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2" r:id="rId4"/>
    <p:sldId id="258" r:id="rId5"/>
    <p:sldId id="257" r:id="rId6"/>
    <p:sldId id="273" r:id="rId7"/>
    <p:sldId id="269" r:id="rId8"/>
    <p:sldId id="270" r:id="rId9"/>
    <p:sldId id="267" r:id="rId10"/>
    <p:sldId id="264" r:id="rId11"/>
    <p:sldId id="263" r:id="rId12"/>
    <p:sldId id="260" r:id="rId13"/>
    <p:sldId id="265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365"/>
    <a:srgbClr val="F3AD8D"/>
    <a:srgbClr val="EFA28D"/>
    <a:srgbClr val="F6C3AC"/>
    <a:srgbClr val="FFFFFF"/>
    <a:srgbClr val="BBB2D6"/>
    <a:srgbClr val="97A995"/>
    <a:srgbClr val="F1EEDF"/>
    <a:srgbClr val="ED8E62"/>
    <a:srgbClr val="F8B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95B4-98E1-4DC1-A796-D7B5053493E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1AC7F-52C9-4735-ACE4-AEC12E2B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D841D-58CA-46BC-B190-0BFC116B3036}"/>
              </a:ext>
            </a:extLst>
          </p:cNvPr>
          <p:cNvSpPr txBox="1"/>
          <p:nvPr/>
        </p:nvSpPr>
        <p:spPr>
          <a:xfrm>
            <a:off x="1110343" y="1097280"/>
            <a:ext cx="14761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994B0-47A2-409D-83F8-DB816D16C274}"/>
              </a:ext>
            </a:extLst>
          </p:cNvPr>
          <p:cNvSpPr txBox="1"/>
          <p:nvPr/>
        </p:nvSpPr>
        <p:spPr>
          <a:xfrm>
            <a:off x="1188719" y="2860766"/>
            <a:ext cx="3095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Wedding Coordinator: Solving Planning Conflicts for the Happy Couple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529CA-D83D-4082-973D-F47FEBE709EF}"/>
              </a:ext>
            </a:extLst>
          </p:cNvPr>
          <p:cNvCxnSpPr>
            <a:cxnSpLocks/>
          </p:cNvCxnSpPr>
          <p:nvPr/>
        </p:nvCxnSpPr>
        <p:spPr>
          <a:xfrm flipV="1">
            <a:off x="11125225" y="847198"/>
            <a:ext cx="0" cy="5867927"/>
          </a:xfrm>
          <a:prstGeom prst="line">
            <a:avLst/>
          </a:prstGeom>
          <a:ln w="38100">
            <a:solidFill>
              <a:srgbClr val="F8B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DD35D-7F87-4E23-B19D-3BF564690242}"/>
              </a:ext>
            </a:extLst>
          </p:cNvPr>
          <p:cNvSpPr/>
          <p:nvPr/>
        </p:nvSpPr>
        <p:spPr>
          <a:xfrm>
            <a:off x="1114434" y="4306481"/>
            <a:ext cx="9558339" cy="922739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Who Uses and Benefits?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biggest benefactor is the bride, less stress, means less mess.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family members will use it to get a clear understanding of how the bride and groom expect the structure of the event to look and be handled on the big day.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848B16-7DCD-464D-8EDE-C68DE64C86A8}"/>
              </a:ext>
            </a:extLst>
          </p:cNvPr>
          <p:cNvSpPr/>
          <p:nvPr/>
        </p:nvSpPr>
        <p:spPr>
          <a:xfrm>
            <a:off x="1109666" y="5387588"/>
            <a:ext cx="9558339" cy="1170369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easy will it be for these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intention is to make it fairly straight forward, even color coordinated so options to choose from are obvious, and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Grams and Gramps may be a little less comfortable using websites, but the goal is to make it understandable for them, and the rest should be able to follow fairly quickly.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F06225-EB32-40D0-9EB6-06AF4F08BF41}"/>
              </a:ext>
            </a:extLst>
          </p:cNvPr>
          <p:cNvSpPr/>
          <p:nvPr/>
        </p:nvSpPr>
        <p:spPr>
          <a:xfrm>
            <a:off x="1094156" y="750711"/>
            <a:ext cx="9558339" cy="1517340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Solving 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bride and groom can make all of their final decisions, and keep track of who is helping, and track progress on how much still needs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family can see, submit ideas on, and volunteer for items they have the funds and capability to contribute to, all through their own logins.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Matching colors, specifying styles, and decoration types – Don’t pay a planner, be one.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DD8828-FD33-4D94-9573-369398FF3AD6}"/>
              </a:ext>
            </a:extLst>
          </p:cNvPr>
          <p:cNvSpPr/>
          <p:nvPr/>
        </p:nvSpPr>
        <p:spPr>
          <a:xfrm>
            <a:off x="1109666" y="2405298"/>
            <a:ext cx="9558339" cy="1733149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you 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application will all be set up by the “Administrators” or the bride and groom. No changes can be made to images, colors, quantity, or instructions without their approval.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members can be registered, and can view, or submit ideas, but those items do not become a part of the “Volunteer” list unless placed there by the couple.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application will keep track of a percentage of “Completed”, “Volunteered-Uncompleted”, and “Not Volunteered” from the total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300229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152120" y="2162440"/>
            <a:ext cx="11882712" cy="4409914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 – Registry links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797174" y="1283025"/>
            <a:ext cx="10597652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Wedding Registry Weblinks: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8B3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3816123" y="2514599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96BF1E-AD53-43CA-B1CD-E3CE48CF6E2A}"/>
              </a:ext>
            </a:extLst>
          </p:cNvPr>
          <p:cNvCxnSpPr>
            <a:cxnSpLocks/>
          </p:cNvCxnSpPr>
          <p:nvPr/>
        </p:nvCxnSpPr>
        <p:spPr>
          <a:xfrm flipV="1">
            <a:off x="8482011" y="2514599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FBD05D-E8FE-4C5F-9BAE-7BA9E94E214D}"/>
              </a:ext>
            </a:extLst>
          </p:cNvPr>
          <p:cNvSpPr txBox="1"/>
          <p:nvPr/>
        </p:nvSpPr>
        <p:spPr>
          <a:xfrm>
            <a:off x="492597" y="2514599"/>
            <a:ext cx="2865645" cy="1841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Target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Bed Bath &amp; Beyond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Amazon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D90C0-F437-49A8-8455-4DBCD15E19A7}"/>
              </a:ext>
            </a:extLst>
          </p:cNvPr>
          <p:cNvSpPr txBox="1"/>
          <p:nvPr/>
        </p:nvSpPr>
        <p:spPr>
          <a:xfrm>
            <a:off x="4543907" y="2486921"/>
            <a:ext cx="2865645" cy="1841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Honey Moon Fund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JCP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RC WILLEYS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4E80A9-5C77-4A9C-8770-2B17FA08C55E}"/>
              </a:ext>
            </a:extLst>
          </p:cNvPr>
          <p:cNvSpPr txBox="1"/>
          <p:nvPr/>
        </p:nvSpPr>
        <p:spPr>
          <a:xfrm>
            <a:off x="9053668" y="2486024"/>
            <a:ext cx="2865645" cy="1841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Target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Bed Bath &amp; Beyond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243207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206148" y="4766901"/>
            <a:ext cx="11882712" cy="1834028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Suggested List: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PhotoBooth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Jared&amp;Lee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Photography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Blooms</a:t>
            </a:r>
          </a:p>
          <a:p>
            <a:pPr algn="ctr"/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P3 – Connections &amp; Suggestions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797174" y="1283025"/>
            <a:ext cx="10597652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Connections &amp; Suggestions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8B3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4216173" y="2302849"/>
            <a:ext cx="0" cy="225230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96BF1E-AD53-43CA-B1CD-E3CE48CF6E2A}"/>
              </a:ext>
            </a:extLst>
          </p:cNvPr>
          <p:cNvCxnSpPr>
            <a:cxnSpLocks/>
          </p:cNvCxnSpPr>
          <p:nvPr/>
        </p:nvCxnSpPr>
        <p:spPr>
          <a:xfrm flipV="1">
            <a:off x="8010523" y="2302849"/>
            <a:ext cx="0" cy="225230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FBD05D-E8FE-4C5F-9BAE-7BA9E94E214D}"/>
              </a:ext>
            </a:extLst>
          </p:cNvPr>
          <p:cNvSpPr txBox="1"/>
          <p:nvPr/>
        </p:nvSpPr>
        <p:spPr>
          <a:xfrm>
            <a:off x="917813" y="2584442"/>
            <a:ext cx="3102259" cy="713400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Your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D90C0-F437-49A8-8455-4DBCD15E19A7}"/>
              </a:ext>
            </a:extLst>
          </p:cNvPr>
          <p:cNvSpPr txBox="1"/>
          <p:nvPr/>
        </p:nvSpPr>
        <p:spPr>
          <a:xfrm>
            <a:off x="4677465" y="2584442"/>
            <a:ext cx="3102278" cy="713400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Reference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4E80A9-5C77-4A9C-8770-2B17FA08C55E}"/>
              </a:ext>
            </a:extLst>
          </p:cNvPr>
          <p:cNvSpPr txBox="1"/>
          <p:nvPr/>
        </p:nvSpPr>
        <p:spPr>
          <a:xfrm>
            <a:off x="8513438" y="2584442"/>
            <a:ext cx="3102260" cy="713400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Phone # of Ref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49A4B9-4075-4EA0-8679-1E08F1F63D0B}"/>
              </a:ext>
            </a:extLst>
          </p:cNvPr>
          <p:cNvSpPr/>
          <p:nvPr/>
        </p:nvSpPr>
        <p:spPr>
          <a:xfrm>
            <a:off x="3343275" y="3875355"/>
            <a:ext cx="2643183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ADD REFERENCE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1DFCD5-D41C-4527-9C5F-2E04024F43EB}"/>
              </a:ext>
            </a:extLst>
          </p:cNvPr>
          <p:cNvSpPr/>
          <p:nvPr/>
        </p:nvSpPr>
        <p:spPr>
          <a:xfrm>
            <a:off x="6207230" y="3875354"/>
            <a:ext cx="2643183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CLEAR FIELDS</a:t>
            </a:r>
          </a:p>
        </p:txBody>
      </p:sp>
    </p:spTree>
    <p:extLst>
      <p:ext uri="{BB962C8B-B14F-4D97-AF65-F5344CB8AC3E}">
        <p14:creationId xmlns:p14="http://schemas.microsoft.com/office/powerpoint/2010/main" val="37647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163284" y="3100388"/>
            <a:ext cx="11882712" cy="3500540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P4 – Item Volunteer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2343150" y="1283025"/>
            <a:ext cx="7512594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dirty="0"/>
              <a:t>Available Volunteer Item List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3816123" y="2928950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96BF1E-AD53-43CA-B1CD-E3CE48CF6E2A}"/>
              </a:ext>
            </a:extLst>
          </p:cNvPr>
          <p:cNvCxnSpPr>
            <a:cxnSpLocks/>
          </p:cNvCxnSpPr>
          <p:nvPr/>
        </p:nvCxnSpPr>
        <p:spPr>
          <a:xfrm flipV="1">
            <a:off x="8482011" y="2928950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FBD05D-E8FE-4C5F-9BAE-7BA9E94E214D}"/>
              </a:ext>
            </a:extLst>
          </p:cNvPr>
          <p:cNvSpPr txBox="1"/>
          <p:nvPr/>
        </p:nvSpPr>
        <p:spPr>
          <a:xfrm>
            <a:off x="475162" y="3285230"/>
            <a:ext cx="3207864" cy="2947282"/>
          </a:xfrm>
          <a:prstGeom prst="rect">
            <a:avLst/>
          </a:prstGeom>
          <a:solidFill>
            <a:srgbClr val="F8B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Seating\Chair Covers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 Cloths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</a:t>
            </a:r>
            <a:r>
              <a:rPr lang="en-US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(Table Cloth List Expanded)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Beige (2 Needed)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Sage (2 Needed)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Peach (1 Needed)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D90C0-F437-49A8-8455-4DBCD15E19A7}"/>
              </a:ext>
            </a:extLst>
          </p:cNvPr>
          <p:cNvSpPr txBox="1"/>
          <p:nvPr/>
        </p:nvSpPr>
        <p:spPr>
          <a:xfrm>
            <a:off x="4918027" y="3443286"/>
            <a:ext cx="2865645" cy="1841017"/>
          </a:xfrm>
          <a:prstGeom prst="rect">
            <a:avLst/>
          </a:prstGeom>
          <a:solidFill>
            <a:srgbClr val="F8B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Centerpieces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Lights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Shade Tents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4E80A9-5C77-4A9C-8770-2B17FA08C55E}"/>
              </a:ext>
            </a:extLst>
          </p:cNvPr>
          <p:cNvSpPr txBox="1"/>
          <p:nvPr/>
        </p:nvSpPr>
        <p:spPr>
          <a:xfrm>
            <a:off x="8899892" y="3581306"/>
            <a:ext cx="2865645" cy="1841017"/>
          </a:xfrm>
          <a:prstGeom prst="rect">
            <a:avLst/>
          </a:prstGeom>
          <a:solidFill>
            <a:srgbClr val="F8B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Refreshments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Supplies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Miscellaneous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E13A82-7A92-4199-8749-9046B1B70BD1}"/>
              </a:ext>
            </a:extLst>
          </p:cNvPr>
          <p:cNvSpPr/>
          <p:nvPr/>
        </p:nvSpPr>
        <p:spPr>
          <a:xfrm>
            <a:off x="10258415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Clear Selected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682769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Accept Selected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5904F813-65D3-48C0-90F3-6E64CFFF91E5}"/>
              </a:ext>
            </a:extLst>
          </p:cNvPr>
          <p:cNvSpPr/>
          <p:nvPr/>
        </p:nvSpPr>
        <p:spPr>
          <a:xfrm rot="5400000">
            <a:off x="671931" y="4416599"/>
            <a:ext cx="193999" cy="24288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520F2774-BE6B-4DB7-8823-870A895E7E59}"/>
              </a:ext>
            </a:extLst>
          </p:cNvPr>
          <p:cNvSpPr/>
          <p:nvPr/>
        </p:nvSpPr>
        <p:spPr>
          <a:xfrm>
            <a:off x="475162" y="5405093"/>
            <a:ext cx="415213" cy="385763"/>
          </a:xfrm>
          <a:prstGeom prst="mathMultiply">
            <a:avLst>
              <a:gd name="adj1" fmla="val 1240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C6787-D2C6-4E36-A1CB-9B544D414AAC}"/>
              </a:ext>
            </a:extLst>
          </p:cNvPr>
          <p:cNvSpPr/>
          <p:nvPr/>
        </p:nvSpPr>
        <p:spPr>
          <a:xfrm>
            <a:off x="1471612" y="2142711"/>
            <a:ext cx="9229721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Short Explanation of how to accept items you want to volunteer for</a:t>
            </a:r>
          </a:p>
        </p:txBody>
      </p:sp>
    </p:spTree>
    <p:extLst>
      <p:ext uri="{BB962C8B-B14F-4D97-AF65-F5344CB8AC3E}">
        <p14:creationId xmlns:p14="http://schemas.microsoft.com/office/powerpoint/2010/main" val="198177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2343150" y="1283025"/>
            <a:ext cx="7512594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Volunteers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2444523" y="3083169"/>
            <a:ext cx="0" cy="36462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398585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Mark Selected as Complete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C6787-D2C6-4E36-A1CB-9B544D414AAC}"/>
              </a:ext>
            </a:extLst>
          </p:cNvPr>
          <p:cNvSpPr/>
          <p:nvPr/>
        </p:nvSpPr>
        <p:spPr>
          <a:xfrm>
            <a:off x="3603363" y="5894386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4729B-4F3C-4AA7-B356-F344D04B3D22}"/>
              </a:ext>
            </a:extLst>
          </p:cNvPr>
          <p:cNvSpPr txBox="1"/>
          <p:nvPr/>
        </p:nvSpPr>
        <p:spPr>
          <a:xfrm>
            <a:off x="685800" y="50742"/>
            <a:ext cx="107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P5 – Members (Admin View)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2FEE7B-DCC4-40BB-95B1-3DDD7AC773ED}"/>
              </a:ext>
            </a:extLst>
          </p:cNvPr>
          <p:cNvSpPr/>
          <p:nvPr/>
        </p:nvSpPr>
        <p:spPr>
          <a:xfrm>
            <a:off x="2620371" y="3171218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6582BB-D3B5-4273-9043-3F98BA65A6B4}"/>
              </a:ext>
            </a:extLst>
          </p:cNvPr>
          <p:cNvSpPr/>
          <p:nvPr/>
        </p:nvSpPr>
        <p:spPr>
          <a:xfrm>
            <a:off x="2620371" y="4078941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3F31D-3421-41CC-9139-F346A689DF9D}"/>
              </a:ext>
            </a:extLst>
          </p:cNvPr>
          <p:cNvSpPr/>
          <p:nvPr/>
        </p:nvSpPr>
        <p:spPr>
          <a:xfrm>
            <a:off x="2620371" y="4986664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E4C16-5810-45F9-B07E-F7A7FEFC7234}"/>
              </a:ext>
            </a:extLst>
          </p:cNvPr>
          <p:cNvSpPr/>
          <p:nvPr/>
        </p:nvSpPr>
        <p:spPr>
          <a:xfrm>
            <a:off x="2620371" y="5894387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A9B0E6-2979-4DFF-B391-69ECCF802720}"/>
              </a:ext>
            </a:extLst>
          </p:cNvPr>
          <p:cNvSpPr/>
          <p:nvPr/>
        </p:nvSpPr>
        <p:spPr>
          <a:xfrm>
            <a:off x="3603363" y="498666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Still Available for Volunteer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B32EE6-E57E-4D0C-A011-6BC910840DBE}"/>
              </a:ext>
            </a:extLst>
          </p:cNvPr>
          <p:cNvSpPr/>
          <p:nvPr/>
        </p:nvSpPr>
        <p:spPr>
          <a:xfrm>
            <a:off x="3603363" y="407740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unfinished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F219C6-1841-42AC-ACFA-D728489AADCF}"/>
              </a:ext>
            </a:extLst>
          </p:cNvPr>
          <p:cNvSpPr/>
          <p:nvPr/>
        </p:nvSpPr>
        <p:spPr>
          <a:xfrm>
            <a:off x="3603363" y="3171218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Completed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A70E2F-9EC0-4057-8A8E-832DAD418A94}"/>
              </a:ext>
            </a:extLst>
          </p:cNvPr>
          <p:cNvSpPr/>
          <p:nvPr/>
        </p:nvSpPr>
        <p:spPr>
          <a:xfrm>
            <a:off x="10259539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Remove Selected to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0E0541-D95C-4DBD-BA5C-DCEC32343948}"/>
              </a:ext>
            </a:extLst>
          </p:cNvPr>
          <p:cNvSpPr/>
          <p:nvPr/>
        </p:nvSpPr>
        <p:spPr>
          <a:xfrm>
            <a:off x="9171825" y="2624989"/>
            <a:ext cx="2746970" cy="40005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Photo Slideshow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8AFF2-631A-4852-9102-95315A51528F}"/>
              </a:ext>
            </a:extLst>
          </p:cNvPr>
          <p:cNvSpPr txBox="1"/>
          <p:nvPr/>
        </p:nvSpPr>
        <p:spPr>
          <a:xfrm>
            <a:off x="9009425" y="2618131"/>
            <a:ext cx="1476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6ABD3-51C2-4D07-BB3B-69190F9529BB}"/>
              </a:ext>
            </a:extLst>
          </p:cNvPr>
          <p:cNvSpPr txBox="1"/>
          <p:nvPr/>
        </p:nvSpPr>
        <p:spPr>
          <a:xfrm>
            <a:off x="9171826" y="5907942"/>
            <a:ext cx="26296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7DC84E-928A-4EBB-B86F-CC827D85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20124"/>
              </p:ext>
            </p:extLst>
          </p:nvPr>
        </p:nvGraphicFramePr>
        <p:xfrm>
          <a:off x="3631734" y="6017722"/>
          <a:ext cx="5230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38">
                  <a:extLst>
                    <a:ext uri="{9D8B030D-6E8A-4147-A177-3AD203B41FA5}">
                      <a16:colId xmlns:a16="http://schemas.microsoft.com/office/drawing/2014/main" val="4285691851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464230959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302733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% Complete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Volunteered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Unvolunteered</a:t>
                      </a:r>
                    </a:p>
                  </a:txBody>
                  <a:tcPr>
                    <a:solidFill>
                      <a:srgbClr val="ED8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6365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B35BFE-CC83-4EA0-A896-973FC52589BF}"/>
              </a:ext>
            </a:extLst>
          </p:cNvPr>
          <p:cNvSpPr/>
          <p:nvPr/>
        </p:nvSpPr>
        <p:spPr>
          <a:xfrm>
            <a:off x="2444523" y="2121877"/>
            <a:ext cx="6564895" cy="833304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Total Task Count: 123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650A51-2ACA-4DCC-941E-90A177E5F315}"/>
              </a:ext>
            </a:extLst>
          </p:cNvPr>
          <p:cNvSpPr/>
          <p:nvPr/>
        </p:nvSpPr>
        <p:spPr>
          <a:xfrm>
            <a:off x="66309" y="2618131"/>
            <a:ext cx="2276841" cy="41891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Bride’s Parents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Groom’s Parents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Grandparents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Siblings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Aunts &amp; Uncles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</a:rPr>
              <a:t>(Member’s Volunteered items)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Centerpiece #1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Croissants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Beige Tablecloth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20235F-8920-4A9E-A4F9-2194F3504E09}"/>
              </a:ext>
            </a:extLst>
          </p:cNvPr>
          <p:cNvSpPr/>
          <p:nvPr/>
        </p:nvSpPr>
        <p:spPr>
          <a:xfrm>
            <a:off x="273205" y="2724438"/>
            <a:ext cx="1848672" cy="291994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Volunteers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5904F813-65D3-48C0-90F3-6E64CFFF91E5}"/>
              </a:ext>
            </a:extLst>
          </p:cNvPr>
          <p:cNvSpPr/>
          <p:nvPr/>
        </p:nvSpPr>
        <p:spPr>
          <a:xfrm rot="5400000">
            <a:off x="209086" y="4921768"/>
            <a:ext cx="171280" cy="207718"/>
          </a:xfrm>
          <a:prstGeom prst="chevron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520F2774-BE6B-4DB7-8823-870A895E7E59}"/>
              </a:ext>
            </a:extLst>
          </p:cNvPr>
          <p:cNvSpPr/>
          <p:nvPr/>
        </p:nvSpPr>
        <p:spPr>
          <a:xfrm>
            <a:off x="190867" y="5508623"/>
            <a:ext cx="313225" cy="291419"/>
          </a:xfrm>
          <a:prstGeom prst="mathMultiply">
            <a:avLst>
              <a:gd name="adj1" fmla="val 12409"/>
            </a:avLst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5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2343150" y="1283025"/>
            <a:ext cx="7512594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Volunteers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2444523" y="3083169"/>
            <a:ext cx="0" cy="36462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398585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Mark Selected as Complete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C6787-D2C6-4E36-A1CB-9B544D414AAC}"/>
              </a:ext>
            </a:extLst>
          </p:cNvPr>
          <p:cNvSpPr/>
          <p:nvPr/>
        </p:nvSpPr>
        <p:spPr>
          <a:xfrm>
            <a:off x="3603363" y="5894386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4729B-4F3C-4AA7-B356-F344D04B3D22}"/>
              </a:ext>
            </a:extLst>
          </p:cNvPr>
          <p:cNvSpPr txBox="1"/>
          <p:nvPr/>
        </p:nvSpPr>
        <p:spPr>
          <a:xfrm>
            <a:off x="685800" y="50742"/>
            <a:ext cx="107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P5 – Members (Contributor View)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2FEE7B-DCC4-40BB-95B1-3DDD7AC773ED}"/>
              </a:ext>
            </a:extLst>
          </p:cNvPr>
          <p:cNvSpPr/>
          <p:nvPr/>
        </p:nvSpPr>
        <p:spPr>
          <a:xfrm>
            <a:off x="2620371" y="3171218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6582BB-D3B5-4273-9043-3F98BA65A6B4}"/>
              </a:ext>
            </a:extLst>
          </p:cNvPr>
          <p:cNvSpPr/>
          <p:nvPr/>
        </p:nvSpPr>
        <p:spPr>
          <a:xfrm>
            <a:off x="2620371" y="4078941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3F31D-3421-41CC-9139-F346A689DF9D}"/>
              </a:ext>
            </a:extLst>
          </p:cNvPr>
          <p:cNvSpPr/>
          <p:nvPr/>
        </p:nvSpPr>
        <p:spPr>
          <a:xfrm>
            <a:off x="2620371" y="4986664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E4C16-5810-45F9-B07E-F7A7FEFC7234}"/>
              </a:ext>
            </a:extLst>
          </p:cNvPr>
          <p:cNvSpPr/>
          <p:nvPr/>
        </p:nvSpPr>
        <p:spPr>
          <a:xfrm>
            <a:off x="2620371" y="5894387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A9B0E6-2979-4DFF-B391-69ECCF802720}"/>
              </a:ext>
            </a:extLst>
          </p:cNvPr>
          <p:cNvSpPr/>
          <p:nvPr/>
        </p:nvSpPr>
        <p:spPr>
          <a:xfrm>
            <a:off x="3603363" y="498666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Still Available for Volunteer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B32EE6-E57E-4D0C-A011-6BC910840DBE}"/>
              </a:ext>
            </a:extLst>
          </p:cNvPr>
          <p:cNvSpPr/>
          <p:nvPr/>
        </p:nvSpPr>
        <p:spPr>
          <a:xfrm>
            <a:off x="3603363" y="407740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unfinished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F219C6-1841-42AC-ACFA-D728489AADCF}"/>
              </a:ext>
            </a:extLst>
          </p:cNvPr>
          <p:cNvSpPr/>
          <p:nvPr/>
        </p:nvSpPr>
        <p:spPr>
          <a:xfrm>
            <a:off x="3603363" y="3171218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Completed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A70E2F-9EC0-4057-8A8E-832DAD418A94}"/>
              </a:ext>
            </a:extLst>
          </p:cNvPr>
          <p:cNvSpPr/>
          <p:nvPr/>
        </p:nvSpPr>
        <p:spPr>
          <a:xfrm>
            <a:off x="10259539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Remove Selected to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0E0541-D95C-4DBD-BA5C-DCEC32343948}"/>
              </a:ext>
            </a:extLst>
          </p:cNvPr>
          <p:cNvSpPr/>
          <p:nvPr/>
        </p:nvSpPr>
        <p:spPr>
          <a:xfrm>
            <a:off x="9171825" y="2624989"/>
            <a:ext cx="2746970" cy="40005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Photo Slideshow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8AFF2-631A-4852-9102-95315A51528F}"/>
              </a:ext>
            </a:extLst>
          </p:cNvPr>
          <p:cNvSpPr txBox="1"/>
          <p:nvPr/>
        </p:nvSpPr>
        <p:spPr>
          <a:xfrm>
            <a:off x="9009425" y="2618131"/>
            <a:ext cx="1476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6ABD3-51C2-4D07-BB3B-69190F9529BB}"/>
              </a:ext>
            </a:extLst>
          </p:cNvPr>
          <p:cNvSpPr txBox="1"/>
          <p:nvPr/>
        </p:nvSpPr>
        <p:spPr>
          <a:xfrm>
            <a:off x="9171826" y="5907942"/>
            <a:ext cx="26296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7DC84E-928A-4EBB-B86F-CC827D85900E}"/>
              </a:ext>
            </a:extLst>
          </p:cNvPr>
          <p:cNvGraphicFramePr>
            <a:graphicFrameLocks noGrp="1"/>
          </p:cNvGraphicFramePr>
          <p:nvPr/>
        </p:nvGraphicFramePr>
        <p:xfrm>
          <a:off x="3631734" y="6017722"/>
          <a:ext cx="5230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38">
                  <a:extLst>
                    <a:ext uri="{9D8B030D-6E8A-4147-A177-3AD203B41FA5}">
                      <a16:colId xmlns:a16="http://schemas.microsoft.com/office/drawing/2014/main" val="4285691851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464230959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302733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% Complete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Volunteered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Unvolunteered</a:t>
                      </a:r>
                    </a:p>
                  </a:txBody>
                  <a:tcPr>
                    <a:solidFill>
                      <a:srgbClr val="ED8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6365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B35BFE-CC83-4EA0-A896-973FC52589BF}"/>
              </a:ext>
            </a:extLst>
          </p:cNvPr>
          <p:cNvSpPr/>
          <p:nvPr/>
        </p:nvSpPr>
        <p:spPr>
          <a:xfrm>
            <a:off x="2444523" y="2121877"/>
            <a:ext cx="6564895" cy="833304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Total Task Count: 123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650A51-2ACA-4DCC-941E-90A177E5F315}"/>
              </a:ext>
            </a:extLst>
          </p:cNvPr>
          <p:cNvSpPr/>
          <p:nvPr/>
        </p:nvSpPr>
        <p:spPr>
          <a:xfrm>
            <a:off x="66309" y="2618131"/>
            <a:ext cx="2276841" cy="41891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Centerpiece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Centerpiece 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Croissants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Beige Table Cloth (x2)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Décor-lights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Lemon Water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20235F-8920-4A9E-A4F9-2194F3504E09}"/>
              </a:ext>
            </a:extLst>
          </p:cNvPr>
          <p:cNvSpPr/>
          <p:nvPr/>
        </p:nvSpPr>
        <p:spPr>
          <a:xfrm>
            <a:off x="273205" y="2724438"/>
            <a:ext cx="1848672" cy="291994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My Items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520F2774-BE6B-4DB7-8823-870A895E7E59}"/>
              </a:ext>
            </a:extLst>
          </p:cNvPr>
          <p:cNvSpPr/>
          <p:nvPr/>
        </p:nvSpPr>
        <p:spPr>
          <a:xfrm>
            <a:off x="194707" y="4124455"/>
            <a:ext cx="285354" cy="291994"/>
          </a:xfrm>
          <a:prstGeom prst="mathMultiply">
            <a:avLst>
              <a:gd name="adj1" fmla="val 12409"/>
            </a:avLst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18949B62-8FDF-4EB4-93C4-7D6418828C1B}"/>
              </a:ext>
            </a:extLst>
          </p:cNvPr>
          <p:cNvSpPr/>
          <p:nvPr/>
        </p:nvSpPr>
        <p:spPr>
          <a:xfrm>
            <a:off x="194707" y="4449516"/>
            <a:ext cx="285354" cy="291994"/>
          </a:xfrm>
          <a:prstGeom prst="mathMultiply">
            <a:avLst>
              <a:gd name="adj1" fmla="val 12409"/>
            </a:avLst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6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P6 – Wedding Color Theme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E13A82-7A92-4199-8749-9046B1B70BD1}"/>
              </a:ext>
            </a:extLst>
          </p:cNvPr>
          <p:cNvSpPr/>
          <p:nvPr/>
        </p:nvSpPr>
        <p:spPr>
          <a:xfrm>
            <a:off x="10258415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2"/>
                </a:solidFill>
              </a:rPr>
              <a:t>PreferredDress</a:t>
            </a:r>
            <a:r>
              <a:rPr lang="en-US" sz="1200" b="1" dirty="0">
                <a:solidFill>
                  <a:schemeClr val="tx2"/>
                </a:solidFill>
              </a:rPr>
              <a:t>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682769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Printable Color Swatch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972B9-1402-45DD-86F8-14762B75FC74}"/>
              </a:ext>
            </a:extLst>
          </p:cNvPr>
          <p:cNvSpPr/>
          <p:nvPr/>
        </p:nvSpPr>
        <p:spPr>
          <a:xfrm>
            <a:off x="601980" y="2215513"/>
            <a:ext cx="1845877" cy="4339307"/>
          </a:xfrm>
          <a:prstGeom prst="rect">
            <a:avLst/>
          </a:prstGeom>
          <a:solidFill>
            <a:srgbClr val="F1EED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83D857-B605-4BF6-8B55-E592D582CED2}"/>
              </a:ext>
            </a:extLst>
          </p:cNvPr>
          <p:cNvSpPr/>
          <p:nvPr/>
        </p:nvSpPr>
        <p:spPr>
          <a:xfrm>
            <a:off x="2898491" y="2215513"/>
            <a:ext cx="1845877" cy="4339307"/>
          </a:xfrm>
          <a:prstGeom prst="rect">
            <a:avLst/>
          </a:prstGeom>
          <a:solidFill>
            <a:srgbClr val="F3AD8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9CC32-EF10-4529-BD4C-B46AB0120080}"/>
              </a:ext>
            </a:extLst>
          </p:cNvPr>
          <p:cNvSpPr/>
          <p:nvPr/>
        </p:nvSpPr>
        <p:spPr>
          <a:xfrm>
            <a:off x="9792380" y="2215513"/>
            <a:ext cx="1845877" cy="4339307"/>
          </a:xfrm>
          <a:prstGeom prst="rect">
            <a:avLst/>
          </a:prstGeom>
          <a:solidFill>
            <a:srgbClr val="BBB2D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Lavender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883D-4B2B-4896-B9EC-D9EA55844F22}"/>
              </a:ext>
            </a:extLst>
          </p:cNvPr>
          <p:cNvSpPr/>
          <p:nvPr/>
        </p:nvSpPr>
        <p:spPr>
          <a:xfrm>
            <a:off x="7493691" y="2215513"/>
            <a:ext cx="1845877" cy="4339307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DCC511-5DC2-4705-B947-558C036A2802}"/>
              </a:ext>
            </a:extLst>
          </p:cNvPr>
          <p:cNvSpPr/>
          <p:nvPr/>
        </p:nvSpPr>
        <p:spPr>
          <a:xfrm>
            <a:off x="5195002" y="2215513"/>
            <a:ext cx="1845877" cy="4339307"/>
          </a:xfrm>
          <a:prstGeom prst="rect">
            <a:avLst/>
          </a:prstGeom>
          <a:solidFill>
            <a:srgbClr val="F6C3A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5EF15-9378-4647-92D5-10B409F250C1}"/>
              </a:ext>
            </a:extLst>
          </p:cNvPr>
          <p:cNvSpPr txBox="1"/>
          <p:nvPr/>
        </p:nvSpPr>
        <p:spPr>
          <a:xfrm>
            <a:off x="3618411" y="2704011"/>
            <a:ext cx="500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00B0F0"/>
                </a:solidFill>
              </a:rPr>
              <a:t>WeddingThemeColorPrintout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43DDD-A976-4D56-BDA6-8B8423046FBC}"/>
              </a:ext>
            </a:extLst>
          </p:cNvPr>
          <p:cNvSpPr txBox="1"/>
          <p:nvPr/>
        </p:nvSpPr>
        <p:spPr>
          <a:xfrm>
            <a:off x="3370217" y="3470367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rgbClr val="00B0F0"/>
                </a:solidFill>
              </a:rPr>
              <a:t>DressStyles</a:t>
            </a:r>
            <a:r>
              <a:rPr lang="en-US" b="1" u="sng" dirty="0">
                <a:solidFill>
                  <a:srgbClr val="00B0F0"/>
                </a:solidFill>
              </a:rPr>
              <a:t>\</a:t>
            </a:r>
            <a:r>
              <a:rPr lang="en-US" b="1" u="sng" dirty="0" err="1">
                <a:solidFill>
                  <a:srgbClr val="00B0F0"/>
                </a:solidFill>
              </a:rPr>
              <a:t>AcceptableColorChoiceSlideShow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7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D841D-58CA-46BC-B190-0BFC116B3036}"/>
              </a:ext>
            </a:extLst>
          </p:cNvPr>
          <p:cNvSpPr txBox="1"/>
          <p:nvPr/>
        </p:nvSpPr>
        <p:spPr>
          <a:xfrm>
            <a:off x="1110343" y="1097280"/>
            <a:ext cx="14761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994B0-47A2-409D-83F8-DB816D16C274}"/>
              </a:ext>
            </a:extLst>
          </p:cNvPr>
          <p:cNvSpPr txBox="1"/>
          <p:nvPr/>
        </p:nvSpPr>
        <p:spPr>
          <a:xfrm>
            <a:off x="1188719" y="2860766"/>
            <a:ext cx="3095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Wedding Coordinator: Detailed Features | </a:t>
            </a:r>
            <a:r>
              <a:rPr lang="en-US" b="1" dirty="0">
                <a:solidFill>
                  <a:srgbClr val="698365"/>
                </a:solidFill>
              </a:rPr>
              <a:t>Viable</a:t>
            </a:r>
            <a:r>
              <a:rPr lang="en-US" b="1" dirty="0">
                <a:solidFill>
                  <a:srgbClr val="97A995"/>
                </a:solidFill>
              </a:rPr>
              <a:t> </a:t>
            </a:r>
            <a:r>
              <a:rPr lang="en-US" b="1" dirty="0"/>
              <a:t>vs</a:t>
            </a:r>
            <a:r>
              <a:rPr lang="en-US" b="1" dirty="0">
                <a:solidFill>
                  <a:srgbClr val="97A995"/>
                </a:solidFill>
              </a:rPr>
              <a:t> </a:t>
            </a:r>
            <a:r>
              <a:rPr lang="en-US" b="1" dirty="0">
                <a:solidFill>
                  <a:srgbClr val="F8B399"/>
                </a:solidFill>
              </a:rPr>
              <a:t>Bonus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529CA-D83D-4082-973D-F47FEBE709EF}"/>
              </a:ext>
            </a:extLst>
          </p:cNvPr>
          <p:cNvCxnSpPr>
            <a:cxnSpLocks/>
          </p:cNvCxnSpPr>
          <p:nvPr/>
        </p:nvCxnSpPr>
        <p:spPr>
          <a:xfrm flipV="1">
            <a:off x="11125225" y="847198"/>
            <a:ext cx="0" cy="5867927"/>
          </a:xfrm>
          <a:prstGeom prst="line">
            <a:avLst/>
          </a:prstGeom>
          <a:ln w="38100">
            <a:solidFill>
              <a:srgbClr val="97A9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DD35D-7F87-4E23-B19D-3BF564690242}"/>
              </a:ext>
            </a:extLst>
          </p:cNvPr>
          <p:cNvSpPr/>
          <p:nvPr/>
        </p:nvSpPr>
        <p:spPr>
          <a:xfrm>
            <a:off x="1114434" y="4306481"/>
            <a:ext cx="9558339" cy="9227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user can interact with items by:</a:t>
            </a:r>
            <a:endParaRPr lang="en-US" sz="1400" b="1" u="sng" dirty="0">
              <a:solidFill>
                <a:srgbClr val="69836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Selecting\Deselecting them on their 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Marking them complete\incomplete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3AD8D"/>
                </a:solidFill>
              </a:rPr>
              <a:t>An administrative user can add new items to the master volunteer list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848B16-7DCD-464D-8EDE-C68DE64C86A8}"/>
              </a:ext>
            </a:extLst>
          </p:cNvPr>
          <p:cNvSpPr/>
          <p:nvPr/>
        </p:nvSpPr>
        <p:spPr>
          <a:xfrm>
            <a:off x="1109666" y="5387588"/>
            <a:ext cx="9558339" cy="11703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Each page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Home page is the “Landing Pad” of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Have a “home”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Have a static banner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Banner will list entered name of Bride and Groom from Registration page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F06225-EB32-40D0-9EB6-06AF4F08BF41}"/>
              </a:ext>
            </a:extLst>
          </p:cNvPr>
          <p:cNvSpPr/>
          <p:nvPr/>
        </p:nvSpPr>
        <p:spPr>
          <a:xfrm>
            <a:off x="1109666" y="750711"/>
            <a:ext cx="9558337" cy="15173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user can Register or login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Be an administrative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Be a contributor to an administrator’s wedding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View their item 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Navigate through all pages of information, and interact with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Add Items from the main list to their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DD8828-FD33-4D94-9573-369398FF3AD6}"/>
              </a:ext>
            </a:extLst>
          </p:cNvPr>
          <p:cNvSpPr/>
          <p:nvPr/>
        </p:nvSpPr>
        <p:spPr>
          <a:xfrm>
            <a:off x="1109666" y="2405298"/>
            <a:ext cx="9558339" cy="1733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user can navigate from home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The Wedding Color &amp; Styles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The Volunteer Item List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The Registry List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The Completion Progress page</a:t>
            </a:r>
            <a:endParaRPr lang="en-US" sz="1400" b="1" u="sng" dirty="0">
              <a:solidFill>
                <a:srgbClr val="F8B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The About the Bride &amp; Groom page</a:t>
            </a:r>
          </a:p>
        </p:txBody>
      </p:sp>
    </p:spTree>
    <p:extLst>
      <p:ext uri="{BB962C8B-B14F-4D97-AF65-F5344CB8AC3E}">
        <p14:creationId xmlns:p14="http://schemas.microsoft.com/office/powerpoint/2010/main" val="39861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D841D-58CA-46BC-B190-0BFC116B3036}"/>
              </a:ext>
            </a:extLst>
          </p:cNvPr>
          <p:cNvSpPr txBox="1"/>
          <p:nvPr/>
        </p:nvSpPr>
        <p:spPr>
          <a:xfrm>
            <a:off x="1110343" y="1097280"/>
            <a:ext cx="147610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994B0-47A2-409D-83F8-DB816D16C274}"/>
              </a:ext>
            </a:extLst>
          </p:cNvPr>
          <p:cNvSpPr txBox="1"/>
          <p:nvPr/>
        </p:nvSpPr>
        <p:spPr>
          <a:xfrm>
            <a:off x="1188719" y="2860766"/>
            <a:ext cx="3095897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Wedding Coordinator: Detailed Features | </a:t>
            </a:r>
            <a:r>
              <a:rPr lang="en-US" b="1" dirty="0">
                <a:solidFill>
                  <a:srgbClr val="698365"/>
                </a:solidFill>
              </a:rPr>
              <a:t>Viable</a:t>
            </a:r>
            <a:r>
              <a:rPr lang="en-US" b="1" dirty="0">
                <a:solidFill>
                  <a:srgbClr val="97A995"/>
                </a:solidFill>
              </a:rPr>
              <a:t> </a:t>
            </a:r>
            <a:r>
              <a:rPr lang="en-US" b="1" dirty="0"/>
              <a:t>vs</a:t>
            </a:r>
            <a:r>
              <a:rPr lang="en-US" b="1" dirty="0">
                <a:solidFill>
                  <a:srgbClr val="97A995"/>
                </a:solidFill>
              </a:rPr>
              <a:t> </a:t>
            </a:r>
            <a:r>
              <a:rPr lang="en-US" b="1" dirty="0">
                <a:solidFill>
                  <a:srgbClr val="F8B399"/>
                </a:solidFill>
              </a:rPr>
              <a:t>Bonus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529CA-D83D-4082-973D-F47FEBE709EF}"/>
              </a:ext>
            </a:extLst>
          </p:cNvPr>
          <p:cNvCxnSpPr>
            <a:cxnSpLocks/>
          </p:cNvCxnSpPr>
          <p:nvPr/>
        </p:nvCxnSpPr>
        <p:spPr>
          <a:xfrm flipV="1">
            <a:off x="11125225" y="847198"/>
            <a:ext cx="0" cy="5867927"/>
          </a:xfrm>
          <a:prstGeom prst="line">
            <a:avLst/>
          </a:prstGeom>
          <a:ln w="38100">
            <a:solidFill>
              <a:srgbClr val="97A9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F06225-EB32-40D0-9EB6-06AF4F08BF41}"/>
              </a:ext>
            </a:extLst>
          </p:cNvPr>
          <p:cNvSpPr/>
          <p:nvPr/>
        </p:nvSpPr>
        <p:spPr>
          <a:xfrm>
            <a:off x="1109668" y="809026"/>
            <a:ext cx="9558337" cy="2607099"/>
          </a:xfrm>
          <a:prstGeom prst="roundRect">
            <a:avLst/>
          </a:prstGeom>
          <a:solidFill>
            <a:srgbClr val="BBB2D6"/>
          </a:solidFill>
          <a:ln w="38100">
            <a:solidFill>
              <a:srgbClr val="698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698365"/>
                </a:solidFill>
              </a:rPr>
              <a:t>Necessary Viable Views</a:t>
            </a:r>
          </a:p>
          <a:p>
            <a:pPr algn="ctr"/>
            <a:endParaRPr lang="en-US" b="1" u="sng" dirty="0">
              <a:solidFill>
                <a:srgbClr val="698365"/>
              </a:solidFill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8365"/>
                </a:solidFill>
              </a:rPr>
              <a:t>Login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8365"/>
                </a:solidFill>
              </a:rPr>
              <a:t>Register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8365"/>
                </a:solidFill>
              </a:rPr>
              <a:t>Home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8365"/>
                </a:solidFill>
              </a:rPr>
              <a:t>Volunteer Item List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8365"/>
                </a:solidFill>
              </a:rPr>
              <a:t>My Items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8365"/>
                </a:solidFill>
              </a:rPr>
              <a:t>Wedding Color Scheme\Styles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698365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DD8828-FD33-4D94-9573-369398FF3AD6}"/>
              </a:ext>
            </a:extLst>
          </p:cNvPr>
          <p:cNvSpPr/>
          <p:nvPr/>
        </p:nvSpPr>
        <p:spPr>
          <a:xfrm>
            <a:off x="1109666" y="3704379"/>
            <a:ext cx="9558339" cy="2748552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3A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b="1" u="sng" dirty="0">
              <a:solidFill>
                <a:srgbClr val="F3AD8D"/>
              </a:solidFill>
            </a:endParaRPr>
          </a:p>
          <a:p>
            <a:pPr algn="ctr"/>
            <a:endParaRPr lang="en-US" b="1" u="sng" dirty="0">
              <a:solidFill>
                <a:srgbClr val="F3AD8D"/>
              </a:solidFill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3AD8D"/>
                </a:solidFill>
              </a:rPr>
              <a:t>Admin: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AD8D"/>
                </a:solidFill>
              </a:rPr>
              <a:t>Register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AD8D"/>
                </a:solidFill>
              </a:rPr>
              <a:t>Edit Item List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AD8D"/>
                </a:solidFill>
              </a:rPr>
              <a:t>View Members</a:t>
            </a:r>
            <a:endParaRPr lang="en-US" b="1" u="sng" dirty="0">
              <a:solidFill>
                <a:srgbClr val="F3AD8D"/>
              </a:solidFill>
            </a:endParaRPr>
          </a:p>
          <a:p>
            <a:pPr lvl="2"/>
            <a:endParaRPr lang="en-US" b="1" u="sng" dirty="0">
              <a:solidFill>
                <a:srgbClr val="F3AD8D"/>
              </a:solidFill>
            </a:endParaRPr>
          </a:p>
          <a:p>
            <a:pPr lvl="2"/>
            <a:endParaRPr lang="en-US" b="1" u="sng" dirty="0">
              <a:solidFill>
                <a:srgbClr val="F3AD8D"/>
              </a:solidFill>
            </a:endParaRPr>
          </a:p>
          <a:p>
            <a:pPr lvl="2"/>
            <a:endParaRPr lang="en-US" b="1" u="sng" dirty="0">
              <a:solidFill>
                <a:srgbClr val="F3AD8D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3AD8D"/>
                </a:solidFill>
              </a:rPr>
              <a:t>Normal\All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AD8D"/>
                </a:solidFill>
              </a:rPr>
              <a:t>Banner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AD8D"/>
                </a:solidFill>
              </a:rPr>
              <a:t>Progress Tracker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AD8D"/>
                </a:solidFill>
              </a:rPr>
              <a:t>Registries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AD8D"/>
                </a:solidFill>
              </a:rPr>
              <a:t>Suggestions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825E7-68A6-4113-B448-35428E2A8115}"/>
              </a:ext>
            </a:extLst>
          </p:cNvPr>
          <p:cNvSpPr txBox="1"/>
          <p:nvPr/>
        </p:nvSpPr>
        <p:spPr>
          <a:xfrm>
            <a:off x="5183746" y="3876541"/>
            <a:ext cx="182236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F3AD8D"/>
                </a:solidFill>
              </a:rPr>
              <a:t>Extra Views</a:t>
            </a:r>
            <a:endParaRPr lang="en-US" b="1" u="sng" dirty="0">
              <a:solidFill>
                <a:srgbClr val="F3A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0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3CBF92-9598-44E0-AC26-FC9F1B4F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49" y="17488"/>
            <a:ext cx="9161837" cy="367882"/>
          </a:xfrm>
        </p:spPr>
        <p:txBody>
          <a:bodyPr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Components (Viable Only)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9DF7E7-92EF-4A35-93EA-45335CC7BDC3}"/>
              </a:ext>
            </a:extLst>
          </p:cNvPr>
          <p:cNvSpPr/>
          <p:nvPr/>
        </p:nvSpPr>
        <p:spPr>
          <a:xfrm>
            <a:off x="9961608" y="163432"/>
            <a:ext cx="2164508" cy="1026051"/>
          </a:xfrm>
          <a:prstGeom prst="ellipse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App.js</a:t>
            </a:r>
          </a:p>
          <a:p>
            <a:pPr algn="ctr"/>
            <a:r>
              <a:rPr lang="en-US" sz="1200" b="1" u="sng" dirty="0"/>
              <a:t>ALL ROUTES</a:t>
            </a:r>
          </a:p>
          <a:p>
            <a:pPr algn="ctr"/>
            <a:r>
              <a:rPr lang="en-US" sz="1200" b="1" dirty="0"/>
              <a:t>(Parent – No State, No Methods)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8DCBCE-1B79-4103-B70B-5EDB739555D3}"/>
              </a:ext>
            </a:extLst>
          </p:cNvPr>
          <p:cNvSpPr/>
          <p:nvPr/>
        </p:nvSpPr>
        <p:spPr>
          <a:xfrm>
            <a:off x="4260896" y="367418"/>
            <a:ext cx="5465148" cy="464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Home.js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(Parent)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EA1F54-6689-40A4-A885-ADF550C8CBA7}"/>
              </a:ext>
            </a:extLst>
          </p:cNvPr>
          <p:cNvSpPr/>
          <p:nvPr/>
        </p:nvSpPr>
        <p:spPr>
          <a:xfrm>
            <a:off x="3820874" y="1508572"/>
            <a:ext cx="1256819" cy="8705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Login.js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F3F478-8135-4958-9A51-91F3B03A9809}"/>
              </a:ext>
            </a:extLst>
          </p:cNvPr>
          <p:cNvSpPr/>
          <p:nvPr/>
        </p:nvSpPr>
        <p:spPr>
          <a:xfrm>
            <a:off x="8028207" y="1506157"/>
            <a:ext cx="1256819" cy="8634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Master</a:t>
            </a:r>
          </a:p>
          <a:p>
            <a:pPr algn="ctr"/>
            <a:r>
              <a:rPr lang="en-US" sz="1200" b="1" dirty="0"/>
              <a:t>List.js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E5B561-7882-4444-A124-0FAA55EB2D41}"/>
              </a:ext>
            </a:extLst>
          </p:cNvPr>
          <p:cNvSpPr/>
          <p:nvPr/>
        </p:nvSpPr>
        <p:spPr>
          <a:xfrm>
            <a:off x="9429990" y="1515684"/>
            <a:ext cx="1256819" cy="8634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My</a:t>
            </a:r>
          </a:p>
          <a:p>
            <a:pPr algn="ctr"/>
            <a:r>
              <a:rPr lang="en-US" sz="1200" b="1" dirty="0"/>
              <a:t>Items.js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08B0B2-0BF4-4923-ADEB-C023CB17D5EB}"/>
              </a:ext>
            </a:extLst>
          </p:cNvPr>
          <p:cNvSpPr/>
          <p:nvPr/>
        </p:nvSpPr>
        <p:spPr>
          <a:xfrm>
            <a:off x="10818886" y="1506159"/>
            <a:ext cx="1256819" cy="8634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Wed</a:t>
            </a:r>
          </a:p>
          <a:p>
            <a:pPr algn="ctr"/>
            <a:r>
              <a:rPr lang="en-US" sz="1200" b="1" dirty="0"/>
              <a:t>Colors.js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67100-A0F7-46F3-B9FB-9573D0135953}"/>
              </a:ext>
            </a:extLst>
          </p:cNvPr>
          <p:cNvCxnSpPr>
            <a:cxnSpLocks/>
          </p:cNvCxnSpPr>
          <p:nvPr/>
        </p:nvCxnSpPr>
        <p:spPr>
          <a:xfrm flipH="1">
            <a:off x="9047409" y="503410"/>
            <a:ext cx="1010990" cy="14388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6E89090-CBE4-4BE8-AE35-420844B46966}"/>
              </a:ext>
            </a:extLst>
          </p:cNvPr>
          <p:cNvSpPr/>
          <p:nvPr/>
        </p:nvSpPr>
        <p:spPr>
          <a:xfrm>
            <a:off x="3717486" y="2454873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{</a:t>
            </a:r>
          </a:p>
          <a:p>
            <a:r>
              <a:rPr lang="en-US" sz="1000" b="1" dirty="0"/>
              <a:t>Email: ‘’,</a:t>
            </a:r>
          </a:p>
          <a:p>
            <a:r>
              <a:rPr lang="en-US" sz="1000" b="1" dirty="0"/>
              <a:t>PW: ‘’</a:t>
            </a:r>
          </a:p>
          <a:p>
            <a:r>
              <a:rPr lang="en-US" sz="1000" b="1" dirty="0"/>
              <a:t>}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8D440D0-6974-42DC-A886-4D48F7D6E6C1}"/>
              </a:ext>
            </a:extLst>
          </p:cNvPr>
          <p:cNvSpPr/>
          <p:nvPr/>
        </p:nvSpPr>
        <p:spPr>
          <a:xfrm>
            <a:off x="3717486" y="3532948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 Login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06B1C7-F380-4C6A-9731-8B2774381D88}"/>
              </a:ext>
            </a:extLst>
          </p:cNvPr>
          <p:cNvSpPr/>
          <p:nvPr/>
        </p:nvSpPr>
        <p:spPr>
          <a:xfrm>
            <a:off x="3717486" y="4617049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 Register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556723-C73A-4711-9568-6D8A562AA38F}"/>
              </a:ext>
            </a:extLst>
          </p:cNvPr>
          <p:cNvSpPr/>
          <p:nvPr/>
        </p:nvSpPr>
        <p:spPr>
          <a:xfrm>
            <a:off x="3717486" y="5694711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Routes:</a:t>
            </a:r>
          </a:p>
          <a:p>
            <a:r>
              <a:rPr lang="en-US" sz="1000" b="1" dirty="0"/>
              <a:t>Register || Home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397AC26-F76A-45E7-A148-865E48471244}"/>
              </a:ext>
            </a:extLst>
          </p:cNvPr>
          <p:cNvSpPr/>
          <p:nvPr/>
        </p:nvSpPr>
        <p:spPr>
          <a:xfrm>
            <a:off x="5132133" y="5694711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Routes:</a:t>
            </a:r>
          </a:p>
          <a:p>
            <a:r>
              <a:rPr lang="en-US" sz="1000" b="1" dirty="0"/>
              <a:t>Login || Home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62F13FB-41D1-4C87-9ADF-B82AB1B798F2}"/>
              </a:ext>
            </a:extLst>
          </p:cNvPr>
          <p:cNvSpPr/>
          <p:nvPr/>
        </p:nvSpPr>
        <p:spPr>
          <a:xfrm>
            <a:off x="7924819" y="2454873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{</a:t>
            </a:r>
          </a:p>
          <a:p>
            <a:r>
              <a:rPr lang="en-US" sz="1000" b="1" dirty="0"/>
              <a:t>Items: [ ],</a:t>
            </a:r>
          </a:p>
          <a:p>
            <a:r>
              <a:rPr lang="en-US" sz="1000" b="1" dirty="0"/>
              <a:t>Item: ‘’,</a:t>
            </a:r>
          </a:p>
          <a:p>
            <a:r>
              <a:rPr lang="en-US" sz="1000" b="1" dirty="0"/>
              <a:t>Image: ‘’,</a:t>
            </a:r>
          </a:p>
          <a:p>
            <a:r>
              <a:rPr lang="en-US" sz="1000" b="1" dirty="0"/>
              <a:t>Quantity: num</a:t>
            </a:r>
          </a:p>
          <a:p>
            <a:r>
              <a:rPr lang="en-US" sz="1000" b="1" dirty="0"/>
              <a:t>}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16383BF-2A01-4DA4-AC8B-2CAED440147F}"/>
              </a:ext>
            </a:extLst>
          </p:cNvPr>
          <p:cNvSpPr/>
          <p:nvPr/>
        </p:nvSpPr>
        <p:spPr>
          <a:xfrm>
            <a:off x="7924819" y="3532948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handleChange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Checkbox,</a:t>
            </a:r>
          </a:p>
          <a:p>
            <a:r>
              <a:rPr lang="en-US" sz="1000" b="1" dirty="0"/>
              <a:t>Accept – Add to “</a:t>
            </a:r>
            <a:r>
              <a:rPr lang="en-US" sz="1000" b="1" dirty="0" err="1"/>
              <a:t>MyItems</a:t>
            </a:r>
            <a:r>
              <a:rPr lang="en-US" sz="1000" b="1" dirty="0"/>
              <a:t>”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299D9AF-F39B-4918-B190-0AC9EA387F3F}"/>
              </a:ext>
            </a:extLst>
          </p:cNvPr>
          <p:cNvSpPr/>
          <p:nvPr/>
        </p:nvSpPr>
        <p:spPr>
          <a:xfrm>
            <a:off x="7918380" y="4617049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Clear Selected Items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A2EE32-57FD-47F8-85C9-E418B2F666A5}"/>
              </a:ext>
            </a:extLst>
          </p:cNvPr>
          <p:cNvSpPr/>
          <p:nvPr/>
        </p:nvSpPr>
        <p:spPr>
          <a:xfrm>
            <a:off x="7924819" y="5694711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Routes:</a:t>
            </a:r>
          </a:p>
          <a:p>
            <a:r>
              <a:rPr lang="en-US" sz="1000" b="1" dirty="0"/>
              <a:t>Home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2F0B04-D604-46B8-832A-9F3751F597D0}"/>
              </a:ext>
            </a:extLst>
          </p:cNvPr>
          <p:cNvSpPr/>
          <p:nvPr/>
        </p:nvSpPr>
        <p:spPr>
          <a:xfrm>
            <a:off x="10715498" y="2454873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No State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E5EFD4D-F115-48E9-82BA-C019B8F37355}"/>
              </a:ext>
            </a:extLst>
          </p:cNvPr>
          <p:cNvSpPr/>
          <p:nvPr/>
        </p:nvSpPr>
        <p:spPr>
          <a:xfrm>
            <a:off x="10715498" y="3532948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No Methods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904FF2-0404-42CA-AD7E-5F3BF137AFA2}"/>
              </a:ext>
            </a:extLst>
          </p:cNvPr>
          <p:cNvSpPr/>
          <p:nvPr/>
        </p:nvSpPr>
        <p:spPr>
          <a:xfrm>
            <a:off x="10715498" y="4617049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Open Printable PDF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2BBDF99-E816-4813-89A9-0094D7CD0940}"/>
              </a:ext>
            </a:extLst>
          </p:cNvPr>
          <p:cNvSpPr/>
          <p:nvPr/>
        </p:nvSpPr>
        <p:spPr>
          <a:xfrm>
            <a:off x="10715498" y="5694711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Routes:</a:t>
            </a:r>
          </a:p>
          <a:p>
            <a:r>
              <a:rPr lang="en-US" sz="1000" b="1" dirty="0"/>
              <a:t>Home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B5D8AE3-C25A-4B5E-855F-349AA1CFBF64}"/>
              </a:ext>
            </a:extLst>
          </p:cNvPr>
          <p:cNvSpPr/>
          <p:nvPr/>
        </p:nvSpPr>
        <p:spPr>
          <a:xfrm>
            <a:off x="9326602" y="2454873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{</a:t>
            </a:r>
          </a:p>
          <a:p>
            <a:r>
              <a:rPr lang="en-US" sz="1000" b="1" dirty="0"/>
              <a:t>Items: [ ],</a:t>
            </a:r>
          </a:p>
          <a:p>
            <a:r>
              <a:rPr lang="en-US" sz="1000" b="1" dirty="0"/>
              <a:t>Item: ‘’,</a:t>
            </a:r>
          </a:p>
          <a:p>
            <a:r>
              <a:rPr lang="en-US" sz="1000" b="1" dirty="0"/>
              <a:t>Image: ‘’,</a:t>
            </a:r>
          </a:p>
          <a:p>
            <a:r>
              <a:rPr lang="en-US" sz="1000" b="1" dirty="0"/>
              <a:t>Quantity: num</a:t>
            </a:r>
          </a:p>
          <a:p>
            <a:r>
              <a:rPr lang="en-US" sz="1000" b="1" dirty="0"/>
              <a:t>}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90B8B56-14B0-4A32-8E3D-E830CB570C60}"/>
              </a:ext>
            </a:extLst>
          </p:cNvPr>
          <p:cNvSpPr/>
          <p:nvPr/>
        </p:nvSpPr>
        <p:spPr>
          <a:xfrm>
            <a:off x="9326602" y="3532948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handleChange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Checkbox,</a:t>
            </a:r>
          </a:p>
          <a:p>
            <a:r>
              <a:rPr lang="en-US" sz="1000" b="1" dirty="0"/>
              <a:t>Remove – Add to “Volunteer List”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E5D4485-17B0-44E8-B071-89071DD700A8}"/>
              </a:ext>
            </a:extLst>
          </p:cNvPr>
          <p:cNvSpPr/>
          <p:nvPr/>
        </p:nvSpPr>
        <p:spPr>
          <a:xfrm>
            <a:off x="9326602" y="4617049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Clear Selected Items, Complete Selected Items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D13DCBC-B0AC-4253-A858-42AA04F1E072}"/>
              </a:ext>
            </a:extLst>
          </p:cNvPr>
          <p:cNvSpPr/>
          <p:nvPr/>
        </p:nvSpPr>
        <p:spPr>
          <a:xfrm>
            <a:off x="9326602" y="5694711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Routes:</a:t>
            </a:r>
          </a:p>
          <a:p>
            <a:r>
              <a:rPr lang="en-US" sz="1000" b="1" dirty="0"/>
              <a:t>Home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30CCCB2-4123-4382-B303-CB027426EA46}"/>
              </a:ext>
            </a:extLst>
          </p:cNvPr>
          <p:cNvSpPr/>
          <p:nvPr/>
        </p:nvSpPr>
        <p:spPr>
          <a:xfrm>
            <a:off x="4259525" y="890246"/>
            <a:ext cx="5465148" cy="464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Banner.js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(Static – Parent)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8C4950-CAFD-404D-9309-DA386E599E01}"/>
              </a:ext>
            </a:extLst>
          </p:cNvPr>
          <p:cNvCxnSpPr>
            <a:cxnSpLocks/>
          </p:cNvCxnSpPr>
          <p:nvPr/>
        </p:nvCxnSpPr>
        <p:spPr>
          <a:xfrm flipH="1">
            <a:off x="9200204" y="949802"/>
            <a:ext cx="954788" cy="19193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E7BD8-3DFA-469B-8599-19FBFA98FACA}"/>
              </a:ext>
            </a:extLst>
          </p:cNvPr>
          <p:cNvCxnSpPr>
            <a:cxnSpLocks/>
          </p:cNvCxnSpPr>
          <p:nvPr/>
        </p:nvCxnSpPr>
        <p:spPr>
          <a:xfrm>
            <a:off x="5060663" y="2298743"/>
            <a:ext cx="0" cy="40440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85DE34-DF31-4CFC-BB28-65DF4AC098DF}"/>
              </a:ext>
            </a:extLst>
          </p:cNvPr>
          <p:cNvCxnSpPr>
            <a:cxnSpLocks/>
          </p:cNvCxnSpPr>
          <p:nvPr/>
        </p:nvCxnSpPr>
        <p:spPr>
          <a:xfrm>
            <a:off x="10641515" y="2310494"/>
            <a:ext cx="0" cy="40440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E458D8-5963-41A7-B42F-00E20863872B}"/>
              </a:ext>
            </a:extLst>
          </p:cNvPr>
          <p:cNvCxnSpPr>
            <a:cxnSpLocks/>
          </p:cNvCxnSpPr>
          <p:nvPr/>
        </p:nvCxnSpPr>
        <p:spPr>
          <a:xfrm>
            <a:off x="9271633" y="2284738"/>
            <a:ext cx="0" cy="40440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E204A8-50C1-475D-8C87-6235AAA2A0C0}"/>
              </a:ext>
            </a:extLst>
          </p:cNvPr>
          <p:cNvCxnSpPr>
            <a:cxnSpLocks/>
          </p:cNvCxnSpPr>
          <p:nvPr/>
        </p:nvCxnSpPr>
        <p:spPr>
          <a:xfrm>
            <a:off x="12039105" y="2310494"/>
            <a:ext cx="0" cy="40440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4C779E-24EB-40CF-B09E-A8143E3F5B4D}"/>
              </a:ext>
            </a:extLst>
          </p:cNvPr>
          <p:cNvSpPr/>
          <p:nvPr/>
        </p:nvSpPr>
        <p:spPr>
          <a:xfrm>
            <a:off x="5235511" y="1506157"/>
            <a:ext cx="1256819" cy="8634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Register.js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38BF85E-3C36-473A-A76E-C50AE7A275A6}"/>
              </a:ext>
            </a:extLst>
          </p:cNvPr>
          <p:cNvSpPr/>
          <p:nvPr/>
        </p:nvSpPr>
        <p:spPr>
          <a:xfrm>
            <a:off x="5132123" y="3532948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handleChange</a:t>
            </a:r>
            <a:r>
              <a:rPr lang="en-US" sz="1000" b="1" dirty="0"/>
              <a:t>: Sign Up Form</a:t>
            </a:r>
          </a:p>
          <a:p>
            <a:endParaRPr lang="en-US" sz="1000" b="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17D50BA-4D93-40EE-8121-F1F5B9AEC048}"/>
              </a:ext>
            </a:extLst>
          </p:cNvPr>
          <p:cNvSpPr/>
          <p:nvPr/>
        </p:nvSpPr>
        <p:spPr>
          <a:xfrm>
            <a:off x="5132123" y="4617049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 Back to Login,</a:t>
            </a:r>
          </a:p>
          <a:p>
            <a:r>
              <a:rPr lang="en-US" sz="1000" b="1" dirty="0"/>
              <a:t>Submit  Info</a:t>
            </a:r>
          </a:p>
          <a:p>
            <a:endParaRPr lang="en-US" sz="1000" b="1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4DE9FEA-371F-4503-BD57-9B0EFA732B47}"/>
              </a:ext>
            </a:extLst>
          </p:cNvPr>
          <p:cNvSpPr/>
          <p:nvPr/>
        </p:nvSpPr>
        <p:spPr>
          <a:xfrm>
            <a:off x="5132123" y="2454874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{</a:t>
            </a:r>
          </a:p>
          <a:p>
            <a:r>
              <a:rPr lang="en-US" sz="1000" b="1" dirty="0"/>
              <a:t>Name: ‘’,</a:t>
            </a:r>
          </a:p>
          <a:p>
            <a:r>
              <a:rPr lang="en-US" sz="1000" b="1" dirty="0"/>
              <a:t>Email: ‘’,</a:t>
            </a:r>
          </a:p>
          <a:p>
            <a:r>
              <a:rPr lang="en-US" sz="1000" b="1" dirty="0"/>
              <a:t>PW: ‘’,</a:t>
            </a:r>
          </a:p>
          <a:p>
            <a:r>
              <a:rPr lang="en-US" sz="1000" b="1" dirty="0"/>
              <a:t>B&amp;G1N: ‘’</a:t>
            </a:r>
          </a:p>
          <a:p>
            <a:r>
              <a:rPr lang="en-US" sz="1000" b="1" dirty="0"/>
              <a:t>}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97894EF-AE3A-4FC5-BB20-01DAD4FC1691}"/>
              </a:ext>
            </a:extLst>
          </p:cNvPr>
          <p:cNvSpPr/>
          <p:nvPr/>
        </p:nvSpPr>
        <p:spPr>
          <a:xfrm>
            <a:off x="6533771" y="5692575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Routes:</a:t>
            </a:r>
          </a:p>
          <a:p>
            <a:r>
              <a:rPr lang="en-US" sz="1000" b="1" dirty="0"/>
              <a:t>Logout, Master List, My Items, Wedding Colors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B25462E-7284-4395-8DFC-99102E4AE9EE}"/>
              </a:ext>
            </a:extLst>
          </p:cNvPr>
          <p:cNvSpPr/>
          <p:nvPr/>
        </p:nvSpPr>
        <p:spPr>
          <a:xfrm>
            <a:off x="6637149" y="1504021"/>
            <a:ext cx="1256819" cy="8634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Home.js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057B509-5B3C-44EB-980A-347A94FEDC73}"/>
              </a:ext>
            </a:extLst>
          </p:cNvPr>
          <p:cNvSpPr/>
          <p:nvPr/>
        </p:nvSpPr>
        <p:spPr>
          <a:xfrm>
            <a:off x="6533761" y="3530812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Click on displayed view to navigate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BF7DCEA-F952-41D0-8983-F8D25C666F4B}"/>
              </a:ext>
            </a:extLst>
          </p:cNvPr>
          <p:cNvSpPr/>
          <p:nvPr/>
        </p:nvSpPr>
        <p:spPr>
          <a:xfrm>
            <a:off x="6533761" y="4614913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/>
              <a:t>handleClick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Logout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52F2679-F73F-47BA-B627-D1F640652F02}"/>
              </a:ext>
            </a:extLst>
          </p:cNvPr>
          <p:cNvSpPr/>
          <p:nvPr/>
        </p:nvSpPr>
        <p:spPr>
          <a:xfrm>
            <a:off x="6533761" y="2452738"/>
            <a:ext cx="1256820" cy="102498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{</a:t>
            </a:r>
          </a:p>
          <a:p>
            <a:r>
              <a:rPr lang="en-US" sz="1000" b="1" dirty="0"/>
              <a:t>Photos: Slideshow Link</a:t>
            </a:r>
          </a:p>
          <a:p>
            <a:r>
              <a:rPr lang="en-US" sz="1000" b="1" dirty="0"/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CEDEFD-28E4-4A82-B44E-CD57698A78D1}"/>
              </a:ext>
            </a:extLst>
          </p:cNvPr>
          <p:cNvCxnSpPr>
            <a:cxnSpLocks/>
          </p:cNvCxnSpPr>
          <p:nvPr/>
        </p:nvCxnSpPr>
        <p:spPr>
          <a:xfrm>
            <a:off x="6463925" y="2285865"/>
            <a:ext cx="0" cy="40440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AC8436-F374-47BC-8E13-1DFD40C82DE5}"/>
              </a:ext>
            </a:extLst>
          </p:cNvPr>
          <p:cNvCxnSpPr>
            <a:cxnSpLocks/>
          </p:cNvCxnSpPr>
          <p:nvPr/>
        </p:nvCxnSpPr>
        <p:spPr>
          <a:xfrm>
            <a:off x="7865563" y="2283729"/>
            <a:ext cx="0" cy="40440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697DEC-ADFA-4CB5-82AD-BE4E3A0D4BA8}"/>
              </a:ext>
            </a:extLst>
          </p:cNvPr>
          <p:cNvCxnSpPr>
            <a:cxnSpLocks/>
          </p:cNvCxnSpPr>
          <p:nvPr/>
        </p:nvCxnSpPr>
        <p:spPr>
          <a:xfrm>
            <a:off x="7231227" y="1354590"/>
            <a:ext cx="0" cy="3885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23BAC8-23F3-40BA-83E4-E108F8FABB6A}"/>
              </a:ext>
            </a:extLst>
          </p:cNvPr>
          <p:cNvCxnSpPr>
            <a:cxnSpLocks/>
          </p:cNvCxnSpPr>
          <p:nvPr/>
        </p:nvCxnSpPr>
        <p:spPr>
          <a:xfrm flipH="1">
            <a:off x="8649671" y="1336638"/>
            <a:ext cx="6945" cy="40530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AFC9D9-B4D8-459E-AD30-61F0F8794852}"/>
              </a:ext>
            </a:extLst>
          </p:cNvPr>
          <p:cNvCxnSpPr>
            <a:cxnSpLocks/>
          </p:cNvCxnSpPr>
          <p:nvPr/>
        </p:nvCxnSpPr>
        <p:spPr>
          <a:xfrm>
            <a:off x="5848634" y="1336638"/>
            <a:ext cx="0" cy="3885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130512-0F98-40BF-8DE3-C769CC3C070C}"/>
              </a:ext>
            </a:extLst>
          </p:cNvPr>
          <p:cNvCxnSpPr>
            <a:cxnSpLocks/>
          </p:cNvCxnSpPr>
          <p:nvPr/>
        </p:nvCxnSpPr>
        <p:spPr>
          <a:xfrm>
            <a:off x="4449283" y="1321412"/>
            <a:ext cx="0" cy="3885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966B04-D4E8-462C-9446-5B8356532D03}"/>
              </a:ext>
            </a:extLst>
          </p:cNvPr>
          <p:cNvCxnSpPr>
            <a:cxnSpLocks/>
          </p:cNvCxnSpPr>
          <p:nvPr/>
        </p:nvCxnSpPr>
        <p:spPr>
          <a:xfrm>
            <a:off x="9542221" y="1302829"/>
            <a:ext cx="83230" cy="40333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71BD6B-D4AE-4855-8A88-C1654F428287}"/>
              </a:ext>
            </a:extLst>
          </p:cNvPr>
          <p:cNvCxnSpPr>
            <a:cxnSpLocks/>
          </p:cNvCxnSpPr>
          <p:nvPr/>
        </p:nvCxnSpPr>
        <p:spPr>
          <a:xfrm>
            <a:off x="9698687" y="1266298"/>
            <a:ext cx="1306541" cy="32575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D7314B8-E53F-487B-9260-63E697B945F1}"/>
              </a:ext>
            </a:extLst>
          </p:cNvPr>
          <p:cNvSpPr/>
          <p:nvPr/>
        </p:nvSpPr>
        <p:spPr>
          <a:xfrm>
            <a:off x="341290" y="238260"/>
            <a:ext cx="3032594" cy="6381482"/>
          </a:xfrm>
          <a:prstGeom prst="roundRect">
            <a:avLst/>
          </a:prstGeom>
          <a:solidFill>
            <a:srgbClr val="F6C3A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Redux:</a:t>
            </a:r>
          </a:p>
          <a:p>
            <a:pPr algn="ctr"/>
            <a:endParaRPr lang="en-US" sz="1600" b="1" u="sng" dirty="0"/>
          </a:p>
          <a:p>
            <a:r>
              <a:rPr lang="en-US" sz="1600" b="1" dirty="0"/>
              <a:t>State {</a:t>
            </a:r>
          </a:p>
          <a:p>
            <a:r>
              <a:rPr lang="en-US" sz="1600" b="1" dirty="0"/>
              <a:t>Name: ‘’,</a:t>
            </a:r>
          </a:p>
          <a:p>
            <a:r>
              <a:rPr lang="en-US" sz="1600" b="1" dirty="0"/>
              <a:t>Email: ‘’,</a:t>
            </a:r>
          </a:p>
          <a:p>
            <a:r>
              <a:rPr lang="en-US" sz="1600" b="1" dirty="0"/>
              <a:t>PW: ‘’,</a:t>
            </a:r>
          </a:p>
          <a:p>
            <a:r>
              <a:rPr lang="en-US" sz="1600" b="1" dirty="0"/>
              <a:t>B&amp;G1N: ‘’,</a:t>
            </a:r>
          </a:p>
          <a:p>
            <a:r>
              <a:rPr lang="en-US" sz="1600" b="1" dirty="0"/>
              <a:t>Photos: Slideshow Link,</a:t>
            </a:r>
          </a:p>
          <a:p>
            <a:r>
              <a:rPr lang="en-US" sz="1600" b="1" dirty="0"/>
              <a:t>Items: [ ],</a:t>
            </a:r>
          </a:p>
          <a:p>
            <a:r>
              <a:rPr lang="en-US" sz="1600" b="1" dirty="0"/>
              <a:t>Item: ‘’,</a:t>
            </a:r>
          </a:p>
          <a:p>
            <a:r>
              <a:rPr lang="en-US" sz="1600" b="1" dirty="0"/>
              <a:t>Image: ‘’,</a:t>
            </a:r>
          </a:p>
          <a:p>
            <a:r>
              <a:rPr lang="en-US" sz="1600" b="1" dirty="0"/>
              <a:t>Quantity: num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- Action Builders</a:t>
            </a:r>
          </a:p>
          <a:p>
            <a:endParaRPr lang="en-US" sz="1600" b="1" dirty="0"/>
          </a:p>
          <a:p>
            <a:r>
              <a:rPr lang="en-US" sz="1600" b="1" dirty="0"/>
              <a:t>- Update User</a:t>
            </a:r>
          </a:p>
          <a:p>
            <a:r>
              <a:rPr lang="en-US" sz="1600" b="1" dirty="0"/>
              <a:t>- Clear User</a:t>
            </a:r>
          </a:p>
          <a:p>
            <a:endParaRPr lang="en-US" sz="1600" b="1" dirty="0"/>
          </a:p>
          <a:p>
            <a:r>
              <a:rPr lang="en-US" sz="1600" b="1" dirty="0"/>
              <a:t>- Update Photo Display</a:t>
            </a:r>
          </a:p>
          <a:p>
            <a:endParaRPr lang="en-US" sz="1600" b="1" dirty="0"/>
          </a:p>
          <a:p>
            <a:r>
              <a:rPr lang="en-US" sz="1600" b="1" dirty="0"/>
              <a:t>- Update Master Item List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b="1" dirty="0"/>
              <a:t>Clear Selected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600" b="1" dirty="0"/>
          </a:p>
          <a:p>
            <a:r>
              <a:rPr lang="en-US" sz="1600" b="1" dirty="0"/>
              <a:t>- Update My List</a:t>
            </a:r>
          </a:p>
          <a:p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Clear Selected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7CB9C03-64F8-4FA8-91D6-34FCA6D90DCB}"/>
              </a:ext>
            </a:extLst>
          </p:cNvPr>
          <p:cNvCxnSpPr>
            <a:cxnSpLocks/>
          </p:cNvCxnSpPr>
          <p:nvPr/>
        </p:nvCxnSpPr>
        <p:spPr>
          <a:xfrm>
            <a:off x="1320085" y="890246"/>
            <a:ext cx="3055962" cy="77701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191F605-176C-4C53-A761-93F23DB8853F}"/>
              </a:ext>
            </a:extLst>
          </p:cNvPr>
          <p:cNvCxnSpPr>
            <a:cxnSpLocks/>
          </p:cNvCxnSpPr>
          <p:nvPr/>
        </p:nvCxnSpPr>
        <p:spPr>
          <a:xfrm>
            <a:off x="1235360" y="1294257"/>
            <a:ext cx="4207135" cy="5652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03DD16B-8075-4939-9251-B22622F9347B}"/>
              </a:ext>
            </a:extLst>
          </p:cNvPr>
          <p:cNvCxnSpPr>
            <a:cxnSpLocks/>
          </p:cNvCxnSpPr>
          <p:nvPr/>
        </p:nvCxnSpPr>
        <p:spPr>
          <a:xfrm>
            <a:off x="2678806" y="1966398"/>
            <a:ext cx="4148523" cy="2131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506A5-DF84-4884-A2E5-908EB8E364F8}"/>
              </a:ext>
            </a:extLst>
          </p:cNvPr>
          <p:cNvCxnSpPr>
            <a:cxnSpLocks/>
          </p:cNvCxnSpPr>
          <p:nvPr/>
        </p:nvCxnSpPr>
        <p:spPr>
          <a:xfrm>
            <a:off x="1487003" y="2125643"/>
            <a:ext cx="6746395" cy="1669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D94296E-3A55-4EDE-8CDD-5CABB0177D5D}"/>
              </a:ext>
            </a:extLst>
          </p:cNvPr>
          <p:cNvCxnSpPr>
            <a:cxnSpLocks/>
          </p:cNvCxnSpPr>
          <p:nvPr/>
        </p:nvCxnSpPr>
        <p:spPr>
          <a:xfrm flipV="1">
            <a:off x="1550484" y="2298723"/>
            <a:ext cx="8174189" cy="2673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9B14E1-532C-4137-A6CF-34DD0E8A6CE6}"/>
              </a:ext>
            </a:extLst>
          </p:cNvPr>
          <p:cNvCxnSpPr>
            <a:cxnSpLocks/>
          </p:cNvCxnSpPr>
          <p:nvPr/>
        </p:nvCxnSpPr>
        <p:spPr>
          <a:xfrm flipV="1">
            <a:off x="1865161" y="3171538"/>
            <a:ext cx="3421616" cy="10589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A2D1D6F-DA61-4FBC-8254-A2E286D218A3}"/>
              </a:ext>
            </a:extLst>
          </p:cNvPr>
          <p:cNvCxnSpPr>
            <a:cxnSpLocks/>
          </p:cNvCxnSpPr>
          <p:nvPr/>
        </p:nvCxnSpPr>
        <p:spPr>
          <a:xfrm flipV="1">
            <a:off x="1978927" y="3301342"/>
            <a:ext cx="2019963" cy="77249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3486C2-132B-4CD6-B441-780E4AC82946}"/>
              </a:ext>
            </a:extLst>
          </p:cNvPr>
          <p:cNvCxnSpPr>
            <a:cxnSpLocks/>
          </p:cNvCxnSpPr>
          <p:nvPr/>
        </p:nvCxnSpPr>
        <p:spPr>
          <a:xfrm flipV="1">
            <a:off x="2883295" y="3248660"/>
            <a:ext cx="3789714" cy="156404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819915-C29D-41F0-B75D-73347AFB401E}"/>
              </a:ext>
            </a:extLst>
          </p:cNvPr>
          <p:cNvCxnSpPr>
            <a:cxnSpLocks/>
          </p:cNvCxnSpPr>
          <p:nvPr/>
        </p:nvCxnSpPr>
        <p:spPr>
          <a:xfrm flipV="1">
            <a:off x="2515530" y="2724136"/>
            <a:ext cx="5578842" cy="27144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E7ADEA8-00A0-4155-A50E-68D783A0FBAC}"/>
              </a:ext>
            </a:extLst>
          </p:cNvPr>
          <p:cNvCxnSpPr>
            <a:cxnSpLocks/>
          </p:cNvCxnSpPr>
          <p:nvPr/>
        </p:nvCxnSpPr>
        <p:spPr>
          <a:xfrm flipV="1">
            <a:off x="2255825" y="3185463"/>
            <a:ext cx="7208428" cy="288761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5FF858-C833-4B5E-BED3-434CF500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500" y="228371"/>
            <a:ext cx="8761413" cy="468758"/>
          </a:xfrm>
        </p:spPr>
        <p:txBody>
          <a:bodyPr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Endpoints Breakdown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7D205A9-390D-4525-A831-3E12E9C21055}"/>
              </a:ext>
            </a:extLst>
          </p:cNvPr>
          <p:cNvSpPr txBox="1">
            <a:spLocks/>
          </p:cNvSpPr>
          <p:nvPr/>
        </p:nvSpPr>
        <p:spPr bwMode="gray">
          <a:xfrm>
            <a:off x="1725917" y="488581"/>
            <a:ext cx="8761413" cy="468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C833A-2BA1-48F8-A420-8B1D18C0A13F}"/>
              </a:ext>
            </a:extLst>
          </p:cNvPr>
          <p:cNvSpPr txBox="1"/>
          <p:nvPr/>
        </p:nvSpPr>
        <p:spPr>
          <a:xfrm>
            <a:off x="354162" y="847440"/>
            <a:ext cx="40375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698365"/>
                </a:solidFill>
              </a:rPr>
              <a:t>POST ‘/</a:t>
            </a:r>
            <a:r>
              <a:rPr lang="en-US" sz="1100" b="1" dirty="0" err="1">
                <a:solidFill>
                  <a:srgbClr val="698365"/>
                </a:solidFill>
              </a:rPr>
              <a:t>api</a:t>
            </a:r>
            <a:r>
              <a:rPr lang="en-US" sz="1100" b="1" dirty="0">
                <a:solidFill>
                  <a:srgbClr val="698365"/>
                </a:solidFill>
              </a:rPr>
              <a:t>/login’</a:t>
            </a:r>
          </a:p>
          <a:p>
            <a:r>
              <a:rPr lang="en-US" sz="1100" b="1" dirty="0"/>
              <a:t>Receive: </a:t>
            </a:r>
            <a:r>
              <a:rPr lang="en-US" sz="1100" b="1" dirty="0" err="1"/>
              <a:t>req.body</a:t>
            </a:r>
            <a:r>
              <a:rPr lang="en-US" sz="1100" b="1" dirty="0"/>
              <a:t> {</a:t>
            </a:r>
          </a:p>
          <a:p>
            <a:r>
              <a:rPr lang="en-US" sz="1100" b="1" dirty="0"/>
              <a:t>Email: ‘Example@Example.com’,</a:t>
            </a:r>
          </a:p>
          <a:p>
            <a:r>
              <a:rPr lang="en-US" sz="1100" b="1" dirty="0"/>
              <a:t>Password: ‘Pa55W0rd’</a:t>
            </a:r>
          </a:p>
          <a:p>
            <a:r>
              <a:rPr lang="en-US" sz="1100" b="1" dirty="0"/>
              <a:t>}</a:t>
            </a:r>
          </a:p>
          <a:p>
            <a:r>
              <a:rPr lang="en-US" sz="1100" b="1" dirty="0"/>
              <a:t>Send: {</a:t>
            </a:r>
          </a:p>
          <a:p>
            <a:r>
              <a:rPr lang="en-US" sz="1100" b="1" dirty="0"/>
              <a:t>Name: ‘Me’,</a:t>
            </a:r>
          </a:p>
          <a:p>
            <a:r>
              <a:rPr lang="en-US" sz="1100" b="1" dirty="0" err="1"/>
              <a:t>UserId</a:t>
            </a:r>
            <a:r>
              <a:rPr lang="en-US" sz="1100" b="1" dirty="0"/>
              <a:t>: 21</a:t>
            </a:r>
          </a:p>
          <a:p>
            <a:r>
              <a:rPr lang="en-US" sz="1100" b="1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CFA44-CCFF-489A-9CE2-5FD96259CB3E}"/>
              </a:ext>
            </a:extLst>
          </p:cNvPr>
          <p:cNvSpPr txBox="1"/>
          <p:nvPr/>
        </p:nvSpPr>
        <p:spPr>
          <a:xfrm>
            <a:off x="2978331" y="3240391"/>
            <a:ext cx="4407373" cy="34778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100" b="1" dirty="0">
                <a:solidFill>
                  <a:srgbClr val="698365"/>
                </a:solidFill>
              </a:rPr>
              <a:t>PATCH ‘/</a:t>
            </a:r>
            <a:r>
              <a:rPr lang="en-US" sz="1100" b="1" dirty="0" err="1">
                <a:solidFill>
                  <a:srgbClr val="698365"/>
                </a:solidFill>
              </a:rPr>
              <a:t>api</a:t>
            </a:r>
            <a:r>
              <a:rPr lang="en-US" sz="1100" b="1" dirty="0">
                <a:solidFill>
                  <a:srgbClr val="698365"/>
                </a:solidFill>
              </a:rPr>
              <a:t>/</a:t>
            </a:r>
            <a:r>
              <a:rPr lang="en-US" sz="1100" b="1" dirty="0" err="1">
                <a:solidFill>
                  <a:srgbClr val="698365"/>
                </a:solidFill>
              </a:rPr>
              <a:t>my_list</a:t>
            </a:r>
            <a:r>
              <a:rPr lang="en-US" sz="1100" b="1" dirty="0">
                <a:solidFill>
                  <a:srgbClr val="698365"/>
                </a:solidFill>
              </a:rPr>
              <a:t>/:</a:t>
            </a:r>
            <a:r>
              <a:rPr lang="en-US" sz="1100" b="1" dirty="0" err="1">
                <a:solidFill>
                  <a:srgbClr val="698365"/>
                </a:solidFill>
              </a:rPr>
              <a:t>userid</a:t>
            </a:r>
            <a:r>
              <a:rPr lang="en-US" sz="1100" b="1" dirty="0">
                <a:solidFill>
                  <a:srgbClr val="698365"/>
                </a:solidFill>
              </a:rPr>
              <a:t>/:</a:t>
            </a:r>
            <a:r>
              <a:rPr lang="en-US" sz="1100" b="1" dirty="0" err="1">
                <a:solidFill>
                  <a:srgbClr val="698365"/>
                </a:solidFill>
              </a:rPr>
              <a:t>itemid</a:t>
            </a:r>
            <a:r>
              <a:rPr lang="en-US" sz="1100" b="1" dirty="0">
                <a:solidFill>
                  <a:srgbClr val="698365"/>
                </a:solidFill>
              </a:rPr>
              <a:t>’</a:t>
            </a:r>
          </a:p>
          <a:p>
            <a:r>
              <a:rPr lang="en-US" sz="1100" b="1" dirty="0"/>
              <a:t>Receive: req.params.userid21 </a:t>
            </a:r>
          </a:p>
          <a:p>
            <a:r>
              <a:rPr lang="en-US" sz="1100" b="1" dirty="0" err="1"/>
              <a:t>Req.query</a:t>
            </a:r>
            <a:r>
              <a:rPr lang="en-US" sz="1100" b="1" dirty="0"/>
              <a:t> {</a:t>
            </a:r>
          </a:p>
          <a:p>
            <a:r>
              <a:rPr lang="en-US" sz="1100" b="1" dirty="0"/>
              <a:t>Search: ‘My List’,</a:t>
            </a:r>
          </a:p>
          <a:p>
            <a:r>
              <a:rPr lang="en-US" sz="1100" b="1" dirty="0" err="1"/>
              <a:t>UserList</a:t>
            </a:r>
            <a:r>
              <a:rPr lang="en-US" sz="1100" b="1" dirty="0"/>
              <a:t>: True</a:t>
            </a:r>
          </a:p>
          <a:p>
            <a:r>
              <a:rPr lang="en-US" sz="1100" b="1" dirty="0"/>
              <a:t>Items: [obj1,obj2,obj3,obj4,obj5],</a:t>
            </a:r>
          </a:p>
          <a:p>
            <a:r>
              <a:rPr lang="en-US" sz="1100" b="1" dirty="0"/>
              <a:t>Id: ‘items[</a:t>
            </a:r>
            <a:r>
              <a:rPr lang="en-US" sz="1100" b="1" dirty="0" err="1"/>
              <a:t>i</a:t>
            </a:r>
            <a:r>
              <a:rPr lang="en-US" sz="1100" b="1" dirty="0"/>
              <a:t>].id’,</a:t>
            </a:r>
          </a:p>
          <a:p>
            <a:r>
              <a:rPr lang="en-US" sz="1100" b="1" dirty="0"/>
              <a:t>Item: ‘Items[</a:t>
            </a:r>
            <a:r>
              <a:rPr lang="en-US" sz="1100" b="1" dirty="0" err="1"/>
              <a:t>i</a:t>
            </a:r>
            <a:r>
              <a:rPr lang="en-US" sz="1100" b="1" dirty="0"/>
              <a:t>].item’,</a:t>
            </a:r>
          </a:p>
          <a:p>
            <a:r>
              <a:rPr lang="en-US" sz="1100" b="1" dirty="0"/>
              <a:t>Image: ‘Items[</a:t>
            </a:r>
            <a:r>
              <a:rPr lang="en-US" sz="1100" b="1" dirty="0" err="1"/>
              <a:t>i</a:t>
            </a:r>
            <a:r>
              <a:rPr lang="en-US" sz="1100" b="1" dirty="0"/>
              <a:t>].image’,</a:t>
            </a:r>
          </a:p>
          <a:p>
            <a:r>
              <a:rPr lang="en-US" sz="1100" b="1" dirty="0"/>
              <a:t>Quantity: items[</a:t>
            </a:r>
            <a:r>
              <a:rPr lang="en-US" sz="1100" b="1" dirty="0" err="1"/>
              <a:t>i</a:t>
            </a:r>
            <a:r>
              <a:rPr lang="en-US" sz="1100" b="1" dirty="0"/>
              <a:t>].quantity</a:t>
            </a:r>
          </a:p>
          <a:p>
            <a:r>
              <a:rPr lang="en-US" sz="1100" b="1" dirty="0"/>
              <a:t>Complete: false</a:t>
            </a:r>
          </a:p>
          <a:p>
            <a:r>
              <a:rPr lang="en-US" sz="1100" b="1" dirty="0"/>
              <a:t>}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Send:[{</a:t>
            </a:r>
          </a:p>
          <a:p>
            <a:r>
              <a:rPr lang="en-US" sz="1100" b="1" dirty="0"/>
              <a:t>Id: 1</a:t>
            </a:r>
          </a:p>
          <a:p>
            <a:r>
              <a:rPr lang="en-US" sz="1100" b="1" dirty="0"/>
              <a:t>Item: ‘Tablecloth’,</a:t>
            </a:r>
          </a:p>
          <a:p>
            <a:r>
              <a:rPr lang="en-US" sz="1100" b="1" dirty="0"/>
              <a:t>Image: ‘Url.com’,</a:t>
            </a:r>
          </a:p>
          <a:p>
            <a:r>
              <a:rPr lang="en-US" sz="1100" b="1" dirty="0"/>
              <a:t>Quantity: 3,</a:t>
            </a:r>
          </a:p>
          <a:p>
            <a:r>
              <a:rPr lang="en-US" sz="1100" b="1" dirty="0"/>
              <a:t>Complete: true</a:t>
            </a:r>
          </a:p>
          <a:p>
            <a:r>
              <a:rPr lang="en-US" sz="1100" b="1" dirty="0"/>
              <a:t>}]</a:t>
            </a:r>
          </a:p>
          <a:p>
            <a:endParaRPr lang="en-US" sz="1100" b="1" dirty="0"/>
          </a:p>
          <a:p>
            <a:r>
              <a:rPr lang="en-US" sz="1100" b="1" dirty="0"/>
              <a:t>(GET new list = {Send:[</a:t>
            </a:r>
          </a:p>
          <a:p>
            <a:r>
              <a:rPr lang="en-US" sz="1100" b="1" dirty="0"/>
              <a:t>{</a:t>
            </a:r>
          </a:p>
          <a:p>
            <a:r>
              <a:rPr lang="en-US" sz="1100" b="1" dirty="0"/>
              <a:t>ID: 1</a:t>
            </a:r>
          </a:p>
          <a:p>
            <a:r>
              <a:rPr lang="en-US" sz="1100" b="1" dirty="0"/>
              <a:t>Item: ‘Tablecloth’,</a:t>
            </a:r>
          </a:p>
          <a:p>
            <a:r>
              <a:rPr lang="en-US" sz="1100" b="1" dirty="0"/>
              <a:t>Image: ‘Url.com’,</a:t>
            </a:r>
          </a:p>
          <a:p>
            <a:r>
              <a:rPr lang="en-US" sz="1100" b="1" dirty="0"/>
              <a:t>Quantity: 2,</a:t>
            </a:r>
          </a:p>
          <a:p>
            <a:r>
              <a:rPr lang="en-US" sz="1100" b="1" dirty="0"/>
              <a:t>Complete: false}</a:t>
            </a:r>
          </a:p>
          <a:p>
            <a:r>
              <a:rPr lang="en-US" sz="1100" b="1" dirty="0"/>
              <a:t>]</a:t>
            </a:r>
          </a:p>
          <a:p>
            <a:r>
              <a:rPr lang="en-US" sz="1100" b="1" dirty="0"/>
              <a:t>})</a:t>
            </a:r>
          </a:p>
          <a:p>
            <a:endParaRPr lang="en-US" sz="1100" b="1" dirty="0"/>
          </a:p>
          <a:p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45290-BABB-4342-9BF7-9C94E650B125}"/>
              </a:ext>
            </a:extLst>
          </p:cNvPr>
          <p:cNvSpPr txBox="1"/>
          <p:nvPr/>
        </p:nvSpPr>
        <p:spPr>
          <a:xfrm>
            <a:off x="4136244" y="849577"/>
            <a:ext cx="403752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698365"/>
                </a:solidFill>
              </a:rPr>
              <a:t>POST ‘/</a:t>
            </a:r>
            <a:r>
              <a:rPr lang="en-US" sz="1100" b="1" dirty="0" err="1">
                <a:solidFill>
                  <a:srgbClr val="698365"/>
                </a:solidFill>
              </a:rPr>
              <a:t>api</a:t>
            </a:r>
            <a:r>
              <a:rPr lang="en-US" sz="1100" b="1" dirty="0">
                <a:solidFill>
                  <a:srgbClr val="698365"/>
                </a:solidFill>
              </a:rPr>
              <a:t>/register’</a:t>
            </a:r>
          </a:p>
          <a:p>
            <a:r>
              <a:rPr lang="en-US" sz="1100" b="1" dirty="0"/>
              <a:t>Receive: </a:t>
            </a:r>
            <a:r>
              <a:rPr lang="en-US" sz="1100" b="1" dirty="0" err="1"/>
              <a:t>req.body</a:t>
            </a:r>
            <a:r>
              <a:rPr lang="en-US" sz="1100" b="1" dirty="0"/>
              <a:t> {</a:t>
            </a:r>
          </a:p>
          <a:p>
            <a:r>
              <a:rPr lang="en-US" sz="1100" b="1" dirty="0"/>
              <a:t>Name: ‘Me’,</a:t>
            </a:r>
          </a:p>
          <a:p>
            <a:r>
              <a:rPr lang="en-US" sz="1100" b="1" dirty="0"/>
              <a:t>Email: ‘Example@Example.com’,</a:t>
            </a:r>
          </a:p>
          <a:p>
            <a:r>
              <a:rPr lang="en-US" sz="1100" b="1" dirty="0"/>
              <a:t>Password: ‘Pa55W0rd’</a:t>
            </a:r>
          </a:p>
          <a:p>
            <a:r>
              <a:rPr lang="en-US" sz="1100" b="1" dirty="0"/>
              <a:t>B&amp;G1N: ‘Bride &amp; Groom’</a:t>
            </a:r>
          </a:p>
          <a:p>
            <a:r>
              <a:rPr lang="en-US" sz="1100" b="1" dirty="0"/>
              <a:t>}</a:t>
            </a:r>
          </a:p>
          <a:p>
            <a:r>
              <a:rPr lang="en-US" sz="1100" b="1" dirty="0"/>
              <a:t>Send: {</a:t>
            </a:r>
          </a:p>
          <a:p>
            <a:r>
              <a:rPr lang="en-US" sz="1100" b="1" dirty="0"/>
              <a:t>Name: ‘Me’,</a:t>
            </a:r>
          </a:p>
          <a:p>
            <a:r>
              <a:rPr lang="en-US" sz="1100" b="1" dirty="0" err="1"/>
              <a:t>UserId</a:t>
            </a:r>
            <a:r>
              <a:rPr lang="en-US" sz="1100" b="1" dirty="0"/>
              <a:t>: 22</a:t>
            </a:r>
          </a:p>
          <a:p>
            <a:r>
              <a:rPr lang="en-US" sz="1100" b="1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315D3-88FB-47AB-B829-7425162BA804}"/>
              </a:ext>
            </a:extLst>
          </p:cNvPr>
          <p:cNvSpPr txBox="1"/>
          <p:nvPr/>
        </p:nvSpPr>
        <p:spPr>
          <a:xfrm>
            <a:off x="7907592" y="847439"/>
            <a:ext cx="4037528" cy="161582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100" b="1" dirty="0">
                <a:solidFill>
                  <a:srgbClr val="698365"/>
                </a:solidFill>
              </a:rPr>
              <a:t>GET ‘/</a:t>
            </a:r>
            <a:r>
              <a:rPr lang="en-US" sz="1100" b="1" dirty="0" err="1">
                <a:solidFill>
                  <a:srgbClr val="698365"/>
                </a:solidFill>
              </a:rPr>
              <a:t>api</a:t>
            </a:r>
            <a:r>
              <a:rPr lang="en-US" sz="1100" b="1" dirty="0">
                <a:solidFill>
                  <a:srgbClr val="698365"/>
                </a:solidFill>
              </a:rPr>
              <a:t>/</a:t>
            </a:r>
            <a:r>
              <a:rPr lang="en-US" sz="1100" b="1" dirty="0" err="1">
                <a:solidFill>
                  <a:srgbClr val="698365"/>
                </a:solidFill>
              </a:rPr>
              <a:t>master_list</a:t>
            </a:r>
            <a:r>
              <a:rPr lang="en-US" sz="1100" b="1" dirty="0">
                <a:solidFill>
                  <a:srgbClr val="698365"/>
                </a:solidFill>
              </a:rPr>
              <a:t>’</a:t>
            </a:r>
          </a:p>
          <a:p>
            <a:r>
              <a:rPr lang="en-US" sz="1100" b="1" dirty="0"/>
              <a:t>Receive: </a:t>
            </a:r>
            <a:r>
              <a:rPr lang="en-US" sz="1100" b="1" dirty="0" err="1"/>
              <a:t>req.body</a:t>
            </a:r>
            <a:r>
              <a:rPr lang="en-US" sz="1100" b="1" dirty="0"/>
              <a:t> {</a:t>
            </a:r>
          </a:p>
          <a:p>
            <a:r>
              <a:rPr lang="en-US" sz="1100" b="1" dirty="0"/>
              <a:t>Items: [obj1,obj2,obj3,obj4,obj5],</a:t>
            </a:r>
          </a:p>
          <a:p>
            <a:r>
              <a:rPr lang="en-US" sz="1100" b="1" dirty="0"/>
              <a:t>Id: ‘items[</a:t>
            </a:r>
            <a:r>
              <a:rPr lang="en-US" sz="1100" b="1" dirty="0" err="1"/>
              <a:t>i</a:t>
            </a:r>
            <a:r>
              <a:rPr lang="en-US" sz="1100" b="1" dirty="0"/>
              <a:t>].id’,</a:t>
            </a:r>
          </a:p>
          <a:p>
            <a:r>
              <a:rPr lang="en-US" sz="1100" b="1" dirty="0"/>
              <a:t>Item: ‘Items[</a:t>
            </a:r>
            <a:r>
              <a:rPr lang="en-US" sz="1100" b="1" dirty="0" err="1"/>
              <a:t>i</a:t>
            </a:r>
            <a:r>
              <a:rPr lang="en-US" sz="1100" b="1" dirty="0"/>
              <a:t>].item’,</a:t>
            </a:r>
          </a:p>
          <a:p>
            <a:r>
              <a:rPr lang="en-US" sz="1100" b="1" dirty="0"/>
              <a:t>Image: ‘Items[</a:t>
            </a:r>
            <a:r>
              <a:rPr lang="en-US" sz="1100" b="1" dirty="0" err="1"/>
              <a:t>i</a:t>
            </a:r>
            <a:r>
              <a:rPr lang="en-US" sz="1100" b="1" dirty="0"/>
              <a:t>].image’,</a:t>
            </a:r>
          </a:p>
          <a:p>
            <a:r>
              <a:rPr lang="en-US" sz="1100" b="1" dirty="0"/>
              <a:t>Quantity: items[</a:t>
            </a:r>
            <a:r>
              <a:rPr lang="en-US" sz="1100" b="1" dirty="0" err="1"/>
              <a:t>i</a:t>
            </a:r>
            <a:r>
              <a:rPr lang="en-US" sz="1100" b="1" dirty="0"/>
              <a:t>].quantity</a:t>
            </a:r>
          </a:p>
          <a:p>
            <a:r>
              <a:rPr lang="en-US" sz="1100" b="1" dirty="0"/>
              <a:t>}</a:t>
            </a:r>
          </a:p>
          <a:p>
            <a:r>
              <a:rPr lang="en-US" sz="1100" b="1" dirty="0"/>
              <a:t>Send: {</a:t>
            </a:r>
          </a:p>
          <a:p>
            <a:r>
              <a:rPr lang="en-US" sz="1100" b="1" dirty="0"/>
              <a:t>Items: [{</a:t>
            </a:r>
          </a:p>
          <a:p>
            <a:r>
              <a:rPr lang="en-US" sz="1100" b="1" dirty="0"/>
              <a:t>Id: ‘items[</a:t>
            </a:r>
            <a:r>
              <a:rPr lang="en-US" sz="1100" b="1" dirty="0" err="1"/>
              <a:t>i</a:t>
            </a:r>
            <a:r>
              <a:rPr lang="en-US" sz="1100" b="1" dirty="0"/>
              <a:t>].id’,</a:t>
            </a:r>
          </a:p>
          <a:p>
            <a:r>
              <a:rPr lang="en-US" sz="1100" b="1" dirty="0"/>
              <a:t>Item: ‘Items[</a:t>
            </a:r>
            <a:r>
              <a:rPr lang="en-US" sz="1100" b="1" dirty="0" err="1"/>
              <a:t>i</a:t>
            </a:r>
            <a:r>
              <a:rPr lang="en-US" sz="1100" b="1" dirty="0"/>
              <a:t>].item’,</a:t>
            </a:r>
          </a:p>
          <a:p>
            <a:r>
              <a:rPr lang="en-US" sz="1100" b="1" dirty="0"/>
              <a:t>Image: ‘Items[</a:t>
            </a:r>
            <a:r>
              <a:rPr lang="en-US" sz="1100" b="1" dirty="0" err="1"/>
              <a:t>i</a:t>
            </a:r>
            <a:r>
              <a:rPr lang="en-US" sz="1100" b="1" dirty="0"/>
              <a:t>].image’,</a:t>
            </a:r>
          </a:p>
          <a:p>
            <a:r>
              <a:rPr lang="en-US" sz="1100" b="1" dirty="0"/>
              <a:t>Quantity: items[</a:t>
            </a:r>
            <a:r>
              <a:rPr lang="en-US" sz="1100" b="1" dirty="0" err="1"/>
              <a:t>i</a:t>
            </a:r>
            <a:r>
              <a:rPr lang="en-US" sz="1100" b="1" dirty="0"/>
              <a:t>].quantity</a:t>
            </a:r>
          </a:p>
          <a:p>
            <a:r>
              <a:rPr lang="en-US" sz="1100" b="1" dirty="0"/>
              <a:t>Complete: false</a:t>
            </a:r>
          </a:p>
          <a:p>
            <a:r>
              <a:rPr lang="en-US" sz="1100" b="1" dirty="0"/>
              <a:t>}]</a:t>
            </a:r>
          </a:p>
          <a:p>
            <a:r>
              <a:rPr lang="en-US" sz="1100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6F16B-B5ED-4338-8CB5-B0A285187947}"/>
              </a:ext>
            </a:extLst>
          </p:cNvPr>
          <p:cNvSpPr txBox="1"/>
          <p:nvPr/>
        </p:nvSpPr>
        <p:spPr>
          <a:xfrm>
            <a:off x="352014" y="3246828"/>
            <a:ext cx="403752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698365"/>
                </a:solidFill>
              </a:rPr>
              <a:t>GET ‘/</a:t>
            </a:r>
            <a:r>
              <a:rPr lang="en-US" sz="1100" b="1" dirty="0" err="1">
                <a:solidFill>
                  <a:srgbClr val="698365"/>
                </a:solidFill>
              </a:rPr>
              <a:t>api</a:t>
            </a:r>
            <a:r>
              <a:rPr lang="en-US" sz="1100" b="1" dirty="0">
                <a:solidFill>
                  <a:srgbClr val="698365"/>
                </a:solidFill>
              </a:rPr>
              <a:t>/</a:t>
            </a:r>
            <a:r>
              <a:rPr lang="en-US" sz="1100" b="1" dirty="0" err="1">
                <a:solidFill>
                  <a:srgbClr val="698365"/>
                </a:solidFill>
              </a:rPr>
              <a:t>my_list</a:t>
            </a:r>
            <a:r>
              <a:rPr lang="en-US" sz="1100" b="1" dirty="0">
                <a:solidFill>
                  <a:srgbClr val="698365"/>
                </a:solidFill>
              </a:rPr>
              <a:t>/:</a:t>
            </a:r>
            <a:r>
              <a:rPr lang="en-US" sz="1100" b="1" dirty="0" err="1">
                <a:solidFill>
                  <a:srgbClr val="698365"/>
                </a:solidFill>
              </a:rPr>
              <a:t>userid</a:t>
            </a:r>
            <a:r>
              <a:rPr lang="en-US" sz="1100" b="1" dirty="0">
                <a:solidFill>
                  <a:srgbClr val="698365"/>
                </a:solidFill>
              </a:rPr>
              <a:t>’</a:t>
            </a:r>
          </a:p>
          <a:p>
            <a:r>
              <a:rPr lang="en-US" sz="1100" b="1" dirty="0"/>
              <a:t>Receive: req.params.userid21 </a:t>
            </a:r>
          </a:p>
          <a:p>
            <a:r>
              <a:rPr lang="en-US" sz="1100" b="1" dirty="0" err="1"/>
              <a:t>Req.query</a:t>
            </a:r>
            <a:r>
              <a:rPr lang="en-US" sz="1100" b="1" dirty="0"/>
              <a:t> {</a:t>
            </a:r>
          </a:p>
          <a:p>
            <a:r>
              <a:rPr lang="en-US" sz="1100" b="1" dirty="0"/>
              <a:t>Search: ‘My List’,</a:t>
            </a:r>
          </a:p>
          <a:p>
            <a:r>
              <a:rPr lang="en-US" sz="1100" b="1" dirty="0" err="1"/>
              <a:t>UserList</a:t>
            </a:r>
            <a:r>
              <a:rPr lang="en-US" sz="1100" b="1" dirty="0"/>
              <a:t>: True</a:t>
            </a:r>
          </a:p>
          <a:p>
            <a:r>
              <a:rPr lang="en-US" sz="1100" b="1" dirty="0"/>
              <a:t>}</a:t>
            </a:r>
          </a:p>
          <a:p>
            <a:r>
              <a:rPr lang="en-US" sz="1100" b="1" dirty="0"/>
              <a:t>Send: {</a:t>
            </a:r>
          </a:p>
          <a:p>
            <a:r>
              <a:rPr lang="en-US" sz="1100" b="1" dirty="0"/>
              <a:t>Items: [{</a:t>
            </a:r>
          </a:p>
          <a:p>
            <a:r>
              <a:rPr lang="en-US" sz="1100" b="1" dirty="0"/>
              <a:t>Id: ‘items[</a:t>
            </a:r>
            <a:r>
              <a:rPr lang="en-US" sz="1100" b="1" dirty="0" err="1"/>
              <a:t>i</a:t>
            </a:r>
            <a:r>
              <a:rPr lang="en-US" sz="1100" b="1" dirty="0"/>
              <a:t>].id’,</a:t>
            </a:r>
          </a:p>
          <a:p>
            <a:r>
              <a:rPr lang="en-US" sz="1100" b="1" dirty="0"/>
              <a:t>Item: ‘Items[</a:t>
            </a:r>
            <a:r>
              <a:rPr lang="en-US" sz="1100" b="1" dirty="0" err="1"/>
              <a:t>i</a:t>
            </a:r>
            <a:r>
              <a:rPr lang="en-US" sz="1100" b="1" dirty="0"/>
              <a:t>].item’,</a:t>
            </a:r>
          </a:p>
          <a:p>
            <a:r>
              <a:rPr lang="en-US" sz="1100" b="1" dirty="0"/>
              <a:t>Image: ‘Items[</a:t>
            </a:r>
            <a:r>
              <a:rPr lang="en-US" sz="1100" b="1" dirty="0" err="1"/>
              <a:t>i</a:t>
            </a:r>
            <a:r>
              <a:rPr lang="en-US" sz="1100" b="1" dirty="0"/>
              <a:t>].image’,</a:t>
            </a:r>
          </a:p>
          <a:p>
            <a:r>
              <a:rPr lang="en-US" sz="1100" b="1" dirty="0"/>
              <a:t>Quantity: items[</a:t>
            </a:r>
            <a:r>
              <a:rPr lang="en-US" sz="1100" b="1" dirty="0" err="1"/>
              <a:t>i</a:t>
            </a:r>
            <a:r>
              <a:rPr lang="en-US" sz="1100" b="1" dirty="0"/>
              <a:t>].quantity</a:t>
            </a:r>
          </a:p>
          <a:p>
            <a:r>
              <a:rPr lang="en-US" sz="1100" b="1" dirty="0"/>
              <a:t>Complete: false</a:t>
            </a:r>
          </a:p>
          <a:p>
            <a:r>
              <a:rPr lang="en-US" sz="1100" b="1" dirty="0"/>
              <a:t>}]</a:t>
            </a:r>
          </a:p>
          <a:p>
            <a:r>
              <a:rPr lang="en-US" sz="1100" b="1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06731-856E-46BA-95CE-FD2B184BA7DA}"/>
              </a:ext>
            </a:extLst>
          </p:cNvPr>
          <p:cNvSpPr txBox="1"/>
          <p:nvPr/>
        </p:nvSpPr>
        <p:spPr>
          <a:xfrm>
            <a:off x="7385704" y="3240296"/>
            <a:ext cx="4559416" cy="33832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100" b="1" dirty="0">
                <a:solidFill>
                  <a:srgbClr val="698365"/>
                </a:solidFill>
              </a:rPr>
              <a:t>DELETE ‘/</a:t>
            </a:r>
            <a:r>
              <a:rPr lang="en-US" sz="1100" b="1" dirty="0" err="1">
                <a:solidFill>
                  <a:srgbClr val="698365"/>
                </a:solidFill>
              </a:rPr>
              <a:t>api</a:t>
            </a:r>
            <a:r>
              <a:rPr lang="en-US" sz="1100" b="1" dirty="0">
                <a:solidFill>
                  <a:srgbClr val="698365"/>
                </a:solidFill>
              </a:rPr>
              <a:t>/</a:t>
            </a:r>
            <a:r>
              <a:rPr lang="en-US" sz="1100" b="1" dirty="0" err="1">
                <a:solidFill>
                  <a:srgbClr val="698365"/>
                </a:solidFill>
              </a:rPr>
              <a:t>my_list</a:t>
            </a:r>
            <a:r>
              <a:rPr lang="en-US" sz="1100" b="1" dirty="0">
                <a:solidFill>
                  <a:srgbClr val="698365"/>
                </a:solidFill>
              </a:rPr>
              <a:t>/:</a:t>
            </a:r>
            <a:r>
              <a:rPr lang="en-US" sz="1100" b="1" dirty="0" err="1">
                <a:solidFill>
                  <a:srgbClr val="698365"/>
                </a:solidFill>
              </a:rPr>
              <a:t>userid</a:t>
            </a:r>
            <a:r>
              <a:rPr lang="en-US" sz="1100" b="1" dirty="0">
                <a:solidFill>
                  <a:srgbClr val="698365"/>
                </a:solidFill>
              </a:rPr>
              <a:t>/:</a:t>
            </a:r>
            <a:r>
              <a:rPr lang="en-US" sz="1100" b="1" dirty="0" err="1">
                <a:solidFill>
                  <a:srgbClr val="698365"/>
                </a:solidFill>
              </a:rPr>
              <a:t>itemid</a:t>
            </a:r>
            <a:r>
              <a:rPr lang="en-US" sz="1100" b="1" dirty="0">
                <a:solidFill>
                  <a:srgbClr val="698365"/>
                </a:solidFill>
              </a:rPr>
              <a:t>’</a:t>
            </a:r>
          </a:p>
          <a:p>
            <a:endParaRPr lang="en-US" sz="1100" b="1" dirty="0"/>
          </a:p>
          <a:p>
            <a:r>
              <a:rPr lang="en-US" sz="1100" b="1" dirty="0"/>
              <a:t>Receive: req.params.userid21 </a:t>
            </a:r>
          </a:p>
          <a:p>
            <a:r>
              <a:rPr lang="en-US" sz="1100" b="1" dirty="0" err="1"/>
              <a:t>Req.query</a:t>
            </a:r>
            <a:r>
              <a:rPr lang="en-US" sz="1100" b="1" dirty="0"/>
              <a:t> {</a:t>
            </a:r>
          </a:p>
          <a:p>
            <a:r>
              <a:rPr lang="en-US" sz="1100" b="1" dirty="0"/>
              <a:t>Search: ‘My List’,</a:t>
            </a:r>
          </a:p>
          <a:p>
            <a:r>
              <a:rPr lang="en-US" sz="1100" b="1" dirty="0" err="1"/>
              <a:t>UserList</a:t>
            </a:r>
            <a:r>
              <a:rPr lang="en-US" sz="1100" b="1" dirty="0"/>
              <a:t>: True</a:t>
            </a:r>
          </a:p>
          <a:p>
            <a:r>
              <a:rPr lang="en-US" sz="1100" b="1" dirty="0"/>
              <a:t>Items: [obj1,obj2,obj3,obj4,obj5],</a:t>
            </a:r>
          </a:p>
          <a:p>
            <a:r>
              <a:rPr lang="en-US" sz="1100" b="1" dirty="0"/>
              <a:t>Id: ‘items[</a:t>
            </a:r>
            <a:r>
              <a:rPr lang="en-US" sz="1100" b="1" dirty="0" err="1"/>
              <a:t>i</a:t>
            </a:r>
            <a:r>
              <a:rPr lang="en-US" sz="1100" b="1" dirty="0"/>
              <a:t>].id’,</a:t>
            </a:r>
          </a:p>
          <a:p>
            <a:r>
              <a:rPr lang="en-US" sz="1100" b="1" dirty="0"/>
              <a:t>Item: ‘Items[</a:t>
            </a:r>
            <a:r>
              <a:rPr lang="en-US" sz="1100" b="1" dirty="0" err="1"/>
              <a:t>i</a:t>
            </a:r>
            <a:r>
              <a:rPr lang="en-US" sz="1100" b="1" dirty="0"/>
              <a:t>].item’,</a:t>
            </a:r>
          </a:p>
          <a:p>
            <a:r>
              <a:rPr lang="en-US" sz="1100" b="1" dirty="0"/>
              <a:t>Image: ‘Items[</a:t>
            </a:r>
            <a:r>
              <a:rPr lang="en-US" sz="1100" b="1" dirty="0" err="1"/>
              <a:t>i</a:t>
            </a:r>
            <a:r>
              <a:rPr lang="en-US" sz="1100" b="1" dirty="0"/>
              <a:t>].image’,</a:t>
            </a:r>
          </a:p>
          <a:p>
            <a:r>
              <a:rPr lang="en-US" sz="1100" b="1" dirty="0"/>
              <a:t>Quantity: items[</a:t>
            </a:r>
            <a:r>
              <a:rPr lang="en-US" sz="1100" b="1" dirty="0" err="1"/>
              <a:t>i</a:t>
            </a:r>
            <a:r>
              <a:rPr lang="en-US" sz="1100" b="1" dirty="0"/>
              <a:t>].quantity</a:t>
            </a:r>
          </a:p>
          <a:p>
            <a:r>
              <a:rPr lang="en-US" sz="1100" b="1" dirty="0"/>
              <a:t>Complete: false</a:t>
            </a:r>
          </a:p>
          <a:p>
            <a:r>
              <a:rPr lang="en-US" sz="1100" b="1" dirty="0"/>
              <a:t>}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Send:[{</a:t>
            </a:r>
          </a:p>
          <a:p>
            <a:r>
              <a:rPr lang="en-US" sz="1100" b="1" dirty="0"/>
              <a:t>Id: 1</a:t>
            </a:r>
          </a:p>
          <a:p>
            <a:r>
              <a:rPr lang="en-US" sz="1100" b="1" dirty="0"/>
              <a:t>Item: ‘Tablecloth’,</a:t>
            </a:r>
          </a:p>
          <a:p>
            <a:r>
              <a:rPr lang="en-US" sz="1100" b="1" dirty="0"/>
              <a:t>Image: ‘Url.com’,</a:t>
            </a:r>
          </a:p>
          <a:p>
            <a:r>
              <a:rPr lang="en-US" sz="1100" b="1" dirty="0"/>
              <a:t>Quantity: 3,</a:t>
            </a:r>
          </a:p>
          <a:p>
            <a:r>
              <a:rPr lang="en-US" sz="1100" b="1" dirty="0"/>
              <a:t>Complete: true</a:t>
            </a:r>
          </a:p>
          <a:p>
            <a:r>
              <a:rPr lang="en-US" sz="1100" b="1" dirty="0"/>
              <a:t>}]</a:t>
            </a:r>
          </a:p>
          <a:p>
            <a:endParaRPr lang="en-US" sz="1100" b="1" dirty="0"/>
          </a:p>
          <a:p>
            <a:r>
              <a:rPr lang="en-US" sz="1100" b="1" dirty="0"/>
              <a:t>(GET new list = {Send:[</a:t>
            </a:r>
          </a:p>
          <a:p>
            <a:r>
              <a:rPr lang="en-US" sz="1100" b="1" dirty="0"/>
              <a:t>{</a:t>
            </a:r>
          </a:p>
          <a:p>
            <a:r>
              <a:rPr lang="en-US" sz="1100" b="1" dirty="0"/>
              <a:t>ID: 1</a:t>
            </a:r>
          </a:p>
          <a:p>
            <a:r>
              <a:rPr lang="en-US" sz="1100" b="1" dirty="0"/>
              <a:t>Item: ‘Tablecloth’,</a:t>
            </a:r>
          </a:p>
          <a:p>
            <a:r>
              <a:rPr lang="en-US" sz="1100" b="1" dirty="0"/>
              <a:t>Image: ‘Url.com’,</a:t>
            </a:r>
          </a:p>
          <a:p>
            <a:r>
              <a:rPr lang="en-US" sz="1100" b="1" dirty="0"/>
              <a:t>Quantity: 2,</a:t>
            </a:r>
          </a:p>
          <a:p>
            <a:r>
              <a:rPr lang="en-US" sz="1100" b="1" dirty="0"/>
              <a:t>Complete: false}</a:t>
            </a:r>
          </a:p>
          <a:p>
            <a:r>
              <a:rPr lang="en-US" sz="1100" b="1" dirty="0"/>
              <a:t>]</a:t>
            </a:r>
          </a:p>
          <a:p>
            <a:r>
              <a:rPr lang="en-US" sz="1100" b="1" dirty="0"/>
              <a:t>})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325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866B-4A8A-4543-8C96-57E77D4C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82623"/>
            <a:ext cx="8761413" cy="325855"/>
          </a:xfrm>
          <a:ln>
            <a:noFill/>
          </a:ln>
        </p:spPr>
        <p:txBody>
          <a:bodyPr/>
          <a:lstStyle/>
          <a:p>
            <a:pPr algn="ctr"/>
            <a:r>
              <a:rPr lang="en-US" sz="2800" dirty="0">
                <a:solidFill>
                  <a:srgbClr val="698365"/>
                </a:solidFill>
              </a:rPr>
              <a:t>Database Schema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64872-81CF-49A0-A96B-AA5CF51D1C69}"/>
              </a:ext>
            </a:extLst>
          </p:cNvPr>
          <p:cNvSpPr txBox="1"/>
          <p:nvPr/>
        </p:nvSpPr>
        <p:spPr>
          <a:xfrm>
            <a:off x="628918" y="678289"/>
            <a:ext cx="10942750" cy="1846659"/>
          </a:xfrm>
          <a:prstGeom prst="rect">
            <a:avLst/>
          </a:prstGeom>
          <a:noFill/>
          <a:ln>
            <a:noFill/>
          </a:ln>
        </p:spPr>
        <p:txBody>
          <a:bodyPr wrap="square" numCol="3" rtlCol="0">
            <a:spAutoFit/>
          </a:bodyPr>
          <a:lstStyle/>
          <a:p>
            <a:r>
              <a:rPr lang="en-US" sz="1600" b="1" dirty="0" err="1"/>
              <a:t>guest_table</a:t>
            </a:r>
            <a:endParaRPr lang="en-US" sz="1600" b="1" dirty="0"/>
          </a:p>
          <a:p>
            <a:r>
              <a:rPr lang="en-US" sz="1600" i="1" u="sng" dirty="0"/>
              <a:t>Column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B&amp;G1N</a:t>
            </a:r>
          </a:p>
          <a:p>
            <a:endParaRPr lang="en-US" sz="1600" i="1" dirty="0"/>
          </a:p>
          <a:p>
            <a:r>
              <a:rPr lang="en-US" sz="1600" i="1" u="sng" dirty="0"/>
              <a:t>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Varchar(30)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Varchar(60)</a:t>
            </a:r>
            <a:endParaRPr lang="en-US" sz="1600" i="1" dirty="0"/>
          </a:p>
          <a:p>
            <a:endParaRPr lang="en-US" sz="1600" i="1" dirty="0"/>
          </a:p>
          <a:p>
            <a:r>
              <a:rPr lang="en-US" sz="1600" i="1" u="sng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 Not Null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C10DB-4979-4735-ABCA-764CFA46586D}"/>
              </a:ext>
            </a:extLst>
          </p:cNvPr>
          <p:cNvSpPr txBox="1"/>
          <p:nvPr/>
        </p:nvSpPr>
        <p:spPr>
          <a:xfrm>
            <a:off x="627844" y="2587507"/>
            <a:ext cx="10942750" cy="1846659"/>
          </a:xfrm>
          <a:prstGeom prst="rect">
            <a:avLst/>
          </a:prstGeom>
          <a:noFill/>
          <a:ln>
            <a:noFill/>
          </a:ln>
        </p:spPr>
        <p:txBody>
          <a:bodyPr wrap="square" numCol="3" rtlCol="0">
            <a:spAutoFit/>
          </a:bodyPr>
          <a:lstStyle/>
          <a:p>
            <a:r>
              <a:rPr lang="en-US" sz="1600" b="1" dirty="0" err="1"/>
              <a:t>Master_Item_List</a:t>
            </a:r>
            <a:endParaRPr lang="en-US" sz="1600" b="1" dirty="0"/>
          </a:p>
          <a:p>
            <a:r>
              <a:rPr lang="en-US" sz="1600" i="1" u="sng" dirty="0"/>
              <a:t>Column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Item_name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Image_URL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Quantity</a:t>
            </a:r>
          </a:p>
          <a:p>
            <a:endParaRPr lang="en-US" sz="1600" i="1" u="sng" dirty="0"/>
          </a:p>
          <a:p>
            <a:endParaRPr lang="en-US" sz="1600" i="1" u="sng" dirty="0"/>
          </a:p>
          <a:p>
            <a:r>
              <a:rPr lang="en-US" sz="1600" i="1" u="sng" dirty="0"/>
              <a:t>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Varchar(30)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Integer</a:t>
            </a:r>
          </a:p>
          <a:p>
            <a:endParaRPr lang="en-US" sz="1600" i="1" u="sng" dirty="0"/>
          </a:p>
          <a:p>
            <a:endParaRPr lang="en-US" sz="1600" i="1" u="sng" dirty="0"/>
          </a:p>
          <a:p>
            <a:r>
              <a:rPr lang="en-US" sz="1600" i="1" u="sng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8E01F-CA50-4953-B06A-90A89287F4DE}"/>
              </a:ext>
            </a:extLst>
          </p:cNvPr>
          <p:cNvSpPr txBox="1"/>
          <p:nvPr/>
        </p:nvSpPr>
        <p:spPr>
          <a:xfrm>
            <a:off x="628918" y="4355041"/>
            <a:ext cx="10941676" cy="2585323"/>
          </a:xfrm>
          <a:prstGeom prst="rect">
            <a:avLst/>
          </a:prstGeom>
          <a:noFill/>
          <a:ln>
            <a:noFill/>
          </a:ln>
        </p:spPr>
        <p:txBody>
          <a:bodyPr wrap="square" numCol="3" rtlCol="0">
            <a:spAutoFit/>
          </a:bodyPr>
          <a:lstStyle/>
          <a:p>
            <a:r>
              <a:rPr lang="en-US" sz="1600" b="1" dirty="0" err="1"/>
              <a:t>My_Items</a:t>
            </a:r>
            <a:endParaRPr lang="en-US" sz="1600" b="1" dirty="0"/>
          </a:p>
          <a:p>
            <a:r>
              <a:rPr lang="en-US" sz="1600" i="1" u="sng" dirty="0"/>
              <a:t>Column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Item_name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Image_URL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Owner_id</a:t>
            </a:r>
            <a:endParaRPr lang="en-US" sz="1600" i="1" u="sng" dirty="0"/>
          </a:p>
          <a:p>
            <a:endParaRPr lang="en-US" sz="1600" i="1" u="sng" dirty="0"/>
          </a:p>
          <a:p>
            <a:endParaRPr lang="en-US" sz="1600" i="1" u="sng" dirty="0"/>
          </a:p>
          <a:p>
            <a:endParaRPr lang="en-US" sz="1600" i="1" u="sng" dirty="0"/>
          </a:p>
          <a:p>
            <a:endParaRPr lang="en-US" sz="1600" i="1" u="sng" dirty="0"/>
          </a:p>
          <a:p>
            <a:r>
              <a:rPr lang="en-US" sz="1600" i="1" u="sng" dirty="0"/>
              <a:t>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Varchar(30)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Integer</a:t>
            </a:r>
            <a:endParaRPr lang="en-US" sz="1600" i="1" u="sng" dirty="0"/>
          </a:p>
          <a:p>
            <a:endParaRPr lang="en-US" sz="1600" i="1" u="sng" dirty="0"/>
          </a:p>
          <a:p>
            <a:endParaRPr lang="en-US" sz="1600" i="1" u="sng" dirty="0"/>
          </a:p>
          <a:p>
            <a:endParaRPr lang="en-US" sz="1600" i="1" u="sng" dirty="0"/>
          </a:p>
          <a:p>
            <a:endParaRPr lang="en-US" sz="1600" i="1" u="sng" dirty="0"/>
          </a:p>
          <a:p>
            <a:r>
              <a:rPr lang="en-US" sz="1600" i="1" u="sng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References </a:t>
            </a:r>
            <a:r>
              <a:rPr lang="en-US" sz="1600" dirty="0" err="1"/>
              <a:t>Item_List</a:t>
            </a:r>
            <a:r>
              <a:rPr lang="en-US" sz="1600" dirty="0"/>
              <a:t>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References </a:t>
            </a:r>
            <a:r>
              <a:rPr lang="en-US" sz="1600" dirty="0" err="1"/>
              <a:t>User_table</a:t>
            </a:r>
            <a:r>
              <a:rPr lang="en-US" sz="1600" dirty="0"/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305405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875211" y="875211"/>
            <a:ext cx="10396857" cy="5556701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Login: Registration Specific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1446872" y="1286847"/>
            <a:ext cx="9253533" cy="788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dirty="0"/>
              <a:t>Welcome to the Wedding Coordinator, Please Login.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1446872" y="2486632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Email: _______________________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C80A33-023D-4811-BEC1-E0FA781F90B9}"/>
              </a:ext>
            </a:extLst>
          </p:cNvPr>
          <p:cNvSpPr/>
          <p:nvPr/>
        </p:nvSpPr>
        <p:spPr>
          <a:xfrm>
            <a:off x="1446872" y="3543758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Password: ________________________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470368-AB16-464B-A015-73781B7D006A}"/>
              </a:ext>
            </a:extLst>
          </p:cNvPr>
          <p:cNvSpPr/>
          <p:nvPr/>
        </p:nvSpPr>
        <p:spPr>
          <a:xfrm>
            <a:off x="2448311" y="4914899"/>
            <a:ext cx="3014662" cy="106788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C75644-BE97-4E1F-8C34-54B8B9FC9C67}"/>
              </a:ext>
            </a:extLst>
          </p:cNvPr>
          <p:cNvSpPr/>
          <p:nvPr/>
        </p:nvSpPr>
        <p:spPr>
          <a:xfrm>
            <a:off x="6729028" y="4914900"/>
            <a:ext cx="3014662" cy="106788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75658-5D6B-477A-9DEC-D880DFB00122}"/>
              </a:ext>
            </a:extLst>
          </p:cNvPr>
          <p:cNvSpPr/>
          <p:nvPr/>
        </p:nvSpPr>
        <p:spPr>
          <a:xfrm>
            <a:off x="7158034" y="2275432"/>
            <a:ext cx="3714750" cy="2396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7A995"/>
                </a:solidFill>
              </a:rPr>
              <a:t>If you are new to this website, please click the register button below, and sign up as an Event Administrator or an Event Contributor. Event Administrators will be given a blank canvas to start their wedding journey.</a:t>
            </a:r>
          </a:p>
        </p:txBody>
      </p:sp>
    </p:spTree>
    <p:extLst>
      <p:ext uri="{BB962C8B-B14F-4D97-AF65-F5344CB8AC3E}">
        <p14:creationId xmlns:p14="http://schemas.microsoft.com/office/powerpoint/2010/main" val="358597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897571" y="830627"/>
            <a:ext cx="10396857" cy="5556701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Login: Registration Specific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1446872" y="1286847"/>
            <a:ext cx="9253533" cy="788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dirty="0"/>
              <a:t>Thank you for visiting the Wedding Coordinator for the first time, please register.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1380104" y="2565981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Name: ____________________________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470368-AB16-464B-A015-73781B7D006A}"/>
              </a:ext>
            </a:extLst>
          </p:cNvPr>
          <p:cNvSpPr/>
          <p:nvPr/>
        </p:nvSpPr>
        <p:spPr>
          <a:xfrm>
            <a:off x="9201241" y="5106676"/>
            <a:ext cx="1857375" cy="9498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Login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C75644-BE97-4E1F-8C34-54B8B9FC9C67}"/>
              </a:ext>
            </a:extLst>
          </p:cNvPr>
          <p:cNvSpPr/>
          <p:nvPr/>
        </p:nvSpPr>
        <p:spPr>
          <a:xfrm>
            <a:off x="7158034" y="5106676"/>
            <a:ext cx="1857375" cy="9498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75658-5D6B-477A-9DEC-D880DFB00122}"/>
              </a:ext>
            </a:extLst>
          </p:cNvPr>
          <p:cNvSpPr/>
          <p:nvPr/>
        </p:nvSpPr>
        <p:spPr>
          <a:xfrm>
            <a:off x="7158034" y="2486632"/>
            <a:ext cx="3714750" cy="2244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7A995"/>
                </a:solidFill>
              </a:rPr>
              <a:t>Sign up as an Event Administrator or an Event Contributor. Event Administrators will be given a blank canvas to start their wedding journey.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229967-7BA0-48F6-8013-CD27892D093C}"/>
              </a:ext>
            </a:extLst>
          </p:cNvPr>
          <p:cNvSpPr/>
          <p:nvPr/>
        </p:nvSpPr>
        <p:spPr>
          <a:xfrm>
            <a:off x="1380104" y="3510460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Email: _____________________________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021093-A902-4AAF-9C16-D7455384E6AA}"/>
              </a:ext>
            </a:extLst>
          </p:cNvPr>
          <p:cNvSpPr/>
          <p:nvPr/>
        </p:nvSpPr>
        <p:spPr>
          <a:xfrm>
            <a:off x="1380104" y="4460345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Password: _________________________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F2826B-E3FB-4042-B3F9-1DADA2A43D5F}"/>
              </a:ext>
            </a:extLst>
          </p:cNvPr>
          <p:cNvSpPr/>
          <p:nvPr/>
        </p:nvSpPr>
        <p:spPr>
          <a:xfrm>
            <a:off x="1377474" y="5423836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Bride &amp; Groom 1</a:t>
            </a:r>
            <a:r>
              <a:rPr lang="en-US" b="1" baseline="30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Names: ____________&amp;____________</a:t>
            </a:r>
          </a:p>
        </p:txBody>
      </p:sp>
    </p:spTree>
    <p:extLst>
      <p:ext uri="{BB962C8B-B14F-4D97-AF65-F5344CB8AC3E}">
        <p14:creationId xmlns:p14="http://schemas.microsoft.com/office/powerpoint/2010/main" val="119927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651924" y="875211"/>
            <a:ext cx="3722915" cy="2553789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Photo Space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D841D-58CA-46BC-B190-0BFC116B3036}"/>
              </a:ext>
            </a:extLst>
          </p:cNvPr>
          <p:cNvSpPr txBox="1"/>
          <p:nvPr/>
        </p:nvSpPr>
        <p:spPr>
          <a:xfrm>
            <a:off x="1110343" y="1097280"/>
            <a:ext cx="1476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994B0-47A2-409D-83F8-DB816D16C274}"/>
              </a:ext>
            </a:extLst>
          </p:cNvPr>
          <p:cNvSpPr txBox="1"/>
          <p:nvPr/>
        </p:nvSpPr>
        <p:spPr>
          <a:xfrm>
            <a:off x="1188719" y="2860766"/>
            <a:ext cx="30958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Homepage: Wedding Family Coordinator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793150" y="3571875"/>
            <a:ext cx="10597652" cy="25537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F1693-4BD8-4245-BE74-C5E85266AB31}"/>
              </a:ext>
            </a:extLst>
          </p:cNvPr>
          <p:cNvSpPr txBox="1"/>
          <p:nvPr/>
        </p:nvSpPr>
        <p:spPr>
          <a:xfrm>
            <a:off x="4857750" y="3743325"/>
            <a:ext cx="27289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WEDDING COLORS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 to color printout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 to Preferred Dress Styles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D32083-92C8-4CE0-A70F-E68D85F0A6E1}"/>
              </a:ext>
            </a:extLst>
          </p:cNvPr>
          <p:cNvCxnSpPr/>
          <p:nvPr/>
        </p:nvCxnSpPr>
        <p:spPr>
          <a:xfrm flipV="1">
            <a:off x="7972426" y="3571875"/>
            <a:ext cx="0" cy="2581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529CA-D83D-4082-973D-F47FEBE709EF}"/>
              </a:ext>
            </a:extLst>
          </p:cNvPr>
          <p:cNvCxnSpPr/>
          <p:nvPr/>
        </p:nvCxnSpPr>
        <p:spPr>
          <a:xfrm flipV="1">
            <a:off x="10203500" y="847198"/>
            <a:ext cx="0" cy="2581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/>
          <p:nvPr/>
        </p:nvCxnSpPr>
        <p:spPr>
          <a:xfrm flipV="1">
            <a:off x="4286930" y="3571875"/>
            <a:ext cx="0" cy="2581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4613874" y="925824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E+P Registry Links Page (Button)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C80A33-023D-4811-BEC1-E0FA781F90B9}"/>
              </a:ext>
            </a:extLst>
          </p:cNvPr>
          <p:cNvSpPr/>
          <p:nvPr/>
        </p:nvSpPr>
        <p:spPr>
          <a:xfrm>
            <a:off x="4629384" y="1794626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Connections &amp; Suggestions Page (Button)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DD35D-7F87-4E23-B19D-3BF564690242}"/>
              </a:ext>
            </a:extLst>
          </p:cNvPr>
          <p:cNvSpPr/>
          <p:nvPr/>
        </p:nvSpPr>
        <p:spPr>
          <a:xfrm>
            <a:off x="4613873" y="2692005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About the Bride &amp; Groom Page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7230C-4071-4E6E-A3B7-B2E7F5D4BDC1}"/>
              </a:ext>
            </a:extLst>
          </p:cNvPr>
          <p:cNvSpPr txBox="1"/>
          <p:nvPr/>
        </p:nvSpPr>
        <p:spPr>
          <a:xfrm>
            <a:off x="8358188" y="3774295"/>
            <a:ext cx="291389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VOLUNTEER ITEM LIST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ALL ITEMS NEEDED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Centerpieces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Light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Table\Chairs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Cloths\Covers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Refreshments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703F6-3CA7-44C0-B2B4-742065FF8FD9}"/>
              </a:ext>
            </a:extLst>
          </p:cNvPr>
          <p:cNvSpPr txBox="1"/>
          <p:nvPr/>
        </p:nvSpPr>
        <p:spPr>
          <a:xfrm>
            <a:off x="1188719" y="3788583"/>
            <a:ext cx="294035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CONTRIBUTORS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Bride &amp; Groom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Mom &amp; 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Gma</a:t>
            </a: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sz="12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Gpa</a:t>
            </a:r>
            <a:endParaRPr 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 &amp; 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Aunts &amp; Uncles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(Each item is a drop down list of what those members have accepted from the volunteer list)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E7F7F0-88E5-43C0-9160-4B175E4B1A17}"/>
              </a:ext>
            </a:extLst>
          </p:cNvPr>
          <p:cNvSpPr/>
          <p:nvPr/>
        </p:nvSpPr>
        <p:spPr>
          <a:xfrm>
            <a:off x="10407321" y="925825"/>
            <a:ext cx="1142995" cy="2436093"/>
          </a:xfrm>
          <a:prstGeom prst="roundRect">
            <a:avLst/>
          </a:prstGeom>
          <a:solidFill>
            <a:srgbClr val="F3AD8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#  Items to-do View</a:t>
            </a:r>
          </a:p>
        </p:txBody>
      </p:sp>
    </p:spTree>
    <p:extLst>
      <p:ext uri="{BB962C8B-B14F-4D97-AF65-F5344CB8AC3E}">
        <p14:creationId xmlns:p14="http://schemas.microsoft.com/office/powerpoint/2010/main" val="415383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4993</TotalTime>
  <Words>2065</Words>
  <Application>Microsoft Office PowerPoint</Application>
  <PresentationFormat>Widescreen</PresentationFormat>
  <Paragraphs>522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Bradley Hand ITC</vt:lpstr>
      <vt:lpstr>Calibri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Components (Viable Only)</vt:lpstr>
      <vt:lpstr>Endpoints Breakdown</vt:lpstr>
      <vt:lpstr>Database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Muhlestein</dc:creator>
  <cp:lastModifiedBy>Tyra Muhlestein</cp:lastModifiedBy>
  <cp:revision>70</cp:revision>
  <dcterms:created xsi:type="dcterms:W3CDTF">2019-05-30T00:01:17Z</dcterms:created>
  <dcterms:modified xsi:type="dcterms:W3CDTF">2019-06-21T01:35:35Z</dcterms:modified>
</cp:coreProperties>
</file>