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22"/>
  </p:notesMasterIdLst>
  <p:sldIdLst>
    <p:sldId id="256" r:id="rId2"/>
    <p:sldId id="285" r:id="rId3"/>
    <p:sldId id="258" r:id="rId4"/>
    <p:sldId id="270" r:id="rId5"/>
    <p:sldId id="288" r:id="rId6"/>
    <p:sldId id="289" r:id="rId7"/>
    <p:sldId id="290" r:id="rId8"/>
    <p:sldId id="293" r:id="rId9"/>
    <p:sldId id="291" r:id="rId10"/>
    <p:sldId id="286" r:id="rId11"/>
    <p:sldId id="287" r:id="rId12"/>
    <p:sldId id="271" r:id="rId13"/>
    <p:sldId id="284" r:id="rId14"/>
    <p:sldId id="275" r:id="rId15"/>
    <p:sldId id="283" r:id="rId16"/>
    <p:sldId id="282" r:id="rId17"/>
    <p:sldId id="276" r:id="rId18"/>
    <p:sldId id="272" r:id="rId19"/>
    <p:sldId id="292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948D9-B327-4AA2-A745-7D3D50BAE49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C7ED3-3B44-4DB0-A7CF-2505941C5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5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7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33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34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19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85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1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11" name="Picture 2" descr="ots pic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5"/>
          <a:stretch/>
        </p:blipFill>
        <p:spPr bwMode="auto">
          <a:xfrm>
            <a:off x="10686198" y="5345918"/>
            <a:ext cx="1336380" cy="13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ots pic.png">
            <a:extLst>
              <a:ext uri="{FF2B5EF4-FFF2-40B4-BE49-F238E27FC236}">
                <a16:creationId xmlns:a16="http://schemas.microsoft.com/office/drawing/2014/main" id="{451610E4-6C6E-418C-A703-4FDBFAE2D58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5"/>
          <a:stretch/>
        </p:blipFill>
        <p:spPr bwMode="auto">
          <a:xfrm>
            <a:off x="10686198" y="5345918"/>
            <a:ext cx="1336380" cy="13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37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5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9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ots pic.png">
            <a:extLst>
              <a:ext uri="{FF2B5EF4-FFF2-40B4-BE49-F238E27FC236}">
                <a16:creationId xmlns:a16="http://schemas.microsoft.com/office/drawing/2014/main" id="{000763EA-B9B7-4C5C-9D57-1804A346BC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5"/>
          <a:stretch/>
        </p:blipFill>
        <p:spPr bwMode="auto">
          <a:xfrm>
            <a:off x="10686198" y="5345918"/>
            <a:ext cx="1336380" cy="13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66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4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9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9126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Business Buccaneers 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MIS 4173 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4848455"/>
            <a:ext cx="8915400" cy="14790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Paige Lowery – Project Manager</a:t>
            </a:r>
          </a:p>
          <a:p>
            <a:r>
              <a:rPr lang="en-US" dirty="0"/>
              <a:t>William </a:t>
            </a:r>
            <a:r>
              <a:rPr lang="en-US" dirty="0" err="1"/>
              <a:t>Kozel</a:t>
            </a:r>
            <a:r>
              <a:rPr lang="en-US" dirty="0"/>
              <a:t> – Systems Analyst</a:t>
            </a:r>
            <a:endParaRPr dirty="0">
              <a:solidFill>
                <a:srgbClr val="000000"/>
              </a:solidFill>
            </a:endParaRPr>
          </a:p>
          <a:p>
            <a:r>
              <a:rPr lang="en-US" dirty="0"/>
              <a:t>Johann Quintero – Business Analyst </a:t>
            </a:r>
            <a:endParaRPr dirty="0">
              <a:solidFill>
                <a:srgbClr val="000000"/>
              </a:solidFill>
            </a:endParaRPr>
          </a:p>
          <a:p>
            <a:r>
              <a:rPr lang="en-US" dirty="0"/>
              <a:t>Jack </a:t>
            </a:r>
            <a:r>
              <a:rPr lang="en-US" dirty="0" err="1"/>
              <a:t>Fentzke</a:t>
            </a:r>
            <a:r>
              <a:rPr lang="en-US" dirty="0"/>
              <a:t> </a:t>
            </a:r>
            <a:r>
              <a:rPr lang="en-US" dirty="0">
                <a:solidFill>
                  <a:srgbClr val="595959"/>
                </a:solidFill>
              </a:rPr>
              <a:t>- Programming Coordinator </a:t>
            </a:r>
            <a:endParaRPr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 descr="ots p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5"/>
          <a:stretch/>
        </p:blipFill>
        <p:spPr bwMode="auto">
          <a:xfrm>
            <a:off x="4805516" y="323879"/>
            <a:ext cx="2580968" cy="26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F5AA-2609-43EE-9FDD-DEC87160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C803C-63A4-4AA5-9B0F-8892E3F6AF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88414" y="1342103"/>
            <a:ext cx="5109548" cy="49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6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F5AA-2609-43EE-9FDD-DEC87160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 Menu</a:t>
            </a:r>
          </a:p>
        </p:txBody>
      </p:sp>
      <p:pic>
        <p:nvPicPr>
          <p:cNvPr id="5" name="Picture 4" descr="https://cdn.discordapp.com/attachments/299536871904509952/380514615844405248/unknown.png">
            <a:extLst>
              <a:ext uri="{FF2B5EF4-FFF2-40B4-BE49-F238E27FC236}">
                <a16:creationId xmlns:a16="http://schemas.microsoft.com/office/drawing/2014/main" id="{965E7789-A54B-4AFE-8591-F6490DFB5C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67" y="1386349"/>
            <a:ext cx="4940402" cy="4983403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80572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A594-BDE5-4273-8229-05772590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2" y="71636"/>
            <a:ext cx="10515600" cy="1325563"/>
          </a:xfrm>
        </p:spPr>
        <p:txBody>
          <a:bodyPr/>
          <a:lstStyle/>
          <a:p>
            <a:r>
              <a:rPr lang="en-US" dirty="0"/>
              <a:t>Owner Login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3FF5CF-09EA-4E82-B704-0264EAB9B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232" y="1794388"/>
            <a:ext cx="448438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employees will login with a universal PIN number.</a:t>
            </a:r>
          </a:p>
          <a:p>
            <a:pPr marL="0" indent="0">
              <a:buNone/>
            </a:pPr>
            <a:r>
              <a:rPr lang="en-US" dirty="0"/>
              <a:t>Owners will have a special button that will take them to the owner menu.</a:t>
            </a:r>
          </a:p>
          <a:p>
            <a:pPr marL="0" indent="0">
              <a:buNone/>
            </a:pPr>
            <a:r>
              <a:rPr lang="en-US" dirty="0"/>
              <a:t>Owners will have more access.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C776A6-FD87-4844-B142-2995201632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7348" y="1198633"/>
            <a:ext cx="4972665" cy="49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F5AA-2609-43EE-9FDD-DEC87160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D82D0-5647-4AAE-826D-15F5465ED1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5742" y="1489586"/>
            <a:ext cx="5193121" cy="50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1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9C98-6B00-4B44-A491-E25D8E06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Guests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5E78-03A2-49BC-852C-0984262D3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0929" y="1499419"/>
            <a:ext cx="4524759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owner will be able to:</a:t>
            </a:r>
          </a:p>
          <a:p>
            <a:r>
              <a:rPr lang="en-US" dirty="0"/>
              <a:t>Add new guests</a:t>
            </a:r>
          </a:p>
          <a:p>
            <a:r>
              <a:rPr lang="en-US" dirty="0"/>
              <a:t>Modify existing guests’ information</a:t>
            </a:r>
          </a:p>
          <a:p>
            <a:r>
              <a:rPr lang="en-US" dirty="0"/>
              <a:t>Delete existing guests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ED900A-9FEB-4612-9E0A-AD7FA920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149" y="1499419"/>
            <a:ext cx="4618704" cy="44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7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9C98-6B00-4B44-A491-E25D8E06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Guests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5E78-03A2-49BC-852C-0984262D3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0929" y="1499419"/>
            <a:ext cx="4524759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owner will be able to:</a:t>
            </a:r>
          </a:p>
          <a:p>
            <a:r>
              <a:rPr lang="en-US" dirty="0"/>
              <a:t>Add new guests</a:t>
            </a:r>
          </a:p>
          <a:p>
            <a:r>
              <a:rPr lang="en-US" dirty="0"/>
              <a:t>Modify existing guests’ information</a:t>
            </a:r>
          </a:p>
          <a:p>
            <a:r>
              <a:rPr lang="en-US" dirty="0"/>
              <a:t>Delete existing guests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CB9ABD-FE05-4BC6-9AA8-352074F3C5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01635" y="1264555"/>
            <a:ext cx="5943600" cy="50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47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6C50-B645-47F0-BE5F-498F22D7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C8C1-34FA-47F9-91D8-5A0A5F65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664" y="1337187"/>
            <a:ext cx="4218039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owner will have the ability to add points 2 ways:</a:t>
            </a:r>
          </a:p>
          <a:p>
            <a:r>
              <a:rPr lang="en-US" dirty="0"/>
              <a:t>Adding by subtotal</a:t>
            </a:r>
          </a:p>
          <a:p>
            <a:r>
              <a:rPr lang="en-US" dirty="0"/>
              <a:t>Manually adding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CDD89-FB80-47B0-A85B-9756AD9B8C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3613" y="1655815"/>
            <a:ext cx="6105832" cy="42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0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F8A4-9B92-4396-B7AB-54CFCD2F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87" y="188144"/>
            <a:ext cx="10515600" cy="1325563"/>
          </a:xfrm>
        </p:spPr>
        <p:txBody>
          <a:bodyPr/>
          <a:lstStyle/>
          <a:p>
            <a:r>
              <a:rPr lang="en-US" dirty="0"/>
              <a:t>Manage Wine Specials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7F97B-EBDB-4EA7-9980-53F31B23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987" y="1322438"/>
            <a:ext cx="497479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owner will be able to:</a:t>
            </a:r>
          </a:p>
          <a:p>
            <a:r>
              <a:rPr lang="en-US" dirty="0"/>
              <a:t>Add glasses/bottles of wine to rewards </a:t>
            </a:r>
          </a:p>
          <a:p>
            <a:r>
              <a:rPr lang="en-US" dirty="0"/>
              <a:t>Modify existing rewards options</a:t>
            </a:r>
          </a:p>
          <a:p>
            <a:r>
              <a:rPr lang="en-US" dirty="0"/>
              <a:t>Delete rewards options</a:t>
            </a:r>
          </a:p>
          <a:p>
            <a:r>
              <a:rPr lang="en-US" dirty="0"/>
              <a:t>Change point values of glasses/bottles of wine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68278-EFD9-4FCE-83FC-1BC611714A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6917" y="1322438"/>
            <a:ext cx="5882150" cy="55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0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614C-3AD6-4F68-A3E3-88F82695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Reports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FA691-D15B-4BD3-942A-FE3DDBEC5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695" y="1611570"/>
            <a:ext cx="4145167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owner will have access to reports about the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Allows the restaurant to understand which wines are being redeemed and how many customers are enrolled in the program.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61E73B-7A92-42E0-882C-C2C0882B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45" y="1424602"/>
            <a:ext cx="5195581" cy="52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5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04C3-4B20-44F3-A7FB-218CAFCF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Assessment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9B64-6368-4931-B49F-31DA3C007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Accomplishments:</a:t>
            </a:r>
          </a:p>
          <a:p>
            <a:r>
              <a:rPr lang="en-US" dirty="0"/>
              <a:t>Virtual collaboration</a:t>
            </a:r>
          </a:p>
          <a:p>
            <a:r>
              <a:rPr lang="en-US" dirty="0"/>
              <a:t>Submitting each milestone by the deadline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Challenges:</a:t>
            </a:r>
          </a:p>
          <a:p>
            <a:r>
              <a:rPr lang="en-US" dirty="0"/>
              <a:t>Online project and team </a:t>
            </a:r>
          </a:p>
          <a:p>
            <a:r>
              <a:rPr lang="en-US" dirty="0"/>
              <a:t>Outdated system at the company</a:t>
            </a:r>
          </a:p>
          <a:p>
            <a:r>
              <a:rPr lang="en-US" dirty="0"/>
              <a:t>Major Changes in the system</a:t>
            </a:r>
          </a:p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58683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692" y="1499419"/>
            <a:ext cx="8915400" cy="3777622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000" dirty="0"/>
              <a:t>Located in historical downtown Tarboro, NC</a:t>
            </a:r>
          </a:p>
          <a:p>
            <a:pPr marL="0" indent="0" fontAlgn="base">
              <a:buNone/>
            </a:pPr>
            <a:r>
              <a:rPr lang="en-US" sz="2000" dirty="0"/>
              <a:t>Owned by Inez and Stephen </a:t>
            </a:r>
            <a:r>
              <a:rPr lang="en-US" sz="2000" dirty="0" err="1"/>
              <a:t>Ribustillo</a:t>
            </a:r>
            <a:r>
              <a:rPr lang="en-US" sz="2000" dirty="0"/>
              <a:t> </a:t>
            </a:r>
          </a:p>
          <a:p>
            <a:pPr marL="0" indent="0" fontAlgn="base">
              <a:buNone/>
            </a:pPr>
            <a:r>
              <a:rPr lang="en-US" sz="2000" dirty="0"/>
              <a:t>Fine dining and wine shop</a:t>
            </a:r>
          </a:p>
          <a:p>
            <a:pPr marL="0" indent="0" fontAlgn="base">
              <a:buNone/>
            </a:pPr>
            <a:r>
              <a:rPr lang="en-US" sz="2000" dirty="0"/>
              <a:t>Seasonal and sustainable, local ingredients </a:t>
            </a:r>
          </a:p>
          <a:p>
            <a:pPr marL="0" indent="0" fontAlgn="base">
              <a:buNone/>
            </a:pPr>
            <a:r>
              <a:rPr lang="en-US" sz="2000" dirty="0"/>
              <a:t>Open for lunch and dinner </a:t>
            </a:r>
          </a:p>
          <a:p>
            <a:pPr marL="0" indent="0" fontAlgn="base">
              <a:buNone/>
            </a:pPr>
            <a:r>
              <a:rPr lang="en-US" sz="2000" dirty="0"/>
              <a:t>Catering services </a:t>
            </a:r>
          </a:p>
          <a:p>
            <a:endParaRPr lang="en-US" dirty="0"/>
          </a:p>
        </p:txBody>
      </p:sp>
      <p:pic>
        <p:nvPicPr>
          <p:cNvPr id="5" name="Picture 2" descr="Image result for on the square tarboro nc">
            <a:extLst>
              <a:ext uri="{FF2B5EF4-FFF2-40B4-BE49-F238E27FC236}">
                <a16:creationId xmlns:a16="http://schemas.microsoft.com/office/drawing/2014/main" id="{6089CFBC-DE27-4783-80FE-ECD9513D5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45" y="3452413"/>
            <a:ext cx="4395020" cy="31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87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57" y="933826"/>
            <a:ext cx="8911687" cy="4921284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Questions </a:t>
            </a:r>
            <a:br>
              <a:rPr lang="en-US" sz="6600" dirty="0"/>
            </a:br>
            <a:r>
              <a:rPr lang="en-US" sz="6600" dirty="0"/>
              <a:t>and </a:t>
            </a:r>
            <a:br>
              <a:rPr lang="en-US" sz="6600" dirty="0"/>
            </a:br>
            <a:r>
              <a:rPr lang="en-US" sz="6600" dirty="0"/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355169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692" y="1499419"/>
            <a:ext cx="8915400" cy="3777622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000" dirty="0"/>
              <a:t>No customer loyalty program </a:t>
            </a:r>
          </a:p>
          <a:p>
            <a:pPr marL="0" indent="0" fontAlgn="base">
              <a:buNone/>
            </a:pPr>
            <a:r>
              <a:rPr lang="en-US" sz="2000" dirty="0"/>
              <a:t>Outdated system for updating customers on promotions</a:t>
            </a:r>
          </a:p>
          <a:p>
            <a:pPr fontAlgn="base"/>
            <a:r>
              <a:rPr lang="en-US" sz="2000" dirty="0"/>
              <a:t>Email subscription program</a:t>
            </a:r>
          </a:p>
          <a:p>
            <a:pPr fontAlgn="base"/>
            <a:r>
              <a:rPr lang="en-US" sz="2000" dirty="0"/>
              <a:t>Calling locals about promotions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6" name="Picture 2" descr="main-image.jpg">
            <a:extLst>
              <a:ext uri="{FF2B5EF4-FFF2-40B4-BE49-F238E27FC236}">
                <a16:creationId xmlns:a16="http://schemas.microsoft.com/office/drawing/2014/main" id="{291F9519-A050-4B4A-BB37-FDB281AFA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503" y="4281642"/>
            <a:ext cx="8365407" cy="226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73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313C-0FE7-4BC4-9250-9C838ABE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Loyalty 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8002A8-37BF-4D6C-A124-61F3DFD0B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922" y="1403546"/>
            <a:ext cx="7082019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Patrons of the restaurant sign up to enroll in Loyalty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transaction allows customer to earn points.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Points can be redeemed for glasses/bottles of wine.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owner will be able to generate reports.</a:t>
            </a:r>
          </a:p>
        </p:txBody>
      </p:sp>
      <p:pic>
        <p:nvPicPr>
          <p:cNvPr id="1026" name="Picture 2" descr="Image result for wine">
            <a:extLst>
              <a:ext uri="{FF2B5EF4-FFF2-40B4-BE49-F238E27FC236}">
                <a16:creationId xmlns:a16="http://schemas.microsoft.com/office/drawing/2014/main" id="{8E218EEA-FE8C-4919-8AA7-25B514718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761" y="3444545"/>
            <a:ext cx="4316361" cy="323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38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FF70-838B-44CB-B2A4-EC5C152E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A4FE-FDED-4916-B289-985AC0C4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741" y="1735394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system must run on C# and Access (Software our team is comfortable working in)</a:t>
            </a:r>
          </a:p>
          <a:p>
            <a:pPr marL="0" indent="0">
              <a:buNone/>
            </a:pPr>
            <a:r>
              <a:rPr lang="en-US" dirty="0"/>
              <a:t>The system must have the ability to store local data</a:t>
            </a:r>
          </a:p>
          <a:p>
            <a:pPr marL="0" indent="0">
              <a:buNone/>
            </a:pPr>
            <a:r>
              <a:rPr lang="en-US" dirty="0"/>
              <a:t>The system must be able to take user credentials to avoid fraudulent entries</a:t>
            </a:r>
          </a:p>
          <a:p>
            <a:pPr marL="0" indent="0">
              <a:buNone/>
            </a:pPr>
            <a:r>
              <a:rPr lang="en-US" dirty="0"/>
              <a:t>The system must be able to produce reports for benefit of the managers</a:t>
            </a:r>
          </a:p>
          <a:p>
            <a:pPr marL="0" indent="0">
              <a:buNone/>
            </a:pPr>
            <a:r>
              <a:rPr lang="en-US" dirty="0"/>
              <a:t>The system must be able to recognize incomplete entries and prompt for completion</a:t>
            </a:r>
          </a:p>
          <a:p>
            <a:pPr marL="0" indent="0">
              <a:buNone/>
            </a:pPr>
            <a:r>
              <a:rPr lang="en-US" dirty="0"/>
              <a:t>The system must run on Windows 7 or higher</a:t>
            </a:r>
          </a:p>
          <a:p>
            <a:pPr marL="0" indent="0">
              <a:buNone/>
            </a:pPr>
            <a:r>
              <a:rPr lang="en-US" dirty="0"/>
              <a:t>The system must allow users to edit records and add new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2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06D7-D5C9-4A28-B447-E6ED02CD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8B1D9-82DE-479A-8D8A-DC872C45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system shall run on Chrome, Firefox, Safari and Internet Explorer</a:t>
            </a:r>
          </a:p>
          <a:p>
            <a:pPr marL="0" indent="0">
              <a:buNone/>
            </a:pPr>
            <a:r>
              <a:rPr lang="en-US" sz="2000" dirty="0"/>
              <a:t>The system shall be able to run on iOS 8 or later</a:t>
            </a:r>
          </a:p>
          <a:p>
            <a:pPr marL="0" indent="0">
              <a:buNone/>
            </a:pPr>
            <a:r>
              <a:rPr lang="en-US" sz="2000" dirty="0"/>
              <a:t>The system shall be able to run on Android KitKat or later</a:t>
            </a:r>
          </a:p>
          <a:p>
            <a:pPr marL="0" indent="0">
              <a:buNone/>
            </a:pPr>
            <a:r>
              <a:rPr lang="en-US" sz="2000" dirty="0"/>
              <a:t>The system shall be available at 99.9% uptime</a:t>
            </a:r>
          </a:p>
          <a:p>
            <a:pPr marL="0" indent="0">
              <a:buNone/>
            </a:pPr>
            <a:r>
              <a:rPr lang="en-US" sz="2000" dirty="0"/>
              <a:t>The system shall be able to download full database backups daily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2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48E3-46AA-4796-A754-469A5097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A755FF-18C9-40B7-8E0D-8C7E3B3A9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417198"/>
              </p:ext>
            </p:extLst>
          </p:nvPr>
        </p:nvGraphicFramePr>
        <p:xfrm>
          <a:off x="1887794" y="1355503"/>
          <a:ext cx="8922774" cy="4350774"/>
        </p:xfrm>
        <a:graphic>
          <a:graphicData uri="http://schemas.openxmlformats.org/drawingml/2006/table">
            <a:tbl>
              <a:tblPr firstRow="1" firstCol="1" bandRow="1"/>
              <a:tblGrid>
                <a:gridCol w="1541207">
                  <a:extLst>
                    <a:ext uri="{9D8B030D-6E8A-4147-A177-3AD203B41FA5}">
                      <a16:colId xmlns:a16="http://schemas.microsoft.com/office/drawing/2014/main" val="1423763750"/>
                    </a:ext>
                  </a:extLst>
                </a:gridCol>
                <a:gridCol w="7381567">
                  <a:extLst>
                    <a:ext uri="{9D8B030D-6E8A-4147-A177-3AD203B41FA5}">
                      <a16:colId xmlns:a16="http://schemas.microsoft.com/office/drawing/2014/main" val="686664388"/>
                    </a:ext>
                  </a:extLst>
                </a:gridCol>
              </a:tblGrid>
              <a:tr h="4834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Reliability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user testing to ensure uptime during heavy business hours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864408"/>
                  </a:ext>
                </a:extLst>
              </a:tr>
              <a:tr h="9668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Serviceability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Needs to be easily worked on so that the user can correct errors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261592"/>
                  </a:ext>
                </a:extLst>
              </a:tr>
              <a:tr h="9668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Scalable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Must be able to accept large number of menu items, guests, and reward items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442631"/>
                  </a:ext>
                </a:extLst>
              </a:tr>
              <a:tr h="9668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shall be easily understood by staff with little knowledge of CRMs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42456"/>
                  </a:ext>
                </a:extLst>
              </a:tr>
              <a:tr h="4834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shall be able to easily perform backups of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152433"/>
                  </a:ext>
                </a:extLst>
              </a:tr>
              <a:tr h="4834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Modern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shall be able to run on current PC hardware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32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60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57D5-0D2F-4EAF-8F5A-E0385AA8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3074" name="Picture 2" descr="https://media.discordapp.net/attachments/370396167345012748/388115642944847872/unknown.png?width=1025&amp;height=348">
            <a:extLst>
              <a:ext uri="{FF2B5EF4-FFF2-40B4-BE49-F238E27FC236}">
                <a16:creationId xmlns:a16="http://schemas.microsoft.com/office/drawing/2014/main" id="{0595F8B1-EDA8-4BA8-8F02-046A66D5B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771650"/>
            <a:ext cx="97631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4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D13E-1E39-4EB7-BD9C-E28B013C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0" y="653607"/>
            <a:ext cx="8911687" cy="128089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2052" name="Picture 4" descr="https://media.discordapp.net/attachments/370396167345012748/388110732543131648/unknown.png?width=310&amp;height=415">
            <a:extLst>
              <a:ext uri="{FF2B5EF4-FFF2-40B4-BE49-F238E27FC236}">
                <a16:creationId xmlns:a16="http://schemas.microsoft.com/office/drawing/2014/main" id="{3D2929A4-EAFF-41DE-A7C2-1CF5A77B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195" y="1309990"/>
            <a:ext cx="4144296" cy="55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353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1112</TotalTime>
  <Words>542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Wisp</vt:lpstr>
      <vt:lpstr>Business Buccaneers  MIS 4173 Capstone Project</vt:lpstr>
      <vt:lpstr>History and Background</vt:lpstr>
      <vt:lpstr>Current Environment</vt:lpstr>
      <vt:lpstr>Loyalty Program</vt:lpstr>
      <vt:lpstr>Functional Requirements</vt:lpstr>
      <vt:lpstr>Non-functional Requirements</vt:lpstr>
      <vt:lpstr>Specifications</vt:lpstr>
      <vt:lpstr>Context Diagram</vt:lpstr>
      <vt:lpstr>Use Case Diagram</vt:lpstr>
      <vt:lpstr>Staff Login</vt:lpstr>
      <vt:lpstr>Staff Menu</vt:lpstr>
      <vt:lpstr>Owner Login</vt:lpstr>
      <vt:lpstr>Owner Menu</vt:lpstr>
      <vt:lpstr>Manage Guests</vt:lpstr>
      <vt:lpstr>Manage Guests</vt:lpstr>
      <vt:lpstr>Adding Points</vt:lpstr>
      <vt:lpstr>Manage Wine Specials</vt:lpstr>
      <vt:lpstr>Generate Reports</vt:lpstr>
      <vt:lpstr>Project Assessment </vt:lpstr>
      <vt:lpstr>Questions  and 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Buccaneers  MIS 4173 Capstone Project</dc:title>
  <dc:creator>Paige</dc:creator>
  <cp:lastModifiedBy>Lowery, Paige Danielle</cp:lastModifiedBy>
  <cp:revision>32</cp:revision>
  <dcterms:modified xsi:type="dcterms:W3CDTF">2017-12-07T01:33:34Z</dcterms:modified>
</cp:coreProperties>
</file>