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0" r:id="rId4"/>
    <p:sldId id="271" r:id="rId5"/>
    <p:sldId id="275" r:id="rId6"/>
    <p:sldId id="276" r:id="rId7"/>
    <p:sldId id="272" r:id="rId8"/>
    <p:sldId id="273" r:id="rId9"/>
    <p:sldId id="277" r:id="rId10"/>
    <p:sldId id="278" r:id="rId11"/>
    <p:sldId id="279" r:id="rId12"/>
    <p:sldId id="280" r:id="rId13"/>
    <p:sldId id="281" r:id="rId14"/>
    <p:sldId id="27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948D9-B327-4AA2-A745-7D3D50BAE49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C7ED3-3B44-4DB0-A7CF-2505941C5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5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2807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11" name="Picture 2" descr="ots pic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5"/>
          <a:stretch/>
        </p:blipFill>
        <p:spPr bwMode="auto">
          <a:xfrm>
            <a:off x="10686198" y="5345918"/>
            <a:ext cx="1336380" cy="13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8" name="Picture 2" descr="ots pic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5"/>
          <a:stretch/>
        </p:blipFill>
        <p:spPr bwMode="auto">
          <a:xfrm>
            <a:off x="10686198" y="5345918"/>
            <a:ext cx="1336380" cy="13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Buccaneers 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/>
              <a:t>MIS 4173 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99520"/>
            <a:ext cx="8915400" cy="147904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Paige Lowery – Project Manager</a:t>
            </a:r>
          </a:p>
          <a:p>
            <a:r>
              <a:rPr lang="en-US"/>
              <a:t>William </a:t>
            </a:r>
            <a:r>
              <a:rPr lang="en-US" err="1"/>
              <a:t>Kozel</a:t>
            </a:r>
            <a:r>
              <a:rPr lang="en-US"/>
              <a:t> – Systems Analyst</a:t>
            </a:r>
            <a:endParaRPr>
              <a:solidFill>
                <a:srgbClr val="000000"/>
              </a:solidFill>
            </a:endParaRPr>
          </a:p>
          <a:p>
            <a:r>
              <a:rPr lang="en-US"/>
              <a:t>Johann Quintero – Business Analyst </a:t>
            </a:r>
            <a:endParaRPr>
              <a:solidFill>
                <a:srgbClr val="000000"/>
              </a:solidFill>
            </a:endParaRPr>
          </a:p>
          <a:p>
            <a:r>
              <a:rPr lang="en-US"/>
              <a:t>Jack </a:t>
            </a:r>
            <a:r>
              <a:rPr lang="en-US" err="1"/>
              <a:t>Fentzke</a:t>
            </a:r>
            <a:r>
              <a:rPr lang="en-US"/>
              <a:t> </a:t>
            </a:r>
            <a:r>
              <a:rPr lang="en-US">
                <a:solidFill>
                  <a:srgbClr val="595959"/>
                </a:solidFill>
              </a:rPr>
              <a:t>- Programming Coordinator </a:t>
            </a:r>
            <a:endParaRPr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 descr="ots p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5"/>
          <a:stretch/>
        </p:blipFill>
        <p:spPr bwMode="auto">
          <a:xfrm>
            <a:off x="9291484" y="263158"/>
            <a:ext cx="2580968" cy="26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4A9D-4563-45FA-9521-C9916069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183" y="137413"/>
            <a:ext cx="8911687" cy="1280890"/>
          </a:xfrm>
        </p:spPr>
        <p:txBody>
          <a:bodyPr/>
          <a:lstStyle/>
          <a:p>
            <a:r>
              <a:rPr lang="en-US" dirty="0"/>
              <a:t>Mock 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54250-A95F-4E26-B1EF-39E364FF33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3164" y="896886"/>
            <a:ext cx="57721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8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0A25-C735-4F52-AA93-1B2A30B0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228" y="152162"/>
            <a:ext cx="9441759" cy="1280890"/>
          </a:xfrm>
        </p:spPr>
        <p:txBody>
          <a:bodyPr/>
          <a:lstStyle/>
          <a:p>
            <a:r>
              <a:rPr lang="en-US" dirty="0"/>
              <a:t>Mock Forms</a:t>
            </a:r>
          </a:p>
        </p:txBody>
      </p:sp>
      <p:pic>
        <p:nvPicPr>
          <p:cNvPr id="5" name="Picture 4" descr="https://cdn.discordapp.com/attachments/299536871904509952/370344241848647729/unknown.png">
            <a:extLst>
              <a:ext uri="{FF2B5EF4-FFF2-40B4-BE49-F238E27FC236}">
                <a16:creationId xmlns:a16="http://schemas.microsoft.com/office/drawing/2014/main" id="{E2E4D463-DBD4-4B6E-91F1-38CA00616B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792607"/>
            <a:ext cx="5581650" cy="567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96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EEB3-D973-48FA-94D6-DE5316DB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209" y="196407"/>
            <a:ext cx="8911687" cy="1280890"/>
          </a:xfrm>
        </p:spPr>
        <p:txBody>
          <a:bodyPr/>
          <a:lstStyle/>
          <a:p>
            <a:r>
              <a:rPr lang="en-US" dirty="0"/>
              <a:t>Mock 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58901-AFAD-4A29-874E-2509A657EA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27913" y="1019175"/>
            <a:ext cx="57721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0A0B-B090-4DE5-B380-3260F769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996" y="432381"/>
            <a:ext cx="8911687" cy="1280890"/>
          </a:xfrm>
        </p:spPr>
        <p:txBody>
          <a:bodyPr/>
          <a:lstStyle/>
          <a:p>
            <a:r>
              <a:rPr lang="en-US" dirty="0"/>
              <a:t>Sample </a:t>
            </a:r>
            <a:br>
              <a:rPr lang="en-US" dirty="0"/>
            </a:br>
            <a:r>
              <a:rPr lang="en-US" dirty="0"/>
              <a:t>Reports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6F6E0-B569-4FFF-A353-9E47B9796D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54473" y="246267"/>
            <a:ext cx="58197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36CE-B6E2-428B-9DD7-E6019B95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76A91-32A4-4F24-8426-0865E35A2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21" y="5057775"/>
            <a:ext cx="4248150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A7BE5F-712F-4739-8944-A15CF5B34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08" y="1397291"/>
            <a:ext cx="6200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09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241" y="1936716"/>
            <a:ext cx="8911687" cy="4921284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Questions </a:t>
            </a:r>
            <a:br>
              <a:rPr lang="en-US" sz="6600"/>
            </a:br>
            <a:r>
              <a:rPr lang="en-US" sz="6600"/>
              <a:t>and </a:t>
            </a:r>
            <a:br>
              <a:rPr lang="en-US" sz="6600"/>
            </a:br>
            <a:r>
              <a:rPr lang="en-US" sz="660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355169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692" y="1499419"/>
            <a:ext cx="8915400" cy="3777622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000" dirty="0"/>
              <a:t>Small, local restaurant operated in Tarboro, NC</a:t>
            </a:r>
          </a:p>
          <a:p>
            <a:pPr marL="0" indent="0" fontAlgn="base">
              <a:buNone/>
            </a:pPr>
            <a:r>
              <a:rPr lang="en-US" sz="2000" dirty="0"/>
              <a:t>Stephen and Inez </a:t>
            </a:r>
            <a:r>
              <a:rPr lang="en-US" sz="2000" dirty="0" err="1"/>
              <a:t>Ribustello</a:t>
            </a:r>
            <a:r>
              <a:rPr lang="en-US" sz="2000" dirty="0"/>
              <a:t> – Owners and Executive Chef</a:t>
            </a:r>
          </a:p>
          <a:p>
            <a:pPr marL="0" indent="0" fontAlgn="base">
              <a:buNone/>
            </a:pPr>
            <a:r>
              <a:rPr lang="en-US" sz="2000" dirty="0"/>
              <a:t>No customer loyalty program </a:t>
            </a:r>
          </a:p>
          <a:p>
            <a:pPr marL="0" indent="0" fontAlgn="base">
              <a:buNone/>
            </a:pPr>
            <a:r>
              <a:rPr lang="en-US" sz="2000" dirty="0"/>
              <a:t>Outdated system for updating customers on promotions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5" name="Picture 2" descr="Image result for on the square tarboro n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45" y="3452413"/>
            <a:ext cx="4395020" cy="31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7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313C-0FE7-4BC4-9250-9C838ABE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Specifications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138DF-43D1-47B3-BB7E-8AB049C9F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0747" y="2081976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Software:</a:t>
            </a:r>
          </a:p>
          <a:p>
            <a:pPr lvl="0"/>
            <a:r>
              <a:rPr lang="en-US" dirty="0"/>
              <a:t>Microsoft Windows 10</a:t>
            </a:r>
          </a:p>
          <a:p>
            <a:pPr lvl="0"/>
            <a:r>
              <a:rPr lang="en-US" dirty="0"/>
              <a:t>Microsoft .NET Framework 4.6 (Or Higher)</a:t>
            </a:r>
          </a:p>
          <a:p>
            <a:pPr lvl="0"/>
            <a:r>
              <a:rPr lang="en-US" dirty="0"/>
              <a:t>Microsoft Access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8002A8-37BF-4D6C-A124-61F3DFD0B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081976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Hardware:</a:t>
            </a:r>
          </a:p>
          <a:p>
            <a:pPr lvl="0"/>
            <a:r>
              <a:rPr lang="en-US" dirty="0"/>
              <a:t>Core i5 processor</a:t>
            </a:r>
          </a:p>
          <a:p>
            <a:pPr lvl="0"/>
            <a:r>
              <a:rPr lang="en-US" dirty="0"/>
              <a:t>1920X1080 monitor</a:t>
            </a:r>
          </a:p>
          <a:p>
            <a:pPr lvl="0"/>
            <a:r>
              <a:rPr lang="en-US" dirty="0"/>
              <a:t>DVI video output</a:t>
            </a:r>
          </a:p>
          <a:p>
            <a:pPr lvl="0"/>
            <a:r>
              <a:rPr lang="en-US" dirty="0"/>
              <a:t>USB Keyboard &amp; Mouse</a:t>
            </a:r>
          </a:p>
          <a:p>
            <a:pPr lvl="0"/>
            <a:r>
              <a:rPr lang="en-US" dirty="0"/>
              <a:t>Ethernet connection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8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A594-BDE5-4273-8229-05772590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F3431-98FF-4F4E-923D-3C8EF5427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424504"/>
              </p:ext>
            </p:extLst>
          </p:nvPr>
        </p:nvGraphicFramePr>
        <p:xfrm>
          <a:off x="2592925" y="1637071"/>
          <a:ext cx="7775191" cy="3405912"/>
        </p:xfrm>
        <a:graphic>
          <a:graphicData uri="http://schemas.openxmlformats.org/drawingml/2006/table">
            <a:tbl>
              <a:tblPr firstRow="1" firstCol="1" bandRow="1"/>
              <a:tblGrid>
                <a:gridCol w="1536623">
                  <a:extLst>
                    <a:ext uri="{9D8B030D-6E8A-4147-A177-3AD203B41FA5}">
                      <a16:colId xmlns:a16="http://schemas.microsoft.com/office/drawing/2014/main" val="2860487072"/>
                    </a:ext>
                  </a:extLst>
                </a:gridCol>
                <a:gridCol w="6238568">
                  <a:extLst>
                    <a:ext uri="{9D8B030D-6E8A-4147-A177-3AD203B41FA5}">
                      <a16:colId xmlns:a16="http://schemas.microsoft.com/office/drawing/2014/main" val="3774025262"/>
                    </a:ext>
                  </a:extLst>
                </a:gridCol>
              </a:tblGrid>
              <a:tr h="557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Reliability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user testing to ensure uptime during heavy business hours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860883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Serviceability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Needs to be easily worked on so that the user can correct errors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403249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Scalable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Must be able to accept large number of menu items, guests, and reward items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34379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shall be easily understood by staff with little knowledge of CRMs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08476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shall be able to easily perform backups of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3703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shall be able to run on current PC hardware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90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91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9C98-6B00-4B44-A491-E25D8E06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08159-6A9D-4F31-AF2F-91B8E16D9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238250"/>
            <a:ext cx="70294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7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F8A4-9B92-4396-B7AB-54CFCD2F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015" y="225904"/>
            <a:ext cx="8911687" cy="1280890"/>
          </a:xfrm>
        </p:spPr>
        <p:txBody>
          <a:bodyPr/>
          <a:lstStyle/>
          <a:p>
            <a:r>
              <a:rPr lang="en-US" dirty="0"/>
              <a:t>DFD – Level 0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D582EB-D4FA-496D-B797-59BE160E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75" y="1071333"/>
            <a:ext cx="9179027" cy="54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0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614C-3AD6-4F68-A3E3-88F82695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590" y="166910"/>
            <a:ext cx="8911687" cy="1280890"/>
          </a:xfrm>
        </p:spPr>
        <p:txBody>
          <a:bodyPr/>
          <a:lstStyle/>
          <a:p>
            <a:r>
              <a:rPr lang="en-US" dirty="0"/>
              <a:t>Navigation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10F1C-336F-4F67-90CA-890912771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439" y="869887"/>
            <a:ext cx="7408042" cy="5560410"/>
          </a:xfrm>
        </p:spPr>
      </p:pic>
    </p:spTree>
    <p:extLst>
      <p:ext uri="{BB962C8B-B14F-4D97-AF65-F5344CB8AC3E}">
        <p14:creationId xmlns:p14="http://schemas.microsoft.com/office/powerpoint/2010/main" val="298835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4FA4-F6E4-4C61-BC79-3927DC8B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951" y="240652"/>
            <a:ext cx="8911687" cy="1280890"/>
          </a:xfrm>
        </p:spPr>
        <p:txBody>
          <a:bodyPr/>
          <a:lstStyle/>
          <a:p>
            <a:r>
              <a:rPr lang="en-US" dirty="0"/>
              <a:t>Mock Forms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F356A-71F6-4A7A-B062-2B54166095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80619" y="1085355"/>
            <a:ext cx="5427406" cy="552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83FE-5888-46F4-9251-CDB357C3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222" y="103153"/>
            <a:ext cx="8911687" cy="1280890"/>
          </a:xfrm>
        </p:spPr>
        <p:txBody>
          <a:bodyPr/>
          <a:lstStyle/>
          <a:p>
            <a:r>
              <a:rPr lang="en-US" dirty="0"/>
              <a:t>Mock 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D0E8A-9E99-4592-9A72-5F4F144AEA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4432" y="882598"/>
            <a:ext cx="57435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577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186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Wisp</vt:lpstr>
      <vt:lpstr>Business Buccaneers  MIS 4173 Capstone Project</vt:lpstr>
      <vt:lpstr>Current Environment</vt:lpstr>
      <vt:lpstr>Hardware/Software Specifications</vt:lpstr>
      <vt:lpstr>Non-functional Requirements</vt:lpstr>
      <vt:lpstr>ERD</vt:lpstr>
      <vt:lpstr>DFD – Level 0 </vt:lpstr>
      <vt:lpstr>Navigation Diagram</vt:lpstr>
      <vt:lpstr>Mock Forms </vt:lpstr>
      <vt:lpstr>Mock Forms</vt:lpstr>
      <vt:lpstr>Mock Forms</vt:lpstr>
      <vt:lpstr>Mock Forms</vt:lpstr>
      <vt:lpstr>Mock Forms</vt:lpstr>
      <vt:lpstr>Sample  Reports </vt:lpstr>
      <vt:lpstr>Sample Reports</vt:lpstr>
      <vt:lpstr>Questions  and 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Buccaneers  MIS 4173 Capstone Project</dc:title>
  <dc:creator>Paige</dc:creator>
  <cp:lastModifiedBy>Lowery, Paige Danielle</cp:lastModifiedBy>
  <cp:revision>12</cp:revision>
  <dcterms:modified xsi:type="dcterms:W3CDTF">2017-10-19T04:01:24Z</dcterms:modified>
</cp:coreProperties>
</file>