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7" r:id="rId2"/>
    <p:sldId id="304" r:id="rId3"/>
    <p:sldId id="308" r:id="rId4"/>
    <p:sldId id="309" r:id="rId5"/>
    <p:sldId id="312" r:id="rId6"/>
    <p:sldId id="310" r:id="rId7"/>
    <p:sldId id="311" r:id="rId8"/>
    <p:sldId id="314" r:id="rId9"/>
    <p:sldId id="313" r:id="rId10"/>
    <p:sldId id="315" r:id="rId11"/>
    <p:sldId id="317" r:id="rId12"/>
    <p:sldId id="318" r:id="rId13"/>
    <p:sldId id="289" r:id="rId14"/>
  </p:sldIdLst>
  <p:sldSz cx="12172950" cy="6859588"/>
  <p:notesSz cx="6889750" cy="10021888"/>
  <p:custDataLst>
    <p:tags r:id="rId17"/>
  </p:custDataLst>
  <p:defaultTextStyle>
    <a:defPPr>
      <a:defRPr lang="en-US"/>
    </a:defPPr>
    <a:lvl1pPr algn="l" defTabSz="1217613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608013" indent="-150813" algn="l" defTabSz="1217613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7613" indent="-303213" algn="l" defTabSz="1217613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5625" indent="-454025" algn="l" defTabSz="1217613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5225" indent="-606425" algn="l" defTabSz="1217613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4">
          <p15:clr>
            <a:srgbClr val="A4A3A4"/>
          </p15:clr>
        </p15:guide>
        <p15:guide id="3" orient="horz" pos="426">
          <p15:clr>
            <a:srgbClr val="A4A3A4"/>
          </p15:clr>
        </p15:guide>
        <p15:guide id="4" orient="horz" pos="3368">
          <p15:clr>
            <a:srgbClr val="A4A3A4"/>
          </p15:clr>
        </p15:guide>
        <p15:guide id="5" orient="horz" pos="3526">
          <p15:clr>
            <a:srgbClr val="A4A3A4"/>
          </p15:clr>
        </p15:guide>
        <p15:guide id="6" pos="355">
          <p15:clr>
            <a:srgbClr val="A4A3A4"/>
          </p15:clr>
        </p15:guide>
        <p15:guide id="7" pos="73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>
          <p15:clr>
            <a:srgbClr val="A4A3A4"/>
          </p15:clr>
        </p15:guide>
        <p15:guide id="2" pos="217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474" autoAdjust="0"/>
  </p:normalViewPr>
  <p:slideViewPr>
    <p:cSldViewPr snapToGrid="0" snapToObjects="1">
      <p:cViewPr>
        <p:scale>
          <a:sx n="75" d="100"/>
          <a:sy n="75" d="100"/>
        </p:scale>
        <p:origin x="907" y="144"/>
      </p:cViewPr>
      <p:guideLst>
        <p:guide orient="horz" pos="2160"/>
        <p:guide pos="3834"/>
        <p:guide orient="horz" pos="426"/>
        <p:guide orient="horz" pos="3368"/>
        <p:guide orient="horz" pos="3526"/>
        <p:guide pos="355"/>
        <p:guide pos="73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-3354" y="-84"/>
      </p:cViewPr>
      <p:guideLst>
        <p:guide orient="horz" pos="3157"/>
        <p:guide pos="21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1094"/>
          </a:xfrm>
          <a:prstGeom prst="rect">
            <a:avLst/>
          </a:prstGeom>
        </p:spPr>
        <p:txBody>
          <a:bodyPr vert="horz" lIns="96624" tIns="48312" rIns="96624" bIns="48312" rtlCol="0"/>
          <a:lstStyle>
            <a:lvl1pPr algn="l" defTabSz="1287119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1094"/>
          </a:xfrm>
          <a:prstGeom prst="rect">
            <a:avLst/>
          </a:prstGeom>
        </p:spPr>
        <p:txBody>
          <a:bodyPr vert="horz" lIns="96624" tIns="48312" rIns="96624" bIns="48312" rtlCol="0"/>
          <a:lstStyle>
            <a:lvl1pPr algn="r" defTabSz="1287119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E33BC46-09FA-4832-B227-083EE6FE339A}" type="datetimeFigureOut">
              <a:rPr lang="en-GB"/>
              <a:pPr>
                <a:defRPr/>
              </a:pPr>
              <a:t>23/06/2022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5558" cy="501094"/>
          </a:xfrm>
          <a:prstGeom prst="rect">
            <a:avLst/>
          </a:prstGeom>
        </p:spPr>
        <p:txBody>
          <a:bodyPr vert="horz" lIns="96624" tIns="48312" rIns="96624" bIns="48312" rtlCol="0" anchor="b"/>
          <a:lstStyle>
            <a:lvl1pPr algn="l" defTabSz="1287119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AG_16zu9_en.potx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02597" y="9519055"/>
            <a:ext cx="2985558" cy="501094"/>
          </a:xfrm>
          <a:prstGeom prst="rect">
            <a:avLst/>
          </a:prstGeom>
        </p:spPr>
        <p:txBody>
          <a:bodyPr vert="horz" wrap="square" lIns="96624" tIns="48312" rIns="96624" bIns="4831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fld id="{852E0163-3EC0-4A29-AB50-23B0BE2FECFB}" type="slidenum">
              <a:rPr lang="en-GB" altLang="de-DE"/>
              <a:pPr/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24736990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1094"/>
          </a:xfrm>
          <a:prstGeom prst="rect">
            <a:avLst/>
          </a:prstGeom>
        </p:spPr>
        <p:txBody>
          <a:bodyPr vert="horz" lIns="96624" tIns="48312" rIns="96624" bIns="48312" rtlCol="0"/>
          <a:lstStyle>
            <a:lvl1pPr algn="l" defTabSz="1287119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1094"/>
          </a:xfrm>
          <a:prstGeom prst="rect">
            <a:avLst/>
          </a:prstGeom>
        </p:spPr>
        <p:txBody>
          <a:bodyPr vert="horz" lIns="96624" tIns="48312" rIns="96624" bIns="48312" rtlCol="0"/>
          <a:lstStyle>
            <a:lvl1pPr algn="r" defTabSz="1287119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8077A88-8A3F-45B7-9DA2-99D3837AC648}" type="datetimeFigureOut">
              <a:rPr lang="en-GB"/>
              <a:pPr>
                <a:defRPr/>
              </a:pPr>
              <a:t>23/06/2022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0888"/>
            <a:ext cx="6670675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4" tIns="48312" rIns="96624" bIns="48312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975" y="4760397"/>
            <a:ext cx="5511800" cy="4509850"/>
          </a:xfrm>
          <a:prstGeom prst="rect">
            <a:avLst/>
          </a:prstGeom>
        </p:spPr>
        <p:txBody>
          <a:bodyPr vert="horz" lIns="96624" tIns="48312" rIns="96624" bIns="48312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1094"/>
          </a:xfrm>
          <a:prstGeom prst="rect">
            <a:avLst/>
          </a:prstGeom>
        </p:spPr>
        <p:txBody>
          <a:bodyPr vert="horz" lIns="96624" tIns="48312" rIns="96624" bIns="48312" rtlCol="0" anchor="b"/>
          <a:lstStyle>
            <a:lvl1pPr algn="l" defTabSz="1287119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AG_16zu9_en.potx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1094"/>
          </a:xfrm>
          <a:prstGeom prst="rect">
            <a:avLst/>
          </a:prstGeom>
        </p:spPr>
        <p:txBody>
          <a:bodyPr vert="horz" wrap="square" lIns="96624" tIns="48312" rIns="96624" bIns="4831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fld id="{AB4FB0A5-04E1-4EFA-AD4E-5109870C7159}" type="slidenum">
              <a:rPr lang="en-GB" altLang="de-DE"/>
              <a:pPr/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34742419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121761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013" algn="l" defTabSz="121761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613" algn="l" defTabSz="121761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5625" algn="l" defTabSz="121761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5225" algn="l" defTabSz="121761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5181" algn="l" defTabSz="121807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4217" algn="l" defTabSz="121807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3253" algn="l" defTabSz="121807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2289" algn="l" defTabSz="121807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de-DE"/>
          </a:p>
        </p:txBody>
      </p:sp>
      <p:sp>
        <p:nvSpPr>
          <p:cNvPr id="3482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065" indent="-301948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7791" indent="-241557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0908" indent="-241557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025" indent="-241557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7141" indent="-241557" defTabSz="128663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0258" indent="-241557" defTabSz="128663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3375" indent="-241557" defTabSz="128663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6492" indent="-241557" defTabSz="128663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0646D61-8E3B-4598-B182-8C424FA9152F}" type="slidenum">
              <a:rPr lang="en-GB" altLang="de-DE" sz="1300">
                <a:latin typeface="Calibri" pitchFamily="34" charset="0"/>
              </a:rPr>
              <a:pPr/>
              <a:t>13</a:t>
            </a:fld>
            <a:endParaRPr lang="en-GB" altLang="de-DE" sz="1300">
              <a:latin typeface="Calibri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F2C5BA1-A25A-44D3-842F-3052CF2EEEB2}" type="datetime1">
              <a:rPr lang="en-GB" smtClean="0"/>
              <a:pPr>
                <a:defRPr/>
              </a:pPr>
              <a:t>23/06/2022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divider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11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3487259"/>
              </p:ext>
            </p:extLst>
          </p:nvPr>
        </p:nvGraphicFramePr>
        <p:xfrm>
          <a:off x="0" y="0"/>
          <a:ext cx="2111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60" imgH="360" progId="">
                  <p:embed/>
                </p:oleObj>
              </mc:Choice>
              <mc:Fallback>
                <p:oleObj name="think-cell Folie" r:id="rId3" imgW="360" imgH="360" progId="">
                  <p:embed/>
                  <p:pic>
                    <p:nvPicPr>
                      <p:cNvPr id="0" name="Picture 16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1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39737CE9-F92E-4087-8A5E-49D8CD84AB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8661831" y="5946328"/>
            <a:ext cx="3021276" cy="5602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50" y="5320822"/>
            <a:ext cx="12171599" cy="250825"/>
          </a:xfrm>
          <a:prstGeom prst="rect">
            <a:avLst/>
          </a:prstGeom>
        </p:spPr>
      </p:pic>
      <p:sp>
        <p:nvSpPr>
          <p:cNvPr id="6" name="Textfeld 13"/>
          <p:cNvSpPr txBox="1">
            <a:spLocks noChangeArrowheads="1"/>
          </p:cNvSpPr>
          <p:nvPr/>
        </p:nvSpPr>
        <p:spPr bwMode="auto">
          <a:xfrm>
            <a:off x="7342188" y="5317437"/>
            <a:ext cx="44338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de-AT" altLang="de-DE" sz="1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OMV Petrom S.A.</a:t>
            </a:r>
          </a:p>
        </p:txBody>
      </p:sp>
      <p:pic>
        <p:nvPicPr>
          <p:cNvPr id="7" name="Grafik 1">
            <a:extLst>
              <a:ext uri="{FF2B5EF4-FFF2-40B4-BE49-F238E27FC236}">
                <a16:creationId xmlns:a16="http://schemas.microsoft.com/office/drawing/2014/main" id="{636BAB18-024F-47E3-8743-804C61ACCA1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351" y="-16475"/>
            <a:ext cx="12170250" cy="534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4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divider_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11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0589646"/>
              </p:ext>
            </p:extLst>
          </p:nvPr>
        </p:nvGraphicFramePr>
        <p:xfrm>
          <a:off x="0" y="0"/>
          <a:ext cx="2111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60" imgH="360" progId="">
                  <p:embed/>
                </p:oleObj>
              </mc:Choice>
              <mc:Fallback>
                <p:oleObj name="think-cell Folie" r:id="rId3" imgW="360" imgH="360" progId="">
                  <p:embed/>
                  <p:pic>
                    <p:nvPicPr>
                      <p:cNvPr id="0" name="Picture 5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1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Bildplatzhalter 2">
            <a:extLst>
              <a:ext uri="{FF2B5EF4-FFF2-40B4-BE49-F238E27FC236}">
                <a16:creationId xmlns:a16="http://schemas.microsoft.com/office/drawing/2014/main" id="{801BDC5D-2A1A-4271-B7F2-04F7415A897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350" y="0"/>
            <a:ext cx="12170250" cy="532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385597D-408E-490B-816C-CE71E011C3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/>
          <a:stretch>
            <a:fillRect/>
          </a:stretch>
        </p:blipFill>
        <p:spPr bwMode="auto">
          <a:xfrm>
            <a:off x="8661831" y="5946328"/>
            <a:ext cx="3021276" cy="5602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2">
            <a:extLst>
              <a:ext uri="{FF2B5EF4-FFF2-40B4-BE49-F238E27FC236}">
                <a16:creationId xmlns:a16="http://schemas.microsoft.com/office/drawing/2014/main" id="{1AE6A9D1-5008-454B-BE6E-5D7E8B6336F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350" y="5320822"/>
            <a:ext cx="12171599" cy="250825"/>
          </a:xfrm>
          <a:prstGeom prst="rect">
            <a:avLst/>
          </a:prstGeom>
        </p:spPr>
      </p:pic>
      <p:sp>
        <p:nvSpPr>
          <p:cNvPr id="11" name="Textfeld 13"/>
          <p:cNvSpPr txBox="1">
            <a:spLocks noChangeArrowheads="1"/>
          </p:cNvSpPr>
          <p:nvPr userDrawn="1"/>
        </p:nvSpPr>
        <p:spPr bwMode="auto">
          <a:xfrm>
            <a:off x="7342188" y="5317437"/>
            <a:ext cx="44338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de-AT" altLang="de-DE" sz="1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OMV Petrom S.A.</a:t>
            </a:r>
          </a:p>
        </p:txBody>
      </p:sp>
    </p:spTree>
    <p:extLst>
      <p:ext uri="{BB962C8B-B14F-4D97-AF65-F5344CB8AC3E}">
        <p14:creationId xmlns:p14="http://schemas.microsoft.com/office/powerpoint/2010/main" val="280703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Divider_own_picture_o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2">
            <a:extLst>
              <a:ext uri="{FF2B5EF4-FFF2-40B4-BE49-F238E27FC236}">
                <a16:creationId xmlns:a16="http://schemas.microsoft.com/office/drawing/2014/main" id="{275D386D-B118-4471-9FE5-5FC047434B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50" y="5320822"/>
            <a:ext cx="12171599" cy="250825"/>
          </a:xfrm>
          <a:prstGeom prst="rect">
            <a:avLst/>
          </a:prstGeom>
        </p:spPr>
      </p:pic>
      <p:graphicFrame>
        <p:nvGraphicFramePr>
          <p:cNvPr id="4" name="Objekt 11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49231497"/>
              </p:ext>
            </p:extLst>
          </p:nvPr>
        </p:nvGraphicFramePr>
        <p:xfrm>
          <a:off x="0" y="0"/>
          <a:ext cx="2111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60" imgH="360" progId="">
                  <p:embed/>
                </p:oleObj>
              </mc:Choice>
              <mc:Fallback>
                <p:oleObj name="think-cell Folie" r:id="rId4" imgW="360" imgH="360" progId="">
                  <p:embed/>
                  <p:pic>
                    <p:nvPicPr>
                      <p:cNvPr id="0" name="Picture 6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1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72950" cy="5320800"/>
          </a:xfrm>
        </p:spPr>
        <p:txBody>
          <a:bodyPr bIns="1005840" rtlCol="0" anchor="b">
            <a:noAutofit/>
          </a:bodyPr>
          <a:lstStyle>
            <a:lvl1pPr algn="ctr">
              <a:defRPr i="1"/>
            </a:lvl1pPr>
          </a:lstStyle>
          <a:p>
            <a:pPr lvl="0"/>
            <a:r>
              <a:rPr lang="de-DE" noProof="0" dirty="0"/>
              <a:t>Click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a </a:t>
            </a:r>
            <a:r>
              <a:rPr lang="de-DE" noProof="0" dirty="0" err="1"/>
              <a:t>picture</a:t>
            </a:r>
            <a:endParaRPr lang="en-GB" noProof="0" dirty="0"/>
          </a:p>
        </p:txBody>
      </p:sp>
      <p:sp>
        <p:nvSpPr>
          <p:cNvPr id="9" name="Textfeld 13"/>
          <p:cNvSpPr txBox="1">
            <a:spLocks noChangeArrowheads="1"/>
          </p:cNvSpPr>
          <p:nvPr userDrawn="1"/>
        </p:nvSpPr>
        <p:spPr bwMode="auto">
          <a:xfrm>
            <a:off x="7342188" y="5317437"/>
            <a:ext cx="44338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de-AT" altLang="de-DE" sz="1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OMV Petrom S.A.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385597D-408E-490B-816C-CE71E011C3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/>
          <a:stretch>
            <a:fillRect/>
          </a:stretch>
        </p:blipFill>
        <p:spPr bwMode="auto">
          <a:xfrm>
            <a:off x="8661831" y="5946328"/>
            <a:ext cx="3021276" cy="5602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73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l_slide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44163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60" imgH="360" progId="">
                  <p:embed/>
                </p:oleObj>
              </mc:Choice>
              <mc:Fallback>
                <p:oleObj name="think-cell Folie" r:id="rId4" imgW="360" imgH="360" progId="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lang="de-DE" sz="2800" b="1" i="0" baseline="0" dirty="0">
              <a:solidFill>
                <a:schemeClr val="tx1"/>
              </a:solidFill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OMV Petrom S.A., </a:t>
            </a:r>
            <a:r>
              <a:rPr lang="ro-RO" dirty="0"/>
              <a:t>nume prezentare/capitol</a:t>
            </a:r>
            <a:r>
              <a:rPr lang="de-DE" dirty="0"/>
              <a:t>, </a:t>
            </a:r>
            <a:r>
              <a:rPr lang="ro-RO" dirty="0"/>
              <a:t>zi</a:t>
            </a:r>
            <a:r>
              <a:rPr lang="de-DE" dirty="0"/>
              <a:t>.</a:t>
            </a:r>
            <a:r>
              <a:rPr lang="ro-RO" dirty="0"/>
              <a:t>lună</a:t>
            </a:r>
            <a:r>
              <a:rPr lang="de-DE" dirty="0"/>
              <a:t>.</a:t>
            </a:r>
            <a:r>
              <a:rPr lang="ro-RO" dirty="0"/>
              <a:t>an.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7E40-6BA1-43D8-9E38-117C4807525A}" type="slidenum">
              <a:rPr lang="en-GB" altLang="de-DE" smtClean="0"/>
              <a:pPr/>
              <a:t>‹#›</a:t>
            </a:fld>
            <a:endParaRPr lang="en-GB" alt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32000" y="212593"/>
            <a:ext cx="11247437" cy="912408"/>
          </a:xfrm>
          <a:prstGeom prst="rect">
            <a:avLst/>
          </a:prstGeom>
        </p:spPr>
        <p:txBody>
          <a:bodyPr lIns="90000" tIns="46800" rIns="90000" bIns="46800"/>
          <a:lstStyle>
            <a:lvl1pPr>
              <a:lnSpc>
                <a:spcPct val="90000"/>
              </a:lnSpc>
              <a:defRPr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582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slide_textbox_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84866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60" imgH="360" progId="">
                  <p:embed/>
                </p:oleObj>
              </mc:Choice>
              <mc:Fallback>
                <p:oleObj name="think-cell Folie" r:id="rId4" imgW="360" imgH="360" progId="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800" b="1" i="0" baseline="0" dirty="0">
              <a:solidFill>
                <a:schemeClr val="tx1"/>
              </a:solidFill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212593"/>
            <a:ext cx="11247437" cy="912408"/>
          </a:xfrm>
          <a:prstGeom prst="rect">
            <a:avLst/>
          </a:prstGeom>
        </p:spPr>
        <p:txBody>
          <a:bodyPr lIns="90000" tIns="46800" rIns="90000" bIns="46800"/>
          <a:lstStyle>
            <a:lvl1pPr>
              <a:lnSpc>
                <a:spcPct val="90000"/>
              </a:lnSpc>
              <a:defRPr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432000" y="1340768"/>
            <a:ext cx="11284381" cy="2951577"/>
          </a:xfrm>
        </p:spPr>
        <p:txBody>
          <a:bodyPr/>
          <a:lstStyle>
            <a:lvl5pPr>
              <a:defRPr/>
            </a:lvl5pPr>
            <a:lvl9pPr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2" name="Datumsplatzhalter 3"/>
          <p:cNvSpPr>
            <a:spLocks noGrp="1"/>
          </p:cNvSpPr>
          <p:nvPr>
            <p:ph type="dt" sz="half" idx="2"/>
          </p:nvPr>
        </p:nvSpPr>
        <p:spPr>
          <a:xfrm>
            <a:off x="829974" y="6426121"/>
            <a:ext cx="3103414" cy="246221"/>
          </a:xfrm>
          <a:prstGeom prst="rect">
            <a:avLst/>
          </a:prstGeom>
        </p:spPr>
        <p:txBody>
          <a:bodyPr vert="horz" wrap="none" lIns="0" tIns="45720" rIns="0" bIns="45720" rtlCol="0" anchor="ctr">
            <a:spAutoFit/>
          </a:bodyPr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OMV Petrom S.A., </a:t>
            </a:r>
            <a:r>
              <a:rPr lang="ro-RO" dirty="0"/>
              <a:t>nume prezentare/capitol</a:t>
            </a:r>
            <a:r>
              <a:rPr lang="de-DE" dirty="0"/>
              <a:t>, </a:t>
            </a:r>
            <a:r>
              <a:rPr lang="ro-RO" dirty="0"/>
              <a:t>zi</a:t>
            </a:r>
            <a:r>
              <a:rPr lang="de-DE" dirty="0"/>
              <a:t>.</a:t>
            </a:r>
            <a:r>
              <a:rPr lang="ro-RO" dirty="0"/>
              <a:t>lună</a:t>
            </a:r>
            <a:r>
              <a:rPr lang="de-DE" dirty="0"/>
              <a:t>.</a:t>
            </a:r>
            <a:r>
              <a:rPr lang="ro-RO" dirty="0"/>
              <a:t>an.</a:t>
            </a:r>
            <a:endParaRPr lang="de-DE" dirty="0"/>
          </a:p>
        </p:txBody>
      </p:sp>
      <p:sp>
        <p:nvSpPr>
          <p:cNvPr id="3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731" y="6426200"/>
            <a:ext cx="250825" cy="246063"/>
          </a:xfrm>
          <a:prstGeom prst="rect">
            <a:avLst/>
          </a:prstGeom>
        </p:spPr>
        <p:txBody>
          <a:bodyPr vert="horz" wrap="none" lIns="0" tIns="45720" rIns="3600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000"/>
            </a:lvl1pPr>
          </a:lstStyle>
          <a:p>
            <a:fld id="{097D7E40-6BA1-43D8-9E38-117C4807525A}" type="slidenum">
              <a:rPr lang="en-GB" altLang="de-DE" smtClean="0"/>
              <a:pPr/>
              <a:t>‹#›</a:t>
            </a:fld>
            <a:endParaRPr lang="en-GB" altLang="de-DE" dirty="0"/>
          </a:p>
        </p:txBody>
      </p:sp>
    </p:spTree>
    <p:extLst>
      <p:ext uri="{BB962C8B-B14F-4D97-AF65-F5344CB8AC3E}">
        <p14:creationId xmlns:p14="http://schemas.microsoft.com/office/powerpoint/2010/main" val="77501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slide_textbox_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62903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60" imgH="360" progId="">
                  <p:embed/>
                </p:oleObj>
              </mc:Choice>
              <mc:Fallback>
                <p:oleObj name="think-cell Folie" r:id="rId4" imgW="360" imgH="360" progId="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800" b="1" i="0" baseline="0" dirty="0">
              <a:solidFill>
                <a:schemeClr val="tx1"/>
              </a:solidFill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212593"/>
            <a:ext cx="11247437" cy="912408"/>
          </a:xfrm>
          <a:prstGeom prst="rect">
            <a:avLst/>
          </a:prstGeom>
        </p:spPr>
        <p:txBody>
          <a:bodyPr lIns="90000" tIns="46800" rIns="90000" bIns="46800"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1"/>
          </p:nvPr>
        </p:nvSpPr>
        <p:spPr>
          <a:xfrm>
            <a:off x="432000" y="1340768"/>
            <a:ext cx="11284381" cy="2132379"/>
          </a:xfrm>
        </p:spPr>
        <p:txBody>
          <a:bodyPr/>
          <a:lstStyle>
            <a:lvl1pPr>
              <a:defRPr sz="1400"/>
            </a:lvl1pPr>
            <a:lvl2pPr marL="216000" indent="-205200">
              <a:spcBef>
                <a:spcPts val="600"/>
              </a:spcBef>
              <a:defRPr sz="1400"/>
            </a:lvl2pPr>
            <a:lvl3pPr marL="424800" indent="-230400">
              <a:spcBef>
                <a:spcPts val="300"/>
              </a:spcBef>
              <a:defRPr sz="1400"/>
            </a:lvl3pPr>
            <a:lvl4pPr marL="630000" indent="-176400">
              <a:spcBef>
                <a:spcPts val="150"/>
              </a:spcBef>
              <a:defRPr sz="1400"/>
            </a:lvl4pPr>
            <a:lvl5pPr marL="630000" indent="-176400">
              <a:spcBef>
                <a:spcPts val="150"/>
              </a:spcBef>
              <a:defRPr sz="1400" baseline="0"/>
            </a:lvl5pPr>
            <a:lvl6pPr marL="630000" indent="-176400">
              <a:spcBef>
                <a:spcPts val="150"/>
              </a:spcBef>
              <a:defRPr sz="1400"/>
            </a:lvl6pPr>
            <a:lvl7pPr marL="630000" indent="-176400">
              <a:spcBef>
                <a:spcPts val="150"/>
              </a:spcBef>
              <a:defRPr sz="1400"/>
            </a:lvl7pPr>
            <a:lvl8pPr marL="630000" indent="-176400">
              <a:spcBef>
                <a:spcPts val="150"/>
              </a:spcBef>
              <a:defRPr sz="1400"/>
            </a:lvl8pPr>
            <a:lvl9pPr marL="630000" indent="-176400">
              <a:spcBef>
                <a:spcPts val="150"/>
              </a:spcBef>
              <a:defRPr sz="14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9" name="Datumsplatzhalter 3"/>
          <p:cNvSpPr>
            <a:spLocks noGrp="1"/>
          </p:cNvSpPr>
          <p:nvPr>
            <p:ph type="dt" sz="half" idx="2"/>
          </p:nvPr>
        </p:nvSpPr>
        <p:spPr>
          <a:xfrm>
            <a:off x="829974" y="6426121"/>
            <a:ext cx="3103414" cy="246221"/>
          </a:xfrm>
          <a:prstGeom prst="rect">
            <a:avLst/>
          </a:prstGeom>
        </p:spPr>
        <p:txBody>
          <a:bodyPr vert="horz" wrap="none" lIns="0" tIns="45720" rIns="0" bIns="45720" rtlCol="0" anchor="ctr">
            <a:spAutoFit/>
          </a:bodyPr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OMV Petrom S.A., </a:t>
            </a:r>
            <a:r>
              <a:rPr lang="ro-RO" dirty="0"/>
              <a:t>nume prezentare/capitol</a:t>
            </a:r>
            <a:r>
              <a:rPr lang="de-DE" dirty="0"/>
              <a:t>, </a:t>
            </a:r>
            <a:r>
              <a:rPr lang="ro-RO" dirty="0"/>
              <a:t>zi</a:t>
            </a:r>
            <a:r>
              <a:rPr lang="de-DE" dirty="0"/>
              <a:t>.</a:t>
            </a:r>
            <a:r>
              <a:rPr lang="ro-RO" dirty="0"/>
              <a:t>lună</a:t>
            </a:r>
            <a:r>
              <a:rPr lang="de-DE" dirty="0"/>
              <a:t>.</a:t>
            </a:r>
            <a:r>
              <a:rPr lang="ro-RO" dirty="0"/>
              <a:t>an.</a:t>
            </a:r>
            <a:endParaRPr lang="de-DE" dirty="0"/>
          </a:p>
        </p:txBody>
      </p:sp>
      <p:sp>
        <p:nvSpPr>
          <p:cNvPr id="3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731" y="6426200"/>
            <a:ext cx="250825" cy="246063"/>
          </a:xfrm>
          <a:prstGeom prst="rect">
            <a:avLst/>
          </a:prstGeom>
        </p:spPr>
        <p:txBody>
          <a:bodyPr vert="horz" wrap="none" lIns="0" tIns="45720" rIns="3600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000"/>
            </a:lvl1pPr>
          </a:lstStyle>
          <a:p>
            <a:fld id="{097D7E40-6BA1-43D8-9E38-117C4807525A}" type="slidenum">
              <a:rPr lang="en-GB" altLang="de-DE" smtClean="0"/>
              <a:pPr/>
              <a:t>‹#›</a:t>
            </a:fld>
            <a:endParaRPr lang="en-GB" altLang="de-DE" dirty="0"/>
          </a:p>
        </p:txBody>
      </p:sp>
    </p:spTree>
    <p:extLst>
      <p:ext uri="{BB962C8B-B14F-4D97-AF65-F5344CB8AC3E}">
        <p14:creationId xmlns:p14="http://schemas.microsoft.com/office/powerpoint/2010/main" val="283307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/>
          <p:cNvPicPr>
            <a:picLocks noChangeAspect="1" noChangeArrowheads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2036039" y="2545678"/>
            <a:ext cx="7806462" cy="144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Objekt 10" hidden="1"/>
          <p:cNvGraphicFramePr>
            <a:graphicFrameLocks/>
          </p:cNvGraphicFramePr>
          <p:nvPr userDrawn="1">
            <p:custDataLst>
              <p:tags r:id="rId1"/>
            </p:custDataLst>
          </p:nvPr>
        </p:nvGraphicFramePr>
        <p:xfrm>
          <a:off x="0" y="1"/>
          <a:ext cx="211336" cy="1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Picture 8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1336" cy="1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Gerade Verbindung 13"/>
          <p:cNvCxnSpPr/>
          <p:nvPr userDrawn="1"/>
        </p:nvCxnSpPr>
        <p:spPr>
          <a:xfrm>
            <a:off x="0" y="5334350"/>
            <a:ext cx="12172950" cy="0"/>
          </a:xfrm>
          <a:prstGeom prst="line">
            <a:avLst/>
          </a:prstGeom>
          <a:noFill/>
          <a:ln w="190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13" name="Textfeld 14">
            <a:extLst>
              <a:ext uri="{FF2B5EF4-FFF2-40B4-BE49-F238E27FC236}">
                <a16:creationId xmlns:a16="http://schemas.microsoft.com/office/drawing/2014/main" id="{D61A021D-4F03-43CF-911F-8D4803773066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340600" y="5327650"/>
            <a:ext cx="44338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de-AT" altLang="de-DE" sz="120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OMV Aktiengesellschaft</a:t>
            </a:r>
          </a:p>
        </p:txBody>
      </p:sp>
    </p:spTree>
    <p:extLst>
      <p:ext uri="{BB962C8B-B14F-4D97-AF65-F5344CB8AC3E}">
        <p14:creationId xmlns:p14="http://schemas.microsoft.com/office/powerpoint/2010/main" val="246317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kt 10" hidden="1"/>
          <p:cNvGraphicFramePr>
            <a:graphicFrameLocks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430326865"/>
              </p:ext>
            </p:extLst>
          </p:nvPr>
        </p:nvGraphicFramePr>
        <p:xfrm>
          <a:off x="0" y="0"/>
          <a:ext cx="211138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1" imgW="360" imgH="360" progId="">
                  <p:embed/>
                </p:oleObj>
              </mc:Choice>
              <mc:Fallback>
                <p:oleObj name="think-cell Folie" r:id="rId11" imgW="360" imgH="360" progId="">
                  <p:embed/>
                  <p:pic>
                    <p:nvPicPr>
                      <p:cNvPr id="0" name="Picture 18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138" cy="21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solidFill>
                <a:schemeClr val="tx1"/>
              </a:solidFill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432143" y="204788"/>
            <a:ext cx="11247437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Text slide: Headline maximum 2 lines (28pt)</a:t>
            </a:r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32143" y="1201738"/>
            <a:ext cx="11283950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3600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de-DE" dirty="0"/>
              <a:t>First level without bullets</a:t>
            </a:r>
          </a:p>
          <a:p>
            <a:pPr lvl="1"/>
            <a:r>
              <a:rPr lang="en-GB" altLang="de-DE" dirty="0"/>
              <a:t>First level</a:t>
            </a:r>
          </a:p>
          <a:p>
            <a:pPr lvl="2"/>
            <a:r>
              <a:rPr lang="en-GB" altLang="de-DE" dirty="0"/>
              <a:t>Second level</a:t>
            </a:r>
          </a:p>
          <a:p>
            <a:pPr lvl="3"/>
            <a:r>
              <a:rPr lang="en-GB" altLang="de-DE" dirty="0"/>
              <a:t>Third level</a:t>
            </a:r>
          </a:p>
          <a:p>
            <a:pPr lvl="3"/>
            <a:r>
              <a:rPr lang="en-GB" altLang="de-DE" dirty="0"/>
              <a:t>Fourth level</a:t>
            </a:r>
          </a:p>
          <a:p>
            <a:pPr lvl="3"/>
            <a:r>
              <a:rPr lang="en-GB" altLang="de-DE" dirty="0"/>
              <a:t>Fifth level</a:t>
            </a:r>
          </a:p>
          <a:p>
            <a:pPr lvl="3"/>
            <a:r>
              <a:rPr lang="en-GB" altLang="de-DE" dirty="0"/>
              <a:t>Sixth level</a:t>
            </a:r>
          </a:p>
          <a:p>
            <a:pPr lvl="3"/>
            <a:r>
              <a:rPr lang="en-GB" altLang="de-DE" dirty="0"/>
              <a:t>Seventh level</a:t>
            </a:r>
          </a:p>
          <a:p>
            <a:pPr lvl="3"/>
            <a:r>
              <a:rPr lang="en-GB" altLang="de-DE" dirty="0"/>
              <a:t>Eighth level</a:t>
            </a:r>
          </a:p>
        </p:txBody>
      </p:sp>
      <p:sp>
        <p:nvSpPr>
          <p:cNvPr id="22" name="Datumsplatzhalter 3"/>
          <p:cNvSpPr>
            <a:spLocks noGrp="1"/>
          </p:cNvSpPr>
          <p:nvPr>
            <p:ph type="dt" sz="half" idx="2"/>
          </p:nvPr>
        </p:nvSpPr>
        <p:spPr>
          <a:xfrm>
            <a:off x="829974" y="6426121"/>
            <a:ext cx="3103414" cy="246221"/>
          </a:xfrm>
          <a:prstGeom prst="rect">
            <a:avLst/>
          </a:prstGeom>
        </p:spPr>
        <p:txBody>
          <a:bodyPr vert="horz" wrap="none" lIns="0" tIns="45720" rIns="0" bIns="45720" rtlCol="0" anchor="ctr">
            <a:spAutoFit/>
          </a:bodyPr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OMV Petrom S.A., </a:t>
            </a:r>
            <a:r>
              <a:rPr lang="ro-RO" dirty="0"/>
              <a:t>nume prezentare/capitol</a:t>
            </a:r>
            <a:r>
              <a:rPr lang="de-DE" dirty="0"/>
              <a:t>, </a:t>
            </a:r>
            <a:r>
              <a:rPr lang="ro-RO" dirty="0"/>
              <a:t>zi</a:t>
            </a:r>
            <a:r>
              <a:rPr lang="de-DE" dirty="0"/>
              <a:t>.</a:t>
            </a:r>
            <a:r>
              <a:rPr lang="ro-RO" dirty="0"/>
              <a:t>lună</a:t>
            </a:r>
            <a:r>
              <a:rPr lang="de-DE" dirty="0"/>
              <a:t>.</a:t>
            </a:r>
            <a:r>
              <a:rPr lang="ro-RO" dirty="0"/>
              <a:t>an.</a:t>
            </a:r>
            <a:endParaRPr lang="de-DE" dirty="0"/>
          </a:p>
        </p:txBody>
      </p:sp>
      <p:sp>
        <p:nvSpPr>
          <p:cNvPr id="2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731" y="6426200"/>
            <a:ext cx="250825" cy="246063"/>
          </a:xfrm>
          <a:prstGeom prst="rect">
            <a:avLst/>
          </a:prstGeom>
        </p:spPr>
        <p:txBody>
          <a:bodyPr vert="horz" wrap="none" lIns="0" tIns="45720" rIns="3600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000"/>
            </a:lvl1pPr>
          </a:lstStyle>
          <a:p>
            <a:fld id="{097D7E40-6BA1-43D8-9E38-117C4807525A}" type="slidenum">
              <a:rPr lang="en-GB" altLang="de-DE" smtClean="0"/>
              <a:pPr/>
              <a:t>‹#›</a:t>
            </a:fld>
            <a:endParaRPr lang="en-GB" altLang="de-DE" dirty="0"/>
          </a:p>
        </p:txBody>
      </p:sp>
      <p:sp>
        <p:nvSpPr>
          <p:cNvPr id="1034" name="Textfeld 26"/>
          <p:cNvSpPr txBox="1">
            <a:spLocks noChangeArrowheads="1"/>
          </p:cNvSpPr>
          <p:nvPr/>
        </p:nvSpPr>
        <p:spPr bwMode="auto">
          <a:xfrm>
            <a:off x="756949" y="6365875"/>
            <a:ext cx="1047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defRPr/>
            </a:pPr>
            <a:r>
              <a:rPr lang="en-GB" altLang="de-DE" sz="1200" dirty="0">
                <a:solidFill>
                  <a:srgbClr val="FFE700"/>
                </a:solidFill>
                <a:cs typeface="Arial" panose="020B0604020202020204" pitchFamily="34" charset="0"/>
              </a:rPr>
              <a:t>|</a:t>
            </a:r>
            <a:r>
              <a:rPr lang="en-GB" altLang="de-DE" sz="18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552450" y="1114452"/>
            <a:ext cx="11131550" cy="0"/>
          </a:xfrm>
          <a:prstGeom prst="line">
            <a:avLst/>
          </a:prstGeom>
          <a:ln w="19050">
            <a:solidFill>
              <a:srgbClr val="FFE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2">
            <a:extLst>
              <a:ext uri="{FF2B5EF4-FFF2-40B4-BE49-F238E27FC236}">
                <a16:creationId xmlns:a16="http://schemas.microsoft.com/office/drawing/2014/main" id="{E3DD5A13-DC30-4585-AD0C-B15E2F5DF4F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98691" y="6459766"/>
            <a:ext cx="1685309" cy="332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0" r:id="rId2"/>
    <p:sldLayoutId id="2147483698" r:id="rId3"/>
    <p:sldLayoutId id="2147483693" r:id="rId4"/>
    <p:sldLayoutId id="2147483682" r:id="rId5"/>
    <p:sldLayoutId id="2147483683" r:id="rId6"/>
    <p:sldLayoutId id="2147483696" r:id="rId7"/>
  </p:sldLayoutIdLst>
  <p:hf hdr="0"/>
  <p:txStyles>
    <p:titleStyle>
      <a:lvl1pPr marL="1905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lang="en-GB" sz="2800" b="1" kern="1200">
          <a:solidFill>
            <a:srgbClr val="003366"/>
          </a:solidFill>
          <a:latin typeface="Arial" pitchFamily="34" charset="0"/>
          <a:ea typeface="+mj-ea"/>
          <a:cs typeface="Arial" pitchFamily="34" charset="0"/>
        </a:defRPr>
      </a:lvl1pPr>
      <a:lvl2pPr marL="1905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905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905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1905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7625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3345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9065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4785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5400" algn="l" defTabSz="1217613" rtl="0" eaLnBrk="1" fontAlgn="base" hangingPunct="1">
        <a:lnSpc>
          <a:spcPct val="90000"/>
        </a:lnSpc>
        <a:spcBef>
          <a:spcPts val="800"/>
        </a:spcBef>
        <a:spcAft>
          <a:spcPct val="0"/>
        </a:spcAf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69875" indent="-269875" algn="l" defTabSz="1217613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2"/>
        </a:buClr>
        <a:buSzPct val="90000"/>
        <a:buFont typeface="Wingdings 3" panose="05040102010807070707" pitchFamily="18" charset="2"/>
        <a:buChar char="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54038" indent="-312738" algn="l" defTabSz="1217613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2"/>
        </a:buClr>
        <a:buSzPct val="90000"/>
        <a:buFont typeface="Wingdings 3" panose="05040102010807070707" pitchFamily="18" charset="2"/>
        <a:buChar char="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04863" indent="-230188" algn="l" defTabSz="1217613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4863" indent="-230188" algn="l" defTabSz="1217613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806400" indent="-230400" algn="l" defTabSz="1218072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itchFamily="34" charset="0"/>
        <a:buChar char="–"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806400" indent="-230400" algn="l" defTabSz="1218072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itchFamily="34" charset="0"/>
        <a:buChar char="–"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806400" indent="-230400" algn="l" defTabSz="1218072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itchFamily="34" charset="0"/>
        <a:buChar char="–"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806400" indent="-230400" algn="l" defTabSz="1218072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itchFamily="34" charset="0"/>
        <a:buChar char="–"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121807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" b="6592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D2B9D5-CBD4-04D0-4F10-ED2CC2E24877}"/>
              </a:ext>
            </a:extLst>
          </p:cNvPr>
          <p:cNvSpPr txBox="1"/>
          <p:nvPr/>
        </p:nvSpPr>
        <p:spPr>
          <a:xfrm>
            <a:off x="165370" y="5551549"/>
            <a:ext cx="4147354" cy="132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800">
                <a:latin typeface="Arial" pitchFamily="34" charset="0"/>
                <a:cs typeface="Arial" pitchFamily="34" charset="0"/>
              </a:rPr>
              <a:t>Hrenciuc Alexandru-Cosmin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800">
                <a:latin typeface="Arial" pitchFamily="34" charset="0"/>
                <a:cs typeface="Arial" pitchFamily="34" charset="0"/>
              </a:rPr>
              <a:t>Faculty of Electrical Engineering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800">
                <a:latin typeface="Arial" pitchFamily="34" charset="0"/>
                <a:cs typeface="Arial" pitchFamily="34" charset="0"/>
              </a:rPr>
              <a:t>University POLITEHNICA of Bucharest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800">
                <a:latin typeface="Arial" pitchFamily="34" charset="0"/>
                <a:cs typeface="Arial" pitchFamily="34" charset="0"/>
              </a:rPr>
              <a:t>Mentor: Ioan-Catalin Damian</a:t>
            </a:r>
          </a:p>
        </p:txBody>
      </p:sp>
    </p:spTree>
    <p:extLst>
      <p:ext uri="{BB962C8B-B14F-4D97-AF65-F5344CB8AC3E}">
        <p14:creationId xmlns:p14="http://schemas.microsoft.com/office/powerpoint/2010/main" val="159618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F8950-AA63-5674-F23A-A505556D49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81CA8-1C7E-9B3A-B5EB-211C1B20B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974" y="6426121"/>
            <a:ext cx="6190797" cy="246221"/>
          </a:xfrm>
        </p:spPr>
        <p:txBody>
          <a:bodyPr/>
          <a:lstStyle/>
          <a:p>
            <a:pPr>
              <a:defRPr/>
            </a:pPr>
            <a:r>
              <a:rPr lang="de-DE"/>
              <a:t>OMV Petrom S.A., Optimization of starting a Three Phase Induction Motor using Capacitor Banks, </a:t>
            </a:r>
            <a:r>
              <a:rPr lang="en-US"/>
              <a:t>23.06.2022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395D2-52B5-482B-2230-36B256A47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7D7E40-6BA1-43D8-9E38-117C4807525A}" type="slidenum">
              <a:rPr lang="en-GB" altLang="de-DE" smtClean="0"/>
              <a:pPr/>
              <a:t>10</a:t>
            </a:fld>
            <a:endParaRPr lang="en-GB" alt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2EBE98-0669-DA84-7A72-B1822289B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972" y="1340768"/>
            <a:ext cx="6206091" cy="47041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B69770-BC49-60C2-56D5-29CA1A7B6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0647"/>
            <a:ext cx="5910972" cy="46342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C0CFEF-6F33-864D-52A6-B577E081181A}"/>
              </a:ext>
            </a:extLst>
          </p:cNvPr>
          <p:cNvSpPr txBox="1"/>
          <p:nvPr/>
        </p:nvSpPr>
        <p:spPr>
          <a:xfrm>
            <a:off x="2072926" y="593616"/>
            <a:ext cx="221092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Supply voltage</a:t>
            </a: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4F0FDC-A55A-0F25-D682-4582A30BE38E}"/>
              </a:ext>
            </a:extLst>
          </p:cNvPr>
          <p:cNvSpPr txBox="1"/>
          <p:nvPr/>
        </p:nvSpPr>
        <p:spPr>
          <a:xfrm>
            <a:off x="8427716" y="608093"/>
            <a:ext cx="169790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  <a:ea typeface="+mj-ea"/>
                <a:cs typeface="Arial" pitchFamily="34" charset="0"/>
              </a:rPr>
              <a:t>Motor voltage</a:t>
            </a:r>
          </a:p>
        </p:txBody>
      </p:sp>
    </p:spTree>
    <p:extLst>
      <p:ext uri="{BB962C8B-B14F-4D97-AF65-F5344CB8AC3E}">
        <p14:creationId xmlns:p14="http://schemas.microsoft.com/office/powerpoint/2010/main" val="35292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B3E4-9452-ED7C-3EDA-885BA2C9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Sidenotes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CA20-7E2B-CFD0-413D-40B3AA336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974" y="6426121"/>
            <a:ext cx="6190797" cy="246221"/>
          </a:xfrm>
        </p:spPr>
        <p:txBody>
          <a:bodyPr/>
          <a:lstStyle/>
          <a:p>
            <a:pPr>
              <a:defRPr/>
            </a:pPr>
            <a:r>
              <a:rPr lang="de-DE"/>
              <a:t>OMV Petrom S.A., Optimization of starting a Three Phase Induction Motor using Capacitor Banks, </a:t>
            </a:r>
            <a:r>
              <a:rPr lang="en-US"/>
              <a:t>23.06.2022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49EA4-C243-E4E6-3CB7-BAD492AE4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7D7E40-6BA1-43D8-9E38-117C4807525A}" type="slidenum">
              <a:rPr lang="en-GB" altLang="de-DE" smtClean="0"/>
              <a:pPr/>
              <a:t>11</a:t>
            </a:fld>
            <a:endParaRPr lang="en-GB" alt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FBB952-F7EF-D97E-2DD2-7CCDDDA93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78" y="4586993"/>
            <a:ext cx="6762085" cy="1247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D12871-9540-2FD7-12CE-7F0CE59C6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7" y="1186155"/>
            <a:ext cx="4816482" cy="5178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CD4A92-0534-078D-3231-E6309D611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851" y="1262368"/>
            <a:ext cx="6989137" cy="318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075E-82D9-8FEC-2F66-A5F24D70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A3FB4-F2CF-2D0A-FE72-79ED5B7BC82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2000" y="2277922"/>
            <a:ext cx="5996834" cy="2497094"/>
          </a:xfrm>
        </p:spPr>
        <p:txBody>
          <a:bodyPr/>
          <a:lstStyle/>
          <a:p>
            <a:pPr marL="311150" indent="-285750">
              <a:buFont typeface="Arial" panose="020B0604020202020204" pitchFamily="34" charset="0"/>
              <a:buChar char="•"/>
            </a:pPr>
            <a:r>
              <a:rPr lang="en-US"/>
              <a:t>The capacitor bank reduced the motor voltage dropout (7% -&gt; 1%)</a:t>
            </a:r>
          </a:p>
          <a:p>
            <a:pPr marL="311150" indent="-285750">
              <a:buFont typeface="Arial" panose="020B0604020202020204" pitchFamily="34" charset="0"/>
              <a:buChar char="•"/>
            </a:pPr>
            <a:r>
              <a:rPr lang="en-US"/>
              <a:t>Documentation provided by Matlab &amp; Simulink libraries;</a:t>
            </a:r>
          </a:p>
          <a:p>
            <a:pPr marL="311150" indent="-285750">
              <a:buFont typeface="Arial" panose="020B0604020202020204" pitchFamily="34" charset="0"/>
              <a:buChar char="•"/>
            </a:pPr>
            <a:r>
              <a:rPr lang="en-US"/>
              <a:t>Resources from Electrical Machines labolatory;</a:t>
            </a:r>
          </a:p>
          <a:p>
            <a:pPr marL="311150" indent="-285750">
              <a:buFont typeface="Arial" panose="020B0604020202020204" pitchFamily="34" charset="0"/>
              <a:buChar char="•"/>
            </a:pPr>
            <a:r>
              <a:rPr lang="en-US"/>
              <a:t>Technical data from data sheets provided by my mentor</a:t>
            </a:r>
          </a:p>
          <a:p>
            <a:pPr marL="3111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E957A-85C9-4A78-CE39-7B00F6723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974" y="6426121"/>
            <a:ext cx="6176371" cy="246221"/>
          </a:xfrm>
        </p:spPr>
        <p:txBody>
          <a:bodyPr/>
          <a:lstStyle/>
          <a:p>
            <a:pPr>
              <a:defRPr/>
            </a:pPr>
            <a:r>
              <a:rPr lang="de-DE"/>
              <a:t>OMV Petrom S.A., Optimization of starting a Three Phase Induction Motor using Capacitor Banks, </a:t>
            </a:r>
            <a:r>
              <a:rPr lang="en-US"/>
              <a:t>23.06.2022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D4598-2222-9A8E-BFE0-5B4E32B42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7D7E40-6BA1-43D8-9E38-117C4807525A}" type="slidenum">
              <a:rPr lang="en-GB" altLang="de-DE" smtClean="0"/>
              <a:pPr/>
              <a:t>12</a:t>
            </a:fld>
            <a:endParaRPr lang="en-GB" alt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AED9DC-B00B-70FB-07BD-A9557522F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808" y="1526875"/>
            <a:ext cx="5117506" cy="360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3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kt 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25168067"/>
              </p:ext>
            </p:extLst>
          </p:nvPr>
        </p:nvGraphicFramePr>
        <p:xfrm>
          <a:off x="0" y="0"/>
          <a:ext cx="2111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60" imgH="360" progId="">
                  <p:embed/>
                </p:oleObj>
              </mc:Choice>
              <mc:Fallback>
                <p:oleObj name="think-cell Folie" r:id="rId4" imgW="360" imgH="360" progId="">
                  <p:embed/>
                  <p:pic>
                    <p:nvPicPr>
                      <p:cNvPr id="0" name="Picture 8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1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72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Why I chose this opportunity?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9974" y="6426121"/>
            <a:ext cx="6190797" cy="246221"/>
          </a:xfrm>
        </p:spPr>
        <p:txBody>
          <a:bodyPr/>
          <a:lstStyle/>
          <a:p>
            <a:pPr>
              <a:defRPr/>
            </a:pPr>
            <a:r>
              <a:rPr lang="de-DE"/>
              <a:t>OMV Petrom S.A., Optimization of starting a Three Phase Induction Motor using Capacitor Banks, </a:t>
            </a:r>
            <a:r>
              <a:rPr lang="en-US"/>
              <a:t>23.06.2022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7D7E40-6BA1-43D8-9E38-117C4807525A}" type="slidenum">
              <a:rPr lang="en-GB" altLang="de-DE" smtClean="0"/>
              <a:pPr/>
              <a:t>2</a:t>
            </a:fld>
            <a:endParaRPr lang="en-GB" alt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708253-01DE-3F14-CF64-19685910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997" y="1959729"/>
            <a:ext cx="4514141" cy="3525838"/>
          </a:xfrm>
          <a:prstGeom prst="rect">
            <a:avLst/>
          </a:prstGeom>
        </p:spPr>
      </p:pic>
      <p:pic>
        <p:nvPicPr>
          <p:cNvPr id="12" name="Picture 11" descr="A person with his arms crossed&#10;&#10;Description automatically generated with medium confidence">
            <a:extLst>
              <a:ext uri="{FF2B5EF4-FFF2-40B4-BE49-F238E27FC236}">
                <a16:creationId xmlns:a16="http://schemas.microsoft.com/office/drawing/2014/main" id="{6CDC6F23-B750-EF2E-C090-C3A29B78B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19" y="1594464"/>
            <a:ext cx="3556136" cy="43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C22F3-A398-B9C7-BCCB-F6FF4EBD8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974" y="6426121"/>
            <a:ext cx="6190797" cy="246221"/>
          </a:xfrm>
        </p:spPr>
        <p:txBody>
          <a:bodyPr/>
          <a:lstStyle/>
          <a:p>
            <a:pPr>
              <a:defRPr/>
            </a:pPr>
            <a:r>
              <a:rPr lang="de-DE"/>
              <a:t>OMV Petrom S.A., Optimization of starting a Three Phase Induction Motor using Capacitor Banks, </a:t>
            </a:r>
            <a:r>
              <a:rPr lang="en-US"/>
              <a:t>23.06.2022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49A08-3A3C-41F6-3DD2-485E71C9A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7D7E40-6BA1-43D8-9E38-117C4807525A}" type="slidenum">
              <a:rPr lang="en-GB" altLang="de-DE" smtClean="0"/>
              <a:pPr/>
              <a:t>3</a:t>
            </a:fld>
            <a:endParaRPr lang="en-GB" alt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3DD333-6DBE-B93F-3109-93C2D574F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249"/>
            <a:ext cx="12172950" cy="60490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8F0CF9-AE7C-AB60-53CA-EFBBC37C9704}"/>
              </a:ext>
            </a:extLst>
          </p:cNvPr>
          <p:cNvSpPr txBox="1"/>
          <p:nvPr/>
        </p:nvSpPr>
        <p:spPr>
          <a:xfrm>
            <a:off x="3669788" y="165183"/>
            <a:ext cx="483337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Circuit diagram in Simulink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92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AD88A-3C08-0D90-87E1-2CC02CEDB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974" y="6426121"/>
            <a:ext cx="6190797" cy="246221"/>
          </a:xfrm>
        </p:spPr>
        <p:txBody>
          <a:bodyPr/>
          <a:lstStyle/>
          <a:p>
            <a:pPr>
              <a:defRPr/>
            </a:pPr>
            <a:r>
              <a:rPr lang="de-DE"/>
              <a:t>OMV Petrom S.A., Optimization of starting a Three Phase Induction Motor using Capacitor Banks, </a:t>
            </a:r>
            <a:r>
              <a:rPr lang="en-US"/>
              <a:t>23.06.2022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39F2C-ED22-2EDF-B28E-656FD2875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7D7E40-6BA1-43D8-9E38-117C4807525A}" type="slidenum">
              <a:rPr lang="en-GB" altLang="de-DE" smtClean="0"/>
              <a:pPr/>
              <a:t>4</a:t>
            </a:fld>
            <a:endParaRPr lang="en-GB" alt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8CBDE-C316-B0B1-EF37-ADDF9503A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94" y="646644"/>
            <a:ext cx="8779573" cy="5532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C8E001-0698-7C19-F3C8-DF06C7B607E3}"/>
              </a:ext>
            </a:extLst>
          </p:cNvPr>
          <p:cNvSpPr txBox="1"/>
          <p:nvPr/>
        </p:nvSpPr>
        <p:spPr>
          <a:xfrm>
            <a:off x="2738836" y="183659"/>
            <a:ext cx="727635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Motor power supply and Capacitor Banks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3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9236-C437-2613-6EB1-390930E6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Capacitor Bank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0520C-8EF6-1B9A-350E-AB2920213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974" y="6426121"/>
            <a:ext cx="6190797" cy="246221"/>
          </a:xfrm>
        </p:spPr>
        <p:txBody>
          <a:bodyPr/>
          <a:lstStyle/>
          <a:p>
            <a:pPr>
              <a:defRPr/>
            </a:pPr>
            <a:r>
              <a:rPr lang="de-DE"/>
              <a:t>OMV Petrom S.A., Optimization of starting a Three Phase Induction Motor using Capacitor Banks, </a:t>
            </a:r>
            <a:r>
              <a:rPr lang="en-US"/>
              <a:t>23.06.2022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1D267-5FF4-EE59-E288-AA1F97D29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7D7E40-6BA1-43D8-9E38-117C4807525A}" type="slidenum">
              <a:rPr lang="en-GB" altLang="de-DE" smtClean="0"/>
              <a:pPr/>
              <a:t>5</a:t>
            </a:fld>
            <a:endParaRPr lang="en-GB" alt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40D21-F407-C804-3444-063BC959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47" y="1240908"/>
            <a:ext cx="4953000" cy="1590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F614D1-2EDE-C750-89A9-6C638BEE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86" y="2831583"/>
            <a:ext cx="3862658" cy="3542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87E63C-EC75-EF93-757A-4CCDF600D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027" y="1569695"/>
            <a:ext cx="6865099" cy="42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2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1EEC3-82C2-0340-D3A4-846CFAF2E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974" y="6426121"/>
            <a:ext cx="6190797" cy="246221"/>
          </a:xfrm>
        </p:spPr>
        <p:txBody>
          <a:bodyPr/>
          <a:lstStyle/>
          <a:p>
            <a:pPr>
              <a:defRPr/>
            </a:pPr>
            <a:r>
              <a:rPr lang="de-DE"/>
              <a:t>OMV Petrom S.A., Optimization of starting a Three Phase Induction Motor using Capacitor Banks, </a:t>
            </a:r>
            <a:r>
              <a:rPr lang="en-US"/>
              <a:t>23.06.2022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6B2AB-6872-E937-CDFB-0F90A695E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7D7E40-6BA1-43D8-9E38-117C4807525A}" type="slidenum">
              <a:rPr lang="en-GB" altLang="de-DE" smtClean="0"/>
              <a:pPr/>
              <a:t>6</a:t>
            </a:fld>
            <a:endParaRPr lang="en-GB" alt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024DB-4D35-977A-73C4-AAD1D20F36A1}"/>
              </a:ext>
            </a:extLst>
          </p:cNvPr>
          <p:cNvSpPr txBox="1"/>
          <p:nvPr/>
        </p:nvSpPr>
        <p:spPr>
          <a:xfrm>
            <a:off x="2639057" y="102186"/>
            <a:ext cx="7003840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Supply current with Capacitor Banks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disconnected</a:t>
            </a:r>
            <a:endParaRPr lang="en-US" sz="2200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FC9EED-0AC8-C0E0-2816-7E53A1A80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70" y="431098"/>
            <a:ext cx="10370210" cy="599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0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91EAD-D47E-BA2F-D916-4B56712A2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974" y="6426121"/>
            <a:ext cx="6190797" cy="246221"/>
          </a:xfrm>
        </p:spPr>
        <p:txBody>
          <a:bodyPr/>
          <a:lstStyle/>
          <a:p>
            <a:pPr>
              <a:defRPr/>
            </a:pPr>
            <a:r>
              <a:rPr lang="de-DE"/>
              <a:t>OMV Petrom S.A., Optimization of starting a Three Phase Induction Motor using Capacitor Banks, </a:t>
            </a:r>
            <a:r>
              <a:rPr lang="en-US"/>
              <a:t>23.06.2022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C7F07-1987-0A5D-B653-E19DC9864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7D7E40-6BA1-43D8-9E38-117C4807525A}" type="slidenum">
              <a:rPr lang="en-GB" altLang="de-DE" smtClean="0"/>
              <a:pPr/>
              <a:t>7</a:t>
            </a:fld>
            <a:endParaRPr lang="en-GB" alt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44059-7A4D-1167-B3C2-C926812A3A5C}"/>
              </a:ext>
            </a:extLst>
          </p:cNvPr>
          <p:cNvSpPr txBox="1"/>
          <p:nvPr/>
        </p:nvSpPr>
        <p:spPr>
          <a:xfrm>
            <a:off x="2723745" y="36435"/>
            <a:ext cx="6625532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Supply current with Capacitor Banks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connected</a:t>
            </a:r>
            <a:endParaRPr lang="en-US" sz="2200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A02BF-6231-770D-FA73-6429E8D92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92" y="411783"/>
            <a:ext cx="10475708" cy="601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3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D5C74-2375-4DFC-8548-96CBBE697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974" y="6426121"/>
            <a:ext cx="6190797" cy="246221"/>
          </a:xfrm>
        </p:spPr>
        <p:txBody>
          <a:bodyPr/>
          <a:lstStyle/>
          <a:p>
            <a:pPr>
              <a:defRPr/>
            </a:pPr>
            <a:r>
              <a:rPr lang="de-DE"/>
              <a:t>OMV Petrom S.A., Optimization of starting a Three Phase Induction Motor using Capacitor Banks, </a:t>
            </a:r>
            <a:r>
              <a:rPr lang="en-US"/>
              <a:t>23.06.2022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60E1B-76BE-77E4-7AB5-16DB2C797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7D7E40-6BA1-43D8-9E38-117C4807525A}" type="slidenum">
              <a:rPr lang="en-GB" altLang="de-DE" smtClean="0"/>
              <a:pPr/>
              <a:t>8</a:t>
            </a:fld>
            <a:endParaRPr lang="en-GB" altLang="de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E42926-6A73-61F1-1C42-FAA7E7443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247"/>
            <a:ext cx="6459166" cy="58659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56D82C-4EC3-D0E5-6757-34BB0CC28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676198"/>
            <a:ext cx="5934075" cy="28670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F44BDD6-0E11-C2A6-32F5-824B50CAF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337" y="3674505"/>
            <a:ext cx="2800350" cy="24288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F9053B5-1D12-5118-6B60-3C4F052DFA4E}"/>
              </a:ext>
            </a:extLst>
          </p:cNvPr>
          <p:cNvSpPr txBox="1"/>
          <p:nvPr/>
        </p:nvSpPr>
        <p:spPr>
          <a:xfrm>
            <a:off x="3178467" y="174037"/>
            <a:ext cx="583525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Modeling of GC2 Electrical Motor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61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28E2E-5720-44C3-68D1-827191D05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974" y="6426121"/>
            <a:ext cx="6190797" cy="246221"/>
          </a:xfrm>
        </p:spPr>
        <p:txBody>
          <a:bodyPr/>
          <a:lstStyle/>
          <a:p>
            <a:pPr>
              <a:defRPr/>
            </a:pPr>
            <a:r>
              <a:rPr lang="de-DE"/>
              <a:t>OMV Petrom S.A., Optimization of starting a Three Phase Induction Motor using Capacitor Banks, </a:t>
            </a:r>
            <a:r>
              <a:rPr lang="en-US"/>
              <a:t>23.06.2022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8C155-5062-483E-8DC0-9F7F88E4E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7D7E40-6BA1-43D8-9E38-117C4807525A}" type="slidenum">
              <a:rPr lang="en-GB" altLang="de-DE" smtClean="0"/>
              <a:pPr/>
              <a:t>9</a:t>
            </a:fld>
            <a:endParaRPr lang="en-GB" alt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1C6D32-3A02-9916-9B1E-8BBB39637873}"/>
              </a:ext>
            </a:extLst>
          </p:cNvPr>
          <p:cNvSpPr txBox="1"/>
          <p:nvPr/>
        </p:nvSpPr>
        <p:spPr>
          <a:xfrm>
            <a:off x="155995" y="88081"/>
            <a:ext cx="5839952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Motor voltage when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  <a:ea typeface="+mj-ea"/>
                <a:cs typeface="Arial" pitchFamily="34" charset="0"/>
              </a:rPr>
              <a:t>C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apacitor Banks are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disconnected</a:t>
            </a:r>
            <a:endParaRPr lang="en-US" sz="1800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0DB8B-AA27-1FBF-4FAE-95A08022F8E8}"/>
              </a:ext>
            </a:extLst>
          </p:cNvPr>
          <p:cNvSpPr txBox="1"/>
          <p:nvPr/>
        </p:nvSpPr>
        <p:spPr>
          <a:xfrm>
            <a:off x="6984775" y="88081"/>
            <a:ext cx="4289898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Motor voltage when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  <a:ea typeface="+mj-ea"/>
                <a:cs typeface="Arial" pitchFamily="34" charset="0"/>
              </a:rPr>
              <a:t>C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apacitor Banks are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connected</a:t>
            </a:r>
            <a:endParaRPr lang="en-US" sz="1800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FC616F-7531-C9AA-00A5-D98647839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66" y="831282"/>
            <a:ext cx="5820216" cy="55949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5741E6B-4A04-6E8E-CDCA-6D307D1A8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768" y="847876"/>
            <a:ext cx="5791912" cy="556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0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066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4&quot;&gt;&lt;elem m_fUsage=&quot;1.00000000000000000000E+000&quot;&gt;&lt;m_ppcolschidx val=&quot;0&quot;/&gt;&lt;m_rgb r=&quot;a&quot; g=&quot;82&quot; b=&quot;82&quot;/&gt;&lt;/elem&gt;&lt;elem m_fUsage=&quot;9.00000000000000020000E-001&quot;&gt;&lt;m_ppcolschidx val=&quot;0&quot;/&gt;&lt;m_rgb r=&quot;b6&quot; g=&quot;61&quot; b=&quot;14&quot;/&gt;&lt;/elem&gt;&lt;elem m_fUsage=&quot;8.10000000000000050000E-001&quot;&gt;&lt;m_ppcolschidx val=&quot;0&quot;/&gt;&lt;m_rgb r=&quot;ff&quot; g=&quot;7a&quot; b=&quot;1f&quot;/&gt;&lt;/elem&gt;&lt;elem m_fUsage=&quot;7.29000000000000090000E-001&quot;&gt;&lt;m_ppcolschidx val=&quot;0&quot;/&gt;&lt;m_rgb r=&quot;fe&quot; g=&quot;c1&quot; b=&quot;14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xgZKqRhTUmjTv0BeeWBy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WPTpCvTBeQ21ztQ9lj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YLXXywwBkuPVl68rZf3T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J21Y95SiKOuVAbkrjm5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E8hgjYQWyBHMJf7Gk2X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G_16by9_en_06_18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ADC2"/>
      </a:accent1>
      <a:accent2>
        <a:srgbClr val="002060"/>
      </a:accent2>
      <a:accent3>
        <a:srgbClr val="003366"/>
      </a:accent3>
      <a:accent4>
        <a:srgbClr val="FEC114"/>
      </a:accent4>
      <a:accent5>
        <a:srgbClr val="FF7A1F"/>
      </a:accent5>
      <a:accent6>
        <a:srgbClr val="B66114"/>
      </a:accent6>
      <a:hlink>
        <a:srgbClr val="003366"/>
      </a:hlink>
      <a:folHlink>
        <a:srgbClr val="808080"/>
      </a:folHlink>
    </a:clrScheme>
    <a:fontScheme name="OMV-Fontsc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spcAft>
            <a:spcPts val="600"/>
          </a:spcAft>
          <a:defRPr sz="180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Aft>
            <a:spcPts val="600"/>
          </a:spcAft>
          <a:defRPr sz="18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>
      <a:srgbClr val="1B4876"/>
    </a:custClr>
    <a:custClr>
      <a:srgbClr val="345D85"/>
    </a:custClr>
    <a:custClr>
      <a:srgbClr val="4E7194"/>
    </a:custClr>
    <a:custClr>
      <a:srgbClr val="6785A3"/>
    </a:custClr>
    <a:custClr>
      <a:srgbClr val="8099B2"/>
    </a:custClr>
    <a:custClr>
      <a:srgbClr val="99ADC2"/>
    </a:custClr>
    <a:custClr>
      <a:srgbClr val="0B8282"/>
    </a:custClr>
    <a:custClr>
      <a:srgbClr val="A0875B"/>
    </a:custClr>
    <a:custClr>
      <a:srgbClr val="A03365"/>
    </a:custClr>
    <a:custClr>
      <a:srgbClr val="966582"/>
    </a:custClr>
  </a:custClrLst>
  <a:extLst>
    <a:ext uri="{05A4C25C-085E-4340-85A3-A5531E510DB2}">
      <thm15:themeFamily xmlns:thm15="http://schemas.microsoft.com/office/thememl/2012/main" name="Präsentation1" id="{8879FA62-D66B-4430-BA70-09EB3660E3E4}" vid="{66AD30D8-B324-4476-83D5-66A7F575DD6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RO_Corporate_16x9</Template>
  <TotalTime>2343</TotalTime>
  <Words>328</Words>
  <Application>Microsoft Office PowerPoint</Application>
  <PresentationFormat>Custom</PresentationFormat>
  <Paragraphs>47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Wingdings 3</vt:lpstr>
      <vt:lpstr>AG_16by9_en_06_18</vt:lpstr>
      <vt:lpstr>think-cell Folie</vt:lpstr>
      <vt:lpstr>PowerPoint Presentation</vt:lpstr>
      <vt:lpstr>Why I chose this opportunity?</vt:lpstr>
      <vt:lpstr>PowerPoint Presentation</vt:lpstr>
      <vt:lpstr>PowerPoint Presentation</vt:lpstr>
      <vt:lpstr>Capacitor Bank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Sidenotes</vt:lpstr>
      <vt:lpstr>Conclusions</vt:lpstr>
      <vt:lpstr>PowerPoint Presentation</vt:lpstr>
    </vt:vector>
  </TitlesOfParts>
  <Company>Global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Suca, Alexandra</dc:creator>
  <cp:lastModifiedBy>Alex Hrenciuc</cp:lastModifiedBy>
  <cp:revision>58</cp:revision>
  <cp:lastPrinted>2019-05-23T08:18:03Z</cp:lastPrinted>
  <dcterms:created xsi:type="dcterms:W3CDTF">2019-05-20T06:43:25Z</dcterms:created>
  <dcterms:modified xsi:type="dcterms:W3CDTF">2022-06-23T09:10:55Z</dcterms:modified>
</cp:coreProperties>
</file>