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4602D2D0-834E-4E86-AEAF-AAB8FB93B1CA}">
          <p14:sldIdLst>
            <p14:sldId id="260"/>
          </p14:sldIdLst>
        </p14:section>
        <p14:section name="First Section" id="{2A98B0A6-DB63-47B0-AF98-E6244F23387C}">
          <p14:sldIdLst>
            <p14:sldId id="261"/>
            <p14:sldId id="262"/>
          </p14:sldIdLst>
        </p14:section>
        <p14:section name="Second Section" id="{E86CB88F-01C5-4413-A9CC-29B24BDBDA03}">
          <p14:sldIdLst>
            <p14:sldId id="263"/>
            <p14:sldId id="264"/>
          </p14:sldIdLst>
        </p14:section>
        <p14:section name="3 Section" id="{D24FC2C9-BB4D-402F-9368-976A2E2F65EF}">
          <p14:sldIdLst>
            <p14:sldId id="265"/>
            <p14:sldId id="266"/>
          </p14:sldIdLst>
        </p14:section>
        <p14:section name="4 Section" id="{961BFD44-71CC-4B18-B167-4829CC99B2F1}">
          <p14:sldIdLst>
            <p14:sldId id="267"/>
            <p14:sldId id="268"/>
          </p14:sldIdLst>
        </p14:section>
        <p14:section name="5 Section" id="{1B0EBED0-A023-46A0-9D61-401D0272F578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End Section" id="{E1BD1089-7951-4C6D-A36E-CE353DCE8327}">
          <p14:sldIdLst>
            <p14:sldId id="275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7ED48-02FC-4326-87AD-ACA9214EC11B}" v="8" dt="2025-11-01T11:20:2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91" autoAdjust="0"/>
  </p:normalViewPr>
  <p:slideViewPr>
    <p:cSldViewPr snapToGrid="0">
      <p:cViewPr varScale="1">
        <p:scale>
          <a:sx n="79" d="100"/>
          <a:sy n="79" d="100"/>
        </p:scale>
        <p:origin x="80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CC10-19C2-5E98-12E6-AD3167DE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1F38B-E26A-268A-006F-FC4007560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508E-C5F9-F4B3-C9A2-8BCE532D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CCCF4-AD34-8784-6B3F-3757CAE7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CF74-855F-0913-E07A-5DA3D890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DD9D-A7FF-A989-F77F-B585413A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5A72B-D6A4-D7E6-DD24-B064DA52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BB01-4C32-9CB8-7648-480A7AAF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94BD-15AC-B46B-6AC6-73821F35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F05A-A2AE-F576-13E8-2C0FFF18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5F3F9-F2E2-9C05-0B78-02E02A7A0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B1FB9-FA78-8B32-503E-3C82CE6B1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5DD1-36F1-3C66-1915-1D501784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A5A2-D96F-88BB-EEDC-FB0AB43A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D64A-0DA5-3BDE-A350-E1AE110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34C1-1BE5-8396-D20F-9B80454D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E06A-CCE9-32B5-1AAE-BAC0DA1E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0801-CC69-1DC7-C497-1B0D40B8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D936-0792-EA2E-D7E7-8E6C6A64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5A69-E640-A427-BB69-BD774E39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FB05-D7E8-BD55-E7DA-478252D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2D54A-AA13-561A-5034-1626C754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0C6F-C8DF-AA32-F17D-EBA6F1DB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460F-E4BC-D6DB-957C-480FEB37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A397-8624-F302-8D7D-41861AE3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E536-FB03-4E48-1C3C-C58BCAAB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164D-AA16-23C8-0F0E-AD7F65016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A6CC-287F-B135-6DDA-E4D63764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BBAD6-8853-D777-F031-E0AE9F21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7C559-4166-437F-ED9F-66910822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8ED1-B2B9-14DA-8243-795D1BEC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7BD1-2D1A-4429-5DB2-55C17199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7444-F9CA-C9C6-86B3-1FAB6DE0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AA76C-9D83-87E4-E4ED-068B2BCFA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D8BA4-643B-F0D9-41E2-EEA442744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0ABE2-0A54-93D5-12BE-266FBE504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8246B-E8BE-6EDA-E225-364F5EF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7DB89-A499-5940-D97B-84E4A0A8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D4EB1-A7C8-4F0D-1B9A-10AE2DC3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5A88-A858-BE48-D464-5166085A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D8021-E309-8C7A-FE0D-81D21BEE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CF661-C18A-731A-0A76-93BBBB0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B7D6-19F8-9174-3CBC-DCFAAB87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1F6AD-C4A4-E83B-CC51-4ACED255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F268C-9B9D-E904-8F83-141EAA16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2F6C-DAE7-A63A-1D86-C5CCB4D9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1F6-768C-6B40-38BA-6EB6E83D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77F5-D344-F4C6-5D22-921C4BE4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31EAB-2367-FCA8-43C2-B3E79F84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EB0A1-BCAD-BB04-3674-F30F6F81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2ABA-0028-B759-4B96-77094C2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9610-0B75-EBEB-6C04-BB8183E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6758-3373-4DF9-80E3-4AFE9E20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4061F-AF3E-1B8B-53FF-B1B71C953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A1B90-1DF3-1529-9FA3-655F81B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DBAC1-85E7-9D83-AABD-B16E22E4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A58A-D3E3-6590-638A-02F43406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15E6-D36B-8564-04CB-9AACD0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04794-42E2-28FD-E895-43DC05EE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06C2-3181-6DD2-44C7-B94C19F4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721C-FA2C-5490-C677-674EA1083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5528E-2842-4867-9C93-41C9BBDFC53C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16BC-675F-B637-B280-DA31461C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66578-0D80-5448-82F5-6E0D465CC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A97EB-0A66-45F0-BF88-E31FC117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.png"/><Relationship Id="rId18" Type="http://schemas.openxmlformats.org/officeDocument/2006/relationships/image" Target="../media/image70.png"/><Relationship Id="rId3" Type="http://schemas.openxmlformats.org/officeDocument/2006/relationships/image" Target="../media/image2.svg"/><Relationship Id="rId21" Type="http://schemas.openxmlformats.org/officeDocument/2006/relationships/image" Target="../media/image80.png"/><Relationship Id="rId7" Type="http://schemas.openxmlformats.org/officeDocument/2006/relationships/image" Target="../media/image4.png"/><Relationship Id="rId12" Type="http://schemas.openxmlformats.org/officeDocument/2006/relationships/image" Target="../media/image50.png"/><Relationship Id="rId17" Type="http://schemas.openxmlformats.org/officeDocument/2006/relationships/slide" Target="slide10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slide" Target="slide6.xml"/><Relationship Id="rId5" Type="http://schemas.openxmlformats.org/officeDocument/2006/relationships/slide" Target="slide2.xml"/><Relationship Id="rId15" Type="http://schemas.openxmlformats.org/officeDocument/2006/relationships/image" Target="../media/image60.png"/><Relationship Id="rId10" Type="http://schemas.openxmlformats.org/officeDocument/2006/relationships/image" Target="../media/image5.png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E15A62-1FA5-5555-D1BC-902D55ED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DC92B2-AD96-41CF-4D32-C25D59371188}"/>
              </a:ext>
            </a:extLst>
          </p:cNvPr>
          <p:cNvCxnSpPr/>
          <p:nvPr/>
        </p:nvCxnSpPr>
        <p:spPr>
          <a:xfrm flipH="1">
            <a:off x="2174240" y="6248400"/>
            <a:ext cx="94386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53D595-7409-2B4E-4F04-26ED26954F94}"/>
              </a:ext>
            </a:extLst>
          </p:cNvPr>
          <p:cNvCxnSpPr>
            <a:cxnSpLocks/>
          </p:cNvCxnSpPr>
          <p:nvPr/>
        </p:nvCxnSpPr>
        <p:spPr>
          <a:xfrm flipH="1" flipV="1">
            <a:off x="3841848" y="3938016"/>
            <a:ext cx="452376" cy="394953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C5D34A-6248-4945-0E16-8588E1DF0E8A}"/>
              </a:ext>
            </a:extLst>
          </p:cNvPr>
          <p:cNvCxnSpPr/>
          <p:nvPr/>
        </p:nvCxnSpPr>
        <p:spPr>
          <a:xfrm flipV="1">
            <a:off x="2054352" y="4005072"/>
            <a:ext cx="499872" cy="384048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53933-2650-C545-0A13-0206D4009E71}"/>
              </a:ext>
            </a:extLst>
          </p:cNvPr>
          <p:cNvCxnSpPr/>
          <p:nvPr/>
        </p:nvCxnSpPr>
        <p:spPr>
          <a:xfrm flipV="1">
            <a:off x="5502950" y="3954109"/>
            <a:ext cx="499872" cy="384048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CA0CAF-F3DE-878B-EC0C-095A72C16320}"/>
              </a:ext>
            </a:extLst>
          </p:cNvPr>
          <p:cNvCxnSpPr>
            <a:cxnSpLocks/>
          </p:cNvCxnSpPr>
          <p:nvPr/>
        </p:nvCxnSpPr>
        <p:spPr>
          <a:xfrm>
            <a:off x="7382256" y="3870960"/>
            <a:ext cx="644878" cy="578987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278C71-537B-DF54-50B7-2FD5D3A3B0F6}"/>
              </a:ext>
            </a:extLst>
          </p:cNvPr>
          <p:cNvCxnSpPr>
            <a:cxnSpLocks/>
          </p:cNvCxnSpPr>
          <p:nvPr/>
        </p:nvCxnSpPr>
        <p:spPr>
          <a:xfrm flipV="1">
            <a:off x="9265920" y="3838666"/>
            <a:ext cx="727524" cy="550454"/>
          </a:xfrm>
          <a:prstGeom prst="line">
            <a:avLst/>
          </a:prstGeom>
          <a:ln w="63500"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2">
            <a:extLst>
              <a:ext uri="{FF2B5EF4-FFF2-40B4-BE49-F238E27FC236}">
                <a16:creationId xmlns:a16="http://schemas.microsoft.com/office/drawing/2014/main" id="{8072C721-96CB-698C-DE04-1A83FF3490C7}"/>
              </a:ext>
            </a:extLst>
          </p:cNvPr>
          <p:cNvSpPr/>
          <p:nvPr/>
        </p:nvSpPr>
        <p:spPr>
          <a:xfrm>
            <a:off x="5842001" y="-381000"/>
            <a:ext cx="7733471" cy="7339767"/>
          </a:xfrm>
          <a:custGeom>
            <a:avLst/>
            <a:gdLst/>
            <a:ahLst/>
            <a:cxnLst/>
            <a:rect l="l" t="t" r="r" b="b"/>
            <a:pathLst>
              <a:path w="11600207" h="11009651">
                <a:moveTo>
                  <a:pt x="0" y="0"/>
                </a:moveTo>
                <a:lnTo>
                  <a:pt x="11600207" y="0"/>
                </a:lnTo>
                <a:lnTo>
                  <a:pt x="11600207" y="11009651"/>
                </a:lnTo>
                <a:lnTo>
                  <a:pt x="0" y="11009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28D0E5D-3F5F-ED62-2A5B-EC205113E2AC}"/>
              </a:ext>
            </a:extLst>
          </p:cNvPr>
          <p:cNvSpPr txBox="1"/>
          <p:nvPr/>
        </p:nvSpPr>
        <p:spPr>
          <a:xfrm>
            <a:off x="7195289" y="1531934"/>
            <a:ext cx="3579775" cy="3786301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773"/>
              </a:lnSpc>
            </a:pPr>
            <a:endParaRPr sz="1200"/>
          </a:p>
        </p:txBody>
      </p:sp>
      <p:sp useBgFill="1">
        <p:nvSpPr>
          <p:cNvPr id="18" name="Freeform 18">
            <a:extLst>
              <a:ext uri="{FF2B5EF4-FFF2-40B4-BE49-F238E27FC236}">
                <a16:creationId xmlns:a16="http://schemas.microsoft.com/office/drawing/2014/main" id="{C6654A1A-0DE4-9F07-450A-B01DB63F255A}"/>
              </a:ext>
            </a:extLst>
          </p:cNvPr>
          <p:cNvSpPr/>
          <p:nvPr/>
        </p:nvSpPr>
        <p:spPr>
          <a:xfrm>
            <a:off x="3686401" y="1439386"/>
            <a:ext cx="612841" cy="612841"/>
          </a:xfrm>
          <a:custGeom>
            <a:avLst/>
            <a:gdLst/>
            <a:ahLst/>
            <a:cxnLst/>
            <a:rect l="l" t="t" r="r" b="b"/>
            <a:pathLst>
              <a:path w="919261" h="919261">
                <a:moveTo>
                  <a:pt x="0" y="0"/>
                </a:moveTo>
                <a:lnTo>
                  <a:pt x="919261" y="0"/>
                </a:lnTo>
                <a:lnTo>
                  <a:pt x="919261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en-US" sz="120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59F7DA50-B2FA-6392-BA45-47916C6758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9511308"/>
                  </p:ext>
                </p:extLst>
              </p:nvPr>
            </p:nvGraphicFramePr>
            <p:xfrm>
              <a:off x="-107064" y="407543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A98B0A6-DB63-47B0-AF98-E6244F23387C}">
                    <psez:zmPr id="{539E792B-4750-46C2-BE02-D8AC456E0D11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9F7DA50-B2FA-6392-BA45-47916C6758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07064" y="407543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173CE9CF-ECB1-6B9C-FEF0-8BFD8A170E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5174263"/>
                  </p:ext>
                </p:extLst>
              </p:nvPr>
            </p:nvGraphicFramePr>
            <p:xfrm>
              <a:off x="1648466" y="256783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86CB88F-01C5-4413-A9CC-29B24BDBDA03}">
                    <psez:zmPr id="{F9BC9B4A-FEA1-4973-94DB-8192476D1F27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73CE9CF-ECB1-6B9C-FEF0-8BFD8A170E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8466" y="256783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290DFF68-F2DF-0C8F-85BC-2882CB4546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912246"/>
                  </p:ext>
                </p:extLst>
              </p:nvPr>
            </p:nvGraphicFramePr>
            <p:xfrm>
              <a:off x="3375910" y="407543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24FC2C9-BB4D-402F-9368-976A2E2F65EF}">
                    <psez:zmPr id="{32555D1F-D1C3-477C-9986-51A0E3FEF70A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90DFF68-F2DF-0C8F-85BC-2882CB4546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5910" y="407543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890DB34E-EF73-2325-8906-3B50AC9725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5106"/>
                  </p:ext>
                </p:extLst>
              </p:nvPr>
            </p:nvGraphicFramePr>
            <p:xfrm>
              <a:off x="5131440" y="256783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61BFD44-71CC-4B18-B167-4829CC99B2F1}">
                    <psez:zmPr id="{D1FBA712-0DFC-41A3-B2E3-1F4A978B95AC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90DB34E-EF73-2325-8906-3B50AC9725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31440" y="2567834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Section Zoom 21">
                <a:extLst>
                  <a:ext uri="{FF2B5EF4-FFF2-40B4-BE49-F238E27FC236}">
                    <a16:creationId xmlns:a16="http://schemas.microsoft.com/office/drawing/2014/main" id="{79DBA645-5920-763B-C49B-AFEA43A788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3528872"/>
                  </p:ext>
                </p:extLst>
              </p:nvPr>
            </p:nvGraphicFramePr>
            <p:xfrm>
              <a:off x="7156133" y="414094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B0EBED0-A023-46A0-9D61-401D0272F578}">
                    <psez:zmPr id="{387E8CBB-2560-496B-94F9-CCE4F8DEA685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Section Zoom 21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79DBA645-5920-763B-C49B-AFEA43A788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56133" y="414094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4" name="Section Zoom 23">
                <a:extLst>
                  <a:ext uri="{FF2B5EF4-FFF2-40B4-BE49-F238E27FC236}">
                    <a16:creationId xmlns:a16="http://schemas.microsoft.com/office/drawing/2014/main" id="{E13BBD67-E28F-0EFF-D9F0-8CC7DFF5F6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737744"/>
                  </p:ext>
                </p:extLst>
              </p:nvPr>
            </p:nvGraphicFramePr>
            <p:xfrm>
              <a:off x="9080352" y="243163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1BD1089-7951-4C6D-A36E-CE353DCE8327}">
                    <psez:zmPr id="{AE872A72-CD28-416C-A29A-C61E625F3491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4" name="Section Zoom 23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E13BBD67-E28F-0EFF-D9F0-8CC7DFF5F6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80352" y="2431633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49DBC6D-7CD9-29ED-E24A-80810E4C66B7}"/>
              </a:ext>
            </a:extLst>
          </p:cNvPr>
          <p:cNvSpPr txBox="1"/>
          <p:nvPr/>
        </p:nvSpPr>
        <p:spPr>
          <a:xfrm>
            <a:off x="2554005" y="978570"/>
            <a:ext cx="70839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badi" panose="020F0502020204030204" pitchFamily="34" charset="0"/>
              </a:rPr>
              <a:t>How Phone and Social Media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badi" panose="020F0502020204030204" pitchFamily="34" charset="0"/>
              </a:rPr>
              <a:t>Use Affects Mental Health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0286B7-01A8-7D9E-793A-68D47AA79452}"/>
              </a:ext>
            </a:extLst>
          </p:cNvPr>
          <p:cNvSpPr txBox="1"/>
          <p:nvPr/>
        </p:nvSpPr>
        <p:spPr>
          <a:xfrm>
            <a:off x="4897142" y="6374441"/>
            <a:ext cx="4915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Fatima </a:t>
            </a:r>
            <a:r>
              <a:rPr lang="en-US" sz="20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Al-Amri</a:t>
            </a:r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&amp;  </a:t>
            </a:r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Ashgan Al Shamali</a:t>
            </a:r>
            <a:r>
              <a:rPr lang="en-US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510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BCFEC-FE52-9AC4-C82D-37EA87F4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EC2819D-94BF-7B9A-A7FF-DAF5A8D71E13}"/>
              </a:ext>
            </a:extLst>
          </p:cNvPr>
          <p:cNvSpPr/>
          <p:nvPr/>
        </p:nvSpPr>
        <p:spPr>
          <a:xfrm>
            <a:off x="2626468" y="214008"/>
            <a:ext cx="6939064" cy="6429984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7247C-E7E9-F900-7F1E-8E45CC550341}"/>
              </a:ext>
            </a:extLst>
          </p:cNvPr>
          <p:cNvSpPr txBox="1"/>
          <p:nvPr/>
        </p:nvSpPr>
        <p:spPr>
          <a:xfrm>
            <a:off x="3477089" y="3742443"/>
            <a:ext cx="5230031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683FC-799E-E4E2-67D8-D1A6FB47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26" y="1293986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EAED9-C273-9677-75FA-3EE9DA128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A6E1C4DF-56A1-DB81-8BF1-799FB83EB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BA45A8-6FD7-4C0D-6745-D32DC81F7E52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1C970-E5C8-9462-F1AC-4E5AF8FF3887}"/>
              </a:ext>
            </a:extLst>
          </p:cNvPr>
          <p:cNvSpPr txBox="1"/>
          <p:nvPr/>
        </p:nvSpPr>
        <p:spPr>
          <a:xfrm>
            <a:off x="2192439" y="1846928"/>
            <a:ext cx="933112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</a:t>
            </a:r>
            <a:r>
              <a:rPr kumimoji="0" lang="ar-OM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D3E2B-A941-EACD-82F5-310B285F9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77" y="3387407"/>
            <a:ext cx="4429437" cy="2415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B1081-BB7C-DF67-0604-4F2599B03F33}"/>
              </a:ext>
            </a:extLst>
          </p:cNvPr>
          <p:cNvSpPr txBox="1"/>
          <p:nvPr/>
        </p:nvSpPr>
        <p:spPr>
          <a:xfrm>
            <a:off x="6096000" y="3241021"/>
            <a:ext cx="429768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higher the stress level, the higher the time to use the screen.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may indicate that people with high stress tend to spend more time in front of screens, perhaps as a means of entertainment or escape from stress.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F1879F-7A6B-6D81-39CA-34CF95679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064" y="476860"/>
            <a:ext cx="170078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8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47AAE-97CF-FE28-185F-F29D1CF5B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022FAAA6-4035-1832-2F02-172E8642B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D65B2D0-FDFB-1CCA-B6C7-6FB8204D9D35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A1FF8-EA62-EBAC-C872-196FF94AC732}"/>
              </a:ext>
            </a:extLst>
          </p:cNvPr>
          <p:cNvSpPr txBox="1"/>
          <p:nvPr/>
        </p:nvSpPr>
        <p:spPr>
          <a:xfrm>
            <a:off x="2192439" y="1846928"/>
            <a:ext cx="933112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</a:t>
            </a:r>
            <a:r>
              <a:rPr kumimoji="0" lang="ar-OM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C1858-92E3-F87C-C1DA-9037715946A7}"/>
              </a:ext>
            </a:extLst>
          </p:cNvPr>
          <p:cNvSpPr txBox="1"/>
          <p:nvPr/>
        </p:nvSpPr>
        <p:spPr>
          <a:xfrm>
            <a:off x="7020560" y="3256537"/>
            <a:ext cx="505968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Distribution shows that most users spend moderate time in front of screens, but males tend to use the screen for slightly longer periods compared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females.This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may be related to different use activities between the sexes, such as games or entertainment versus social or educational applications.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1113C-D6BE-AD1C-95FA-78C1F4373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34" y="3241020"/>
            <a:ext cx="6450066" cy="2545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89BF68-C8C1-7A48-4F8D-F0A5C7EC8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064" y="476860"/>
            <a:ext cx="170078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79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3C019-2F9B-0E95-CDED-649B5A8F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F476256C-E879-332D-E7A8-1DEF0CE6A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4A8F6C5-16DC-FCC0-D39F-4E721DF7FF9D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FF38-80DF-1C2D-FD41-93496FECE422}"/>
              </a:ext>
            </a:extLst>
          </p:cNvPr>
          <p:cNvSpPr txBox="1"/>
          <p:nvPr/>
        </p:nvSpPr>
        <p:spPr>
          <a:xfrm>
            <a:off x="2192439" y="1846928"/>
            <a:ext cx="933112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</a:t>
            </a:r>
            <a:r>
              <a:rPr kumimoji="0" lang="ar-OM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08669-7B98-D061-EE9E-A761640A38E5}"/>
              </a:ext>
            </a:extLst>
          </p:cNvPr>
          <p:cNvSpPr txBox="1"/>
          <p:nvPr/>
        </p:nvSpPr>
        <p:spPr>
          <a:xfrm>
            <a:off x="6593840" y="3287017"/>
            <a:ext cx="534416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Balance: The distribution is largely balanced, with all percentages ranging from 23% to 27%. This suggests that the application market (in this data) is diverse and does not depend on a single type.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Equal attention: There seems to be a close demand from users for social media applications, entertainment, productivity and assistance.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51382-74A3-296A-5891-B73F470D5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64" y="3170367"/>
            <a:ext cx="5442358" cy="35047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7D50A3-5960-1490-045A-8EE3894A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064" y="476860"/>
            <a:ext cx="170078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A68E-73A8-F735-FA82-95F54A395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09EED620-A4C5-BB86-BE64-CB14015B3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5D0F0B-2882-972C-7A9F-25A7E93ECB3F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E4DB3-FD4C-25ED-A4E4-7EAB2F9D7833}"/>
              </a:ext>
            </a:extLst>
          </p:cNvPr>
          <p:cNvSpPr txBox="1"/>
          <p:nvPr/>
        </p:nvSpPr>
        <p:spPr>
          <a:xfrm>
            <a:off x="2192439" y="1846928"/>
            <a:ext cx="933112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</a:t>
            </a:r>
            <a:r>
              <a:rPr kumimoji="0" lang="ar-OM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47EFB-BC78-20CC-32F2-DDA4E5BC5555}"/>
              </a:ext>
            </a:extLst>
          </p:cNvPr>
          <p:cNvSpPr txBox="1"/>
          <p:nvPr/>
        </p:nvSpPr>
        <p:spPr>
          <a:xfrm>
            <a:off x="6593840" y="3287017"/>
            <a:ext cx="5344160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There is a clear positive relationship between sleep hours and mental health status.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People with better mental health tend to sleep more and more consistently.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Those reporting poor mental health sleep fewer hours on average.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Promoting healthy sleep habits may help improve mental resilience.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CBDF2-8E28-550D-E85C-90F4A9A32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7" y="3078927"/>
            <a:ext cx="5419343" cy="33625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623E71-0C8B-5F6F-6DC1-F984419BA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064" y="476860"/>
            <a:ext cx="170078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E7C54-82D1-E762-96D0-A64BCC6C7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868535A6-D3C9-50A4-D1B5-010D72438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063D96F-0726-8DCB-0318-516E5A22C208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D3448-8B33-8E2E-A29E-5EFB8E58BD30}"/>
              </a:ext>
            </a:extLst>
          </p:cNvPr>
          <p:cNvSpPr txBox="1"/>
          <p:nvPr/>
        </p:nvSpPr>
        <p:spPr>
          <a:xfrm>
            <a:off x="2192439" y="1846928"/>
            <a:ext cx="933112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</a:t>
            </a:r>
            <a:r>
              <a:rPr kumimoji="0" lang="ar-OM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81C0-A6F6-A6FC-BB41-290CEC938E6D}"/>
              </a:ext>
            </a:extLst>
          </p:cNvPr>
          <p:cNvSpPr txBox="1"/>
          <p:nvPr/>
        </p:nvSpPr>
        <p:spPr>
          <a:xfrm>
            <a:off x="5974080" y="3287017"/>
            <a:ext cx="5963920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Screen Time &amp; Stress: More screen time is linked to higher stress levels.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Sleep &amp; Stress: Unexpectedly, more sleep sometimes appears with higher stress—may need deeper analysis.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Age &amp; Screen Time: Usage varies by age, with spikes in older groups—no clear trend.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Gender Distribution: Most users are male, followed by "Other" and then female—gender may influence results.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F5B25-FC0B-AB4E-E61D-D96FD1044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8" y="3004414"/>
            <a:ext cx="5021162" cy="34617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C0C999-49A1-135C-DB57-71C4079FF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064" y="476860"/>
            <a:ext cx="170078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C0F86D-2F10-43E9-837E-18D4C568C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E277D55-C4DB-36F4-5618-F60FC8513152}"/>
              </a:ext>
            </a:extLst>
          </p:cNvPr>
          <p:cNvSpPr/>
          <p:nvPr/>
        </p:nvSpPr>
        <p:spPr>
          <a:xfrm>
            <a:off x="2626468" y="214008"/>
            <a:ext cx="6939064" cy="6429984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A980A-E33E-54C3-EA92-B6F515F78FB1}"/>
              </a:ext>
            </a:extLst>
          </p:cNvPr>
          <p:cNvSpPr txBox="1"/>
          <p:nvPr/>
        </p:nvSpPr>
        <p:spPr>
          <a:xfrm>
            <a:off x="3477089" y="3742443"/>
            <a:ext cx="523003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61F85-EA9B-5AFD-95D0-AE8F47E4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04" y="925168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FA566-1471-93C6-8000-83535349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DE7E5CDD-7EBB-471C-4C07-CB2A71B60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01AD16-ECE3-559A-4DCB-589FF72B8BA1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73CC9-CD97-C0C4-1E84-0D6E98BF83A3}"/>
              </a:ext>
            </a:extLst>
          </p:cNvPr>
          <p:cNvSpPr txBox="1"/>
          <p:nvPr/>
        </p:nvSpPr>
        <p:spPr>
          <a:xfrm>
            <a:off x="1430439" y="1846928"/>
            <a:ext cx="933112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9FFE-29B9-9202-7B73-48870B420900}"/>
              </a:ext>
            </a:extLst>
          </p:cNvPr>
          <p:cNvSpPr txBox="1"/>
          <p:nvPr/>
        </p:nvSpPr>
        <p:spPr>
          <a:xfrm>
            <a:off x="4216400" y="3213122"/>
            <a:ext cx="7477760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Potential Benefits &amp; Applications</a:t>
            </a:r>
            <a:r>
              <a:rPr kumimoji="0" lang="ar-OM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analysis of screen time and mental health data using Python reveals how digital behavior impacts well-being.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By applying thoughtful data analysis, we uncovered meaningful patterns linking screen use to stress, sleep, and mental health.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These insights highlight the importance of balanced digital habits and can guide healthier lifestyle choices, informed awareness, and more supportive digital environments.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31733-9D7B-21DF-1923-06CCAED6C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3531395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684C0-CF9A-4E29-260F-57CFE56FF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DEBCD881-21C9-CB53-E1F4-3F16BC92C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9DDA077-1540-F861-5590-F07F7D662F14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76BD1-2B14-E7D0-4A3F-C95D8F572137}"/>
              </a:ext>
            </a:extLst>
          </p:cNvPr>
          <p:cNvSpPr txBox="1"/>
          <p:nvPr/>
        </p:nvSpPr>
        <p:spPr>
          <a:xfrm>
            <a:off x="1430439" y="1846928"/>
            <a:ext cx="933112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F61F9-9931-F702-2814-3D7328303F51}"/>
              </a:ext>
            </a:extLst>
          </p:cNvPr>
          <p:cNvSpPr txBox="1"/>
          <p:nvPr/>
        </p:nvSpPr>
        <p:spPr>
          <a:xfrm>
            <a:off x="4216400" y="3213122"/>
            <a:ext cx="747776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Benefits of These Insights</a:t>
            </a:r>
            <a:r>
              <a:rPr kumimoji="0" lang="ar-OM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Help people understand how screen and social media habits affect their stress and sleep.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Encourage healthier daily routines, like reducing screen time before bed.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Support better decisions in education, health, and digital policy planning.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E47E2-1033-D000-8FAE-223FA543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4" y="3213122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98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51EA4AB-4174-55A8-7F44-1F1BE313343C}"/>
              </a:ext>
            </a:extLst>
          </p:cNvPr>
          <p:cNvSpPr/>
          <p:nvPr/>
        </p:nvSpPr>
        <p:spPr>
          <a:xfrm>
            <a:off x="2626468" y="214008"/>
            <a:ext cx="6939064" cy="6429984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C4581-FA6F-92F8-40D6-ED0A4F68D222}"/>
              </a:ext>
            </a:extLst>
          </p:cNvPr>
          <p:cNvSpPr txBox="1"/>
          <p:nvPr/>
        </p:nvSpPr>
        <p:spPr>
          <a:xfrm>
            <a:off x="3576786" y="4260715"/>
            <a:ext cx="5017720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Introduction</a:t>
            </a: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CA2A3DDF-0472-CA38-44B1-E314159F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100" y="1111385"/>
            <a:ext cx="2971800" cy="2971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81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57D72678-DBE3-1FF1-64D6-AB39E4404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495A22-42CD-055E-36BB-D6DF1CC8D96F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3765F8B-16C9-B3C6-8C69-06399DECB684}"/>
              </a:ext>
            </a:extLst>
          </p:cNvPr>
          <p:cNvSpPr/>
          <p:nvPr/>
        </p:nvSpPr>
        <p:spPr>
          <a:xfrm rot="1524148">
            <a:off x="10403384" y="3866245"/>
            <a:ext cx="695985" cy="29339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95796D-521B-4547-A195-AC6C622D93AF}"/>
              </a:ext>
            </a:extLst>
          </p:cNvPr>
          <p:cNvSpPr/>
          <p:nvPr/>
        </p:nvSpPr>
        <p:spPr>
          <a:xfrm rot="1524148">
            <a:off x="9797019" y="2485871"/>
            <a:ext cx="838200" cy="3703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1CF496-58FD-88C3-B401-C0CE46389CBD}"/>
              </a:ext>
            </a:extLst>
          </p:cNvPr>
          <p:cNvSpPr/>
          <p:nvPr/>
        </p:nvSpPr>
        <p:spPr>
          <a:xfrm rot="1524148">
            <a:off x="9279865" y="1334636"/>
            <a:ext cx="838200" cy="3703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3535E5-06B4-0454-567F-32CDE95BF0C8}"/>
              </a:ext>
            </a:extLst>
          </p:cNvPr>
          <p:cNvSpPr/>
          <p:nvPr/>
        </p:nvSpPr>
        <p:spPr>
          <a:xfrm rot="1524148">
            <a:off x="2374494" y="3835764"/>
            <a:ext cx="695985" cy="293392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06AFCC-2C89-3763-BAFC-DFF52FB88E74}"/>
              </a:ext>
            </a:extLst>
          </p:cNvPr>
          <p:cNvSpPr/>
          <p:nvPr/>
        </p:nvSpPr>
        <p:spPr>
          <a:xfrm rot="1524148">
            <a:off x="1768129" y="2455390"/>
            <a:ext cx="838200" cy="3703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5D8606-5448-9937-077A-843751ED5DEE}"/>
              </a:ext>
            </a:extLst>
          </p:cNvPr>
          <p:cNvSpPr/>
          <p:nvPr/>
        </p:nvSpPr>
        <p:spPr>
          <a:xfrm rot="1524148">
            <a:off x="1250975" y="1304155"/>
            <a:ext cx="838200" cy="3703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D4C1-5CA7-0FF3-5125-2554D6E71582}"/>
              </a:ext>
            </a:extLst>
          </p:cNvPr>
          <p:cNvSpPr txBox="1"/>
          <p:nvPr/>
        </p:nvSpPr>
        <p:spPr>
          <a:xfrm>
            <a:off x="2488282" y="1807075"/>
            <a:ext cx="721543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Introduction</a:t>
            </a:r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E099F785-D273-5933-C230-F9F22897C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5580" y="148375"/>
            <a:ext cx="1699260" cy="169926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2B9B7A-C035-3EA6-73BB-48446802EBC9}"/>
              </a:ext>
            </a:extLst>
          </p:cNvPr>
          <p:cNvSpPr txBox="1"/>
          <p:nvPr/>
        </p:nvSpPr>
        <p:spPr>
          <a:xfrm>
            <a:off x="1078315" y="3481266"/>
            <a:ext cx="10138160" cy="2787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khbar MT" pitchFamily="2" charset="-78"/>
              </a:rPr>
              <a:t>The rise of smartphones and social media has transformed how people live and connect.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khbar MT" pitchFamily="2" charset="-78"/>
              </a:rPr>
              <a:t>However, growing screen time has raised concerns about its effect on mental health.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khbar MT" pitchFamily="2" charset="-78"/>
              </a:rPr>
              <a:t>Studies suggest links between excessive digital use and issues like stress, poor sleep, and anxiety.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khbar MT" pitchFamily="2" charset="-78"/>
              </a:rPr>
              <a:t>Understanding these patterns is essential for promoting healthier digital habits.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cs typeface="Akhbar MT" pitchFamily="2" charset="-78"/>
              </a:rPr>
              <a:t>This project explores how screen and social media usage impact well-being using real data.</a:t>
            </a:r>
          </a:p>
        </p:txBody>
      </p:sp>
    </p:spTree>
    <p:extLst>
      <p:ext uri="{BB962C8B-B14F-4D97-AF65-F5344CB8AC3E}">
        <p14:creationId xmlns:p14="http://schemas.microsoft.com/office/powerpoint/2010/main" val="240767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4.81481E-6 L 0.03815 -0.149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4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13 7.40741E-7 L 0.03815 -0.149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13 1.85185E-6 L 0.03815 -0.149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4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3.33333E-6 L 0.03815 -0.149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4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13 2.59259E-6 L 0.03815 -0.149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13 3.7037E-6 L 0.03815 -0.1490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7" grpId="0" animBg="1"/>
      <p:bldP spid="16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C37DC-A245-75D3-807D-4B7BF5A17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2D2AC79-F063-8689-24F8-BF729D086A0D}"/>
              </a:ext>
            </a:extLst>
          </p:cNvPr>
          <p:cNvSpPr/>
          <p:nvPr/>
        </p:nvSpPr>
        <p:spPr>
          <a:xfrm>
            <a:off x="2626468" y="214008"/>
            <a:ext cx="6939064" cy="6429984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44F76-B53C-4896-3FCB-058DB8D8F5FA}"/>
              </a:ext>
            </a:extLst>
          </p:cNvPr>
          <p:cNvSpPr txBox="1"/>
          <p:nvPr/>
        </p:nvSpPr>
        <p:spPr>
          <a:xfrm>
            <a:off x="4562306" y="4260715"/>
            <a:ext cx="324479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US" sz="6600" b="1" dirty="0">
                <a:solidFill>
                  <a:prstClr val="white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Dataset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F0502020204030204" pitchFamily="2" charset="-79"/>
              <a:ea typeface="+mn-ea"/>
              <a:cs typeface="Aharoni" panose="020F0502020204030204" pitchFamily="2" charset="-79"/>
            </a:endParaRPr>
          </a:p>
        </p:txBody>
      </p:sp>
      <p:pic>
        <p:nvPicPr>
          <p:cNvPr id="5" name="Graphic 4" descr="Search Inventory with solid fill">
            <a:extLst>
              <a:ext uri="{FF2B5EF4-FFF2-40B4-BE49-F238E27FC236}">
                <a16:creationId xmlns:a16="http://schemas.microsoft.com/office/drawing/2014/main" id="{B473F000-EB93-5A81-1DEB-2E0556344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100" y="1111385"/>
            <a:ext cx="2971800" cy="29718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8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1422A-2E07-C493-4236-4B312A82C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56E37983-EB54-30E0-6271-596F25290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FA0CC92-311F-A6B5-5FB8-3382581587A8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92E21-3386-9542-199B-A2F2797D68D6}"/>
              </a:ext>
            </a:extLst>
          </p:cNvPr>
          <p:cNvSpPr txBox="1"/>
          <p:nvPr/>
        </p:nvSpPr>
        <p:spPr>
          <a:xfrm>
            <a:off x="3777096" y="1807075"/>
            <a:ext cx="4637808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lvl="0"/>
            <a:r>
              <a:rPr lang="en-US" sz="9600" b="1" dirty="0">
                <a:solidFill>
                  <a:prstClr val="white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Dataset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F0502020204030204" pitchFamily="2" charset="-79"/>
              <a:ea typeface="+mn-ea"/>
              <a:cs typeface="Aharoni" panose="020F0502020204030204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CFDE-0B0F-2376-1D07-79C36C6E396A}"/>
              </a:ext>
            </a:extLst>
          </p:cNvPr>
          <p:cNvSpPr txBox="1"/>
          <p:nvPr/>
        </p:nvSpPr>
        <p:spPr>
          <a:xfrm>
            <a:off x="586961" y="3441412"/>
            <a:ext cx="5602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Two datasets were obtained for this study: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▫ Mental Health &amp; Technology Usage 2024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▫ Screen Time &amp; App Usage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mental health dataset includes stress levels, sleep, and tech habits.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screen time dataset tracks daily app usage across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Both datasets were merged using screen time as a common key.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integration provided a complete view of users' digital behavior and mental health.</a:t>
            </a:r>
          </a:p>
        </p:txBody>
      </p:sp>
      <p:pic>
        <p:nvPicPr>
          <p:cNvPr id="2" name="Graphic 1" descr="Search Inventory with solid fill">
            <a:extLst>
              <a:ext uri="{FF2B5EF4-FFF2-40B4-BE49-F238E27FC236}">
                <a16:creationId xmlns:a16="http://schemas.microsoft.com/office/drawing/2014/main" id="{227F65B7-CFBC-1196-77D1-D9FF0DAB6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3309" y="367700"/>
            <a:ext cx="1700784" cy="17007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251B2-28DE-1C44-75A7-A5E98A0BF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746" y="3429000"/>
            <a:ext cx="4909487" cy="2016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7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A36F9E-0F38-B598-D296-FE5002C5722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271" r="15405"/>
          <a:stretch>
            <a:fillRect/>
          </a:stretch>
        </p:blipFill>
        <p:spPr>
          <a:xfrm>
            <a:off x="6776746" y="5725909"/>
            <a:ext cx="4909486" cy="851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1022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9850E-28E7-E0E9-413F-62C74A50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F6CC8C6-8D73-2649-5F6E-172BA4C958B8}"/>
              </a:ext>
            </a:extLst>
          </p:cNvPr>
          <p:cNvSpPr/>
          <p:nvPr/>
        </p:nvSpPr>
        <p:spPr>
          <a:xfrm>
            <a:off x="2626468" y="214008"/>
            <a:ext cx="6939064" cy="6429984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CC07C-1842-A686-F7AC-CBD31823313D}"/>
              </a:ext>
            </a:extLst>
          </p:cNvPr>
          <p:cNvSpPr txBox="1"/>
          <p:nvPr/>
        </p:nvSpPr>
        <p:spPr>
          <a:xfrm>
            <a:off x="3477089" y="4179323"/>
            <a:ext cx="530626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75FB6-C6BE-DB79-3772-D27C6622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244417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FD89-AD58-746F-F042-47595BF4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693C0EB7-F59D-A5DB-36B5-85FD58C754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834DF27-4CB8-9786-0616-0F1D459CE27D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ED72B-6589-BF01-CFC0-65DE82FA0FFF}"/>
              </a:ext>
            </a:extLst>
          </p:cNvPr>
          <p:cNvSpPr txBox="1"/>
          <p:nvPr/>
        </p:nvSpPr>
        <p:spPr>
          <a:xfrm>
            <a:off x="2192439" y="1846928"/>
            <a:ext cx="933112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prstClr val="white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EC023-C06D-CB12-AB30-F3214BEBC9A2}"/>
              </a:ext>
            </a:extLst>
          </p:cNvPr>
          <p:cNvSpPr txBox="1"/>
          <p:nvPr/>
        </p:nvSpPr>
        <p:spPr>
          <a:xfrm>
            <a:off x="426720" y="3390612"/>
            <a:ext cx="6114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Removed irrelevant and duplicate columns from both datasets.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Converted screen time from minutes to hours for consistency.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Merged datasets using Screen_Time_Hours as a common field.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Handled missing values and ensured data types were consistent.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Engineered new features such as: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▫ Heavy User Indicator (≥ 120 mins/day)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</a:rPr>
              <a:t>▫ Digital Well-Being Index = (Sleep – Social Media) / (Stress + 1)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AFECE9-A361-D6B1-FCAC-2E92940995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55" r="25163"/>
          <a:stretch>
            <a:fillRect/>
          </a:stretch>
        </p:blipFill>
        <p:spPr>
          <a:xfrm>
            <a:off x="6858000" y="3545922"/>
            <a:ext cx="2249425" cy="518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3E6311-ED80-332F-CEFB-BF66156ADB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653"/>
          <a:stretch>
            <a:fillRect/>
          </a:stretch>
        </p:blipFill>
        <p:spPr>
          <a:xfrm>
            <a:off x="7215083" y="4928748"/>
            <a:ext cx="4293669" cy="7951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B67056-81EA-400A-9F24-68C07F48E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927" y="4138352"/>
            <a:ext cx="3273953" cy="7063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AFBAD1-3D31-457C-30A4-81112C3C321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2874"/>
          <a:stretch>
            <a:fillRect/>
          </a:stretch>
        </p:blipFill>
        <p:spPr>
          <a:xfrm>
            <a:off x="6675328" y="5808025"/>
            <a:ext cx="4256667" cy="9658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18B1E6-3CA2-79D5-6D4B-4D008354A95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2455" r="6998" b="14620"/>
          <a:stretch>
            <a:fillRect/>
          </a:stretch>
        </p:blipFill>
        <p:spPr>
          <a:xfrm>
            <a:off x="9256254" y="3545922"/>
            <a:ext cx="2618754" cy="492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19B050-5D4F-935D-29AF-ED9D8F3CF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5608" y="250794"/>
            <a:ext cx="170078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9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9FA41-913C-F0F7-6F9A-EC8211851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90AC05A-D766-B1AF-D8E7-31AC91B53B8C}"/>
              </a:ext>
            </a:extLst>
          </p:cNvPr>
          <p:cNvSpPr/>
          <p:nvPr/>
        </p:nvSpPr>
        <p:spPr>
          <a:xfrm>
            <a:off x="2626468" y="214008"/>
            <a:ext cx="6939064" cy="6429984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1D412-4245-DB86-E851-BEF370BAC4C3}"/>
              </a:ext>
            </a:extLst>
          </p:cNvPr>
          <p:cNvSpPr txBox="1"/>
          <p:nvPr/>
        </p:nvSpPr>
        <p:spPr>
          <a:xfrm>
            <a:off x="3477089" y="4179323"/>
            <a:ext cx="519244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anose="020F0502020204030204" pitchFamily="2" charset="-79"/>
                <a:ea typeface="+mn-ea"/>
                <a:cs typeface="Aharoni" panose="020F0502020204030204" pitchFamily="2" charset="-79"/>
              </a:rPr>
              <a:t>Data </a:t>
            </a:r>
            <a:r>
              <a:rPr lang="en-US" sz="6000" b="1" dirty="0">
                <a:solidFill>
                  <a:prstClr val="white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Analysis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F0502020204030204" pitchFamily="2" charset="-79"/>
              <a:ea typeface="+mn-ea"/>
              <a:cs typeface="Aharoni" panose="020F0502020204030204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D8861-6651-7B6E-DE29-2EF26979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1207523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8A645-BC55-4680-29DB-636A33AFF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network&#10;&#10;AI-generated content may be incorrect.">
            <a:extLst>
              <a:ext uri="{FF2B5EF4-FFF2-40B4-BE49-F238E27FC236}">
                <a16:creationId xmlns:a16="http://schemas.microsoft.com/office/drawing/2014/main" id="{E8745E1E-2252-FFD7-C9A9-10957F5F05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93A4A32-81A0-3175-A084-F859A7C61B28}"/>
              </a:ext>
            </a:extLst>
          </p:cNvPr>
          <p:cNvSpPr/>
          <p:nvPr/>
        </p:nvSpPr>
        <p:spPr>
          <a:xfrm>
            <a:off x="-1859666" y="-3003630"/>
            <a:ext cx="15911332" cy="12865260"/>
          </a:xfrm>
          <a:prstGeom prst="ellipse">
            <a:avLst/>
          </a:prstGeom>
          <a:solidFill>
            <a:srgbClr val="10425A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DBE01-0F58-40E4-98CC-6B8E28A041A6}"/>
              </a:ext>
            </a:extLst>
          </p:cNvPr>
          <p:cNvSpPr txBox="1"/>
          <p:nvPr/>
        </p:nvSpPr>
        <p:spPr>
          <a:xfrm>
            <a:off x="2192439" y="1846928"/>
            <a:ext cx="933112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9600" b="1" dirty="0">
                <a:solidFill>
                  <a:prstClr val="white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73B7C-ADA2-1CF5-6E56-66A97C2C9B71}"/>
              </a:ext>
            </a:extLst>
          </p:cNvPr>
          <p:cNvSpPr txBox="1"/>
          <p:nvPr/>
        </p:nvSpPr>
        <p:spPr>
          <a:xfrm>
            <a:off x="426720" y="3390612"/>
            <a:ext cx="4297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Explored the structure and content of the dataset.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Reviewed data types, column names, and basic statistics.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Checked for missing values and inconsistencies.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Identified key variables related to screen time and mental health.</a:t>
            </a:r>
            <a:endParaRPr kumimoji="0" lang="ar-OM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Prepared the data for deeper insights and visualization.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4E253-5E80-8731-2F76-1BEFB3A52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640" y="5993991"/>
            <a:ext cx="2631440" cy="7186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7FF5A-F263-FCA5-657F-4845CE294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0119" y="3307984"/>
            <a:ext cx="4988559" cy="9297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46AD31-7ADF-4819-61A6-DEC85E596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047" y="4431823"/>
            <a:ext cx="5480268" cy="1410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3C6483-5FFF-C944-4EDF-B1583B513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756" y="5988090"/>
            <a:ext cx="3693542" cy="7245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AE7C5E-0B63-6AB7-90BC-D936B17333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5608" y="302855"/>
            <a:ext cx="1700784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714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</vt:lpstr>
      <vt:lpstr>ADLaM Display</vt:lpstr>
      <vt:lpstr>Aharoni</vt:lpstr>
      <vt:lpstr>Akhbar MT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AL-AMRI</dc:creator>
  <cp:lastModifiedBy>FATIMA AL-AMRI</cp:lastModifiedBy>
  <cp:revision>7</cp:revision>
  <dcterms:created xsi:type="dcterms:W3CDTF">2025-11-01T05:56:19Z</dcterms:created>
  <dcterms:modified xsi:type="dcterms:W3CDTF">2025-11-01T19:06:43Z</dcterms:modified>
</cp:coreProperties>
</file>