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CC3B09-2ACC-E340-857D-C494E0907AB0}" v="512" dt="2022-09-11T03:11:05.628"/>
    <p1510:client id="{518AEE3D-2DC9-4CEB-8E99-CD28D9F1371A}" v="26" dt="2022-09-10T18:21:49.306"/>
    <p1510:client id="{96417DF0-9380-8965-C821-EB3E37D27A60}" v="14" dt="2022-09-11T22:59:25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72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6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348129-1D48-4BC0-A8DB-DE2F4BBEA824}" type="datetime1">
              <a:rPr lang="pt-BR" smtClean="0"/>
              <a:t>11/09/2022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4C4A0FF-11C3-4916-A589-DFB00A47FD91}" type="datetime1">
              <a:rPr lang="pt-BR" noProof="0" smtClean="0"/>
              <a:t>11/09/2022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tângulo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49669" y="3428998"/>
            <a:ext cx="6380205" cy="2672864"/>
          </a:xfrm>
        </p:spPr>
        <p:txBody>
          <a:bodyPr rtlCol="0" anchor="t">
            <a:normAutofit/>
          </a:bodyPr>
          <a:lstStyle>
            <a:lvl1pPr algn="r">
              <a:defRPr sz="6000"/>
            </a:lvl1pPr>
          </a:lstStyle>
          <a:p>
            <a:pPr rtl="0"/>
            <a:r>
              <a:rPr lang="pt-BR" dirty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AEFBC9-BE4F-4240-8DE6-BB880A22E598}" type="datetime1">
              <a:rPr lang="pt-BR" noProof="0" smtClean="0"/>
              <a:t>11/09/2022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Ins="45720"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Caixa de texto 12"/>
          <p:cNvSpPr txBox="1"/>
          <p:nvPr/>
        </p:nvSpPr>
        <p:spPr>
          <a:xfrm>
            <a:off x="124099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24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24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tângulo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aixa de texto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11808" y="808056"/>
            <a:ext cx="7954091" cy="107722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52FB93-F23D-466B-92AF-BE5BBA0A5B60}" type="datetime1">
              <a:rPr lang="pt-BR" noProof="0" smtClean="0"/>
              <a:t>11/09/2022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tângulo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aixa de texto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239380" y="805818"/>
            <a:ext cx="1326519" cy="5244126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1587AB-9ACC-4255-A2DE-6A0630799EB5}" type="datetime1">
              <a:rPr lang="pt-BR" noProof="0" smtClean="0"/>
              <a:t>11/09/2022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tângulo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40C652-E635-40FE-8D0C-879215DFFF1F}" type="datetime1">
              <a:rPr lang="pt-BR" noProof="0" smtClean="0"/>
              <a:t>11/09/2022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Caixa de texto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tângulo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aixa de texto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09873" y="3147254"/>
            <a:ext cx="7956560" cy="1424746"/>
          </a:xfrm>
        </p:spPr>
        <p:txBody>
          <a:bodyPr rtlCol="0" anchor="t">
            <a:normAutofit/>
          </a:bodyPr>
          <a:lstStyle>
            <a:lvl1pPr algn="r"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B0F1A7-3442-4B0B-9754-37BAABCD223C}" type="datetime1">
              <a:rPr lang="pt-BR" noProof="0" smtClean="0"/>
              <a:t>11/09/2022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tângulo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09873" y="805817"/>
            <a:ext cx="7950984" cy="1081705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2605374" y="2052116"/>
            <a:ext cx="3891960" cy="399782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666636" y="2052114"/>
            <a:ext cx="3894222" cy="3997829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078659-7F18-4C2E-B295-290CB48AAF56}" type="datetime1">
              <a:rPr lang="pt-BR" noProof="0" smtClean="0"/>
              <a:t>11/09/2022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0" name="Caixa de texto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tângulo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Caixa de texto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09873" y="805818"/>
            <a:ext cx="7956560" cy="1078348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609285" y="2052115"/>
            <a:ext cx="3896467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2609285" y="2851331"/>
            <a:ext cx="3893623" cy="307143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666634" y="2052115"/>
            <a:ext cx="3899798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515F40-481E-43A2-ACEB-0CEBCD8638BB}" type="datetime1">
              <a:rPr lang="pt-BR" noProof="0" smtClean="0"/>
              <a:t>11/09/2022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tângulo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1D4100-1199-4D13-A75F-635F0B7C0AE1}" type="datetime1">
              <a:rPr lang="pt-BR" noProof="0" smtClean="0"/>
              <a:t>11/09/2022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Caixa de texto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8DB914-6F66-4B9D-8EE6-F09DD59AAB81}" type="datetime1">
              <a:rPr lang="pt-BR" noProof="0" smtClean="0"/>
              <a:t>11/09/2022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tângulo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Caixa de texto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970323" y="1282451"/>
            <a:ext cx="2664361" cy="1903241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20154" y="805818"/>
            <a:ext cx="5446278" cy="5244126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E5945-5769-4F4A-8C03-D8DA61A98BD3}" type="datetime1">
              <a:rPr lang="pt-BR" noProof="0" smtClean="0"/>
              <a:t>11/09/2022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tângulo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Caixa de texto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971241" y="1282452"/>
            <a:ext cx="3970986" cy="1900473"/>
          </a:xfrm>
        </p:spPr>
        <p:txBody>
          <a:bodyPr rtlCol="0" anchor="b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2928"/>
            <a:ext cx="3971874" cy="2386394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E9D9A7-4F91-49A4-8591-098C9D8EA2CE}" type="datetime1">
              <a:rPr lang="pt-BR" noProof="0" smtClean="0"/>
              <a:t>11/09/2022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  <a:p>
            <a:pPr lvl="5" rtl="0"/>
            <a:r>
              <a:rPr lang="pt-BR" noProof="0" dirty="0"/>
              <a:t>Sexto nível</a:t>
            </a:r>
          </a:p>
          <a:p>
            <a:pPr lvl="6" rtl="0"/>
            <a:r>
              <a:rPr lang="pt-BR" noProof="0" dirty="0"/>
              <a:t>Sétimo nível</a:t>
            </a:r>
          </a:p>
          <a:p>
            <a:pPr lvl="7" rtl="0"/>
            <a:r>
              <a:rPr lang="pt-BR" noProof="0" dirty="0"/>
              <a:t>Oitavo nível</a:t>
            </a:r>
          </a:p>
          <a:p>
            <a:pPr lvl="8" rtl="0"/>
            <a:r>
              <a:rPr lang="pt-BR" noProof="0" dirty="0"/>
              <a:t>Nono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/>
            <a:fld id="{494151F0-A13D-470E-BA22-7EFE7C89ACED}" type="datetime1">
              <a:rPr lang="pt-BR" noProof="0" smtClean="0"/>
              <a:t>11/09/2022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57" name="Retângulo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9289" y="411084"/>
            <a:ext cx="4672541" cy="2521944"/>
          </a:xfrm>
        </p:spPr>
        <p:txBody>
          <a:bodyPr rtlCol="0">
            <a:normAutofit fontScale="90000"/>
          </a:bodyPr>
          <a:lstStyle/>
          <a:p>
            <a:pPr algn="ctr"/>
            <a:r>
              <a:rPr lang="pt-BR" dirty="0">
                <a:cs typeface="Arial"/>
              </a:rPr>
              <a:t>Interação humano </a:t>
            </a:r>
            <a:br>
              <a:rPr lang="pt-BR" dirty="0">
                <a:cs typeface="Arial"/>
              </a:rPr>
            </a:br>
            <a:r>
              <a:rPr lang="pt-BR" dirty="0">
                <a:cs typeface="Arial"/>
              </a:rPr>
              <a:t>computador</a:t>
            </a: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EB070-34F4-BE51-BF79-0DA8F535E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911" y="400780"/>
            <a:ext cx="3701642" cy="551712"/>
          </a:xfrm>
        </p:spPr>
        <p:txBody>
          <a:bodyPr>
            <a:normAutofit fontScale="90000"/>
          </a:bodyPr>
          <a:lstStyle/>
          <a:p>
            <a:r>
              <a:rPr lang="pt-BR" dirty="0">
                <a:cs typeface="Arial"/>
              </a:rPr>
              <a:t>Membros da equipe</a:t>
            </a:r>
            <a:endParaRPr lang="pt-BR" dirty="0"/>
          </a:p>
        </p:txBody>
      </p:sp>
      <p:pic>
        <p:nvPicPr>
          <p:cNvPr id="6" name="Imagem 6" descr="Menino em pé na grama&#10;&#10;Descrição gerada automaticamente">
            <a:extLst>
              <a:ext uri="{FF2B5EF4-FFF2-40B4-BE49-F238E27FC236}">
                <a16:creationId xmlns:a16="http://schemas.microsoft.com/office/drawing/2014/main" id="{264DFDAB-6AF6-6D5F-C59C-1F455DA73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834" y="1827362"/>
            <a:ext cx="3188898" cy="318889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1243392-FE65-B0D0-0749-6E8A2CB50934}"/>
              </a:ext>
            </a:extLst>
          </p:cNvPr>
          <p:cNvSpPr txBox="1"/>
          <p:nvPr/>
        </p:nvSpPr>
        <p:spPr>
          <a:xfrm>
            <a:off x="1783750" y="5220898"/>
            <a:ext cx="39478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Arial"/>
              </a:rPr>
              <a:t>Helder Lourenço de Abreu Marques</a:t>
            </a:r>
            <a:endParaRPr lang="pt-BR" dirty="0"/>
          </a:p>
        </p:txBody>
      </p:sp>
      <p:pic>
        <p:nvPicPr>
          <p:cNvPr id="3" name="Imagem 3" descr="Homem de barba posando para foto&#10;&#10;Descrição gerada automaticamente">
            <a:extLst>
              <a:ext uri="{FF2B5EF4-FFF2-40B4-BE49-F238E27FC236}">
                <a16:creationId xmlns:a16="http://schemas.microsoft.com/office/drawing/2014/main" id="{57B0E83A-6ED7-6DE1-1D8C-4129CC45C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525" y="1825281"/>
            <a:ext cx="2743200" cy="319752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091EFB7-6C0B-D94F-4BD3-BA7EB2C15A7D}"/>
              </a:ext>
            </a:extLst>
          </p:cNvPr>
          <p:cNvSpPr txBox="1"/>
          <p:nvPr/>
        </p:nvSpPr>
        <p:spPr>
          <a:xfrm>
            <a:off x="7129891" y="5229524"/>
            <a:ext cx="36890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>
                <a:latin typeface="Arial"/>
                <a:ea typeface="Arial"/>
                <a:cs typeface="Arial"/>
              </a:rPr>
              <a:t>Israel Thalles Dutra dos Santos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99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4A1565-B7E1-4C59-84A2-5831F1160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8B134C-47B2-49B8-B810-2931B20EA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50BD34-8417-42DB-BEA7-96B1E4156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E04A24D-ECF7-4024-BAC2-981BA69CF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C3D135-9831-45A9-8FBE-2A2548C8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375ABF-52E0-4C78-B2CF-0A949D7D8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969B93-DAB1-1860-F857-448E65CF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Objetivos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A0D7CDB-14DC-C74A-C38F-51039B512DFE}"/>
              </a:ext>
            </a:extLst>
          </p:cNvPr>
          <p:cNvSpPr txBox="1"/>
          <p:nvPr/>
        </p:nvSpPr>
        <p:spPr>
          <a:xfrm>
            <a:off x="1969803" y="2052116"/>
            <a:ext cx="3969505" cy="39978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/>
              <a:t>Analisar a plataforma e entender como ela se comunica com o usuário.</a:t>
            </a:r>
          </a:p>
        </p:txBody>
      </p:sp>
      <p:pic>
        <p:nvPicPr>
          <p:cNvPr id="4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99098FAF-5CD6-09B0-1AC7-F3B91623A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768" y="1420643"/>
            <a:ext cx="3994617" cy="401737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4BB1BDF-EAFF-49B6-ABF3-7F9B3201C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2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756C0-DF30-AAF2-A0EA-AF579F988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111" y="218584"/>
            <a:ext cx="9396067" cy="732172"/>
          </a:xfrm>
        </p:spPr>
        <p:txBody>
          <a:bodyPr>
            <a:normAutofit/>
          </a:bodyPr>
          <a:lstStyle/>
          <a:p>
            <a:r>
              <a:rPr lang="pt-BR" dirty="0">
                <a:cs typeface="Arial"/>
              </a:rPr>
              <a:t>Evoluções sobre o ponto de vista da plataforma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6B7271-5C8C-7ECD-185F-14AEF6D5A5CA}"/>
              </a:ext>
            </a:extLst>
          </p:cNvPr>
          <p:cNvSpPr txBox="1"/>
          <p:nvPr/>
        </p:nvSpPr>
        <p:spPr>
          <a:xfrm>
            <a:off x="1460418" y="2233922"/>
            <a:ext cx="37609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Arial"/>
              </a:rPr>
              <a:t>Analise Baseando nas </a:t>
            </a:r>
            <a:r>
              <a:rPr lang="pt-BR" dirty="0">
                <a:ea typeface="+mn-lt"/>
                <a:cs typeface="+mn-lt"/>
              </a:rPr>
              <a:t>heurísticas</a:t>
            </a:r>
            <a:endParaRPr lang="pt-BR" dirty="0" err="1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1FC352-05BC-A030-6FE3-9E5E7BC551D3}"/>
              </a:ext>
            </a:extLst>
          </p:cNvPr>
          <p:cNvSpPr txBox="1"/>
          <p:nvPr/>
        </p:nvSpPr>
        <p:spPr>
          <a:xfrm>
            <a:off x="1572882" y="1430707"/>
            <a:ext cx="97173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200" dirty="0">
                <a:cs typeface="Arial"/>
              </a:rPr>
              <a:t>Pc1</a:t>
            </a:r>
            <a:endParaRPr lang="pt-BR" sz="3200" dirty="0"/>
          </a:p>
        </p:txBody>
      </p:sp>
      <p:pic>
        <p:nvPicPr>
          <p:cNvPr id="6" name="Imagem 6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62210BAE-304C-0B82-48D7-816E70193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739" y="2943701"/>
            <a:ext cx="6078747" cy="3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4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E5F6D-97AB-7489-A3A1-8F0C2589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959" y="117942"/>
            <a:ext cx="6649992" cy="660286"/>
          </a:xfrm>
        </p:spPr>
        <p:txBody>
          <a:bodyPr/>
          <a:lstStyle/>
          <a:p>
            <a:r>
              <a:rPr lang="pt-BR" dirty="0">
                <a:cs typeface="Arial"/>
              </a:rPr>
              <a:t>Evoluções sobre o ponto de vista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EEBA80-B4B7-A1C1-10E2-58BB91C812C2}"/>
              </a:ext>
            </a:extLst>
          </p:cNvPr>
          <p:cNvSpPr txBox="1"/>
          <p:nvPr/>
        </p:nvSpPr>
        <p:spPr>
          <a:xfrm rot="-10800000" flipV="1">
            <a:off x="2314433" y="985431"/>
            <a:ext cx="9142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200" dirty="0">
                <a:cs typeface="Arial"/>
              </a:rPr>
              <a:t>Pc2</a:t>
            </a:r>
            <a:endParaRPr lang="pt-BR" sz="3200">
              <a:cs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A8D2B3-A3EE-EDC9-58A9-3F6C909DC127}"/>
              </a:ext>
            </a:extLst>
          </p:cNvPr>
          <p:cNvSpPr txBox="1"/>
          <p:nvPr/>
        </p:nvSpPr>
        <p:spPr>
          <a:xfrm>
            <a:off x="2309002" y="1940624"/>
            <a:ext cx="45085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Arial"/>
              </a:rPr>
              <a:t>Elaboração e aplicação de formulário</a:t>
            </a:r>
            <a:endParaRPr lang="pt-BR" dirty="0" err="1"/>
          </a:p>
        </p:txBody>
      </p:sp>
      <p:pic>
        <p:nvPicPr>
          <p:cNvPr id="6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50E4BC14-CFBA-C02F-320F-61C80C4F1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004" y="2870567"/>
            <a:ext cx="6049992" cy="35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E5F6D-97AB-7489-A3A1-8F0C2589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959" y="117942"/>
            <a:ext cx="6649992" cy="660286"/>
          </a:xfrm>
        </p:spPr>
        <p:txBody>
          <a:bodyPr/>
          <a:lstStyle/>
          <a:p>
            <a:r>
              <a:rPr lang="pt-BR" dirty="0">
                <a:cs typeface="Arial"/>
              </a:rPr>
              <a:t>Evoluções sobre o ponto de vista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EEBA80-B4B7-A1C1-10E2-58BB91C812C2}"/>
              </a:ext>
            </a:extLst>
          </p:cNvPr>
          <p:cNvSpPr txBox="1"/>
          <p:nvPr/>
        </p:nvSpPr>
        <p:spPr>
          <a:xfrm rot="10800000" flipV="1">
            <a:off x="2314433" y="985431"/>
            <a:ext cx="9142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200" dirty="0">
                <a:cs typeface="Arial"/>
              </a:rPr>
              <a:t>Pc3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A8D2B3-A3EE-EDC9-58A9-3F6C909DC127}"/>
              </a:ext>
            </a:extLst>
          </p:cNvPr>
          <p:cNvSpPr txBox="1"/>
          <p:nvPr/>
        </p:nvSpPr>
        <p:spPr>
          <a:xfrm>
            <a:off x="2309002" y="1717280"/>
            <a:ext cx="31816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Arial"/>
              </a:rPr>
              <a:t>Analise dos dados coletados</a:t>
            </a:r>
            <a:endParaRPr lang="pt-BR" dirty="0" err="1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0FD404F-D86E-46E2-E69E-1F00AE9B5F15}"/>
              </a:ext>
            </a:extLst>
          </p:cNvPr>
          <p:cNvSpPr txBox="1"/>
          <p:nvPr/>
        </p:nvSpPr>
        <p:spPr>
          <a:xfrm>
            <a:off x="2312277" y="2220310"/>
            <a:ext cx="31764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Arial"/>
              </a:rPr>
              <a:t>Elaboração do protótipo de média fidelidade</a:t>
            </a:r>
            <a:endParaRPr lang="pt-BR" dirty="0"/>
          </a:p>
        </p:txBody>
      </p:sp>
      <p:pic>
        <p:nvPicPr>
          <p:cNvPr id="9" name="Imagem 9" descr="Tela de celular com imagem de vídeo game&#10;&#10;Descrição gerada automaticamente">
            <a:extLst>
              <a:ext uri="{FF2B5EF4-FFF2-40B4-BE49-F238E27FC236}">
                <a16:creationId xmlns:a16="http://schemas.microsoft.com/office/drawing/2014/main" id="{4F656D3B-9370-D668-0D3C-50381732B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263" y="3009157"/>
            <a:ext cx="6579474" cy="358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7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E5F6D-97AB-7489-A3A1-8F0C2589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959" y="117942"/>
            <a:ext cx="6649992" cy="660286"/>
          </a:xfrm>
        </p:spPr>
        <p:txBody>
          <a:bodyPr/>
          <a:lstStyle/>
          <a:p>
            <a:r>
              <a:rPr lang="pt-BR" dirty="0">
                <a:cs typeface="Arial"/>
              </a:rPr>
              <a:t>Evoluções sobre o ponto de vista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EEBA80-B4B7-A1C1-10E2-58BB91C812C2}"/>
              </a:ext>
            </a:extLst>
          </p:cNvPr>
          <p:cNvSpPr txBox="1"/>
          <p:nvPr/>
        </p:nvSpPr>
        <p:spPr>
          <a:xfrm rot="10800000" flipV="1">
            <a:off x="2314432" y="985431"/>
            <a:ext cx="109815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200" dirty="0">
                <a:cs typeface="Arial"/>
              </a:rPr>
              <a:t>Final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A8D2B3-A3EE-EDC9-58A9-3F6C909DC127}"/>
              </a:ext>
            </a:extLst>
          </p:cNvPr>
          <p:cNvSpPr txBox="1"/>
          <p:nvPr/>
        </p:nvSpPr>
        <p:spPr>
          <a:xfrm>
            <a:off x="2309002" y="1717280"/>
            <a:ext cx="31816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Arial"/>
              </a:rPr>
              <a:t>Aplicação do Laboratório</a:t>
            </a:r>
            <a:endParaRPr lang="pt-BR" dirty="0" err="1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0FD404F-D86E-46E2-E69E-1F00AE9B5F15}"/>
              </a:ext>
            </a:extLst>
          </p:cNvPr>
          <p:cNvSpPr txBox="1"/>
          <p:nvPr/>
        </p:nvSpPr>
        <p:spPr>
          <a:xfrm>
            <a:off x="2312277" y="2220310"/>
            <a:ext cx="31764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Arial"/>
              </a:rPr>
              <a:t>Elaboração do protótipo de alta fidelidade</a:t>
            </a:r>
            <a:endParaRPr lang="pt-BR" dirty="0"/>
          </a:p>
        </p:txBody>
      </p:sp>
      <p:pic>
        <p:nvPicPr>
          <p:cNvPr id="3" name="Imagem 5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605C92E8-FEB1-3FD7-6744-9AB32EEE9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745" y="3020897"/>
            <a:ext cx="6382405" cy="360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85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02F13-A8A9-39A6-2CC4-494E08CFE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0566" y="203711"/>
            <a:ext cx="1783504" cy="617401"/>
          </a:xfrm>
        </p:spPr>
        <p:txBody>
          <a:bodyPr>
            <a:normAutofit/>
          </a:bodyPr>
          <a:lstStyle/>
          <a:p>
            <a:r>
              <a:rPr lang="pt-BR" dirty="0">
                <a:cs typeface="Arial"/>
              </a:rPr>
              <a:t>Produto</a:t>
            </a:r>
          </a:p>
        </p:txBody>
      </p:sp>
      <p:pic>
        <p:nvPicPr>
          <p:cNvPr id="4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9DD7A4D3-0555-BEB1-4CFA-2A62A2B3C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6" y="882120"/>
            <a:ext cx="4698520" cy="2692740"/>
          </a:xfrm>
          <a:prstGeom prst="rect">
            <a:avLst/>
          </a:prstGeom>
        </p:spPr>
      </p:pic>
      <p:pic>
        <p:nvPicPr>
          <p:cNvPr id="5" name="Imagem 5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BD5EBFB7-2A9E-865F-D983-2A8BCFB69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286" y="877784"/>
            <a:ext cx="5014821" cy="2701414"/>
          </a:xfrm>
          <a:prstGeom prst="rect">
            <a:avLst/>
          </a:prstGeom>
        </p:spPr>
      </p:pic>
      <p:pic>
        <p:nvPicPr>
          <p:cNvPr id="6" name="Imagem 6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DD812FA9-8482-9697-CB78-11459B82E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908" y="3823169"/>
            <a:ext cx="4827916" cy="3036038"/>
          </a:xfrm>
          <a:prstGeom prst="rect">
            <a:avLst/>
          </a:prstGeo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02EDC3ED-48EF-E376-9592-01E580045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0288" y="3824177"/>
            <a:ext cx="5072331" cy="303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57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Widescreen</PresentationFormat>
  <Paragraphs>1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Madison</vt:lpstr>
      <vt:lpstr>Interação humano  computador</vt:lpstr>
      <vt:lpstr>Membros da equipe</vt:lpstr>
      <vt:lpstr>Objetivos</vt:lpstr>
      <vt:lpstr>Evoluções sobre o ponto de vista da plataforma</vt:lpstr>
      <vt:lpstr>Evoluções sobre o ponto de vista</vt:lpstr>
      <vt:lpstr>Evoluções sobre o ponto de vista</vt:lpstr>
      <vt:lpstr>Evoluções sobre o ponto de vista</vt:lpstr>
      <vt:lpstr>Produto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149</cp:revision>
  <dcterms:created xsi:type="dcterms:W3CDTF">2022-09-10T18:19:49Z</dcterms:created>
  <dcterms:modified xsi:type="dcterms:W3CDTF">2022-09-11T22:59:50Z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