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1028" r:id="rId3"/>
    <p:sldId id="1029" r:id="rId4"/>
    <p:sldId id="1031" r:id="rId5"/>
    <p:sldId id="1032" r:id="rId6"/>
    <p:sldId id="1091" r:id="rId7"/>
    <p:sldId id="1092" r:id="rId8"/>
    <p:sldId id="1130" r:id="rId9"/>
    <p:sldId id="1097" r:id="rId10"/>
    <p:sldId id="1098" r:id="rId11"/>
    <p:sldId id="1099" r:id="rId12"/>
    <p:sldId id="1101" r:id="rId13"/>
    <p:sldId id="1103" r:id="rId14"/>
    <p:sldId id="1115" r:id="rId15"/>
    <p:sldId id="1116" r:id="rId16"/>
    <p:sldId id="1131" r:id="rId17"/>
    <p:sldId id="1132" r:id="rId18"/>
    <p:sldId id="1133" r:id="rId19"/>
    <p:sldId id="1135" r:id="rId20"/>
    <p:sldId id="1118" r:id="rId21"/>
    <p:sldId id="1109" r:id="rId22"/>
    <p:sldId id="1110" r:id="rId23"/>
    <p:sldId id="1137" r:id="rId24"/>
    <p:sldId id="1138" r:id="rId25"/>
    <p:sldId id="1139" r:id="rId26"/>
    <p:sldId id="1128" r:id="rId27"/>
    <p:sldId id="1033" r:id="rId28"/>
    <p:sldId id="1034" r:id="rId29"/>
    <p:sldId id="1035" r:id="rId30"/>
    <p:sldId id="1036" r:id="rId31"/>
    <p:sldId id="1037" r:id="rId32"/>
    <p:sldId id="1038" r:id="rId33"/>
    <p:sldId id="1039" r:id="rId34"/>
    <p:sldId id="1040" r:id="rId35"/>
    <p:sldId id="1042" r:id="rId36"/>
    <p:sldId id="1043" r:id="rId37"/>
    <p:sldId id="1129" r:id="rId38"/>
    <p:sldId id="1149" r:id="rId39"/>
    <p:sldId id="1142" r:id="rId40"/>
    <p:sldId id="1143" r:id="rId41"/>
    <p:sldId id="1144" r:id="rId42"/>
    <p:sldId id="1145" r:id="rId43"/>
    <p:sldId id="1146" r:id="rId44"/>
    <p:sldId id="1147" r:id="rId45"/>
    <p:sldId id="1165" r:id="rId46"/>
    <p:sldId id="1160" r:id="rId47"/>
    <p:sldId id="1161" r:id="rId48"/>
    <p:sldId id="1162" r:id="rId49"/>
    <p:sldId id="1164" r:id="rId50"/>
    <p:sldId id="1150" r:id="rId51"/>
    <p:sldId id="1151" r:id="rId52"/>
    <p:sldId id="1152" r:id="rId53"/>
    <p:sldId id="1093" r:id="rId54"/>
    <p:sldId id="1095" r:id="rId55"/>
    <p:sldId id="1153" r:id="rId56"/>
    <p:sldId id="1154" r:id="rId57"/>
    <p:sldId id="1156" r:id="rId58"/>
    <p:sldId id="1157" r:id="rId59"/>
    <p:sldId id="1159" r:id="rId60"/>
    <p:sldId id="1090" r:id="rId61"/>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FF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9" autoAdjust="0"/>
    <p:restoredTop sz="84307" autoAdjust="0"/>
  </p:normalViewPr>
  <p:slideViewPr>
    <p:cSldViewPr>
      <p:cViewPr>
        <p:scale>
          <a:sx n="66" d="100"/>
          <a:sy n="66" d="100"/>
        </p:scale>
        <p:origin x="1128" y="1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2022/10/20</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26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37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049880-5997-49F2-8F31-2944F76044EA}" type="slidenum">
              <a:rPr lang="zh-CN" altLang="en-US" smtClean="0"/>
              <a:pPr/>
              <a:t>51</a:t>
            </a:fld>
            <a:endParaRPr lang="zh-CN" altLang="en-US"/>
          </a:p>
        </p:txBody>
      </p:sp>
    </p:spTree>
    <p:extLst>
      <p:ext uri="{BB962C8B-B14F-4D97-AF65-F5344CB8AC3E}">
        <p14:creationId xmlns:p14="http://schemas.microsoft.com/office/powerpoint/2010/main" val="334199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A30577E4-F7BC-4E33-B030-EAD0540DEF94}" type="datetime1">
              <a:rPr lang="zh-CN" altLang="en-US" smtClean="0"/>
              <a:pPr/>
              <a:t>2022/10/20</a:t>
            </a:fld>
            <a:endParaRPr lang="zh-CN" altLang="en-US"/>
          </a:p>
        </p:txBody>
      </p:sp>
      <p:sp>
        <p:nvSpPr>
          <p:cNvPr id="6" name="Footer Placeholder 5"/>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03B8E61-67C4-4E79-86F1-345553EFFCB3}" type="datetime1">
              <a:rPr lang="zh-CN" altLang="en-US" smtClean="0"/>
              <a:pPr/>
              <a:t>2022/10/20</a:t>
            </a:fld>
            <a:endParaRPr lang="zh-CN" altLang="en-US"/>
          </a:p>
        </p:txBody>
      </p:sp>
      <p:sp>
        <p:nvSpPr>
          <p:cNvPr id="5" name="Footer Placeholder 4"/>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85AB5ABC-DDB5-4B38-82AC-D8AA00146013}" type="datetime1">
              <a:rPr lang="zh-CN" altLang="en-US" smtClean="0"/>
              <a:pPr/>
              <a:t>2022/10/20</a:t>
            </a:fld>
            <a:endParaRPr lang="zh-CN" altLang="en-US"/>
          </a:p>
        </p:txBody>
      </p:sp>
      <p:sp>
        <p:nvSpPr>
          <p:cNvPr id="5" name="Footer Placeholder 4"/>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25600" y="533400"/>
            <a:ext cx="10363200" cy="609600"/>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117600" y="1447800"/>
            <a:ext cx="10822517" cy="24003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1117600" y="4000500"/>
            <a:ext cx="10822517" cy="24003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0"/>
          </p:nvPr>
        </p:nvSpPr>
        <p:spPr>
          <a:xfrm>
            <a:off x="5283200" y="6610350"/>
            <a:ext cx="5486400" cy="247650"/>
          </a:xfrm>
          <a:prstGeom prst="rect">
            <a:avLst/>
          </a:prstGeom>
        </p:spPr>
        <p:txBody>
          <a:bodyPr/>
          <a:lstStyle>
            <a:lvl1pPr>
              <a:defRPr/>
            </a:lvl1pPr>
          </a:lstStyle>
          <a:p>
            <a:r>
              <a:rPr lang="en-US" altLang="zh-CN"/>
              <a:t>Operating system Part XIII Security</a:t>
            </a:r>
          </a:p>
        </p:txBody>
      </p:sp>
      <p:sp>
        <p:nvSpPr>
          <p:cNvPr id="6" name="Slide Number Placeholder 5"/>
          <p:cNvSpPr>
            <a:spLocks noGrp="1"/>
          </p:cNvSpPr>
          <p:nvPr>
            <p:ph type="sldNum" sz="quarter" idx="11"/>
          </p:nvPr>
        </p:nvSpPr>
        <p:spPr>
          <a:xfrm>
            <a:off x="10871200" y="6553200"/>
            <a:ext cx="508000" cy="247650"/>
          </a:xfrm>
        </p:spPr>
        <p:txBody>
          <a:bodyPr/>
          <a:lstStyle>
            <a:lvl1pPr>
              <a:defRPr/>
            </a:lvl1pPr>
          </a:lstStyle>
          <a:p>
            <a:fld id="{08D48760-4BD5-40E3-B31D-4B928EA6F2BA}" type="slidenum">
              <a:rPr lang="en-US" altLang="zh-CN"/>
              <a:pPr/>
              <a:t>‹#›</a:t>
            </a:fld>
            <a:endParaRPr lang="en-US" altLang="zh-CN"/>
          </a:p>
        </p:txBody>
      </p:sp>
      <p:sp>
        <p:nvSpPr>
          <p:cNvPr id="7" name="Date Placeholder 6"/>
          <p:cNvSpPr>
            <a:spLocks noGrp="1"/>
          </p:cNvSpPr>
          <p:nvPr>
            <p:ph type="dt" sz="half" idx="12"/>
          </p:nvPr>
        </p:nvSpPr>
        <p:spPr>
          <a:xfrm>
            <a:off x="1117600" y="6553200"/>
            <a:ext cx="2235200" cy="247650"/>
          </a:xfrm>
          <a:prstGeom prst="rect">
            <a:avLst/>
          </a:prstGeom>
        </p:spPr>
        <p:txBody>
          <a:bodyPr/>
          <a:lstStyle>
            <a:lvl1pPr>
              <a:defRPr/>
            </a:lvl1pPr>
          </a:lstStyle>
          <a:p>
            <a:fld id="{CF7DEEEC-41A9-4212-9A6E-9A524F12B880}" type="datetime1">
              <a:rPr lang="zh-CN" altLang="en-US" smtClean="0"/>
              <a:pPr/>
              <a:t>2022/10/20</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533400"/>
            <a:ext cx="10363200" cy="609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117600" y="1447800"/>
            <a:ext cx="10822517" cy="24003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1117600" y="4000500"/>
            <a:ext cx="10822517" cy="24003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0"/>
          </p:nvPr>
        </p:nvSpPr>
        <p:spPr>
          <a:xfrm>
            <a:off x="5283200" y="6610350"/>
            <a:ext cx="5486400" cy="247650"/>
          </a:xfrm>
          <a:prstGeom prst="rect">
            <a:avLst/>
          </a:prstGeom>
        </p:spPr>
        <p:txBody>
          <a:bodyPr/>
          <a:lstStyle>
            <a:lvl1pPr>
              <a:defRPr/>
            </a:lvl1pPr>
          </a:lstStyle>
          <a:p>
            <a:r>
              <a:rPr lang="en-US" altLang="zh-CN"/>
              <a:t>Operating system Part XIII Security</a:t>
            </a:r>
          </a:p>
        </p:txBody>
      </p:sp>
      <p:sp>
        <p:nvSpPr>
          <p:cNvPr id="6" name="Slide Number Placeholder 5"/>
          <p:cNvSpPr>
            <a:spLocks noGrp="1"/>
          </p:cNvSpPr>
          <p:nvPr>
            <p:ph type="sldNum" sz="quarter" idx="11"/>
          </p:nvPr>
        </p:nvSpPr>
        <p:spPr>
          <a:xfrm>
            <a:off x="10871200" y="6553200"/>
            <a:ext cx="508000" cy="247650"/>
          </a:xfrm>
        </p:spPr>
        <p:txBody>
          <a:bodyPr/>
          <a:lstStyle>
            <a:lvl1pPr>
              <a:defRPr/>
            </a:lvl1pPr>
          </a:lstStyle>
          <a:p>
            <a:fld id="{510F74B7-9F5D-4157-869D-5C2DFF5988E7}" type="slidenum">
              <a:rPr lang="en-US" altLang="zh-CN"/>
              <a:pPr/>
              <a:t>‹#›</a:t>
            </a:fld>
            <a:endParaRPr lang="en-US" altLang="zh-CN"/>
          </a:p>
        </p:txBody>
      </p:sp>
      <p:sp>
        <p:nvSpPr>
          <p:cNvPr id="7" name="Date Placeholder 6"/>
          <p:cNvSpPr>
            <a:spLocks noGrp="1"/>
          </p:cNvSpPr>
          <p:nvPr>
            <p:ph type="dt" sz="half" idx="12"/>
          </p:nvPr>
        </p:nvSpPr>
        <p:spPr>
          <a:xfrm>
            <a:off x="1117600" y="6553200"/>
            <a:ext cx="2235200" cy="247650"/>
          </a:xfrm>
          <a:prstGeom prst="rect">
            <a:avLst/>
          </a:prstGeom>
        </p:spPr>
        <p:txBody>
          <a:bodyPr/>
          <a:lstStyle>
            <a:lvl1pPr>
              <a:defRPr/>
            </a:lvl1pPr>
          </a:lstStyle>
          <a:p>
            <a:fld id="{22F500B0-6821-4E91-B495-1D3E151F564A}" type="datetime1">
              <a:rPr lang="zh-CN" altLang="en-US" smtClean="0"/>
              <a:pPr/>
              <a:t>2022/10/20</a:t>
            </a:fld>
            <a:endParaRPr lang="en-US"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533400"/>
            <a:ext cx="10363200" cy="6096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1117600" y="1447800"/>
            <a:ext cx="5308600" cy="4953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629400" y="1447800"/>
            <a:ext cx="5310717" cy="4953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0"/>
          </p:nvPr>
        </p:nvSpPr>
        <p:spPr>
          <a:xfrm>
            <a:off x="5283200" y="6610350"/>
            <a:ext cx="5486400" cy="247650"/>
          </a:xfrm>
          <a:prstGeom prst="rect">
            <a:avLst/>
          </a:prstGeom>
        </p:spPr>
        <p:txBody>
          <a:bodyPr/>
          <a:lstStyle>
            <a:lvl1pPr>
              <a:defRPr/>
            </a:lvl1pPr>
          </a:lstStyle>
          <a:p>
            <a:r>
              <a:rPr lang="en-US" altLang="zh-CN"/>
              <a:t>Operating system Part XIII Security</a:t>
            </a:r>
          </a:p>
        </p:txBody>
      </p:sp>
      <p:sp>
        <p:nvSpPr>
          <p:cNvPr id="6" name="Slide Number Placeholder 5"/>
          <p:cNvSpPr>
            <a:spLocks noGrp="1"/>
          </p:cNvSpPr>
          <p:nvPr>
            <p:ph type="sldNum" sz="quarter" idx="11"/>
          </p:nvPr>
        </p:nvSpPr>
        <p:spPr>
          <a:xfrm>
            <a:off x="10871200" y="6553200"/>
            <a:ext cx="508000" cy="247650"/>
          </a:xfrm>
        </p:spPr>
        <p:txBody>
          <a:bodyPr/>
          <a:lstStyle>
            <a:lvl1pPr>
              <a:defRPr/>
            </a:lvl1pPr>
          </a:lstStyle>
          <a:p>
            <a:fld id="{EC65776F-257D-493B-B186-E4D1E3E1123B}" type="slidenum">
              <a:rPr lang="en-US" altLang="zh-CN"/>
              <a:pPr/>
              <a:t>‹#›</a:t>
            </a:fld>
            <a:endParaRPr lang="en-US" altLang="zh-CN"/>
          </a:p>
        </p:txBody>
      </p:sp>
      <p:sp>
        <p:nvSpPr>
          <p:cNvPr id="7" name="Date Placeholder 6"/>
          <p:cNvSpPr>
            <a:spLocks noGrp="1"/>
          </p:cNvSpPr>
          <p:nvPr>
            <p:ph type="dt" sz="half" idx="12"/>
          </p:nvPr>
        </p:nvSpPr>
        <p:spPr>
          <a:xfrm>
            <a:off x="1117600" y="6553200"/>
            <a:ext cx="2235200" cy="247650"/>
          </a:xfrm>
          <a:prstGeom prst="rect">
            <a:avLst/>
          </a:prstGeom>
        </p:spPr>
        <p:txBody>
          <a:bodyPr/>
          <a:lstStyle>
            <a:lvl1pPr>
              <a:defRPr/>
            </a:lvl1pPr>
          </a:lstStyle>
          <a:p>
            <a:fld id="{36E0D73A-F344-401D-9AE3-74BCA7A8A874}" type="datetime1">
              <a:rPr lang="zh-CN" altLang="en-US" smtClean="0"/>
              <a:pPr/>
              <a:t>2022/10/20</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714469" cy="6858000"/>
          </a:xfrm>
          <a:solidFill>
            <a:schemeClr val="bg1">
              <a:lumMod val="75000"/>
            </a:schemeClr>
          </a:solidFill>
        </p:spPr>
        <p:txBody>
          <a:bodyPr vert="vert270" anchor="ctr"/>
          <a:lstStyle/>
          <a:p>
            <a:r>
              <a:rPr lang="en-US" altLang="zh-CN" dirty="0"/>
              <a:t>Click to edit Master title style</a:t>
            </a:r>
            <a:endParaRPr lang="zh-CN" altLang="en-US" dirty="0"/>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714469" y="571481"/>
            <a:ext cx="10096528" cy="5197493"/>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609600" y="1000109"/>
            <a:ext cx="11582400" cy="5126055"/>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4C6C537-C4A0-497B-A571-C234BB74F48E}" type="datetime1">
              <a:rPr lang="zh-CN" altLang="en-US" smtClean="0"/>
              <a:pPr/>
              <a:t>2022/10/20</a:t>
            </a:fld>
            <a:endParaRPr lang="zh-CN" altLang="en-US"/>
          </a:p>
        </p:txBody>
      </p:sp>
      <p:sp>
        <p:nvSpPr>
          <p:cNvPr id="5" name="Footer Placeholder 4"/>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E2040AE-BB03-425F-B456-4B1C5748D3BA}" type="datetime1">
              <a:rPr lang="zh-CN" altLang="en-US" smtClean="0"/>
              <a:pPr/>
              <a:t>2022/10/20</a:t>
            </a:fld>
            <a:endParaRPr lang="zh-CN" altLang="en-US"/>
          </a:p>
        </p:txBody>
      </p:sp>
      <p:sp>
        <p:nvSpPr>
          <p:cNvPr id="6" name="Footer Placeholder 5"/>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591E1787-E7DB-45BC-A059-E84A7101EC20}" type="datetime1">
              <a:rPr lang="zh-CN" altLang="en-US" smtClean="0"/>
              <a:pPr/>
              <a:t>2022/10/20</a:t>
            </a:fld>
            <a:endParaRPr lang="zh-CN" altLang="en-US"/>
          </a:p>
        </p:txBody>
      </p:sp>
      <p:sp>
        <p:nvSpPr>
          <p:cNvPr id="8" name="Footer Placeholder 7"/>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0DB64E46-0005-4377-9FB6-9707CC56821C}" type="datetime1">
              <a:rPr lang="zh-CN" altLang="en-US" smtClean="0"/>
              <a:pPr/>
              <a:t>2022/10/20</a:t>
            </a:fld>
            <a:endParaRPr lang="zh-CN" altLang="en-US"/>
          </a:p>
        </p:txBody>
      </p:sp>
      <p:sp>
        <p:nvSpPr>
          <p:cNvPr id="3" name="Footer Placeholder 2"/>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31E696D2-769E-4DC8-8CAE-770394CFB644}" type="datetime1">
              <a:rPr lang="zh-CN" altLang="en-US" smtClean="0"/>
              <a:pPr/>
              <a:t>2022/10/20</a:t>
            </a:fld>
            <a:endParaRPr lang="zh-CN" altLang="en-US"/>
          </a:p>
        </p:txBody>
      </p:sp>
      <p:sp>
        <p:nvSpPr>
          <p:cNvPr id="6" name="Footer Placeholder 5"/>
          <p:cNvSpPr>
            <a:spLocks noGrp="1"/>
          </p:cNvSpPr>
          <p:nvPr>
            <p:ph type="ftr" sz="quarter" idx="11"/>
          </p:nvPr>
        </p:nvSpPr>
        <p:spPr>
          <a:xfrm>
            <a:off x="4165600" y="6356351"/>
            <a:ext cx="4121165" cy="365125"/>
          </a:xfrm>
          <a:prstGeom prst="rect">
            <a:avLst/>
          </a:prstGeom>
        </p:spPr>
        <p:txBody>
          <a:bodyPr/>
          <a:lstStyle/>
          <a:p>
            <a:r>
              <a:rPr lang="en-US" altLang="zh-CN"/>
              <a:t>Operating system Part XIII Security</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10972800" cy="654032"/>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609600" y="1000109"/>
            <a:ext cx="10972800" cy="5126055"/>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jxy.bjtu.edu.cn:8080/teacherpages/lbkong/OS.2012/main.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8.emf"/><Relationship Id="rId2" Type="http://schemas.openxmlformats.org/officeDocument/2006/relationships/image" Target="../media/image1.wmf"/><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wmf"/></Relationships>
</file>

<file path=ppt/slides/_rels/slide2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3.xml"/><Relationship Id="rId1" Type="http://schemas.openxmlformats.org/officeDocument/2006/relationships/themeOverride" Target="../theme/themeOverride3.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30426"/>
            <a:ext cx="9144000" cy="1470025"/>
          </a:xfrm>
          <a:solidFill>
            <a:schemeClr val="accent3"/>
          </a:solidFill>
        </p:spPr>
        <p:txBody>
          <a:bodyPr/>
          <a:lstStyle/>
          <a:p>
            <a:r>
              <a:rPr lang="en-US" altLang="zh-C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2024034" y="3886200"/>
            <a:ext cx="8001056" cy="1752600"/>
          </a:xfrm>
        </p:spPr>
        <p:txBody>
          <a:bodyPr/>
          <a:lstStyle/>
          <a:p>
            <a:r>
              <a:rPr lang="en-US" altLang="zh-CN"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XII: </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Protection [</a:t>
            </a:r>
            <a:r>
              <a:rPr lang="zh-CN" alt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保护</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&amp; Security [</a:t>
            </a:r>
            <a:r>
              <a:rPr lang="zh-CN" alt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安全</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p>
        </p:txBody>
      </p:sp>
      <p:sp>
        <p:nvSpPr>
          <p:cNvPr id="4" name="TextBox 3"/>
          <p:cNvSpPr txBox="1"/>
          <p:nvPr/>
        </p:nvSpPr>
        <p:spPr>
          <a:xfrm>
            <a:off x="2952728" y="4572009"/>
            <a:ext cx="6796028" cy="800219"/>
          </a:xfrm>
          <a:prstGeom prst="rect">
            <a:avLst/>
          </a:prstGeom>
          <a:noFill/>
        </p:spPr>
        <p:txBody>
          <a:bodyPr wrap="none" rtlCol="0">
            <a:spAutoFit/>
          </a:bodyPr>
          <a:lstStyle/>
          <a:p>
            <a:pPr algn="ctr"/>
            <a:r>
              <a:rPr lang="en-US" altLang="zh-CN" sz="2800" dirty="0"/>
              <a:t>By KONG </a:t>
            </a:r>
            <a:r>
              <a:rPr lang="en-US" altLang="zh-CN" sz="2800" dirty="0" err="1"/>
              <a:t>LingBo</a:t>
            </a:r>
            <a:r>
              <a:rPr lang="en-US" altLang="zh-CN" sz="2800" dirty="0"/>
              <a:t> (</a:t>
            </a:r>
            <a:r>
              <a:rPr lang="zh-CN" altLang="en-US" sz="2800" b="1" dirty="0">
                <a:latin typeface="楷体" pitchFamily="49" charset="-122"/>
                <a:ea typeface="楷体" pitchFamily="49" charset="-122"/>
              </a:rPr>
              <a:t>孔令波</a:t>
            </a:r>
            <a:r>
              <a:rPr lang="en-US" altLang="zh-CN" sz="2800" dirty="0"/>
              <a:t>)</a:t>
            </a:r>
          </a:p>
          <a:p>
            <a:pPr algn="ctr"/>
            <a:r>
              <a:rPr lang="en-US" altLang="zh-CN" dirty="0">
                <a:hlinkClick r:id="rId3"/>
              </a:rPr>
              <a:t>http://rjxy.bjtu.edu.cn:8080/teacherpages/lbkong/OS.2012/main.html</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zh-CN">
                <a:ea typeface="宋体" pitchFamily="2" charset="-122"/>
              </a:rPr>
              <a:t>Password Storage</a:t>
            </a:r>
          </a:p>
        </p:txBody>
      </p:sp>
      <p:sp>
        <p:nvSpPr>
          <p:cNvPr id="13315" name="Rectangle 3"/>
          <p:cNvSpPr>
            <a:spLocks noGrp="1" noChangeArrowheads="1"/>
          </p:cNvSpPr>
          <p:nvPr>
            <p:ph type="body" idx="1"/>
          </p:nvPr>
        </p:nvSpPr>
        <p:spPr/>
        <p:txBody>
          <a:bodyPr/>
          <a:lstStyle/>
          <a:p>
            <a:pPr>
              <a:lnSpc>
                <a:spcPct val="90000"/>
              </a:lnSpc>
            </a:pPr>
            <a:r>
              <a:rPr lang="en-US" altLang="zh-CN" b="1" i="1">
                <a:solidFill>
                  <a:srgbClr val="9966FF"/>
                </a:solidFill>
                <a:ea typeface="宋体" pitchFamily="2" charset="-122"/>
              </a:rPr>
              <a:t>Encryption</a:t>
            </a:r>
          </a:p>
          <a:p>
            <a:pPr lvl="1">
              <a:lnSpc>
                <a:spcPct val="90000"/>
              </a:lnSpc>
            </a:pPr>
            <a:r>
              <a:rPr lang="en-US" altLang="zh-CN">
                <a:ea typeface="宋体" pitchFamily="2" charset="-122"/>
              </a:rPr>
              <a:t>Uses a key to transform the data</a:t>
            </a:r>
          </a:p>
          <a:p>
            <a:pPr lvl="1">
              <a:lnSpc>
                <a:spcPct val="90000"/>
              </a:lnSpc>
            </a:pPr>
            <a:r>
              <a:rPr lang="en-US" altLang="zh-CN">
                <a:ea typeface="宋体" pitchFamily="2" charset="-122"/>
              </a:rPr>
              <a:t>Difficult to reverse without the key</a:t>
            </a:r>
          </a:p>
          <a:p>
            <a:pPr>
              <a:lnSpc>
                <a:spcPct val="90000"/>
              </a:lnSpc>
            </a:pPr>
            <a:r>
              <a:rPr lang="en-US" altLang="zh-CN">
                <a:ea typeface="宋体" pitchFamily="2" charset="-122"/>
              </a:rPr>
              <a:t>UNIX stores encrypted passwords in </a:t>
            </a:r>
            <a:r>
              <a:rPr lang="en-US" altLang="zh-CN" b="1">
                <a:latin typeface="Courier New" pitchFamily="49" charset="0"/>
                <a:ea typeface="宋体" pitchFamily="2" charset="-122"/>
              </a:rPr>
              <a:t>/etc/passwd</a:t>
            </a:r>
            <a:endParaRPr lang="en-US" altLang="zh-CN">
              <a:ea typeface="宋体" pitchFamily="2" charset="-122"/>
            </a:endParaRPr>
          </a:p>
          <a:p>
            <a:pPr lvl="1">
              <a:lnSpc>
                <a:spcPct val="90000"/>
              </a:lnSpc>
            </a:pPr>
            <a:r>
              <a:rPr lang="en-US" altLang="zh-CN">
                <a:ea typeface="宋体" pitchFamily="2" charset="-122"/>
              </a:rPr>
              <a:t>Uses one-way transformations</a:t>
            </a:r>
          </a:p>
          <a:p>
            <a:pPr lvl="1">
              <a:lnSpc>
                <a:spcPct val="90000"/>
              </a:lnSpc>
            </a:pPr>
            <a:r>
              <a:rPr lang="en-US" altLang="zh-CN">
                <a:ea typeface="宋体" pitchFamily="2" charset="-122"/>
              </a:rPr>
              <a:t>Encrypts a typed password and compares encrypted passwords</a:t>
            </a:r>
          </a:p>
          <a:p>
            <a:pPr lvl="1">
              <a:lnSpc>
                <a:spcPct val="90000"/>
              </a:lnSpc>
            </a:pPr>
            <a:endParaRPr lang="en-US" altLang="zh-CN">
              <a:ea typeface="宋体" pitchFamily="2" charset="-122"/>
            </a:endParaRP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ltLang="zh-CN">
                <a:ea typeface="宋体" pitchFamily="2" charset="-122"/>
              </a:rPr>
              <a:t>Poor Passwords</a:t>
            </a:r>
          </a:p>
        </p:txBody>
      </p:sp>
      <p:sp>
        <p:nvSpPr>
          <p:cNvPr id="14339" name="Rectangle 3"/>
          <p:cNvSpPr>
            <a:spLocks noGrp="1" noChangeArrowheads="1"/>
          </p:cNvSpPr>
          <p:nvPr>
            <p:ph type="body" idx="1"/>
          </p:nvPr>
        </p:nvSpPr>
        <p:spPr>
          <a:xfrm>
            <a:off x="1981200" y="1000108"/>
            <a:ext cx="8686800" cy="5597244"/>
          </a:xfrm>
        </p:spPr>
        <p:txBody>
          <a:bodyPr>
            <a:normAutofit/>
          </a:bodyPr>
          <a:lstStyle/>
          <a:p>
            <a:r>
              <a:rPr lang="en-US" altLang="zh-CN" dirty="0">
                <a:ea typeface="宋体" pitchFamily="2" charset="-122"/>
              </a:rPr>
              <a:t>Short passwords</a:t>
            </a:r>
          </a:p>
          <a:p>
            <a:pPr lvl="1"/>
            <a:r>
              <a:rPr lang="en-US" altLang="zh-CN" dirty="0">
                <a:ea typeface="宋体" pitchFamily="2" charset="-122"/>
              </a:rPr>
              <a:t>Easy to crack</a:t>
            </a:r>
          </a:p>
          <a:p>
            <a:r>
              <a:rPr lang="en-US" altLang="zh-CN" dirty="0">
                <a:ea typeface="宋体" pitchFamily="2" charset="-122"/>
              </a:rPr>
              <a:t>Long passwords</a:t>
            </a:r>
          </a:p>
          <a:p>
            <a:pPr lvl="1"/>
            <a:r>
              <a:rPr lang="en-US" altLang="zh-CN" dirty="0">
                <a:ea typeface="宋体" pitchFamily="2" charset="-122"/>
              </a:rPr>
              <a:t>Tend to be written down somewhere</a:t>
            </a:r>
          </a:p>
          <a:p>
            <a:pPr lvl="1"/>
            <a:endParaRPr lang="en-US" altLang="zh-CN" dirty="0">
              <a:ea typeface="宋体" pitchFamily="2" charset="-122"/>
            </a:endParaRPr>
          </a:p>
          <a:p>
            <a:pPr>
              <a:buNone/>
            </a:pPr>
            <a:r>
              <a:rPr lang="en-US" altLang="zh-CN" dirty="0">
                <a:ea typeface="宋体" pitchFamily="2" charset="-122"/>
                <a:sym typeface="Wingdings" pitchFamily="2" charset="2"/>
              </a:rPr>
              <a:t> </a:t>
            </a:r>
            <a:r>
              <a:rPr lang="en-US" altLang="zh-CN" dirty="0">
                <a:ea typeface="宋体" pitchFamily="2" charset="-122"/>
              </a:rPr>
              <a:t>Original UNIX</a:t>
            </a:r>
          </a:p>
          <a:p>
            <a:pPr lvl="1"/>
            <a:r>
              <a:rPr lang="en-US" altLang="zh-CN" dirty="0">
                <a:ea typeface="宋体" pitchFamily="2" charset="-122"/>
              </a:rPr>
              <a:t>Required only lower-case, 5-lettered passwords</a:t>
            </a:r>
          </a:p>
          <a:p>
            <a:pPr lvl="1"/>
            <a:r>
              <a:rPr lang="en-US" altLang="zh-CN" dirty="0">
                <a:ea typeface="宋体" pitchFamily="2" charset="-122"/>
              </a:rPr>
              <a:t>26</a:t>
            </a:r>
            <a:r>
              <a:rPr lang="en-US" altLang="zh-CN" baseline="30000" dirty="0">
                <a:ea typeface="宋体" pitchFamily="2" charset="-122"/>
              </a:rPr>
              <a:t>5</a:t>
            </a:r>
            <a:r>
              <a:rPr lang="en-US" altLang="zh-CN" dirty="0">
                <a:ea typeface="宋体" pitchFamily="2" charset="-122"/>
              </a:rPr>
              <a:t> or 1 million combinations</a:t>
            </a:r>
          </a:p>
          <a:p>
            <a:pPr lvl="2"/>
            <a:r>
              <a:rPr lang="en-US" altLang="zh-CN" dirty="0">
                <a:ea typeface="宋体" pitchFamily="2" charset="-122"/>
              </a:rPr>
              <a:t>In 1975, it would take one day to crack one password</a:t>
            </a:r>
          </a:p>
          <a:p>
            <a:pPr lvl="2"/>
            <a:r>
              <a:rPr lang="en-US" altLang="zh-CN" dirty="0">
                <a:ea typeface="宋体" pitchFamily="2" charset="-122"/>
              </a:rPr>
              <a:t>Today, we can go through all those combinations &lt; 1 second</a:t>
            </a:r>
          </a:p>
          <a:p>
            <a:pPr lvl="1"/>
            <a:endParaRPr lang="en-US" altLang="zh-CN" dirty="0">
              <a:ea typeface="宋体" pitchFamily="2" charset="-122"/>
            </a:endParaRP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anim calcmode="lin" valueType="num">
                                      <p:cBhvr additive="base">
                                        <p:cTn id="7"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6" end="6"/>
                                            </p:txEl>
                                          </p:spTgt>
                                        </p:tgtEl>
                                        <p:attrNameLst>
                                          <p:attrName>style.visibility</p:attrName>
                                        </p:attrNameLst>
                                      </p:cBhvr>
                                      <p:to>
                                        <p:strVal val="visible"/>
                                      </p:to>
                                    </p:set>
                                    <p:anim calcmode="lin" valueType="num">
                                      <p:cBhvr additive="base">
                                        <p:cTn id="11"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7" end="7"/>
                                            </p:txEl>
                                          </p:spTgt>
                                        </p:tgtEl>
                                        <p:attrNameLst>
                                          <p:attrName>style.visibility</p:attrName>
                                        </p:attrNameLst>
                                      </p:cBhvr>
                                      <p:to>
                                        <p:strVal val="visible"/>
                                      </p:to>
                                    </p:set>
                                    <p:anim calcmode="lin" valueType="num">
                                      <p:cBhvr additive="base">
                                        <p:cTn id="15"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339">
                                            <p:txEl>
                                              <p:pRg st="8" end="8"/>
                                            </p:txEl>
                                          </p:spTgt>
                                        </p:tgtEl>
                                        <p:attrNameLst>
                                          <p:attrName>style.visibility</p:attrName>
                                        </p:attrNameLst>
                                      </p:cBhvr>
                                      <p:to>
                                        <p:strVal val="visible"/>
                                      </p:to>
                                    </p:set>
                                    <p:anim calcmode="lin" valueType="num">
                                      <p:cBhvr additive="base">
                                        <p:cTn id="19"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39">
                                            <p:txEl>
                                              <p:pRg st="9" end="9"/>
                                            </p:txEl>
                                          </p:spTgt>
                                        </p:tgtEl>
                                        <p:attrNameLst>
                                          <p:attrName>style.visibility</p:attrName>
                                        </p:attrNameLst>
                                      </p:cBhvr>
                                      <p:to>
                                        <p:strVal val="visible"/>
                                      </p:to>
                                    </p:set>
                                    <p:anim calcmode="lin" valueType="num">
                                      <p:cBhvr additive="base">
                                        <p:cTn id="23"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zh-CN">
                <a:ea typeface="宋体" pitchFamily="2" charset="-122"/>
              </a:rPr>
              <a:t>Partial Solutions</a:t>
            </a:r>
          </a:p>
        </p:txBody>
      </p:sp>
      <p:sp>
        <p:nvSpPr>
          <p:cNvPr id="16387" name="Rectangle 3"/>
          <p:cNvSpPr>
            <a:spLocks noGrp="1" noChangeArrowheads="1"/>
          </p:cNvSpPr>
          <p:nvPr>
            <p:ph type="body" idx="1"/>
          </p:nvPr>
        </p:nvSpPr>
        <p:spPr/>
        <p:txBody>
          <a:bodyPr/>
          <a:lstStyle/>
          <a:p>
            <a:r>
              <a:rPr lang="en-US" altLang="zh-CN">
                <a:ea typeface="宋体" pitchFamily="2" charset="-122"/>
              </a:rPr>
              <a:t>Extend password with a unique number</a:t>
            </a:r>
          </a:p>
          <a:p>
            <a:r>
              <a:rPr lang="en-US" altLang="zh-CN">
                <a:ea typeface="宋体" pitchFamily="2" charset="-122"/>
              </a:rPr>
              <a:t>Require more complex passwords</a:t>
            </a:r>
          </a:p>
          <a:p>
            <a:pPr lvl="1"/>
            <a:r>
              <a:rPr lang="en-US" altLang="zh-CN">
                <a:ea typeface="宋体" pitchFamily="2" charset="-122"/>
              </a:rPr>
              <a:t>6 letters of upper, lower cases, numbers, and special characters</a:t>
            </a:r>
          </a:p>
          <a:p>
            <a:pPr lvl="1"/>
            <a:r>
              <a:rPr lang="en-US" altLang="zh-CN">
                <a:ea typeface="宋体" pitchFamily="2" charset="-122"/>
              </a:rPr>
              <a:t>70</a:t>
            </a:r>
            <a:r>
              <a:rPr lang="en-US" altLang="zh-CN" baseline="30000">
                <a:ea typeface="宋体" pitchFamily="2" charset="-122"/>
              </a:rPr>
              <a:t>6</a:t>
            </a:r>
            <a:r>
              <a:rPr lang="en-US" altLang="zh-CN">
                <a:ea typeface="宋体" pitchFamily="2" charset="-122"/>
              </a:rPr>
              <a:t> or 100 billion combinations</a:t>
            </a:r>
          </a:p>
          <a:p>
            <a:pPr lvl="1"/>
            <a:r>
              <a:rPr lang="en-US" altLang="zh-CN">
                <a:ea typeface="宋体" pitchFamily="2" charset="-122"/>
              </a:rPr>
              <a:t>Unfortunately, people still pick common words</a:t>
            </a:r>
          </a:p>
        </p:txBody>
      </p:sp>
      <p:sp>
        <p:nvSpPr>
          <p:cNvPr id="4" name="Cloud Callout 3"/>
          <p:cNvSpPr/>
          <p:nvPr/>
        </p:nvSpPr>
        <p:spPr>
          <a:xfrm>
            <a:off x="4295800" y="3429000"/>
            <a:ext cx="5292080" cy="3024336"/>
          </a:xfrm>
          <a:prstGeom prst="cloudCallout">
            <a:avLst>
              <a:gd name="adj1" fmla="val -46751"/>
              <a:gd name="adj2" fmla="val -64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Don’t forget your PSD then !</a:t>
            </a:r>
            <a:endParaRPr lang="zh-CN" altLang="en-US" sz="3600" dirty="0"/>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8000" y="645768"/>
            <a:ext cx="8229600" cy="654032"/>
          </a:xfrm>
          <a:solidFill>
            <a:srgbClr val="FF9900"/>
          </a:solidFill>
        </p:spPr>
        <p:txBody>
          <a:bodyPr>
            <a:normAutofit fontScale="90000"/>
          </a:bodyPr>
          <a:lstStyle/>
          <a:p>
            <a:r>
              <a:rPr lang="en-US" altLang="zh-CN" dirty="0">
                <a:ea typeface="宋体" pitchFamily="2" charset="-122"/>
              </a:rPr>
              <a:t>Authentication in Distributed Systems</a:t>
            </a:r>
          </a:p>
        </p:txBody>
      </p:sp>
      <p:sp>
        <p:nvSpPr>
          <p:cNvPr id="18435" name="Rectangle 3"/>
          <p:cNvSpPr>
            <a:spLocks noGrp="1" noChangeArrowheads="1"/>
          </p:cNvSpPr>
          <p:nvPr>
            <p:ph type="body" idx="1"/>
          </p:nvPr>
        </p:nvSpPr>
        <p:spPr>
          <a:xfrm>
            <a:off x="1981200" y="1615314"/>
            <a:ext cx="8686800" cy="4261959"/>
          </a:xfrm>
        </p:spPr>
        <p:txBody>
          <a:bodyPr/>
          <a:lstStyle/>
          <a:p>
            <a:pPr>
              <a:lnSpc>
                <a:spcPct val="90000"/>
              </a:lnSpc>
            </a:pPr>
            <a:r>
              <a:rPr lang="en-US" altLang="zh-CN" b="1" i="1" dirty="0">
                <a:solidFill>
                  <a:srgbClr val="9966FF"/>
                </a:solidFill>
                <a:ea typeface="宋体" pitchFamily="2" charset="-122"/>
              </a:rPr>
              <a:t>Private key</a:t>
            </a:r>
            <a:r>
              <a:rPr lang="en-US" altLang="zh-CN" dirty="0">
                <a:ea typeface="宋体" pitchFamily="2" charset="-122"/>
              </a:rPr>
              <a:t> encryption of data</a:t>
            </a:r>
          </a:p>
          <a:p>
            <a:pPr lvl="1">
              <a:lnSpc>
                <a:spcPct val="90000"/>
              </a:lnSpc>
            </a:pPr>
            <a:r>
              <a:rPr lang="en-US" altLang="zh-CN" sz="4000" b="1" dirty="0">
                <a:solidFill>
                  <a:srgbClr val="FF0000"/>
                </a:solidFill>
                <a:ea typeface="宋体" pitchFamily="2" charset="-122"/>
              </a:rPr>
              <a:t>Encrypt</a:t>
            </a:r>
            <a:r>
              <a:rPr lang="en-US" altLang="zh-CN" dirty="0">
                <a:ea typeface="宋体" pitchFamily="2" charset="-122"/>
              </a:rPr>
              <a:t>(Key, Plaintext) = Cipher text</a:t>
            </a:r>
          </a:p>
          <a:p>
            <a:pPr lvl="1">
              <a:lnSpc>
                <a:spcPct val="90000"/>
              </a:lnSpc>
            </a:pPr>
            <a:r>
              <a:rPr lang="en-US" altLang="zh-CN" dirty="0">
                <a:ea typeface="宋体" pitchFamily="2" charset="-122"/>
              </a:rPr>
              <a:t>Decrypt(Key, Cipher text) = Plaintext</a:t>
            </a:r>
          </a:p>
          <a:p>
            <a:pPr>
              <a:lnSpc>
                <a:spcPct val="90000"/>
              </a:lnSpc>
            </a:pPr>
            <a:r>
              <a:rPr lang="en-US" altLang="zh-CN" dirty="0">
                <a:ea typeface="宋体" pitchFamily="2" charset="-122"/>
              </a:rPr>
              <a:t>Hard to reverse without the key</a:t>
            </a:r>
          </a:p>
          <a:p>
            <a:pPr lvl="1">
              <a:lnSpc>
                <a:spcPct val="90000"/>
              </a:lnSpc>
            </a:pPr>
            <a:r>
              <a:rPr lang="en-US" altLang="zh-CN" dirty="0">
                <a:ea typeface="宋体" pitchFamily="2" charset="-122"/>
              </a:rPr>
              <a:t>With the plaintext and the cipher text, one cannot derive the key</a:t>
            </a:r>
          </a:p>
          <a:p>
            <a:pPr>
              <a:lnSpc>
                <a:spcPct val="90000"/>
              </a:lnSpc>
            </a:pPr>
            <a:r>
              <a:rPr lang="en-US" altLang="zh-CN" dirty="0">
                <a:ea typeface="宋体" pitchFamily="2" charset="-122"/>
              </a:rPr>
              <a:t>Provides secrecy and authentication, as long as the key stays secret</a:t>
            </a: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fontScale="90000"/>
          </a:bodyPr>
          <a:lstStyle/>
          <a:p>
            <a:r>
              <a:rPr lang="en-US" altLang="zh-CN" dirty="0">
                <a:ea typeface="宋体" charset="-122"/>
              </a:rPr>
              <a:t>Cryptography [</a:t>
            </a:r>
            <a:r>
              <a:rPr lang="zh-CN" altLang="en-US" sz="3600" dirty="0">
                <a:ea typeface="宋体" charset="-122"/>
              </a:rPr>
              <a:t>密码学</a:t>
            </a:r>
            <a:r>
              <a:rPr lang="en-US" altLang="zh-CN" dirty="0">
                <a:ea typeface="宋体" charset="-122"/>
              </a:rPr>
              <a:t>]</a:t>
            </a:r>
          </a:p>
        </p:txBody>
      </p:sp>
      <p:sp>
        <p:nvSpPr>
          <p:cNvPr id="1027" name="Rectangle 3"/>
          <p:cNvSpPr>
            <a:spLocks noGrp="1" noChangeArrowheads="1"/>
          </p:cNvSpPr>
          <p:nvPr>
            <p:ph type="body" idx="1"/>
          </p:nvPr>
        </p:nvSpPr>
        <p:spPr/>
        <p:txBody>
          <a:bodyPr>
            <a:normAutofit/>
          </a:bodyPr>
          <a:lstStyle/>
          <a:p>
            <a:r>
              <a:rPr lang="en-US" altLang="zh-CN" dirty="0">
                <a:ea typeface="宋体" charset="-122"/>
              </a:rPr>
              <a:t>Goal: keep information from those who aren’t supposed to see it</a:t>
            </a:r>
          </a:p>
          <a:p>
            <a:pPr lvl="1"/>
            <a:r>
              <a:rPr lang="en-US" altLang="zh-CN" dirty="0">
                <a:ea typeface="宋体" charset="-122"/>
              </a:rPr>
              <a:t>Do this by “scrambling [</a:t>
            </a:r>
            <a:r>
              <a:rPr lang="zh-CN" altLang="en-US" sz="1600" dirty="0">
                <a:ea typeface="宋体" charset="-122"/>
              </a:rPr>
              <a:t>混杂</a:t>
            </a:r>
            <a:r>
              <a:rPr lang="en-US" altLang="zh-CN" sz="1600" dirty="0">
                <a:ea typeface="宋体" charset="-122"/>
              </a:rPr>
              <a:t>; </a:t>
            </a:r>
            <a:r>
              <a:rPr lang="zh-CN" altLang="en-US" sz="1600" dirty="0">
                <a:ea typeface="宋体" charset="-122"/>
              </a:rPr>
              <a:t>把</a:t>
            </a:r>
            <a:r>
              <a:rPr lang="en-US" altLang="zh-CN" sz="1600" dirty="0">
                <a:ea typeface="宋体" charset="-122"/>
              </a:rPr>
              <a:t>…</a:t>
            </a:r>
            <a:r>
              <a:rPr lang="zh-CN" altLang="en-US" sz="1600" dirty="0">
                <a:ea typeface="宋体" charset="-122"/>
              </a:rPr>
              <a:t>搅乱</a:t>
            </a:r>
            <a:r>
              <a:rPr lang="en-US" altLang="zh-CN" dirty="0">
                <a:ea typeface="宋体" charset="-122"/>
              </a:rPr>
              <a:t>]” the data</a:t>
            </a:r>
          </a:p>
          <a:p>
            <a:r>
              <a:rPr lang="en-US" altLang="zh-CN" dirty="0">
                <a:ea typeface="宋体" charset="-122"/>
              </a:rPr>
              <a:t>Use a well-known algorithm to scramble data</a:t>
            </a:r>
          </a:p>
          <a:p>
            <a:pPr lvl="1"/>
            <a:r>
              <a:rPr lang="en-US" altLang="zh-CN" dirty="0">
                <a:ea typeface="宋体" charset="-122"/>
              </a:rPr>
              <a:t>Algorithm has two inputs: data &amp; key</a:t>
            </a:r>
          </a:p>
          <a:p>
            <a:pPr lvl="1"/>
            <a:r>
              <a:rPr lang="en-US" altLang="zh-CN" dirty="0">
                <a:ea typeface="宋体" charset="-122"/>
              </a:rPr>
              <a:t>Key is known only to “authorized” users</a:t>
            </a:r>
          </a:p>
          <a:p>
            <a:pPr lvl="1"/>
            <a:r>
              <a:rPr lang="en-US" altLang="zh-CN" dirty="0">
                <a:ea typeface="宋体" charset="-122"/>
              </a:rPr>
              <a:t>Relying upon the secrecy of the algorithm is a </a:t>
            </a:r>
            <a:r>
              <a:rPr lang="en-US" altLang="zh-CN" i="1" dirty="0">
                <a:ea typeface="宋体" charset="-122"/>
              </a:rPr>
              <a:t>very</a:t>
            </a:r>
            <a:r>
              <a:rPr lang="en-US" altLang="zh-CN" dirty="0">
                <a:ea typeface="宋体" charset="-122"/>
              </a:rPr>
              <a:t> bad idea (see WW2 Enigma for an example, WEP, WPA2 …)</a:t>
            </a:r>
          </a:p>
          <a:p>
            <a:r>
              <a:rPr lang="en-US" altLang="zh-CN" dirty="0">
                <a:ea typeface="宋体" charset="-122"/>
              </a:rPr>
              <a:t>Cracking codes is </a:t>
            </a:r>
            <a:r>
              <a:rPr lang="en-US" altLang="zh-CN" b="1" i="1" dirty="0">
                <a:ea typeface="宋体" charset="-122"/>
              </a:rPr>
              <a:t>very</a:t>
            </a:r>
            <a:r>
              <a:rPr lang="en-US" altLang="zh-CN" dirty="0">
                <a:ea typeface="宋体" charset="-122"/>
              </a:rPr>
              <a:t> difficult, </a:t>
            </a:r>
            <a:r>
              <a:rPr lang="en-US" altLang="zh-CN" i="1" dirty="0">
                <a:ea typeface="宋体" charset="-122"/>
              </a:rPr>
              <a:t>Sneakers</a:t>
            </a:r>
            <a:r>
              <a:rPr lang="en-US" altLang="zh-CN" dirty="0">
                <a:ea typeface="宋体" charset="-122"/>
              </a:rPr>
              <a:t> and other movies notwithstanding</a:t>
            </a:r>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14</a:t>
            </a:fld>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zh-CN">
                <a:ea typeface="宋体" charset="-122"/>
              </a:rPr>
              <a:t>Cryptography basics</a:t>
            </a:r>
          </a:p>
        </p:txBody>
      </p:sp>
      <p:sp>
        <p:nvSpPr>
          <p:cNvPr id="10246" name="Rectangle 6"/>
          <p:cNvSpPr>
            <a:spLocks noChangeArrowheads="1"/>
          </p:cNvSpPr>
          <p:nvPr/>
        </p:nvSpPr>
        <p:spPr bwMode="auto">
          <a:xfrm>
            <a:off x="3810000" y="4648200"/>
            <a:ext cx="990600" cy="762000"/>
          </a:xfrm>
          <a:prstGeom prst="rect">
            <a:avLst/>
          </a:prstGeom>
          <a:solidFill>
            <a:srgbClr val="FF99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CC"/>
            </a:extrusionClr>
          </a:sp3d>
        </p:spPr>
        <p:txBody>
          <a:bodyPr wrap="none" anchor="ctr">
            <a:flatTx/>
          </a:bodyPr>
          <a:lstStyle/>
          <a:p>
            <a:pPr algn="ctr"/>
            <a:r>
              <a:rPr lang="en-US" altLang="zh-CN" sz="2800">
                <a:ea typeface="宋体" charset="-122"/>
              </a:rPr>
              <a:t>E</a:t>
            </a:r>
          </a:p>
        </p:txBody>
      </p:sp>
      <p:sp>
        <p:nvSpPr>
          <p:cNvPr id="10247" name="Rectangle 7"/>
          <p:cNvSpPr>
            <a:spLocks noChangeArrowheads="1"/>
          </p:cNvSpPr>
          <p:nvPr/>
        </p:nvSpPr>
        <p:spPr bwMode="auto">
          <a:xfrm>
            <a:off x="7239000" y="4648200"/>
            <a:ext cx="990600" cy="762000"/>
          </a:xfrm>
          <a:prstGeom prst="rect">
            <a:avLst/>
          </a:prstGeom>
          <a:solidFill>
            <a:srgbClr val="99CC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99CCFF"/>
            </a:extrusionClr>
          </a:sp3d>
        </p:spPr>
        <p:txBody>
          <a:bodyPr wrap="none" anchor="ctr">
            <a:flatTx/>
          </a:bodyPr>
          <a:lstStyle/>
          <a:p>
            <a:pPr algn="ctr"/>
            <a:r>
              <a:rPr lang="en-US" altLang="zh-CN" sz="2800">
                <a:ea typeface="宋体" charset="-122"/>
              </a:rPr>
              <a:t>D</a:t>
            </a:r>
          </a:p>
        </p:txBody>
      </p:sp>
      <p:cxnSp>
        <p:nvCxnSpPr>
          <p:cNvPr id="10248" name="AutoShape 8"/>
          <p:cNvCxnSpPr>
            <a:cxnSpLocks noChangeShapeType="1"/>
            <a:stCxn id="10246" idx="3"/>
            <a:endCxn id="10247" idx="1"/>
          </p:cNvCxnSpPr>
          <p:nvPr/>
        </p:nvCxnSpPr>
        <p:spPr bwMode="auto">
          <a:xfrm>
            <a:off x="4800600" y="5029200"/>
            <a:ext cx="2438400" cy="0"/>
          </a:xfrm>
          <a:prstGeom prst="straightConnector1">
            <a:avLst/>
          </a:prstGeom>
          <a:noFill/>
          <a:ln w="9525">
            <a:solidFill>
              <a:schemeClr val="tx1"/>
            </a:solidFill>
            <a:round/>
            <a:headEnd/>
            <a:tailEnd type="triangle" w="med" len="med"/>
          </a:ln>
          <a:effectLst/>
        </p:spPr>
      </p:cxnSp>
      <p:sp>
        <p:nvSpPr>
          <p:cNvPr id="10251" name="Text Box 11"/>
          <p:cNvSpPr txBox="1">
            <a:spLocks noChangeArrowheads="1"/>
          </p:cNvSpPr>
          <p:nvPr/>
        </p:nvSpPr>
        <p:spPr bwMode="auto">
          <a:xfrm>
            <a:off x="5257801" y="4495800"/>
            <a:ext cx="1020087" cy="369332"/>
          </a:xfrm>
          <a:prstGeom prst="rect">
            <a:avLst/>
          </a:prstGeom>
          <a:noFill/>
          <a:ln w="9525">
            <a:noFill/>
            <a:miter lim="800000"/>
            <a:headEnd/>
            <a:tailEnd/>
          </a:ln>
          <a:effectLst/>
        </p:spPr>
        <p:txBody>
          <a:bodyPr wrap="none">
            <a:spAutoFit/>
          </a:bodyPr>
          <a:lstStyle/>
          <a:p>
            <a:r>
              <a:rPr lang="en-US" altLang="zh-CN">
                <a:ea typeface="宋体" charset="-122"/>
              </a:rPr>
              <a:t>C=E(P,K</a:t>
            </a:r>
            <a:r>
              <a:rPr lang="en-US" altLang="zh-CN" baseline="-25000">
                <a:ea typeface="宋体" charset="-122"/>
              </a:rPr>
              <a:t>E</a:t>
            </a:r>
            <a:r>
              <a:rPr lang="en-US" altLang="zh-CN">
                <a:ea typeface="宋体" charset="-122"/>
              </a:rPr>
              <a:t>)</a:t>
            </a:r>
          </a:p>
        </p:txBody>
      </p:sp>
      <p:sp>
        <p:nvSpPr>
          <p:cNvPr id="10252" name="Text Box 12"/>
          <p:cNvSpPr txBox="1">
            <a:spLocks noChangeArrowheads="1"/>
          </p:cNvSpPr>
          <p:nvPr/>
        </p:nvSpPr>
        <p:spPr bwMode="auto">
          <a:xfrm>
            <a:off x="2362200" y="4800600"/>
            <a:ext cx="303288" cy="369332"/>
          </a:xfrm>
          <a:prstGeom prst="rect">
            <a:avLst/>
          </a:prstGeom>
          <a:noFill/>
          <a:ln w="9525">
            <a:noFill/>
            <a:miter lim="800000"/>
            <a:headEnd/>
            <a:tailEnd/>
          </a:ln>
          <a:effectLst/>
        </p:spPr>
        <p:txBody>
          <a:bodyPr wrap="none">
            <a:spAutoFit/>
          </a:bodyPr>
          <a:lstStyle/>
          <a:p>
            <a:r>
              <a:rPr lang="en-US" altLang="zh-CN">
                <a:ea typeface="宋体" charset="-122"/>
              </a:rPr>
              <a:t>P</a:t>
            </a:r>
          </a:p>
        </p:txBody>
      </p:sp>
      <p:cxnSp>
        <p:nvCxnSpPr>
          <p:cNvPr id="10253" name="AutoShape 13"/>
          <p:cNvCxnSpPr>
            <a:cxnSpLocks noChangeShapeType="1"/>
            <a:stCxn id="10252" idx="3"/>
            <a:endCxn id="10246" idx="1"/>
          </p:cNvCxnSpPr>
          <p:nvPr/>
        </p:nvCxnSpPr>
        <p:spPr bwMode="auto">
          <a:xfrm>
            <a:off x="2665488" y="4985266"/>
            <a:ext cx="1144512" cy="43934"/>
          </a:xfrm>
          <a:prstGeom prst="straightConnector1">
            <a:avLst/>
          </a:prstGeom>
          <a:noFill/>
          <a:ln w="9525">
            <a:solidFill>
              <a:schemeClr val="tx1"/>
            </a:solidFill>
            <a:round/>
            <a:headEnd/>
            <a:tailEnd type="triangle" w="med" len="med"/>
          </a:ln>
          <a:effectLst/>
        </p:spPr>
      </p:cxnSp>
      <p:sp>
        <p:nvSpPr>
          <p:cNvPr id="10254" name="Text Box 14"/>
          <p:cNvSpPr txBox="1">
            <a:spLocks noChangeArrowheads="1"/>
          </p:cNvSpPr>
          <p:nvPr/>
        </p:nvSpPr>
        <p:spPr bwMode="auto">
          <a:xfrm>
            <a:off x="9372600" y="4800600"/>
            <a:ext cx="303288" cy="369332"/>
          </a:xfrm>
          <a:prstGeom prst="rect">
            <a:avLst/>
          </a:prstGeom>
          <a:noFill/>
          <a:ln w="9525">
            <a:noFill/>
            <a:miter lim="800000"/>
            <a:headEnd/>
            <a:tailEnd/>
          </a:ln>
          <a:effectLst/>
        </p:spPr>
        <p:txBody>
          <a:bodyPr wrap="none">
            <a:spAutoFit/>
          </a:bodyPr>
          <a:lstStyle/>
          <a:p>
            <a:r>
              <a:rPr lang="en-US" altLang="zh-CN">
                <a:ea typeface="宋体" charset="-122"/>
              </a:rPr>
              <a:t>P</a:t>
            </a:r>
          </a:p>
        </p:txBody>
      </p:sp>
      <p:cxnSp>
        <p:nvCxnSpPr>
          <p:cNvPr id="10255" name="AutoShape 15"/>
          <p:cNvCxnSpPr>
            <a:cxnSpLocks noChangeShapeType="1"/>
            <a:stCxn id="10247" idx="3"/>
            <a:endCxn id="10254" idx="1"/>
          </p:cNvCxnSpPr>
          <p:nvPr/>
        </p:nvCxnSpPr>
        <p:spPr bwMode="auto">
          <a:xfrm flipV="1">
            <a:off x="8229600" y="4985266"/>
            <a:ext cx="1143000" cy="43934"/>
          </a:xfrm>
          <a:prstGeom prst="straightConnector1">
            <a:avLst/>
          </a:prstGeom>
          <a:noFill/>
          <a:ln w="9525">
            <a:solidFill>
              <a:schemeClr val="tx1"/>
            </a:solidFill>
            <a:round/>
            <a:headEnd/>
            <a:tailEnd type="triangle" w="med" len="med"/>
          </a:ln>
          <a:effectLst/>
        </p:spPr>
      </p:cxnSp>
      <p:sp>
        <p:nvSpPr>
          <p:cNvPr id="10256" name="Text Box 16"/>
          <p:cNvSpPr txBox="1">
            <a:spLocks noChangeArrowheads="1"/>
          </p:cNvSpPr>
          <p:nvPr/>
        </p:nvSpPr>
        <p:spPr bwMode="auto">
          <a:xfrm>
            <a:off x="4038600" y="3810000"/>
            <a:ext cx="380232" cy="369332"/>
          </a:xfrm>
          <a:prstGeom prst="rect">
            <a:avLst/>
          </a:prstGeom>
          <a:noFill/>
          <a:ln w="9525">
            <a:noFill/>
            <a:miter lim="800000"/>
            <a:headEnd/>
            <a:tailEnd/>
          </a:ln>
          <a:effectLst/>
        </p:spPr>
        <p:txBody>
          <a:bodyPr wrap="none">
            <a:spAutoFit/>
          </a:bodyPr>
          <a:lstStyle/>
          <a:p>
            <a:r>
              <a:rPr lang="en-US" altLang="zh-CN">
                <a:ea typeface="宋体" charset="-122"/>
              </a:rPr>
              <a:t>K</a:t>
            </a:r>
            <a:r>
              <a:rPr lang="en-US" altLang="zh-CN" baseline="-25000">
                <a:ea typeface="宋体" charset="-122"/>
              </a:rPr>
              <a:t>E</a:t>
            </a:r>
            <a:endParaRPr lang="en-US" altLang="zh-CN">
              <a:ea typeface="宋体" charset="-122"/>
            </a:endParaRPr>
          </a:p>
        </p:txBody>
      </p:sp>
      <p:sp>
        <p:nvSpPr>
          <p:cNvPr id="10257" name="Text Box 17"/>
          <p:cNvSpPr txBox="1">
            <a:spLocks noChangeArrowheads="1"/>
          </p:cNvSpPr>
          <p:nvPr/>
        </p:nvSpPr>
        <p:spPr bwMode="auto">
          <a:xfrm>
            <a:off x="7459663" y="3810000"/>
            <a:ext cx="399468" cy="369332"/>
          </a:xfrm>
          <a:prstGeom prst="rect">
            <a:avLst/>
          </a:prstGeom>
          <a:noFill/>
          <a:ln w="9525">
            <a:noFill/>
            <a:miter lim="800000"/>
            <a:headEnd/>
            <a:tailEnd/>
          </a:ln>
          <a:effectLst/>
        </p:spPr>
        <p:txBody>
          <a:bodyPr wrap="none">
            <a:spAutoFit/>
          </a:bodyPr>
          <a:lstStyle/>
          <a:p>
            <a:r>
              <a:rPr lang="en-US" altLang="zh-CN">
                <a:ea typeface="宋体" charset="-122"/>
              </a:rPr>
              <a:t>K</a:t>
            </a:r>
            <a:r>
              <a:rPr lang="en-US" altLang="zh-CN" baseline="-25000">
                <a:ea typeface="宋体" charset="-122"/>
              </a:rPr>
              <a:t>D</a:t>
            </a:r>
            <a:endParaRPr lang="en-US" altLang="zh-CN">
              <a:ea typeface="宋体" charset="-122"/>
            </a:endParaRPr>
          </a:p>
        </p:txBody>
      </p:sp>
      <p:cxnSp>
        <p:nvCxnSpPr>
          <p:cNvPr id="10258" name="AutoShape 18"/>
          <p:cNvCxnSpPr>
            <a:cxnSpLocks noChangeShapeType="1"/>
            <a:stCxn id="10256" idx="2"/>
            <a:endCxn id="10246" idx="0"/>
          </p:cNvCxnSpPr>
          <p:nvPr/>
        </p:nvCxnSpPr>
        <p:spPr bwMode="auto">
          <a:xfrm>
            <a:off x="4228716" y="4179332"/>
            <a:ext cx="76584" cy="468868"/>
          </a:xfrm>
          <a:prstGeom prst="straightConnector1">
            <a:avLst/>
          </a:prstGeom>
          <a:noFill/>
          <a:ln w="9525">
            <a:solidFill>
              <a:schemeClr val="tx1"/>
            </a:solidFill>
            <a:round/>
            <a:headEnd/>
            <a:tailEnd type="triangle" w="med" len="med"/>
          </a:ln>
          <a:effectLst/>
        </p:spPr>
      </p:cxnSp>
      <p:cxnSp>
        <p:nvCxnSpPr>
          <p:cNvPr id="10259" name="AutoShape 19"/>
          <p:cNvCxnSpPr>
            <a:cxnSpLocks noChangeShapeType="1"/>
            <a:stCxn id="10257" idx="2"/>
            <a:endCxn id="10247" idx="0"/>
          </p:cNvCxnSpPr>
          <p:nvPr/>
        </p:nvCxnSpPr>
        <p:spPr bwMode="auto">
          <a:xfrm>
            <a:off x="7659398" y="4179332"/>
            <a:ext cx="74903" cy="468868"/>
          </a:xfrm>
          <a:prstGeom prst="straightConnector1">
            <a:avLst/>
          </a:prstGeom>
          <a:noFill/>
          <a:ln w="9525">
            <a:solidFill>
              <a:schemeClr val="tx1"/>
            </a:solidFill>
            <a:round/>
            <a:headEnd/>
            <a:tailEnd type="triangle" w="med" len="med"/>
          </a:ln>
          <a:effectLst/>
        </p:spPr>
      </p:cxnSp>
      <p:grpSp>
        <p:nvGrpSpPr>
          <p:cNvPr id="2" name="Group 31"/>
          <p:cNvGrpSpPr>
            <a:grpSpLocks/>
          </p:cNvGrpSpPr>
          <p:nvPr/>
        </p:nvGrpSpPr>
        <p:grpSpPr bwMode="auto">
          <a:xfrm>
            <a:off x="5181600" y="5143500"/>
            <a:ext cx="1676400" cy="533400"/>
            <a:chOff x="2256" y="2112"/>
            <a:chExt cx="1056" cy="336"/>
          </a:xfrm>
        </p:grpSpPr>
        <p:sp>
          <p:nvSpPr>
            <p:cNvPr id="10260" name="Rectangle 20" descr="Dark vertical"/>
            <p:cNvSpPr>
              <a:spLocks noChangeArrowheads="1"/>
            </p:cNvSpPr>
            <p:nvPr/>
          </p:nvSpPr>
          <p:spPr bwMode="auto">
            <a:xfrm>
              <a:off x="2256" y="2112"/>
              <a:ext cx="1056" cy="336"/>
            </a:xfrm>
            <a:prstGeom prst="rect">
              <a:avLst/>
            </a:prstGeom>
            <a:pattFill prst="dkVert">
              <a:fgClr>
                <a:srgbClr val="FFFF99"/>
              </a:fgClr>
              <a:bgClr>
                <a:schemeClr val="tx1"/>
              </a:bgClr>
            </a:pattFill>
            <a:ln w="9525">
              <a:solidFill>
                <a:schemeClr val="tx1"/>
              </a:solidFill>
              <a:miter lim="800000"/>
              <a:headEnd/>
              <a:tailEnd/>
            </a:ln>
            <a:effectLst/>
          </p:spPr>
          <p:txBody>
            <a:bodyPr wrap="none" anchor="ctr"/>
            <a:lstStyle/>
            <a:p>
              <a:pPr algn="ctr"/>
              <a:endParaRPr lang="zh-CN" altLang="zh-CN"/>
            </a:p>
          </p:txBody>
        </p:sp>
        <p:sp>
          <p:nvSpPr>
            <p:cNvPr id="10262" name="Rectangle 22"/>
            <p:cNvSpPr>
              <a:spLocks noChangeArrowheads="1"/>
            </p:cNvSpPr>
            <p:nvPr/>
          </p:nvSpPr>
          <p:spPr bwMode="auto">
            <a:xfrm>
              <a:off x="2412" y="2184"/>
              <a:ext cx="744" cy="194"/>
            </a:xfrm>
            <a:prstGeom prst="rect">
              <a:avLst/>
            </a:prstGeom>
            <a:solidFill>
              <a:schemeClr val="bg1"/>
            </a:solidFill>
            <a:ln w="9525">
              <a:noFill/>
              <a:miter lim="800000"/>
              <a:headEnd/>
              <a:tailEnd/>
            </a:ln>
            <a:effectLst/>
          </p:spPr>
          <p:txBody>
            <a:bodyPr wrap="none" lIns="45720" tIns="0" rIns="45720" bIns="0">
              <a:spAutoFit/>
            </a:bodyPr>
            <a:lstStyle/>
            <a:p>
              <a:pPr algn="ctr"/>
              <a:r>
                <a:rPr lang="en-US" altLang="zh-CN" sz="2000">
                  <a:ea typeface="宋体" charset="-122"/>
                </a:rPr>
                <a:t>Ciphertext</a:t>
              </a:r>
            </a:p>
          </p:txBody>
        </p:sp>
      </p:grpSp>
      <p:grpSp>
        <p:nvGrpSpPr>
          <p:cNvPr id="3" name="Group 27"/>
          <p:cNvGrpSpPr>
            <a:grpSpLocks/>
          </p:cNvGrpSpPr>
          <p:nvPr/>
        </p:nvGrpSpPr>
        <p:grpSpPr bwMode="auto">
          <a:xfrm>
            <a:off x="8610600" y="5143500"/>
            <a:ext cx="1676400" cy="533400"/>
            <a:chOff x="4416" y="2160"/>
            <a:chExt cx="1056" cy="336"/>
          </a:xfrm>
        </p:grpSpPr>
        <p:sp>
          <p:nvSpPr>
            <p:cNvPr id="10265" name="Rectangle 25"/>
            <p:cNvSpPr>
              <a:spLocks noChangeArrowheads="1"/>
            </p:cNvSpPr>
            <p:nvPr/>
          </p:nvSpPr>
          <p:spPr bwMode="auto">
            <a:xfrm>
              <a:off x="4416" y="2160"/>
              <a:ext cx="1056" cy="336"/>
            </a:xfrm>
            <a:prstGeom prst="rect">
              <a:avLst/>
            </a:prstGeom>
            <a:solidFill>
              <a:srgbClr val="FFFF99"/>
            </a:solidFill>
            <a:ln w="9525">
              <a:solidFill>
                <a:schemeClr val="tx1"/>
              </a:solidFill>
              <a:miter lim="800000"/>
              <a:headEnd/>
              <a:tailEnd/>
            </a:ln>
            <a:effectLst/>
          </p:spPr>
          <p:txBody>
            <a:bodyPr wrap="none" anchor="ctr"/>
            <a:lstStyle/>
            <a:p>
              <a:pPr algn="ctr"/>
              <a:endParaRPr lang="zh-CN" altLang="zh-CN"/>
            </a:p>
          </p:txBody>
        </p:sp>
        <p:sp>
          <p:nvSpPr>
            <p:cNvPr id="10266" name="Rectangle 26"/>
            <p:cNvSpPr>
              <a:spLocks noChangeArrowheads="1"/>
            </p:cNvSpPr>
            <p:nvPr/>
          </p:nvSpPr>
          <p:spPr bwMode="auto">
            <a:xfrm>
              <a:off x="4599" y="2203"/>
              <a:ext cx="692" cy="252"/>
            </a:xfrm>
            <a:prstGeom prst="rect">
              <a:avLst/>
            </a:prstGeom>
            <a:solidFill>
              <a:schemeClr val="bg1"/>
            </a:solidFill>
            <a:ln w="9525">
              <a:noFill/>
              <a:miter lim="800000"/>
              <a:headEnd/>
              <a:tailEnd/>
            </a:ln>
            <a:effectLst/>
          </p:spPr>
          <p:txBody>
            <a:bodyPr wrap="none">
              <a:spAutoFit/>
            </a:bodyPr>
            <a:lstStyle/>
            <a:p>
              <a:pPr algn="ctr"/>
              <a:r>
                <a:rPr lang="en-US" altLang="zh-CN" sz="2000">
                  <a:ea typeface="宋体" charset="-122"/>
                </a:rPr>
                <a:t>Plaintext</a:t>
              </a:r>
            </a:p>
          </p:txBody>
        </p:sp>
      </p:grpSp>
      <p:grpSp>
        <p:nvGrpSpPr>
          <p:cNvPr id="4" name="Group 28"/>
          <p:cNvGrpSpPr>
            <a:grpSpLocks/>
          </p:cNvGrpSpPr>
          <p:nvPr/>
        </p:nvGrpSpPr>
        <p:grpSpPr bwMode="auto">
          <a:xfrm>
            <a:off x="1828800" y="5143500"/>
            <a:ext cx="1676400" cy="533400"/>
            <a:chOff x="4416" y="2160"/>
            <a:chExt cx="1056" cy="336"/>
          </a:xfrm>
        </p:grpSpPr>
        <p:sp>
          <p:nvSpPr>
            <p:cNvPr id="10269" name="Rectangle 29"/>
            <p:cNvSpPr>
              <a:spLocks noChangeArrowheads="1"/>
            </p:cNvSpPr>
            <p:nvPr/>
          </p:nvSpPr>
          <p:spPr bwMode="auto">
            <a:xfrm>
              <a:off x="4416" y="2160"/>
              <a:ext cx="1056" cy="336"/>
            </a:xfrm>
            <a:prstGeom prst="rect">
              <a:avLst/>
            </a:prstGeom>
            <a:solidFill>
              <a:srgbClr val="FFFF99"/>
            </a:solidFill>
            <a:ln w="9525">
              <a:solidFill>
                <a:schemeClr val="tx1"/>
              </a:solidFill>
              <a:miter lim="800000"/>
              <a:headEnd/>
              <a:tailEnd/>
            </a:ln>
            <a:effectLst/>
          </p:spPr>
          <p:txBody>
            <a:bodyPr wrap="none" anchor="ctr"/>
            <a:lstStyle/>
            <a:p>
              <a:pPr algn="ctr"/>
              <a:endParaRPr lang="zh-CN" altLang="zh-CN"/>
            </a:p>
          </p:txBody>
        </p:sp>
        <p:sp>
          <p:nvSpPr>
            <p:cNvPr id="10270" name="Rectangle 30"/>
            <p:cNvSpPr>
              <a:spLocks noChangeArrowheads="1"/>
            </p:cNvSpPr>
            <p:nvPr/>
          </p:nvSpPr>
          <p:spPr bwMode="auto">
            <a:xfrm>
              <a:off x="4599" y="2203"/>
              <a:ext cx="692" cy="252"/>
            </a:xfrm>
            <a:prstGeom prst="rect">
              <a:avLst/>
            </a:prstGeom>
            <a:solidFill>
              <a:schemeClr val="bg1"/>
            </a:solidFill>
            <a:ln w="9525">
              <a:noFill/>
              <a:miter lim="800000"/>
              <a:headEnd/>
              <a:tailEnd/>
            </a:ln>
            <a:effectLst/>
          </p:spPr>
          <p:txBody>
            <a:bodyPr wrap="none">
              <a:spAutoFit/>
            </a:bodyPr>
            <a:lstStyle/>
            <a:p>
              <a:pPr algn="ctr"/>
              <a:r>
                <a:rPr lang="en-US" altLang="zh-CN" sz="2000">
                  <a:ea typeface="宋体" charset="-122"/>
                </a:rPr>
                <a:t>Plaintext</a:t>
              </a:r>
            </a:p>
          </p:txBody>
        </p:sp>
      </p:grpSp>
      <p:sp>
        <p:nvSpPr>
          <p:cNvPr id="10272" name="AutoShape 32"/>
          <p:cNvSpPr>
            <a:spLocks/>
          </p:cNvSpPr>
          <p:nvPr/>
        </p:nvSpPr>
        <p:spPr bwMode="auto">
          <a:xfrm rot="-5400000">
            <a:off x="3825082" y="3825082"/>
            <a:ext cx="274637" cy="4267200"/>
          </a:xfrm>
          <a:prstGeom prst="leftBrace">
            <a:avLst>
              <a:gd name="adj1" fmla="val 129480"/>
              <a:gd name="adj2" fmla="val 50000"/>
            </a:avLst>
          </a:prstGeom>
          <a:noFill/>
          <a:ln w="9525">
            <a:solidFill>
              <a:schemeClr val="tx1"/>
            </a:solidFill>
            <a:round/>
            <a:headEnd/>
            <a:tailEnd/>
          </a:ln>
          <a:effectLst/>
        </p:spPr>
        <p:txBody>
          <a:bodyPr wrap="none" anchor="ctr"/>
          <a:lstStyle/>
          <a:p>
            <a:endParaRPr lang="zh-CN" altLang="en-US"/>
          </a:p>
        </p:txBody>
      </p:sp>
      <p:sp>
        <p:nvSpPr>
          <p:cNvPr id="10273" name="AutoShape 33"/>
          <p:cNvSpPr>
            <a:spLocks/>
          </p:cNvSpPr>
          <p:nvPr/>
        </p:nvSpPr>
        <p:spPr bwMode="auto">
          <a:xfrm rot="-5400000">
            <a:off x="8054182" y="3863182"/>
            <a:ext cx="274637" cy="4191000"/>
          </a:xfrm>
          <a:prstGeom prst="leftBrace">
            <a:avLst>
              <a:gd name="adj1" fmla="val 127168"/>
              <a:gd name="adj2" fmla="val 50000"/>
            </a:avLst>
          </a:prstGeom>
          <a:noFill/>
          <a:ln w="9525">
            <a:solidFill>
              <a:schemeClr val="tx1"/>
            </a:solidFill>
            <a:round/>
            <a:headEnd/>
            <a:tailEnd/>
          </a:ln>
          <a:effectLst/>
        </p:spPr>
        <p:txBody>
          <a:bodyPr wrap="none" anchor="ctr"/>
          <a:lstStyle/>
          <a:p>
            <a:endParaRPr lang="zh-CN" altLang="en-US"/>
          </a:p>
        </p:txBody>
      </p:sp>
      <p:sp>
        <p:nvSpPr>
          <p:cNvPr id="10274" name="Text Box 34"/>
          <p:cNvSpPr txBox="1">
            <a:spLocks noChangeArrowheads="1"/>
          </p:cNvSpPr>
          <p:nvPr/>
        </p:nvSpPr>
        <p:spPr bwMode="auto">
          <a:xfrm>
            <a:off x="3276601" y="6096001"/>
            <a:ext cx="1311275" cy="396875"/>
          </a:xfrm>
          <a:prstGeom prst="rect">
            <a:avLst/>
          </a:prstGeom>
          <a:noFill/>
          <a:ln w="9525">
            <a:noFill/>
            <a:miter lim="800000"/>
            <a:headEnd/>
            <a:tailEnd/>
          </a:ln>
          <a:effectLst/>
        </p:spPr>
        <p:txBody>
          <a:bodyPr wrap="none">
            <a:spAutoFit/>
          </a:bodyPr>
          <a:lstStyle/>
          <a:p>
            <a:r>
              <a:rPr lang="en-US" altLang="zh-CN" sz="2000">
                <a:ea typeface="宋体" charset="-122"/>
              </a:rPr>
              <a:t>Encryption</a:t>
            </a:r>
          </a:p>
        </p:txBody>
      </p:sp>
      <p:sp>
        <p:nvSpPr>
          <p:cNvPr id="10275" name="Text Box 35"/>
          <p:cNvSpPr txBox="1">
            <a:spLocks noChangeArrowheads="1"/>
          </p:cNvSpPr>
          <p:nvPr/>
        </p:nvSpPr>
        <p:spPr bwMode="auto">
          <a:xfrm>
            <a:off x="7467601" y="6096001"/>
            <a:ext cx="1325563" cy="396875"/>
          </a:xfrm>
          <a:prstGeom prst="rect">
            <a:avLst/>
          </a:prstGeom>
          <a:noFill/>
          <a:ln w="9525">
            <a:noFill/>
            <a:miter lim="800000"/>
            <a:headEnd/>
            <a:tailEnd/>
          </a:ln>
          <a:effectLst/>
        </p:spPr>
        <p:txBody>
          <a:bodyPr wrap="none">
            <a:spAutoFit/>
          </a:bodyPr>
          <a:lstStyle/>
          <a:p>
            <a:r>
              <a:rPr lang="en-US" altLang="zh-CN" sz="2000">
                <a:ea typeface="宋体" charset="-122"/>
              </a:rPr>
              <a:t>Decryption</a:t>
            </a:r>
          </a:p>
        </p:txBody>
      </p:sp>
      <p:sp>
        <p:nvSpPr>
          <p:cNvPr id="10276" name="Text Box 36"/>
          <p:cNvSpPr txBox="1">
            <a:spLocks noChangeArrowheads="1"/>
          </p:cNvSpPr>
          <p:nvPr/>
        </p:nvSpPr>
        <p:spPr bwMode="auto">
          <a:xfrm>
            <a:off x="2133601" y="4114801"/>
            <a:ext cx="1311275" cy="701675"/>
          </a:xfrm>
          <a:prstGeom prst="rect">
            <a:avLst/>
          </a:prstGeom>
          <a:noFill/>
          <a:ln w="9525">
            <a:noFill/>
            <a:miter lim="800000"/>
            <a:headEnd/>
            <a:tailEnd/>
          </a:ln>
          <a:effectLst/>
        </p:spPr>
        <p:txBody>
          <a:bodyPr wrap="none">
            <a:spAutoFit/>
          </a:bodyPr>
          <a:lstStyle/>
          <a:p>
            <a:pPr algn="r"/>
            <a:r>
              <a:rPr lang="en-US" altLang="zh-CN" sz="2000">
                <a:ea typeface="宋体" charset="-122"/>
              </a:rPr>
              <a:t>Encryption</a:t>
            </a:r>
            <a:br>
              <a:rPr lang="en-US" altLang="zh-CN" sz="2000">
                <a:ea typeface="宋体" charset="-122"/>
              </a:rPr>
            </a:br>
            <a:r>
              <a:rPr lang="en-US" altLang="zh-CN" sz="2000">
                <a:ea typeface="宋体" charset="-122"/>
              </a:rPr>
              <a:t>key</a:t>
            </a:r>
          </a:p>
        </p:txBody>
      </p:sp>
      <p:cxnSp>
        <p:nvCxnSpPr>
          <p:cNvPr id="10277" name="AutoShape 37"/>
          <p:cNvCxnSpPr>
            <a:cxnSpLocks noChangeShapeType="1"/>
            <a:stCxn id="10276" idx="3"/>
            <a:endCxn id="10256" idx="1"/>
          </p:cNvCxnSpPr>
          <p:nvPr/>
        </p:nvCxnSpPr>
        <p:spPr bwMode="auto">
          <a:xfrm flipV="1">
            <a:off x="3444876" y="3994666"/>
            <a:ext cx="593725" cy="470972"/>
          </a:xfrm>
          <a:prstGeom prst="curvedConnector3">
            <a:avLst>
              <a:gd name="adj1" fmla="val 50000"/>
            </a:avLst>
          </a:prstGeom>
          <a:noFill/>
          <a:ln w="9525" cap="rnd">
            <a:solidFill>
              <a:schemeClr val="tx1"/>
            </a:solidFill>
            <a:prstDash val="sysDot"/>
            <a:round/>
            <a:headEnd/>
            <a:tailEnd type="triangle" w="med" len="med"/>
          </a:ln>
          <a:effectLst/>
        </p:spPr>
      </p:cxnSp>
      <p:sp>
        <p:nvSpPr>
          <p:cNvPr id="10278" name="Text Box 38"/>
          <p:cNvSpPr txBox="1">
            <a:spLocks noChangeArrowheads="1"/>
          </p:cNvSpPr>
          <p:nvPr/>
        </p:nvSpPr>
        <p:spPr bwMode="auto">
          <a:xfrm>
            <a:off x="8915401" y="4114801"/>
            <a:ext cx="1325563" cy="701675"/>
          </a:xfrm>
          <a:prstGeom prst="rect">
            <a:avLst/>
          </a:prstGeom>
          <a:noFill/>
          <a:ln w="9525">
            <a:noFill/>
            <a:miter lim="800000"/>
            <a:headEnd/>
            <a:tailEnd/>
          </a:ln>
          <a:effectLst/>
        </p:spPr>
        <p:txBody>
          <a:bodyPr wrap="none">
            <a:spAutoFit/>
          </a:bodyPr>
          <a:lstStyle/>
          <a:p>
            <a:r>
              <a:rPr lang="en-US" altLang="zh-CN" sz="2000">
                <a:ea typeface="宋体" charset="-122"/>
              </a:rPr>
              <a:t>Decryption</a:t>
            </a:r>
            <a:br>
              <a:rPr lang="en-US" altLang="zh-CN" sz="2000">
                <a:ea typeface="宋体" charset="-122"/>
              </a:rPr>
            </a:br>
            <a:r>
              <a:rPr lang="en-US" altLang="zh-CN" sz="2000">
                <a:ea typeface="宋体" charset="-122"/>
              </a:rPr>
              <a:t>key</a:t>
            </a:r>
          </a:p>
        </p:txBody>
      </p:sp>
      <p:cxnSp>
        <p:nvCxnSpPr>
          <p:cNvPr id="10279" name="AutoShape 39"/>
          <p:cNvCxnSpPr>
            <a:cxnSpLocks noChangeShapeType="1"/>
            <a:stCxn id="10278" idx="1"/>
            <a:endCxn id="10257" idx="3"/>
          </p:cNvCxnSpPr>
          <p:nvPr/>
        </p:nvCxnSpPr>
        <p:spPr bwMode="auto">
          <a:xfrm rot="10800000">
            <a:off x="7859133" y="3994666"/>
            <a:ext cx="1056269" cy="470972"/>
          </a:xfrm>
          <a:prstGeom prst="curvedConnector3">
            <a:avLst>
              <a:gd name="adj1" fmla="val 50000"/>
            </a:avLst>
          </a:prstGeom>
          <a:noFill/>
          <a:ln w="9525" cap="rnd">
            <a:solidFill>
              <a:schemeClr val="tx1"/>
            </a:solidFill>
            <a:prstDash val="sysDot"/>
            <a:round/>
            <a:headEnd/>
            <a:tailEnd type="triangle" w="med" len="med"/>
          </a:ln>
          <a:effectLst/>
        </p:spPr>
      </p:cxnSp>
      <p:sp>
        <p:nvSpPr>
          <p:cNvPr id="10280" name="Rectangle 40"/>
          <p:cNvSpPr>
            <a:spLocks noGrp="1" noChangeArrowheads="1"/>
          </p:cNvSpPr>
          <p:nvPr>
            <p:ph type="body" sz="half" idx="1"/>
          </p:nvPr>
        </p:nvSpPr>
        <p:spPr/>
        <p:txBody>
          <a:bodyPr>
            <a:normAutofit/>
          </a:bodyPr>
          <a:lstStyle/>
          <a:p>
            <a:r>
              <a:rPr lang="en-US" altLang="zh-CN" sz="2400">
                <a:ea typeface="宋体" charset="-122"/>
              </a:rPr>
              <a:t>Algorithms (E, D) are widely known</a:t>
            </a:r>
          </a:p>
          <a:p>
            <a:r>
              <a:rPr lang="en-US" altLang="zh-CN" sz="2400">
                <a:ea typeface="宋体" charset="-122"/>
              </a:rPr>
              <a:t>Keys (K</a:t>
            </a:r>
            <a:r>
              <a:rPr lang="en-US" altLang="zh-CN" sz="2400" baseline="-25000">
                <a:ea typeface="宋体" charset="-122"/>
              </a:rPr>
              <a:t>E</a:t>
            </a:r>
            <a:r>
              <a:rPr lang="en-US" altLang="zh-CN" sz="2400">
                <a:ea typeface="宋体" charset="-122"/>
              </a:rPr>
              <a:t>, K</a:t>
            </a:r>
            <a:r>
              <a:rPr lang="en-US" altLang="zh-CN" sz="2400" baseline="-25000">
                <a:ea typeface="宋体" charset="-122"/>
              </a:rPr>
              <a:t>D</a:t>
            </a:r>
            <a:r>
              <a:rPr lang="en-US" altLang="zh-CN" sz="2400">
                <a:ea typeface="宋体" charset="-122"/>
              </a:rPr>
              <a:t>) may be less widely distributed</a:t>
            </a:r>
          </a:p>
          <a:p>
            <a:r>
              <a:rPr lang="en-US" altLang="zh-CN" sz="2400">
                <a:ea typeface="宋体" charset="-122"/>
              </a:rPr>
              <a:t>For this to be effective, the ciphertext should be the only information that’s available to the world</a:t>
            </a:r>
          </a:p>
          <a:p>
            <a:r>
              <a:rPr lang="en-US" altLang="zh-CN" sz="2400">
                <a:ea typeface="宋体" charset="-122"/>
              </a:rPr>
              <a:t>Plaintext is known only to the people with the keys (in an ideal world…)</a:t>
            </a:r>
          </a:p>
        </p:txBody>
      </p:sp>
      <p:sp>
        <p:nvSpPr>
          <p:cNvPr id="34" name="Rectangle 33"/>
          <p:cNvSpPr/>
          <p:nvPr/>
        </p:nvSpPr>
        <p:spPr>
          <a:xfrm>
            <a:off x="5429672" y="6407750"/>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
        <p:nvSpPr>
          <p:cNvPr id="35" name="Slide Number Placeholder 34"/>
          <p:cNvSpPr>
            <a:spLocks noGrp="1"/>
          </p:cNvSpPr>
          <p:nvPr>
            <p:ph type="sldNum" sz="quarter" idx="11"/>
          </p:nvPr>
        </p:nvSpPr>
        <p:spPr/>
        <p:txBody>
          <a:bodyPr/>
          <a:lstStyle/>
          <a:p>
            <a:fld id="{510F74B7-9F5D-4157-869D-5C2DFF5988E7}" type="slidenum">
              <a:rPr lang="en-US" altLang="zh-CN" smtClean="0"/>
              <a:pPr/>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8BFEB2C-2366-445D-870B-4EDDAA596658}" type="slidenum">
              <a:rPr lang="en-US" altLang="zh-CN"/>
              <a:pPr/>
              <a:t>16</a:t>
            </a:fld>
            <a:endParaRPr lang="en-US" altLang="zh-CN"/>
          </a:p>
        </p:txBody>
      </p:sp>
      <p:sp>
        <p:nvSpPr>
          <p:cNvPr id="1209346" name="Rectangle 1026"/>
          <p:cNvSpPr>
            <a:spLocks noGrp="1" noChangeArrowheads="1"/>
          </p:cNvSpPr>
          <p:nvPr>
            <p:ph type="title"/>
          </p:nvPr>
        </p:nvSpPr>
        <p:spPr/>
        <p:txBody>
          <a:bodyPr>
            <a:normAutofit fontScale="90000"/>
          </a:bodyPr>
          <a:lstStyle/>
          <a:p>
            <a:r>
              <a:rPr lang="en-US" altLang="zh-CN">
                <a:ea typeface="宋体" pitchFamily="2" charset="-122"/>
              </a:rPr>
              <a:t>Encryption Algorithms</a:t>
            </a:r>
          </a:p>
        </p:txBody>
      </p:sp>
      <p:sp>
        <p:nvSpPr>
          <p:cNvPr id="1209347" name="Rectangle 1027"/>
          <p:cNvSpPr>
            <a:spLocks noGrp="1" noChangeArrowheads="1"/>
          </p:cNvSpPr>
          <p:nvPr>
            <p:ph type="body" idx="1"/>
          </p:nvPr>
        </p:nvSpPr>
        <p:spPr/>
        <p:txBody>
          <a:bodyPr>
            <a:noAutofit/>
          </a:bodyPr>
          <a:lstStyle/>
          <a:p>
            <a:pPr>
              <a:buFont typeface="Wingdings" pitchFamily="2" charset="2"/>
              <a:buNone/>
            </a:pPr>
            <a:r>
              <a:rPr lang="en-US" altLang="zh-CN" sz="2400" b="1" dirty="0">
                <a:ea typeface="宋体" pitchFamily="2" charset="-122"/>
              </a:rPr>
              <a:t>Symmetric</a:t>
            </a:r>
          </a:p>
          <a:p>
            <a:pPr lvl="1"/>
            <a:r>
              <a:rPr lang="en-US" altLang="zh-CN" sz="3200" dirty="0">
                <a:ea typeface="宋体" pitchFamily="2" charset="-122"/>
              </a:rPr>
              <a:t>Encryption and decryption use the same key</a:t>
            </a:r>
          </a:p>
          <a:p>
            <a:pPr lvl="1"/>
            <a:r>
              <a:rPr lang="en-US" altLang="zh-CN" sz="3200" dirty="0">
                <a:ea typeface="宋体" pitchFamily="2" charset="-122"/>
              </a:rPr>
              <a:t>Key must be secret (secret key)</a:t>
            </a:r>
          </a:p>
          <a:p>
            <a:pPr lvl="1"/>
            <a:r>
              <a:rPr lang="en-US" altLang="zh-CN" sz="3200" dirty="0">
                <a:ea typeface="宋体" pitchFamily="2" charset="-122"/>
              </a:rPr>
              <a:t>Best known: DES, AES, IDEA, Blowfish, RC5</a:t>
            </a:r>
          </a:p>
          <a:p>
            <a:pPr>
              <a:buFont typeface="Wingdings" pitchFamily="2" charset="2"/>
              <a:buNone/>
            </a:pPr>
            <a:r>
              <a:rPr lang="en-US" altLang="zh-CN" sz="2400" b="1" dirty="0">
                <a:ea typeface="宋体" pitchFamily="2" charset="-122"/>
              </a:rPr>
              <a:t>Asymmetric</a:t>
            </a:r>
          </a:p>
          <a:p>
            <a:pPr lvl="1"/>
            <a:r>
              <a:rPr lang="en-US" altLang="zh-CN" sz="3200" dirty="0">
                <a:ea typeface="宋体" pitchFamily="2" charset="-122"/>
              </a:rPr>
              <a:t>Also known as Public Key Encryption</a:t>
            </a:r>
          </a:p>
          <a:p>
            <a:pPr lvl="1"/>
            <a:r>
              <a:rPr lang="en-US" altLang="zh-CN" sz="3200" dirty="0">
                <a:ea typeface="宋体" pitchFamily="2" charset="-122"/>
              </a:rPr>
              <a:t>Encryption and decryption keys </a:t>
            </a:r>
            <a:r>
              <a:rPr lang="en-US" altLang="zh-CN" sz="3200" i="1" dirty="0">
                <a:solidFill>
                  <a:srgbClr val="FF0000"/>
                </a:solidFill>
                <a:ea typeface="宋体" pitchFamily="2" charset="-122"/>
              </a:rPr>
              <a:t>different</a:t>
            </a:r>
            <a:endParaRPr lang="en-US" altLang="zh-CN" sz="3200" u="sng" dirty="0">
              <a:solidFill>
                <a:srgbClr val="FF0000"/>
              </a:solidFill>
              <a:ea typeface="宋体" pitchFamily="2" charset="-122"/>
            </a:endParaRPr>
          </a:p>
          <a:p>
            <a:pPr lvl="1"/>
            <a:endParaRPr lang="en-US" altLang="zh-CN" sz="3200" dirty="0">
              <a:ea typeface="宋体" pitchFamily="2" charset="-122"/>
            </a:endParaRPr>
          </a:p>
        </p:txBody>
      </p:sp>
      <p:sp>
        <p:nvSpPr>
          <p:cNvPr id="1209348" name="Text Box 1028"/>
          <p:cNvSpPr txBox="1">
            <a:spLocks noChangeArrowheads="1"/>
          </p:cNvSpPr>
          <p:nvPr/>
        </p:nvSpPr>
        <p:spPr bwMode="auto">
          <a:xfrm>
            <a:off x="2999656" y="5018142"/>
            <a:ext cx="7772400" cy="1569660"/>
          </a:xfrm>
          <a:prstGeom prst="rect">
            <a:avLst/>
          </a:prstGeom>
          <a:noFill/>
          <a:ln w="9525">
            <a:noFill/>
            <a:miter lim="800000"/>
            <a:headEnd/>
            <a:tailEnd/>
          </a:ln>
          <a:effectLst/>
        </p:spPr>
        <p:txBody>
          <a:bodyPr>
            <a:spAutoFit/>
          </a:bodyPr>
          <a:lstStyle/>
          <a:p>
            <a:pPr eaLnBrk="0" hangingPunct="0">
              <a:spcBef>
                <a:spcPct val="50000"/>
              </a:spcBef>
              <a:tabLst>
                <a:tab pos="2286000" algn="l"/>
                <a:tab pos="5029200" algn="l"/>
              </a:tabLst>
            </a:pPr>
            <a:r>
              <a:rPr lang="en-US" altLang="zh-CN" sz="2400" dirty="0">
                <a:latin typeface="Times New Roman" pitchFamily="18" charset="0"/>
                <a:ea typeface="宋体" pitchFamily="2" charset="-122"/>
              </a:rPr>
              <a:t>DES – Data Encryption Standard, </a:t>
            </a:r>
          </a:p>
          <a:p>
            <a:pPr eaLnBrk="0" hangingPunct="0">
              <a:spcBef>
                <a:spcPct val="50000"/>
              </a:spcBef>
              <a:tabLst>
                <a:tab pos="2286000" algn="l"/>
                <a:tab pos="5029200" algn="l"/>
              </a:tabLst>
            </a:pPr>
            <a:r>
              <a:rPr lang="en-US" altLang="zh-CN" sz="2400" dirty="0">
                <a:latin typeface="Times New Roman" pitchFamily="18" charset="0"/>
                <a:ea typeface="宋体" pitchFamily="2" charset="-122"/>
              </a:rPr>
              <a:t>IDEA – International Data Encryption Algorithm, </a:t>
            </a:r>
          </a:p>
          <a:p>
            <a:pPr eaLnBrk="0" hangingPunct="0">
              <a:spcBef>
                <a:spcPct val="50000"/>
              </a:spcBef>
              <a:tabLst>
                <a:tab pos="2286000" algn="l"/>
                <a:tab pos="5029200" algn="l"/>
              </a:tabLst>
            </a:pPr>
            <a:r>
              <a:rPr lang="en-US" altLang="zh-CN" sz="2400" dirty="0">
                <a:latin typeface="Times New Roman" pitchFamily="18" charset="0"/>
                <a:ea typeface="宋体" pitchFamily="2" charset="-122"/>
              </a:rPr>
              <a:t>AES – Advanced Encryption System</a:t>
            </a:r>
          </a:p>
        </p:txBody>
      </p:sp>
      <p:sp>
        <p:nvSpPr>
          <p:cNvPr id="6" name="Rectangle 5"/>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p:txBody>
          <a:bodyPr/>
          <a:lstStyle/>
          <a:p>
            <a:fld id="{ACC00FE3-68F1-4AF1-A0DB-EFFB035846CB}" type="slidenum">
              <a:rPr lang="en-US" altLang="zh-CN"/>
              <a:pPr/>
              <a:t>17</a:t>
            </a:fld>
            <a:endParaRPr lang="en-US" altLang="zh-CN"/>
          </a:p>
        </p:txBody>
      </p:sp>
      <p:sp>
        <p:nvSpPr>
          <p:cNvPr id="1210370" name="Rectangle 1026"/>
          <p:cNvSpPr>
            <a:spLocks noGrp="1" noChangeArrowheads="1"/>
          </p:cNvSpPr>
          <p:nvPr>
            <p:ph type="title"/>
          </p:nvPr>
        </p:nvSpPr>
        <p:spPr>
          <a:xfrm>
            <a:off x="1524000" y="1124744"/>
            <a:ext cx="8229600" cy="654032"/>
          </a:xfrm>
        </p:spPr>
        <p:txBody>
          <a:bodyPr>
            <a:normAutofit fontScale="90000"/>
          </a:bodyPr>
          <a:lstStyle/>
          <a:p>
            <a:pPr algn="l"/>
            <a:r>
              <a:rPr lang="en-US" altLang="zh-CN" dirty="0">
                <a:ea typeface="宋体" pitchFamily="2" charset="-122"/>
              </a:rPr>
              <a:t>Symmetric Encryption</a:t>
            </a:r>
          </a:p>
        </p:txBody>
      </p:sp>
      <p:pic>
        <p:nvPicPr>
          <p:cNvPr id="1210371" name="Picture 1027"/>
          <p:cNvPicPr>
            <a:picLocks noChangeAspect="1" noChangeArrowheads="1"/>
          </p:cNvPicPr>
          <p:nvPr/>
        </p:nvPicPr>
        <p:blipFill>
          <a:blip r:embed="rId2" cstate="print"/>
          <a:srcRect/>
          <a:stretch>
            <a:fillRect/>
          </a:stretch>
        </p:blipFill>
        <p:spPr bwMode="auto">
          <a:xfrm>
            <a:off x="2057401" y="3216275"/>
            <a:ext cx="1077913" cy="890588"/>
          </a:xfrm>
          <a:prstGeom prst="rect">
            <a:avLst/>
          </a:prstGeom>
          <a:noFill/>
          <a:ln w="9525">
            <a:noFill/>
            <a:miter lim="800000"/>
            <a:headEnd/>
            <a:tailEnd/>
          </a:ln>
          <a:effectLst/>
        </p:spPr>
      </p:pic>
      <p:pic>
        <p:nvPicPr>
          <p:cNvPr id="1210372" name="Picture 1028"/>
          <p:cNvPicPr>
            <a:picLocks noChangeAspect="1" noChangeArrowheads="1"/>
          </p:cNvPicPr>
          <p:nvPr/>
        </p:nvPicPr>
        <p:blipFill>
          <a:blip r:embed="rId3" cstate="print"/>
          <a:srcRect/>
          <a:stretch>
            <a:fillRect/>
          </a:stretch>
        </p:blipFill>
        <p:spPr bwMode="auto">
          <a:xfrm>
            <a:off x="9123364" y="3100389"/>
            <a:ext cx="1087437" cy="1006475"/>
          </a:xfrm>
          <a:prstGeom prst="rect">
            <a:avLst/>
          </a:prstGeom>
          <a:noFill/>
          <a:ln w="9525">
            <a:noFill/>
            <a:miter lim="800000"/>
            <a:headEnd/>
            <a:tailEnd/>
          </a:ln>
          <a:effectLst/>
        </p:spPr>
      </p:pic>
      <p:sp>
        <p:nvSpPr>
          <p:cNvPr id="1210373" name="Text Box 1029"/>
          <p:cNvSpPr txBox="1">
            <a:spLocks noChangeArrowheads="1"/>
          </p:cNvSpPr>
          <p:nvPr/>
        </p:nvSpPr>
        <p:spPr bwMode="auto">
          <a:xfrm>
            <a:off x="2209801" y="2700338"/>
            <a:ext cx="842963"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ea typeface="宋体" pitchFamily="2" charset="-122"/>
              </a:rPr>
              <a:t>Alice</a:t>
            </a:r>
          </a:p>
        </p:txBody>
      </p:sp>
      <p:sp>
        <p:nvSpPr>
          <p:cNvPr id="1210374" name="Text Box 1030"/>
          <p:cNvSpPr txBox="1">
            <a:spLocks noChangeArrowheads="1"/>
          </p:cNvSpPr>
          <p:nvPr/>
        </p:nvSpPr>
        <p:spPr bwMode="auto">
          <a:xfrm>
            <a:off x="9366250" y="2659063"/>
            <a:ext cx="6921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ea typeface="宋体" pitchFamily="2" charset="-122"/>
              </a:rPr>
              <a:t>Bob</a:t>
            </a:r>
          </a:p>
        </p:txBody>
      </p:sp>
      <p:sp>
        <p:nvSpPr>
          <p:cNvPr id="1210375" name="Text Box 1031"/>
          <p:cNvSpPr txBox="1">
            <a:spLocks noChangeArrowheads="1"/>
          </p:cNvSpPr>
          <p:nvPr/>
        </p:nvSpPr>
        <p:spPr bwMode="auto">
          <a:xfrm>
            <a:off x="3505201" y="4411664"/>
            <a:ext cx="870751"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Encryption</a:t>
            </a:r>
          </a:p>
        </p:txBody>
      </p:sp>
      <p:sp>
        <p:nvSpPr>
          <p:cNvPr id="1210376" name="Text Box 1032"/>
          <p:cNvSpPr txBox="1">
            <a:spLocks noChangeArrowheads="1"/>
          </p:cNvSpPr>
          <p:nvPr/>
        </p:nvSpPr>
        <p:spPr bwMode="auto">
          <a:xfrm>
            <a:off x="7815264" y="4411664"/>
            <a:ext cx="878767"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Decryption</a:t>
            </a:r>
          </a:p>
        </p:txBody>
      </p:sp>
      <p:cxnSp>
        <p:nvCxnSpPr>
          <p:cNvPr id="1210377" name="AutoShape 1033"/>
          <p:cNvCxnSpPr>
            <a:cxnSpLocks noChangeShapeType="1"/>
            <a:stCxn id="0" idx="3"/>
            <a:endCxn id="1210375" idx="1"/>
          </p:cNvCxnSpPr>
          <p:nvPr/>
        </p:nvCxnSpPr>
        <p:spPr bwMode="auto">
          <a:xfrm>
            <a:off x="3135314" y="3662363"/>
            <a:ext cx="369887" cy="887800"/>
          </a:xfrm>
          <a:prstGeom prst="bentConnector3">
            <a:avLst>
              <a:gd name="adj1" fmla="val 50000"/>
            </a:avLst>
          </a:prstGeom>
          <a:noFill/>
          <a:ln w="9525">
            <a:solidFill>
              <a:schemeClr val="tx1"/>
            </a:solidFill>
            <a:miter lim="800000"/>
            <a:headEnd/>
            <a:tailEnd type="triangle" w="med" len="med"/>
          </a:ln>
          <a:effectLst/>
        </p:spPr>
      </p:cxnSp>
      <p:cxnSp>
        <p:nvCxnSpPr>
          <p:cNvPr id="1210378" name="AutoShape 1034"/>
          <p:cNvCxnSpPr>
            <a:cxnSpLocks noChangeShapeType="1"/>
            <a:stCxn id="1210376" idx="3"/>
            <a:endCxn id="0" idx="1"/>
          </p:cNvCxnSpPr>
          <p:nvPr/>
        </p:nvCxnSpPr>
        <p:spPr bwMode="auto">
          <a:xfrm flipV="1">
            <a:off x="8694031" y="3603625"/>
            <a:ext cx="429333" cy="946538"/>
          </a:xfrm>
          <a:prstGeom prst="bentConnector3">
            <a:avLst>
              <a:gd name="adj1" fmla="val 42495"/>
            </a:avLst>
          </a:prstGeom>
          <a:noFill/>
          <a:ln w="9525">
            <a:solidFill>
              <a:schemeClr val="tx1"/>
            </a:solidFill>
            <a:miter lim="800000"/>
            <a:headEnd/>
            <a:tailEnd type="triangle" w="med" len="med"/>
          </a:ln>
          <a:effectLst/>
        </p:spPr>
      </p:cxnSp>
      <p:grpSp>
        <p:nvGrpSpPr>
          <p:cNvPr id="2" name="Group 1035"/>
          <p:cNvGrpSpPr>
            <a:grpSpLocks/>
          </p:cNvGrpSpPr>
          <p:nvPr/>
        </p:nvGrpSpPr>
        <p:grpSpPr bwMode="auto">
          <a:xfrm>
            <a:off x="7226300" y="3421063"/>
            <a:ext cx="1346200" cy="990600"/>
            <a:chOff x="3592" y="1680"/>
            <a:chExt cx="848" cy="624"/>
          </a:xfrm>
        </p:grpSpPr>
        <p:cxnSp>
          <p:nvCxnSpPr>
            <p:cNvPr id="1210380" name="AutoShape 1036"/>
            <p:cNvCxnSpPr>
              <a:cxnSpLocks noChangeShapeType="1"/>
              <a:stCxn id="0" idx="2"/>
              <a:endCxn id="1210376" idx="0"/>
            </p:cNvCxnSpPr>
            <p:nvPr/>
          </p:nvCxnSpPr>
          <p:spPr bwMode="auto">
            <a:xfrm flipH="1">
              <a:off x="4240" y="2012"/>
              <a:ext cx="8" cy="292"/>
            </a:xfrm>
            <a:prstGeom prst="straightConnector1">
              <a:avLst/>
            </a:prstGeom>
            <a:noFill/>
            <a:ln w="9525">
              <a:solidFill>
                <a:schemeClr val="tx1"/>
              </a:solidFill>
              <a:round/>
              <a:headEnd/>
              <a:tailEnd type="triangle" w="med" len="med"/>
            </a:ln>
            <a:effectLst/>
          </p:spPr>
        </p:cxnSp>
        <p:grpSp>
          <p:nvGrpSpPr>
            <p:cNvPr id="3" name="Group 1037"/>
            <p:cNvGrpSpPr>
              <a:grpSpLocks/>
            </p:cNvGrpSpPr>
            <p:nvPr/>
          </p:nvGrpSpPr>
          <p:grpSpPr bwMode="auto">
            <a:xfrm>
              <a:off x="3592" y="1680"/>
              <a:ext cx="848" cy="332"/>
              <a:chOff x="3592" y="1680"/>
              <a:chExt cx="848" cy="332"/>
            </a:xfrm>
          </p:grpSpPr>
          <p:pic>
            <p:nvPicPr>
              <p:cNvPr id="1210382" name="Picture 1038" descr="C:\Documents and Settings\haebler\Application Data\Microsoft\Media Catalog\Downloaded Clips\cl0\BS00996_.wmf"/>
              <p:cNvPicPr>
                <a:picLocks noChangeAspect="1" noChangeArrowheads="1"/>
              </p:cNvPicPr>
              <p:nvPr/>
            </p:nvPicPr>
            <p:blipFill>
              <a:blip r:embed="rId4" cstate="print"/>
              <a:srcRect/>
              <a:stretch>
                <a:fillRect/>
              </a:stretch>
            </p:blipFill>
            <p:spPr bwMode="auto">
              <a:xfrm>
                <a:off x="4056" y="1776"/>
                <a:ext cx="384" cy="236"/>
              </a:xfrm>
              <a:prstGeom prst="rect">
                <a:avLst/>
              </a:prstGeom>
              <a:noFill/>
            </p:spPr>
          </p:pic>
          <p:sp>
            <p:nvSpPr>
              <p:cNvPr id="1210383" name="Text Box 1039"/>
              <p:cNvSpPr txBox="1">
                <a:spLocks noChangeArrowheads="1"/>
              </p:cNvSpPr>
              <p:nvPr/>
            </p:nvSpPr>
            <p:spPr bwMode="auto">
              <a:xfrm>
                <a:off x="3592" y="1680"/>
                <a:ext cx="383"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Shared</a:t>
                </a:r>
              </a:p>
              <a:p>
                <a:pPr algn="ctr" eaLnBrk="0" hangingPunct="0"/>
                <a:r>
                  <a:rPr lang="en-US" altLang="zh-CN" sz="1200">
                    <a:latin typeface="Times New Roman" pitchFamily="18" charset="0"/>
                    <a:ea typeface="宋体" pitchFamily="2" charset="-122"/>
                  </a:rPr>
                  <a:t>key</a:t>
                </a:r>
              </a:p>
            </p:txBody>
          </p:sp>
        </p:grpSp>
      </p:grpSp>
      <p:cxnSp>
        <p:nvCxnSpPr>
          <p:cNvPr id="1210384" name="AutoShape 1040"/>
          <p:cNvCxnSpPr>
            <a:cxnSpLocks noChangeShapeType="1"/>
            <a:stCxn id="1210375" idx="3"/>
            <a:endCxn id="1210376" idx="1"/>
          </p:cNvCxnSpPr>
          <p:nvPr/>
        </p:nvCxnSpPr>
        <p:spPr bwMode="auto">
          <a:xfrm>
            <a:off x="4375951" y="4550163"/>
            <a:ext cx="3439312" cy="0"/>
          </a:xfrm>
          <a:prstGeom prst="straightConnector1">
            <a:avLst/>
          </a:prstGeom>
          <a:noFill/>
          <a:ln w="38100">
            <a:solidFill>
              <a:srgbClr val="FF0000"/>
            </a:solidFill>
            <a:round/>
            <a:headEnd/>
            <a:tailEnd type="triangle" w="med" len="med"/>
          </a:ln>
          <a:effectLst/>
        </p:spPr>
      </p:cxnSp>
      <p:sp>
        <p:nvSpPr>
          <p:cNvPr id="1210385" name="Text Box 1041"/>
          <p:cNvSpPr txBox="1">
            <a:spLocks noChangeArrowheads="1"/>
          </p:cNvSpPr>
          <p:nvPr/>
        </p:nvSpPr>
        <p:spPr bwMode="auto">
          <a:xfrm>
            <a:off x="5157789" y="4156076"/>
            <a:ext cx="1717675" cy="396875"/>
          </a:xfrm>
          <a:prstGeom prst="rect">
            <a:avLst/>
          </a:prstGeom>
          <a:noFill/>
          <a:ln w="9525">
            <a:noFill/>
            <a:miter lim="800000"/>
            <a:headEnd/>
            <a:tailEnd/>
          </a:ln>
          <a:effectLst/>
        </p:spPr>
        <p:txBody>
          <a:bodyPr wrap="none">
            <a:spAutoFit/>
          </a:bodyPr>
          <a:lstStyle/>
          <a:p>
            <a:pPr algn="ctr" eaLnBrk="0" hangingPunct="0"/>
            <a:r>
              <a:rPr lang="en-US" altLang="zh-CN" sz="2000">
                <a:latin typeface="Times New Roman" pitchFamily="18" charset="0"/>
                <a:ea typeface="宋体" pitchFamily="2" charset="-122"/>
              </a:rPr>
              <a:t>Confidentiality</a:t>
            </a:r>
          </a:p>
        </p:txBody>
      </p:sp>
      <p:grpSp>
        <p:nvGrpSpPr>
          <p:cNvPr id="4" name="Group 1042"/>
          <p:cNvGrpSpPr>
            <a:grpSpLocks/>
          </p:cNvGrpSpPr>
          <p:nvPr/>
        </p:nvGrpSpPr>
        <p:grpSpPr bwMode="auto">
          <a:xfrm>
            <a:off x="3644901" y="3421063"/>
            <a:ext cx="1306513" cy="990600"/>
            <a:chOff x="1336" y="1680"/>
            <a:chExt cx="823" cy="624"/>
          </a:xfrm>
        </p:grpSpPr>
        <p:cxnSp>
          <p:nvCxnSpPr>
            <p:cNvPr id="1210387" name="AutoShape 1043"/>
            <p:cNvCxnSpPr>
              <a:cxnSpLocks noChangeShapeType="1"/>
              <a:stCxn id="0" idx="2"/>
              <a:endCxn id="1210375" idx="0"/>
            </p:cNvCxnSpPr>
            <p:nvPr/>
          </p:nvCxnSpPr>
          <p:spPr bwMode="auto">
            <a:xfrm flipH="1">
              <a:off x="1522" y="2012"/>
              <a:ext cx="6" cy="292"/>
            </a:xfrm>
            <a:prstGeom prst="straightConnector1">
              <a:avLst/>
            </a:prstGeom>
            <a:noFill/>
            <a:ln w="9525">
              <a:solidFill>
                <a:schemeClr val="tx1"/>
              </a:solidFill>
              <a:round/>
              <a:headEnd/>
              <a:tailEnd type="triangle" w="med" len="med"/>
            </a:ln>
            <a:effectLst/>
          </p:spPr>
        </p:cxnSp>
        <p:pic>
          <p:nvPicPr>
            <p:cNvPr id="1210388" name="Picture 1044" descr="C:\Documents and Settings\haebler\Application Data\Microsoft\Media Catalog\Downloaded Clips\cl0\BS00996_.wmf"/>
            <p:cNvPicPr>
              <a:picLocks noChangeAspect="1" noChangeArrowheads="1"/>
            </p:cNvPicPr>
            <p:nvPr/>
          </p:nvPicPr>
          <p:blipFill>
            <a:blip r:embed="rId5" cstate="print"/>
            <a:srcRect/>
            <a:stretch>
              <a:fillRect/>
            </a:stretch>
          </p:blipFill>
          <p:spPr bwMode="auto">
            <a:xfrm>
              <a:off x="1336" y="1776"/>
              <a:ext cx="384" cy="236"/>
            </a:xfrm>
            <a:prstGeom prst="rect">
              <a:avLst/>
            </a:prstGeom>
            <a:noFill/>
          </p:spPr>
        </p:pic>
        <p:sp>
          <p:nvSpPr>
            <p:cNvPr id="1210389" name="Text Box 1045"/>
            <p:cNvSpPr txBox="1">
              <a:spLocks noChangeArrowheads="1"/>
            </p:cNvSpPr>
            <p:nvPr/>
          </p:nvSpPr>
          <p:spPr bwMode="auto">
            <a:xfrm>
              <a:off x="1776" y="1680"/>
              <a:ext cx="383"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Shared</a:t>
              </a:r>
            </a:p>
            <a:p>
              <a:pPr algn="ctr" eaLnBrk="0" hangingPunct="0"/>
              <a:r>
                <a:rPr lang="en-US" altLang="zh-CN" sz="1200">
                  <a:latin typeface="Times New Roman" pitchFamily="18" charset="0"/>
                  <a:ea typeface="宋体" pitchFamily="2" charset="-122"/>
                </a:rPr>
                <a:t>key</a:t>
              </a:r>
            </a:p>
          </p:txBody>
        </p:sp>
      </p:grpSp>
      <p:sp>
        <p:nvSpPr>
          <p:cNvPr id="1210390" name="Text Box 1046"/>
          <p:cNvSpPr txBox="1">
            <a:spLocks noChangeArrowheads="1"/>
          </p:cNvSpPr>
          <p:nvPr/>
        </p:nvSpPr>
        <p:spPr bwMode="auto">
          <a:xfrm>
            <a:off x="4572001" y="2163764"/>
            <a:ext cx="2868613" cy="415925"/>
          </a:xfrm>
          <a:prstGeom prst="rect">
            <a:avLst/>
          </a:prstGeom>
          <a:noFill/>
          <a:ln w="1905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Out of band key exchange</a:t>
            </a:r>
          </a:p>
        </p:txBody>
      </p:sp>
      <p:cxnSp>
        <p:nvCxnSpPr>
          <p:cNvPr id="1210391" name="AutoShape 1047"/>
          <p:cNvCxnSpPr>
            <a:cxnSpLocks noChangeShapeType="1"/>
            <a:stCxn id="0" idx="0"/>
            <a:endCxn id="0" idx="0"/>
          </p:cNvCxnSpPr>
          <p:nvPr/>
        </p:nvCxnSpPr>
        <p:spPr bwMode="auto">
          <a:xfrm rot="5400000" flipV="1">
            <a:off x="6107907" y="1415257"/>
            <a:ext cx="1587" cy="4318000"/>
          </a:xfrm>
          <a:prstGeom prst="curvedConnector3">
            <a:avLst>
              <a:gd name="adj1" fmla="val -50400005"/>
            </a:avLst>
          </a:prstGeom>
          <a:noFill/>
          <a:ln w="19050">
            <a:solidFill>
              <a:schemeClr val="tx1"/>
            </a:solidFill>
            <a:prstDash val="lgDash"/>
            <a:round/>
            <a:headEnd type="triangle" w="med" len="med"/>
            <a:tailEnd type="triangle" w="med" len="med"/>
          </a:ln>
          <a:effectLst/>
        </p:spPr>
      </p:cxnSp>
      <p:sp>
        <p:nvSpPr>
          <p:cNvPr id="25" name="Rectangle 2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0377"/>
                                        </p:tgtEl>
                                        <p:attrNameLst>
                                          <p:attrName>style.visibility</p:attrName>
                                        </p:attrNameLst>
                                      </p:cBhvr>
                                      <p:to>
                                        <p:strVal val="visible"/>
                                      </p:to>
                                    </p:set>
                                    <p:animEffect transition="in" filter="wipe(left)">
                                      <p:cBhvr>
                                        <p:cTn id="7" dur="500"/>
                                        <p:tgtEl>
                                          <p:spTgt spid="1210377"/>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210375"/>
                                        </p:tgtEl>
                                        <p:attrNameLst>
                                          <p:attrName>style.visibility</p:attrName>
                                        </p:attrNameLst>
                                      </p:cBhvr>
                                      <p:to>
                                        <p:strVal val="visible"/>
                                      </p:to>
                                    </p:set>
                                    <p:animEffect transition="in" filter="wipe(left)">
                                      <p:cBhvr>
                                        <p:cTn id="11" dur="500"/>
                                        <p:tgtEl>
                                          <p:spTgt spid="1210375"/>
                                        </p:tgtEl>
                                      </p:cBhvr>
                                    </p:animEffect>
                                  </p:childTnLst>
                                </p:cTn>
                              </p:par>
                            </p:childTnLst>
                          </p:cTn>
                        </p:par>
                        <p:par>
                          <p:cTn id="12" fill="hold">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1210384"/>
                                        </p:tgtEl>
                                        <p:attrNameLst>
                                          <p:attrName>style.visibility</p:attrName>
                                        </p:attrNameLst>
                                      </p:cBhvr>
                                      <p:to>
                                        <p:strVal val="visible"/>
                                      </p:to>
                                    </p:set>
                                    <p:animEffect transition="in" filter="wipe(left)">
                                      <p:cBhvr>
                                        <p:cTn id="19" dur="500"/>
                                        <p:tgtEl>
                                          <p:spTgt spid="1210384"/>
                                        </p:tgtEl>
                                      </p:cBhvr>
                                    </p:animEffect>
                                  </p:childTnLst>
                                </p:cTn>
                              </p:par>
                            </p:childTnLst>
                          </p:cTn>
                        </p:par>
                        <p:par>
                          <p:cTn id="20" fill="hold">
                            <p:stCondLst>
                              <p:cond delay="5000"/>
                            </p:stCondLst>
                            <p:childTnLst>
                              <p:par>
                                <p:cTn id="21" presetID="22" presetClass="entr" presetSubtype="8" fill="hold" grpId="0" nodeType="afterEffect">
                                  <p:stCondLst>
                                    <p:cond delay="1000"/>
                                  </p:stCondLst>
                                  <p:childTnLst>
                                    <p:set>
                                      <p:cBhvr>
                                        <p:cTn id="22" dur="1" fill="hold">
                                          <p:stCondLst>
                                            <p:cond delay="0"/>
                                          </p:stCondLst>
                                        </p:cTn>
                                        <p:tgtEl>
                                          <p:spTgt spid="1210376"/>
                                        </p:tgtEl>
                                        <p:attrNameLst>
                                          <p:attrName>style.visibility</p:attrName>
                                        </p:attrNameLst>
                                      </p:cBhvr>
                                      <p:to>
                                        <p:strVal val="visible"/>
                                      </p:to>
                                    </p:set>
                                    <p:animEffect transition="in" filter="wipe(left)">
                                      <p:cBhvr>
                                        <p:cTn id="23" dur="500"/>
                                        <p:tgtEl>
                                          <p:spTgt spid="1210376"/>
                                        </p:tgtEl>
                                      </p:cBhvr>
                                    </p:animEffect>
                                  </p:childTnLst>
                                </p:cTn>
                              </p:par>
                            </p:childTnLst>
                          </p:cTn>
                        </p:par>
                        <p:par>
                          <p:cTn id="24" fill="hold">
                            <p:stCondLst>
                              <p:cond delay="6500"/>
                            </p:stCondLst>
                            <p:childTnLst>
                              <p:par>
                                <p:cTn id="25" presetID="22" presetClass="entr" presetSubtype="1" fill="hold" nodeType="after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par>
                          <p:cTn id="28" fill="hold">
                            <p:stCondLst>
                              <p:cond delay="8000"/>
                            </p:stCondLst>
                            <p:childTnLst>
                              <p:par>
                                <p:cTn id="29" presetID="22" presetClass="entr" presetSubtype="8" fill="hold" nodeType="afterEffect">
                                  <p:stCondLst>
                                    <p:cond delay="1000"/>
                                  </p:stCondLst>
                                  <p:childTnLst>
                                    <p:set>
                                      <p:cBhvr>
                                        <p:cTn id="30" dur="1" fill="hold">
                                          <p:stCondLst>
                                            <p:cond delay="0"/>
                                          </p:stCondLst>
                                        </p:cTn>
                                        <p:tgtEl>
                                          <p:spTgt spid="1210378"/>
                                        </p:tgtEl>
                                        <p:attrNameLst>
                                          <p:attrName>style.visibility</p:attrName>
                                        </p:attrNameLst>
                                      </p:cBhvr>
                                      <p:to>
                                        <p:strVal val="visible"/>
                                      </p:to>
                                    </p:set>
                                    <p:animEffect transition="in" filter="wipe(left)">
                                      <p:cBhvr>
                                        <p:cTn id="31" dur="500"/>
                                        <p:tgtEl>
                                          <p:spTgt spid="1210378"/>
                                        </p:tgtEl>
                                      </p:cBhvr>
                                    </p:animEffect>
                                  </p:childTnLst>
                                </p:cTn>
                              </p:par>
                            </p:childTnLst>
                          </p:cTn>
                        </p:par>
                        <p:par>
                          <p:cTn id="32" fill="hold">
                            <p:stCondLst>
                              <p:cond delay="9500"/>
                            </p:stCondLst>
                            <p:childTnLst>
                              <p:par>
                                <p:cTn id="33" presetID="2" presetClass="entr" presetSubtype="1" fill="hold" grpId="0" nodeType="afterEffect">
                                  <p:stCondLst>
                                    <p:cond delay="2000"/>
                                  </p:stCondLst>
                                  <p:childTnLst>
                                    <p:set>
                                      <p:cBhvr>
                                        <p:cTn id="34" dur="1" fill="hold">
                                          <p:stCondLst>
                                            <p:cond delay="0"/>
                                          </p:stCondLst>
                                        </p:cTn>
                                        <p:tgtEl>
                                          <p:spTgt spid="1210385"/>
                                        </p:tgtEl>
                                        <p:attrNameLst>
                                          <p:attrName>style.visibility</p:attrName>
                                        </p:attrNameLst>
                                      </p:cBhvr>
                                      <p:to>
                                        <p:strVal val="visible"/>
                                      </p:to>
                                    </p:set>
                                    <p:anim calcmode="lin" valueType="num">
                                      <p:cBhvr additive="base">
                                        <p:cTn id="35" dur="500" fill="hold"/>
                                        <p:tgtEl>
                                          <p:spTgt spid="1210385"/>
                                        </p:tgtEl>
                                        <p:attrNameLst>
                                          <p:attrName>ppt_x</p:attrName>
                                        </p:attrNameLst>
                                      </p:cBhvr>
                                      <p:tavLst>
                                        <p:tav tm="0">
                                          <p:val>
                                            <p:strVal val="#ppt_x"/>
                                          </p:val>
                                        </p:tav>
                                        <p:tav tm="100000">
                                          <p:val>
                                            <p:strVal val="#ppt_x"/>
                                          </p:val>
                                        </p:tav>
                                      </p:tavLst>
                                    </p:anim>
                                    <p:anim calcmode="lin" valueType="num">
                                      <p:cBhvr additive="base">
                                        <p:cTn id="36" dur="500" fill="hold"/>
                                        <p:tgtEl>
                                          <p:spTgt spid="1210385"/>
                                        </p:tgtEl>
                                        <p:attrNameLst>
                                          <p:attrName>ppt_y</p:attrName>
                                        </p:attrNameLst>
                                      </p:cBhvr>
                                      <p:tavLst>
                                        <p:tav tm="0">
                                          <p:val>
                                            <p:strVal val="0-#ppt_h/2"/>
                                          </p:val>
                                        </p:tav>
                                        <p:tav tm="100000">
                                          <p:val>
                                            <p:strVal val="#ppt_y"/>
                                          </p:val>
                                        </p:tav>
                                      </p:tavLst>
                                    </p:anim>
                                  </p:childTnLst>
                                </p:cTn>
                              </p:par>
                            </p:childTnLst>
                          </p:cTn>
                        </p:par>
                        <p:par>
                          <p:cTn id="37" fill="hold">
                            <p:stCondLst>
                              <p:cond delay="12000"/>
                            </p:stCondLst>
                            <p:childTnLst>
                              <p:par>
                                <p:cTn id="38" presetID="2" presetClass="entr" presetSubtype="1" fill="hold" grpId="0" nodeType="afterEffect">
                                  <p:stCondLst>
                                    <p:cond delay="1000"/>
                                  </p:stCondLst>
                                  <p:childTnLst>
                                    <p:set>
                                      <p:cBhvr>
                                        <p:cTn id="39" dur="1" fill="hold">
                                          <p:stCondLst>
                                            <p:cond delay="0"/>
                                          </p:stCondLst>
                                        </p:cTn>
                                        <p:tgtEl>
                                          <p:spTgt spid="1210390"/>
                                        </p:tgtEl>
                                        <p:attrNameLst>
                                          <p:attrName>style.visibility</p:attrName>
                                        </p:attrNameLst>
                                      </p:cBhvr>
                                      <p:to>
                                        <p:strVal val="visible"/>
                                      </p:to>
                                    </p:set>
                                    <p:anim calcmode="lin" valueType="num">
                                      <p:cBhvr additive="base">
                                        <p:cTn id="40" dur="500" fill="hold"/>
                                        <p:tgtEl>
                                          <p:spTgt spid="1210390"/>
                                        </p:tgtEl>
                                        <p:attrNameLst>
                                          <p:attrName>ppt_x</p:attrName>
                                        </p:attrNameLst>
                                      </p:cBhvr>
                                      <p:tavLst>
                                        <p:tav tm="0">
                                          <p:val>
                                            <p:strVal val="#ppt_x"/>
                                          </p:val>
                                        </p:tav>
                                        <p:tav tm="100000">
                                          <p:val>
                                            <p:strVal val="#ppt_x"/>
                                          </p:val>
                                        </p:tav>
                                      </p:tavLst>
                                    </p:anim>
                                    <p:anim calcmode="lin" valueType="num">
                                      <p:cBhvr additive="base">
                                        <p:cTn id="41" dur="500" fill="hold"/>
                                        <p:tgtEl>
                                          <p:spTgt spid="1210390"/>
                                        </p:tgtEl>
                                        <p:attrNameLst>
                                          <p:attrName>ppt_y</p:attrName>
                                        </p:attrNameLst>
                                      </p:cBhvr>
                                      <p:tavLst>
                                        <p:tav tm="0">
                                          <p:val>
                                            <p:strVal val="0-#ppt_h/2"/>
                                          </p:val>
                                        </p:tav>
                                        <p:tav tm="100000">
                                          <p:val>
                                            <p:strVal val="#ppt_y"/>
                                          </p:val>
                                        </p:tav>
                                      </p:tavLst>
                                    </p:anim>
                                  </p:childTnLst>
                                </p:cTn>
                              </p:par>
                            </p:childTnLst>
                          </p:cTn>
                        </p:par>
                        <p:par>
                          <p:cTn id="42" fill="hold">
                            <p:stCondLst>
                              <p:cond delay="13500"/>
                            </p:stCondLst>
                            <p:childTnLst>
                              <p:par>
                                <p:cTn id="43" presetID="17" presetClass="entr" presetSubtype="10" fill="hold" nodeType="afterEffect">
                                  <p:stCondLst>
                                    <p:cond delay="1000"/>
                                  </p:stCondLst>
                                  <p:childTnLst>
                                    <p:set>
                                      <p:cBhvr>
                                        <p:cTn id="44" dur="1" fill="hold">
                                          <p:stCondLst>
                                            <p:cond delay="0"/>
                                          </p:stCondLst>
                                        </p:cTn>
                                        <p:tgtEl>
                                          <p:spTgt spid="1210391"/>
                                        </p:tgtEl>
                                        <p:attrNameLst>
                                          <p:attrName>style.visibility</p:attrName>
                                        </p:attrNameLst>
                                      </p:cBhvr>
                                      <p:to>
                                        <p:strVal val="visible"/>
                                      </p:to>
                                    </p:set>
                                    <p:anim calcmode="lin" valueType="num">
                                      <p:cBhvr>
                                        <p:cTn id="45" dur="500" fill="hold"/>
                                        <p:tgtEl>
                                          <p:spTgt spid="1210391"/>
                                        </p:tgtEl>
                                        <p:attrNameLst>
                                          <p:attrName>ppt_w</p:attrName>
                                        </p:attrNameLst>
                                      </p:cBhvr>
                                      <p:tavLst>
                                        <p:tav tm="0">
                                          <p:val>
                                            <p:fltVal val="0"/>
                                          </p:val>
                                        </p:tav>
                                        <p:tav tm="100000">
                                          <p:val>
                                            <p:strVal val="#ppt_w"/>
                                          </p:val>
                                        </p:tav>
                                      </p:tavLst>
                                    </p:anim>
                                    <p:anim calcmode="lin" valueType="num">
                                      <p:cBhvr>
                                        <p:cTn id="46" dur="500" fill="hold"/>
                                        <p:tgtEl>
                                          <p:spTgt spid="12103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5" grpId="0" animBg="1" autoUpdateAnimBg="0"/>
      <p:bldP spid="1210376" grpId="0" animBg="1" autoUpdateAnimBg="0"/>
      <p:bldP spid="1210385" grpId="0" autoUpdateAnimBg="0"/>
      <p:bldP spid="121039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CA40B4-75F0-4654-9CEA-3221C000BB47}" type="slidenum">
              <a:rPr lang="en-US" altLang="zh-CN"/>
              <a:pPr/>
              <a:t>18</a:t>
            </a:fld>
            <a:endParaRPr lang="en-US" altLang="zh-CN"/>
          </a:p>
        </p:txBody>
      </p:sp>
      <p:sp>
        <p:nvSpPr>
          <p:cNvPr id="1211394" name="Rectangle 2"/>
          <p:cNvSpPr>
            <a:spLocks noGrp="1" noChangeArrowheads="1"/>
          </p:cNvSpPr>
          <p:nvPr>
            <p:ph type="title"/>
          </p:nvPr>
        </p:nvSpPr>
        <p:spPr/>
        <p:txBody>
          <a:bodyPr>
            <a:normAutofit fontScale="90000"/>
          </a:bodyPr>
          <a:lstStyle/>
          <a:p>
            <a:r>
              <a:rPr lang="en-US" altLang="zh-CN">
                <a:ea typeface="宋体" pitchFamily="2" charset="-122"/>
              </a:rPr>
              <a:t>Asymmetric Encryption</a:t>
            </a:r>
          </a:p>
        </p:txBody>
      </p:sp>
      <p:sp>
        <p:nvSpPr>
          <p:cNvPr id="1211395" name="Rectangle 3"/>
          <p:cNvSpPr>
            <a:spLocks noGrp="1" noChangeArrowheads="1"/>
          </p:cNvSpPr>
          <p:nvPr>
            <p:ph type="body" idx="1"/>
          </p:nvPr>
        </p:nvSpPr>
        <p:spPr/>
        <p:txBody>
          <a:bodyPr/>
          <a:lstStyle/>
          <a:p>
            <a:pPr>
              <a:lnSpc>
                <a:spcPct val="90000"/>
              </a:lnSpc>
            </a:pPr>
            <a:r>
              <a:rPr lang="en-US" altLang="zh-CN" dirty="0">
                <a:ea typeface="宋体" pitchFamily="2" charset="-122"/>
              </a:rPr>
              <a:t>Two complementary keys</a:t>
            </a:r>
          </a:p>
          <a:p>
            <a:pPr lvl="1">
              <a:lnSpc>
                <a:spcPct val="90000"/>
              </a:lnSpc>
            </a:pPr>
            <a:r>
              <a:rPr lang="en-US" altLang="zh-CN" dirty="0">
                <a:ea typeface="宋体" pitchFamily="2" charset="-122"/>
              </a:rPr>
              <a:t>Private key (kept secret)</a:t>
            </a:r>
          </a:p>
          <a:p>
            <a:pPr lvl="1">
              <a:lnSpc>
                <a:spcPct val="90000"/>
              </a:lnSpc>
            </a:pPr>
            <a:r>
              <a:rPr lang="en-US" altLang="zh-CN" dirty="0">
                <a:ea typeface="宋体" pitchFamily="2" charset="-122"/>
              </a:rPr>
              <a:t>Public key (published)</a:t>
            </a:r>
          </a:p>
          <a:p>
            <a:pPr>
              <a:lnSpc>
                <a:spcPct val="90000"/>
              </a:lnSpc>
            </a:pPr>
            <a:r>
              <a:rPr lang="en-US" altLang="zh-CN" dirty="0">
                <a:ea typeface="宋体" pitchFamily="2" charset="-122"/>
              </a:rPr>
              <a:t>Private key is VERY difficult to compute from public key</a:t>
            </a:r>
          </a:p>
          <a:p>
            <a:pPr>
              <a:lnSpc>
                <a:spcPct val="90000"/>
              </a:lnSpc>
            </a:pPr>
            <a:r>
              <a:rPr lang="en-US" altLang="zh-CN" dirty="0">
                <a:ea typeface="宋体" pitchFamily="2" charset="-122"/>
              </a:rPr>
              <a:t>Encryption with one key can only be reversed with the other key</a:t>
            </a:r>
          </a:p>
          <a:p>
            <a:pPr>
              <a:lnSpc>
                <a:spcPct val="90000"/>
              </a:lnSpc>
            </a:pPr>
            <a:r>
              <a:rPr lang="en-US" altLang="zh-CN" dirty="0">
                <a:ea typeface="宋体" pitchFamily="2" charset="-122"/>
              </a:rPr>
              <a:t>Used in PGP (Pretty Good Privacy) &amp; </a:t>
            </a:r>
            <a:br>
              <a:rPr lang="en-US" altLang="zh-CN" dirty="0">
                <a:ea typeface="宋体" pitchFamily="2" charset="-122"/>
              </a:rPr>
            </a:br>
            <a:r>
              <a:rPr lang="en-US" altLang="zh-CN" b="1" dirty="0">
                <a:ea typeface="宋体" pitchFamily="2" charset="-122"/>
              </a:rPr>
              <a:t>PKI</a:t>
            </a:r>
            <a:r>
              <a:rPr lang="en-US" altLang="zh-CN" dirty="0">
                <a:ea typeface="宋体" pitchFamily="2" charset="-122"/>
              </a:rPr>
              <a:t> (Public Key Infrastructure)</a:t>
            </a:r>
          </a:p>
          <a:p>
            <a:pPr>
              <a:lnSpc>
                <a:spcPct val="90000"/>
              </a:lnSpc>
            </a:pPr>
            <a:r>
              <a:rPr lang="en-US" altLang="zh-CN" dirty="0">
                <a:ea typeface="宋体" pitchFamily="2" charset="-122"/>
              </a:rPr>
              <a:t>Best known RSA &amp; ECC, DSA for signatures</a:t>
            </a:r>
          </a:p>
        </p:txBody>
      </p:sp>
      <p:sp>
        <p:nvSpPr>
          <p:cNvPr id="1211396" name="Text Box 4"/>
          <p:cNvSpPr txBox="1">
            <a:spLocks noChangeArrowheads="1"/>
          </p:cNvSpPr>
          <p:nvPr/>
        </p:nvSpPr>
        <p:spPr bwMode="auto">
          <a:xfrm>
            <a:off x="2209800" y="6080126"/>
            <a:ext cx="7772400" cy="244475"/>
          </a:xfrm>
          <a:prstGeom prst="rect">
            <a:avLst/>
          </a:prstGeom>
          <a:noFill/>
          <a:ln w="9525">
            <a:noFill/>
            <a:miter lim="800000"/>
            <a:headEnd/>
            <a:tailEnd/>
          </a:ln>
          <a:effectLst/>
        </p:spPr>
        <p:txBody>
          <a:bodyPr>
            <a:spAutoFit/>
          </a:bodyPr>
          <a:lstStyle/>
          <a:p>
            <a:pPr eaLnBrk="0" hangingPunct="0">
              <a:spcBef>
                <a:spcPct val="50000"/>
              </a:spcBef>
              <a:tabLst>
                <a:tab pos="2286000" algn="l"/>
                <a:tab pos="5029200" algn="l"/>
              </a:tabLst>
            </a:pPr>
            <a:r>
              <a:rPr lang="en-US" altLang="zh-CN" sz="1000">
                <a:latin typeface="Times New Roman" pitchFamily="18" charset="0"/>
                <a:ea typeface="宋体" pitchFamily="2" charset="-122"/>
              </a:rPr>
              <a:t>RSA Rivest Shami Adleman, ECC – Eliptic Curve Cryptography, DSA – Digital Signature Algorithm</a:t>
            </a:r>
          </a:p>
        </p:txBody>
      </p:sp>
      <p:sp>
        <p:nvSpPr>
          <p:cNvPr id="6" name="Rectangle 5"/>
          <p:cNvSpPr/>
          <p:nvPr/>
        </p:nvSpPr>
        <p:spPr>
          <a:xfrm>
            <a:off x="5429672" y="5877272"/>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39" name="Slide Number Placeholder 4"/>
          <p:cNvSpPr>
            <a:spLocks noGrp="1"/>
          </p:cNvSpPr>
          <p:nvPr>
            <p:ph type="sldNum" sz="quarter" idx="12"/>
          </p:nvPr>
        </p:nvSpPr>
        <p:spPr/>
        <p:txBody>
          <a:bodyPr/>
          <a:lstStyle/>
          <a:p>
            <a:fld id="{136F08E1-455D-4D53-8269-F9D86A2BBCAE}" type="slidenum">
              <a:rPr lang="en-US" altLang="zh-CN"/>
              <a:pPr/>
              <a:t>19</a:t>
            </a:fld>
            <a:endParaRPr lang="en-US" altLang="zh-CN"/>
          </a:p>
        </p:txBody>
      </p:sp>
      <p:sp>
        <p:nvSpPr>
          <p:cNvPr id="1212418" name="Rectangle 1026"/>
          <p:cNvSpPr>
            <a:spLocks noGrp="1" noChangeArrowheads="1"/>
          </p:cNvSpPr>
          <p:nvPr>
            <p:ph type="title"/>
          </p:nvPr>
        </p:nvSpPr>
        <p:spPr>
          <a:xfrm>
            <a:off x="1524000" y="908720"/>
            <a:ext cx="8229600" cy="654032"/>
          </a:xfrm>
        </p:spPr>
        <p:txBody>
          <a:bodyPr>
            <a:normAutofit fontScale="90000"/>
          </a:bodyPr>
          <a:lstStyle/>
          <a:p>
            <a:pPr algn="l"/>
            <a:r>
              <a:rPr lang="en-US" altLang="zh-CN" dirty="0">
                <a:ea typeface="宋体" pitchFamily="2" charset="-122"/>
              </a:rPr>
              <a:t>Asymmetric Encryption (cont’)</a:t>
            </a:r>
          </a:p>
        </p:txBody>
      </p:sp>
      <p:pic>
        <p:nvPicPr>
          <p:cNvPr id="1212419" name="Picture 1027"/>
          <p:cNvPicPr>
            <a:picLocks noChangeAspect="1" noChangeArrowheads="1"/>
          </p:cNvPicPr>
          <p:nvPr/>
        </p:nvPicPr>
        <p:blipFill>
          <a:blip r:embed="rId2" cstate="print"/>
          <a:srcRect/>
          <a:stretch>
            <a:fillRect/>
          </a:stretch>
        </p:blipFill>
        <p:spPr bwMode="auto">
          <a:xfrm>
            <a:off x="2057401" y="2462214"/>
            <a:ext cx="1077913" cy="890587"/>
          </a:xfrm>
          <a:prstGeom prst="rect">
            <a:avLst/>
          </a:prstGeom>
          <a:noFill/>
          <a:ln w="9525">
            <a:noFill/>
            <a:miter lim="800000"/>
            <a:headEnd/>
            <a:tailEnd/>
          </a:ln>
          <a:effectLst/>
        </p:spPr>
      </p:pic>
      <p:pic>
        <p:nvPicPr>
          <p:cNvPr id="1212420" name="Picture 1028"/>
          <p:cNvPicPr>
            <a:picLocks noChangeAspect="1" noChangeArrowheads="1"/>
          </p:cNvPicPr>
          <p:nvPr/>
        </p:nvPicPr>
        <p:blipFill>
          <a:blip r:embed="rId3" cstate="print"/>
          <a:srcRect/>
          <a:stretch>
            <a:fillRect/>
          </a:stretch>
        </p:blipFill>
        <p:spPr bwMode="auto">
          <a:xfrm>
            <a:off x="9123364" y="2346326"/>
            <a:ext cx="1087437" cy="1006475"/>
          </a:xfrm>
          <a:prstGeom prst="rect">
            <a:avLst/>
          </a:prstGeom>
          <a:noFill/>
          <a:ln w="9525">
            <a:noFill/>
            <a:miter lim="800000"/>
            <a:headEnd/>
            <a:tailEnd/>
          </a:ln>
          <a:effectLst/>
        </p:spPr>
      </p:pic>
      <p:sp>
        <p:nvSpPr>
          <p:cNvPr id="1212421" name="Text Box 1029"/>
          <p:cNvSpPr txBox="1">
            <a:spLocks noChangeArrowheads="1"/>
          </p:cNvSpPr>
          <p:nvPr/>
        </p:nvSpPr>
        <p:spPr bwMode="auto">
          <a:xfrm>
            <a:off x="2209801" y="1946275"/>
            <a:ext cx="842963"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ea typeface="宋体" pitchFamily="2" charset="-122"/>
              </a:rPr>
              <a:t>Alice</a:t>
            </a:r>
          </a:p>
        </p:txBody>
      </p:sp>
      <p:sp>
        <p:nvSpPr>
          <p:cNvPr id="1212422" name="Text Box 1030"/>
          <p:cNvSpPr txBox="1">
            <a:spLocks noChangeArrowheads="1"/>
          </p:cNvSpPr>
          <p:nvPr/>
        </p:nvSpPr>
        <p:spPr bwMode="auto">
          <a:xfrm>
            <a:off x="9366250" y="1905000"/>
            <a:ext cx="6921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ea typeface="宋体" pitchFamily="2" charset="-122"/>
              </a:rPr>
              <a:t>Bob</a:t>
            </a:r>
          </a:p>
        </p:txBody>
      </p:sp>
      <p:sp>
        <p:nvSpPr>
          <p:cNvPr id="1212423" name="Text Box 1031"/>
          <p:cNvSpPr txBox="1">
            <a:spLocks noChangeArrowheads="1"/>
          </p:cNvSpPr>
          <p:nvPr/>
        </p:nvSpPr>
        <p:spPr bwMode="auto">
          <a:xfrm>
            <a:off x="3505201" y="3657601"/>
            <a:ext cx="870751"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Encryption</a:t>
            </a:r>
          </a:p>
        </p:txBody>
      </p:sp>
      <p:sp>
        <p:nvSpPr>
          <p:cNvPr id="1212424" name="Text Box 1032"/>
          <p:cNvSpPr txBox="1">
            <a:spLocks noChangeArrowheads="1"/>
          </p:cNvSpPr>
          <p:nvPr/>
        </p:nvSpPr>
        <p:spPr bwMode="auto">
          <a:xfrm>
            <a:off x="7815264" y="3657601"/>
            <a:ext cx="878767"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Decryption</a:t>
            </a:r>
          </a:p>
        </p:txBody>
      </p:sp>
      <p:cxnSp>
        <p:nvCxnSpPr>
          <p:cNvPr id="1212425" name="AutoShape 1033"/>
          <p:cNvCxnSpPr>
            <a:cxnSpLocks noChangeShapeType="1"/>
            <a:stCxn id="0" idx="3"/>
            <a:endCxn id="1212423" idx="1"/>
          </p:cNvCxnSpPr>
          <p:nvPr/>
        </p:nvCxnSpPr>
        <p:spPr bwMode="auto">
          <a:xfrm>
            <a:off x="3135314" y="2908300"/>
            <a:ext cx="369887" cy="887800"/>
          </a:xfrm>
          <a:prstGeom prst="bentConnector3">
            <a:avLst>
              <a:gd name="adj1" fmla="val 50000"/>
            </a:avLst>
          </a:prstGeom>
          <a:noFill/>
          <a:ln w="9525">
            <a:solidFill>
              <a:schemeClr val="tx1"/>
            </a:solidFill>
            <a:miter lim="800000"/>
            <a:headEnd/>
            <a:tailEnd type="triangle" w="med" len="med"/>
          </a:ln>
          <a:effectLst/>
        </p:spPr>
      </p:cxnSp>
      <p:cxnSp>
        <p:nvCxnSpPr>
          <p:cNvPr id="1212426" name="AutoShape 1034"/>
          <p:cNvCxnSpPr>
            <a:cxnSpLocks noChangeShapeType="1"/>
            <a:stCxn id="1212424" idx="3"/>
            <a:endCxn id="0" idx="1"/>
          </p:cNvCxnSpPr>
          <p:nvPr/>
        </p:nvCxnSpPr>
        <p:spPr bwMode="auto">
          <a:xfrm flipV="1">
            <a:off x="8694031" y="2849564"/>
            <a:ext cx="429333" cy="946537"/>
          </a:xfrm>
          <a:prstGeom prst="bentConnector3">
            <a:avLst>
              <a:gd name="adj1" fmla="val 37880"/>
            </a:avLst>
          </a:prstGeom>
          <a:noFill/>
          <a:ln w="9525">
            <a:solidFill>
              <a:schemeClr val="tx1"/>
            </a:solidFill>
            <a:miter lim="800000"/>
            <a:headEnd/>
            <a:tailEnd type="triangle" w="med" len="med"/>
          </a:ln>
          <a:effectLst/>
        </p:spPr>
      </p:cxnSp>
      <p:grpSp>
        <p:nvGrpSpPr>
          <p:cNvPr id="2" name="Group 1035"/>
          <p:cNvGrpSpPr>
            <a:grpSpLocks/>
          </p:cNvGrpSpPr>
          <p:nvPr/>
        </p:nvGrpSpPr>
        <p:grpSpPr bwMode="auto">
          <a:xfrm>
            <a:off x="3644901" y="2667000"/>
            <a:ext cx="1273175" cy="990600"/>
            <a:chOff x="1336" y="1680"/>
            <a:chExt cx="802" cy="624"/>
          </a:xfrm>
        </p:grpSpPr>
        <p:cxnSp>
          <p:nvCxnSpPr>
            <p:cNvPr id="1212428" name="AutoShape 1036"/>
            <p:cNvCxnSpPr>
              <a:cxnSpLocks noChangeShapeType="1"/>
              <a:stCxn id="0" idx="2"/>
              <a:endCxn id="1212423" idx="0"/>
            </p:cNvCxnSpPr>
            <p:nvPr/>
          </p:nvCxnSpPr>
          <p:spPr bwMode="auto">
            <a:xfrm flipH="1">
              <a:off x="1522" y="2012"/>
              <a:ext cx="6" cy="292"/>
            </a:xfrm>
            <a:prstGeom prst="straightConnector1">
              <a:avLst/>
            </a:prstGeom>
            <a:noFill/>
            <a:ln w="9525">
              <a:solidFill>
                <a:schemeClr val="tx1"/>
              </a:solidFill>
              <a:round/>
              <a:headEnd/>
              <a:tailEnd type="triangle" w="med" len="med"/>
            </a:ln>
            <a:effectLst/>
          </p:spPr>
        </p:cxnSp>
        <p:grpSp>
          <p:nvGrpSpPr>
            <p:cNvPr id="3" name="Group 1037"/>
            <p:cNvGrpSpPr>
              <a:grpSpLocks/>
            </p:cNvGrpSpPr>
            <p:nvPr/>
          </p:nvGrpSpPr>
          <p:grpSpPr bwMode="auto">
            <a:xfrm>
              <a:off x="1336" y="1680"/>
              <a:ext cx="802" cy="332"/>
              <a:chOff x="1336" y="1680"/>
              <a:chExt cx="802" cy="332"/>
            </a:xfrm>
          </p:grpSpPr>
          <p:pic>
            <p:nvPicPr>
              <p:cNvPr id="1212430" name="Picture 1038" descr="C:\Documents and Settings\haebler\Application Data\Microsoft\Media Catalog\Downloaded Clips\cl0\BS00996_.wmf"/>
              <p:cNvPicPr>
                <a:picLocks noChangeAspect="1" noChangeArrowheads="1"/>
              </p:cNvPicPr>
              <p:nvPr/>
            </p:nvPicPr>
            <p:blipFill>
              <a:blip r:embed="rId4" cstate="print"/>
              <a:srcRect/>
              <a:stretch>
                <a:fillRect/>
              </a:stretch>
            </p:blipFill>
            <p:spPr bwMode="auto">
              <a:xfrm>
                <a:off x="1336" y="1776"/>
                <a:ext cx="384" cy="236"/>
              </a:xfrm>
              <a:prstGeom prst="rect">
                <a:avLst/>
              </a:prstGeom>
              <a:noFill/>
            </p:spPr>
          </p:pic>
          <p:sp>
            <p:nvSpPr>
              <p:cNvPr id="1212431" name="Text Box 1039"/>
              <p:cNvSpPr txBox="1">
                <a:spLocks noChangeArrowheads="1"/>
              </p:cNvSpPr>
              <p:nvPr/>
            </p:nvSpPr>
            <p:spPr bwMode="auto">
              <a:xfrm>
                <a:off x="1776" y="1680"/>
                <a:ext cx="362"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Bob</a:t>
                </a:r>
              </a:p>
              <a:p>
                <a:pPr algn="ctr" eaLnBrk="0" hangingPunct="0"/>
                <a:r>
                  <a:rPr lang="en-US" altLang="zh-CN" sz="1200">
                    <a:latin typeface="Times New Roman" pitchFamily="18" charset="0"/>
                    <a:ea typeface="宋体" pitchFamily="2" charset="-122"/>
                  </a:rPr>
                  <a:t>Public</a:t>
                </a:r>
              </a:p>
            </p:txBody>
          </p:sp>
        </p:grpSp>
      </p:grpSp>
      <p:grpSp>
        <p:nvGrpSpPr>
          <p:cNvPr id="4" name="Group 1040"/>
          <p:cNvGrpSpPr>
            <a:grpSpLocks/>
          </p:cNvGrpSpPr>
          <p:nvPr/>
        </p:nvGrpSpPr>
        <p:grpSpPr bwMode="auto">
          <a:xfrm>
            <a:off x="7219950" y="2667000"/>
            <a:ext cx="1352550" cy="990600"/>
            <a:chOff x="3588" y="1680"/>
            <a:chExt cx="852" cy="624"/>
          </a:xfrm>
        </p:grpSpPr>
        <p:cxnSp>
          <p:nvCxnSpPr>
            <p:cNvPr id="1212433" name="AutoShape 1041"/>
            <p:cNvCxnSpPr>
              <a:cxnSpLocks noChangeShapeType="1"/>
              <a:stCxn id="0" idx="2"/>
              <a:endCxn id="1212424" idx="0"/>
            </p:cNvCxnSpPr>
            <p:nvPr/>
          </p:nvCxnSpPr>
          <p:spPr bwMode="auto">
            <a:xfrm flipH="1">
              <a:off x="4240" y="2012"/>
              <a:ext cx="8" cy="292"/>
            </a:xfrm>
            <a:prstGeom prst="straightConnector1">
              <a:avLst/>
            </a:prstGeom>
            <a:noFill/>
            <a:ln w="9525">
              <a:solidFill>
                <a:schemeClr val="tx1"/>
              </a:solidFill>
              <a:round/>
              <a:headEnd/>
              <a:tailEnd type="triangle" w="med" len="med"/>
            </a:ln>
            <a:effectLst/>
          </p:spPr>
        </p:cxnSp>
        <p:grpSp>
          <p:nvGrpSpPr>
            <p:cNvPr id="5" name="Group 1042"/>
            <p:cNvGrpSpPr>
              <a:grpSpLocks/>
            </p:cNvGrpSpPr>
            <p:nvPr/>
          </p:nvGrpSpPr>
          <p:grpSpPr bwMode="auto">
            <a:xfrm>
              <a:off x="3588" y="1680"/>
              <a:ext cx="852" cy="332"/>
              <a:chOff x="3588" y="1680"/>
              <a:chExt cx="852" cy="332"/>
            </a:xfrm>
          </p:grpSpPr>
          <p:pic>
            <p:nvPicPr>
              <p:cNvPr id="1212435" name="Picture 1043" descr="C:\Documents and Settings\haebler\Application Data\Microsoft\Media Catalog\Downloaded Clips\cl0\BS00996_.wmf"/>
              <p:cNvPicPr>
                <a:picLocks noChangeAspect="1" noChangeArrowheads="1"/>
              </p:cNvPicPr>
              <p:nvPr/>
            </p:nvPicPr>
            <p:blipFill>
              <a:blip r:embed="rId5" cstate="print"/>
              <a:srcRect/>
              <a:stretch>
                <a:fillRect/>
              </a:stretch>
            </p:blipFill>
            <p:spPr bwMode="auto">
              <a:xfrm>
                <a:off x="4056" y="1776"/>
                <a:ext cx="384" cy="236"/>
              </a:xfrm>
              <a:prstGeom prst="rect">
                <a:avLst/>
              </a:prstGeom>
              <a:noFill/>
            </p:spPr>
          </p:pic>
          <p:sp>
            <p:nvSpPr>
              <p:cNvPr id="1212436" name="Text Box 1044"/>
              <p:cNvSpPr txBox="1">
                <a:spLocks noChangeArrowheads="1"/>
              </p:cNvSpPr>
              <p:nvPr/>
            </p:nvSpPr>
            <p:spPr bwMode="auto">
              <a:xfrm>
                <a:off x="3588" y="1680"/>
                <a:ext cx="389"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Bob</a:t>
                </a:r>
              </a:p>
              <a:p>
                <a:pPr algn="ctr" eaLnBrk="0" hangingPunct="0"/>
                <a:r>
                  <a:rPr lang="en-US" altLang="zh-CN" sz="1200">
                    <a:latin typeface="Times New Roman" pitchFamily="18" charset="0"/>
                    <a:ea typeface="宋体" pitchFamily="2" charset="-122"/>
                  </a:rPr>
                  <a:t>Private</a:t>
                </a:r>
              </a:p>
            </p:txBody>
          </p:sp>
        </p:grpSp>
      </p:grpSp>
      <p:cxnSp>
        <p:nvCxnSpPr>
          <p:cNvPr id="1212437" name="AutoShape 1045"/>
          <p:cNvCxnSpPr>
            <a:cxnSpLocks noChangeShapeType="1"/>
            <a:stCxn id="1212423" idx="3"/>
            <a:endCxn id="1212424" idx="1"/>
          </p:cNvCxnSpPr>
          <p:nvPr/>
        </p:nvCxnSpPr>
        <p:spPr bwMode="auto">
          <a:xfrm>
            <a:off x="4375951" y="3796100"/>
            <a:ext cx="3439312" cy="0"/>
          </a:xfrm>
          <a:prstGeom prst="straightConnector1">
            <a:avLst/>
          </a:prstGeom>
          <a:noFill/>
          <a:ln w="38100">
            <a:solidFill>
              <a:srgbClr val="FF0000"/>
            </a:solidFill>
            <a:round/>
            <a:headEnd/>
            <a:tailEnd type="triangle" w="med" len="med"/>
          </a:ln>
          <a:effectLst/>
        </p:spPr>
      </p:cxnSp>
      <p:cxnSp>
        <p:nvCxnSpPr>
          <p:cNvPr id="1212438" name="AutoShape 1046"/>
          <p:cNvCxnSpPr>
            <a:cxnSpLocks noChangeShapeType="1"/>
            <a:stCxn id="0" idx="2"/>
            <a:endCxn id="1212439" idx="1"/>
          </p:cNvCxnSpPr>
          <p:nvPr/>
        </p:nvCxnSpPr>
        <p:spPr bwMode="auto">
          <a:xfrm>
            <a:off x="2597150" y="3352800"/>
            <a:ext cx="908050" cy="1433900"/>
          </a:xfrm>
          <a:prstGeom prst="bentConnector3">
            <a:avLst>
              <a:gd name="adj1" fmla="val 50000"/>
            </a:avLst>
          </a:prstGeom>
          <a:noFill/>
          <a:ln w="9525">
            <a:solidFill>
              <a:schemeClr val="tx1"/>
            </a:solidFill>
            <a:miter lim="800000"/>
            <a:headEnd/>
            <a:tailEnd type="triangle" w="med" len="med"/>
          </a:ln>
          <a:effectLst/>
        </p:spPr>
      </p:cxnSp>
      <p:sp>
        <p:nvSpPr>
          <p:cNvPr id="1212439" name="Text Box 1047"/>
          <p:cNvSpPr txBox="1">
            <a:spLocks noChangeArrowheads="1"/>
          </p:cNvSpPr>
          <p:nvPr/>
        </p:nvSpPr>
        <p:spPr bwMode="auto">
          <a:xfrm>
            <a:off x="3505201" y="4648201"/>
            <a:ext cx="870751"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Encryption</a:t>
            </a:r>
          </a:p>
        </p:txBody>
      </p:sp>
      <p:sp>
        <p:nvSpPr>
          <p:cNvPr id="1212440" name="Text Box 1048"/>
          <p:cNvSpPr txBox="1">
            <a:spLocks noChangeArrowheads="1"/>
          </p:cNvSpPr>
          <p:nvPr/>
        </p:nvSpPr>
        <p:spPr bwMode="auto">
          <a:xfrm>
            <a:off x="7815264" y="4648201"/>
            <a:ext cx="878767"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Decryption</a:t>
            </a:r>
          </a:p>
        </p:txBody>
      </p:sp>
      <p:cxnSp>
        <p:nvCxnSpPr>
          <p:cNvPr id="1212441" name="AutoShape 1049"/>
          <p:cNvCxnSpPr>
            <a:cxnSpLocks noChangeShapeType="1"/>
            <a:stCxn id="1212439" idx="3"/>
            <a:endCxn id="1212440" idx="1"/>
          </p:cNvCxnSpPr>
          <p:nvPr/>
        </p:nvCxnSpPr>
        <p:spPr bwMode="auto">
          <a:xfrm>
            <a:off x="4375951" y="4786700"/>
            <a:ext cx="3439312" cy="0"/>
          </a:xfrm>
          <a:prstGeom prst="straightConnector1">
            <a:avLst/>
          </a:prstGeom>
          <a:noFill/>
          <a:ln w="38100">
            <a:solidFill>
              <a:srgbClr val="FF0000"/>
            </a:solidFill>
            <a:round/>
            <a:headEnd/>
            <a:tailEnd type="triangle" w="med" len="med"/>
          </a:ln>
          <a:effectLst/>
        </p:spPr>
      </p:cxnSp>
      <p:cxnSp>
        <p:nvCxnSpPr>
          <p:cNvPr id="1212442" name="AutoShape 1050"/>
          <p:cNvCxnSpPr>
            <a:cxnSpLocks noChangeShapeType="1"/>
            <a:stCxn id="1212440" idx="3"/>
            <a:endCxn id="0" idx="2"/>
          </p:cNvCxnSpPr>
          <p:nvPr/>
        </p:nvCxnSpPr>
        <p:spPr bwMode="auto">
          <a:xfrm flipV="1">
            <a:off x="8694031" y="3352802"/>
            <a:ext cx="973845" cy="1433899"/>
          </a:xfrm>
          <a:prstGeom prst="bentConnector3">
            <a:avLst>
              <a:gd name="adj1" fmla="val 100000"/>
            </a:avLst>
          </a:prstGeom>
          <a:noFill/>
          <a:ln w="9525">
            <a:solidFill>
              <a:schemeClr val="tx1"/>
            </a:solidFill>
            <a:miter lim="800000"/>
            <a:headEnd/>
            <a:tailEnd type="triangle" w="med" len="med"/>
          </a:ln>
          <a:effectLst/>
        </p:spPr>
      </p:cxnSp>
      <p:grpSp>
        <p:nvGrpSpPr>
          <p:cNvPr id="6" name="Group 1051"/>
          <p:cNvGrpSpPr>
            <a:grpSpLocks/>
          </p:cNvGrpSpPr>
          <p:nvPr/>
        </p:nvGrpSpPr>
        <p:grpSpPr bwMode="auto">
          <a:xfrm>
            <a:off x="3454401" y="4924423"/>
            <a:ext cx="1597025" cy="1019174"/>
            <a:chOff x="1216" y="3102"/>
            <a:chExt cx="1006" cy="642"/>
          </a:xfrm>
        </p:grpSpPr>
        <p:grpSp>
          <p:nvGrpSpPr>
            <p:cNvPr id="7" name="Group 1052"/>
            <p:cNvGrpSpPr>
              <a:grpSpLocks/>
            </p:cNvGrpSpPr>
            <p:nvPr/>
          </p:nvGrpSpPr>
          <p:grpSpPr bwMode="auto">
            <a:xfrm>
              <a:off x="1216" y="3456"/>
              <a:ext cx="1006" cy="288"/>
              <a:chOff x="1216" y="3456"/>
              <a:chExt cx="1006" cy="288"/>
            </a:xfrm>
          </p:grpSpPr>
          <p:pic>
            <p:nvPicPr>
              <p:cNvPr id="1212445" name="Picture 1053"/>
              <p:cNvPicPr>
                <a:picLocks noChangeAspect="1" noChangeArrowheads="1"/>
              </p:cNvPicPr>
              <p:nvPr/>
            </p:nvPicPr>
            <p:blipFill>
              <a:blip r:embed="rId6" cstate="print"/>
              <a:srcRect/>
              <a:stretch>
                <a:fillRect/>
              </a:stretch>
            </p:blipFill>
            <p:spPr bwMode="auto">
              <a:xfrm>
                <a:off x="1216" y="3456"/>
                <a:ext cx="624" cy="273"/>
              </a:xfrm>
              <a:prstGeom prst="rect">
                <a:avLst/>
              </a:prstGeom>
              <a:noFill/>
              <a:ln w="9525">
                <a:noFill/>
                <a:miter lim="800000"/>
                <a:headEnd/>
                <a:tailEnd/>
              </a:ln>
              <a:effectLst/>
            </p:spPr>
          </p:pic>
          <p:sp>
            <p:nvSpPr>
              <p:cNvPr id="1212446" name="Text Box 1054"/>
              <p:cNvSpPr txBox="1">
                <a:spLocks noChangeArrowheads="1"/>
              </p:cNvSpPr>
              <p:nvPr/>
            </p:nvSpPr>
            <p:spPr bwMode="auto">
              <a:xfrm>
                <a:off x="1833" y="3456"/>
                <a:ext cx="389"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Alice</a:t>
                </a:r>
              </a:p>
              <a:p>
                <a:pPr algn="ctr" eaLnBrk="0" hangingPunct="0"/>
                <a:r>
                  <a:rPr lang="en-US" altLang="zh-CN" sz="1200">
                    <a:latin typeface="Times New Roman" pitchFamily="18" charset="0"/>
                    <a:ea typeface="宋体" pitchFamily="2" charset="-122"/>
                  </a:rPr>
                  <a:t>Private</a:t>
                </a:r>
              </a:p>
            </p:txBody>
          </p:sp>
        </p:grpSp>
        <p:cxnSp>
          <p:nvCxnSpPr>
            <p:cNvPr id="1212447" name="AutoShape 1055"/>
            <p:cNvCxnSpPr>
              <a:cxnSpLocks noChangeShapeType="1"/>
              <a:stCxn id="0" idx="0"/>
              <a:endCxn id="1212439" idx="2"/>
            </p:cNvCxnSpPr>
            <p:nvPr/>
          </p:nvCxnSpPr>
          <p:spPr bwMode="auto">
            <a:xfrm flipH="1" flipV="1">
              <a:off x="1522" y="3102"/>
              <a:ext cx="6" cy="354"/>
            </a:xfrm>
            <a:prstGeom prst="straightConnector1">
              <a:avLst/>
            </a:prstGeom>
            <a:noFill/>
            <a:ln w="9525">
              <a:solidFill>
                <a:schemeClr val="tx1"/>
              </a:solidFill>
              <a:round/>
              <a:headEnd/>
              <a:tailEnd type="triangle" w="med" len="med"/>
            </a:ln>
            <a:effectLst/>
          </p:spPr>
        </p:cxnSp>
      </p:grpSp>
      <p:grpSp>
        <p:nvGrpSpPr>
          <p:cNvPr id="8" name="Group 1056"/>
          <p:cNvGrpSpPr>
            <a:grpSpLocks/>
          </p:cNvGrpSpPr>
          <p:nvPr/>
        </p:nvGrpSpPr>
        <p:grpSpPr bwMode="auto">
          <a:xfrm>
            <a:off x="7177088" y="4924423"/>
            <a:ext cx="1585912" cy="1019174"/>
            <a:chOff x="3561" y="3102"/>
            <a:chExt cx="999" cy="642"/>
          </a:xfrm>
        </p:grpSpPr>
        <p:grpSp>
          <p:nvGrpSpPr>
            <p:cNvPr id="9" name="Group 1057"/>
            <p:cNvGrpSpPr>
              <a:grpSpLocks/>
            </p:cNvGrpSpPr>
            <p:nvPr/>
          </p:nvGrpSpPr>
          <p:grpSpPr bwMode="auto">
            <a:xfrm>
              <a:off x="3561" y="3456"/>
              <a:ext cx="999" cy="288"/>
              <a:chOff x="3561" y="3456"/>
              <a:chExt cx="999" cy="288"/>
            </a:xfrm>
          </p:grpSpPr>
          <p:sp>
            <p:nvSpPr>
              <p:cNvPr id="1212450" name="Text Box 1058"/>
              <p:cNvSpPr txBox="1">
                <a:spLocks noChangeArrowheads="1"/>
              </p:cNvSpPr>
              <p:nvPr/>
            </p:nvSpPr>
            <p:spPr bwMode="auto">
              <a:xfrm>
                <a:off x="3561" y="3456"/>
                <a:ext cx="362"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Alice</a:t>
                </a:r>
              </a:p>
              <a:p>
                <a:pPr algn="ctr" eaLnBrk="0" hangingPunct="0"/>
                <a:r>
                  <a:rPr lang="en-US" altLang="zh-CN" sz="1200">
                    <a:latin typeface="Times New Roman" pitchFamily="18" charset="0"/>
                    <a:ea typeface="宋体" pitchFamily="2" charset="-122"/>
                  </a:rPr>
                  <a:t>Public</a:t>
                </a:r>
              </a:p>
            </p:txBody>
          </p:sp>
          <p:pic>
            <p:nvPicPr>
              <p:cNvPr id="1212451" name="Picture 1059"/>
              <p:cNvPicPr>
                <a:picLocks noChangeAspect="1" noChangeArrowheads="1"/>
              </p:cNvPicPr>
              <p:nvPr/>
            </p:nvPicPr>
            <p:blipFill>
              <a:blip r:embed="rId7" cstate="print"/>
              <a:srcRect/>
              <a:stretch>
                <a:fillRect/>
              </a:stretch>
            </p:blipFill>
            <p:spPr bwMode="auto">
              <a:xfrm>
                <a:off x="3936" y="3456"/>
                <a:ext cx="624" cy="273"/>
              </a:xfrm>
              <a:prstGeom prst="rect">
                <a:avLst/>
              </a:prstGeom>
              <a:noFill/>
              <a:ln w="9525">
                <a:noFill/>
                <a:miter lim="800000"/>
                <a:headEnd/>
                <a:tailEnd/>
              </a:ln>
              <a:effectLst/>
            </p:spPr>
          </p:pic>
        </p:grpSp>
        <p:cxnSp>
          <p:nvCxnSpPr>
            <p:cNvPr id="1212452" name="AutoShape 1060"/>
            <p:cNvCxnSpPr>
              <a:cxnSpLocks noChangeShapeType="1"/>
              <a:stCxn id="0" idx="0"/>
              <a:endCxn id="1212440" idx="2"/>
            </p:cNvCxnSpPr>
            <p:nvPr/>
          </p:nvCxnSpPr>
          <p:spPr bwMode="auto">
            <a:xfrm flipH="1" flipV="1">
              <a:off x="4240" y="3102"/>
              <a:ext cx="8" cy="354"/>
            </a:xfrm>
            <a:prstGeom prst="straightConnector1">
              <a:avLst/>
            </a:prstGeom>
            <a:noFill/>
            <a:ln w="9525">
              <a:solidFill>
                <a:schemeClr val="tx1"/>
              </a:solidFill>
              <a:round/>
              <a:headEnd/>
              <a:tailEnd type="triangle" w="med" len="med"/>
            </a:ln>
            <a:effectLst/>
          </p:spPr>
        </p:cxnSp>
      </p:grpSp>
      <p:sp>
        <p:nvSpPr>
          <p:cNvPr id="1212453" name="Text Box 1061"/>
          <p:cNvSpPr txBox="1">
            <a:spLocks noChangeArrowheads="1"/>
          </p:cNvSpPr>
          <p:nvPr/>
        </p:nvSpPr>
        <p:spPr bwMode="auto">
          <a:xfrm>
            <a:off x="5157789" y="3402014"/>
            <a:ext cx="1717675" cy="396875"/>
          </a:xfrm>
          <a:prstGeom prst="rect">
            <a:avLst/>
          </a:prstGeom>
          <a:noFill/>
          <a:ln w="9525">
            <a:noFill/>
            <a:miter lim="800000"/>
            <a:headEnd/>
            <a:tailEnd/>
          </a:ln>
          <a:effectLst/>
        </p:spPr>
        <p:txBody>
          <a:bodyPr wrap="none">
            <a:spAutoFit/>
          </a:bodyPr>
          <a:lstStyle/>
          <a:p>
            <a:pPr algn="ctr" eaLnBrk="0" hangingPunct="0"/>
            <a:r>
              <a:rPr lang="en-US" altLang="zh-CN" sz="2000">
                <a:latin typeface="Times New Roman" pitchFamily="18" charset="0"/>
                <a:ea typeface="宋体" pitchFamily="2" charset="-122"/>
              </a:rPr>
              <a:t>Confidentiality</a:t>
            </a:r>
          </a:p>
        </p:txBody>
      </p:sp>
      <p:sp>
        <p:nvSpPr>
          <p:cNvPr id="1212454" name="Text Box 1062"/>
          <p:cNvSpPr txBox="1">
            <a:spLocks noChangeArrowheads="1"/>
          </p:cNvSpPr>
          <p:nvPr/>
        </p:nvSpPr>
        <p:spPr bwMode="auto">
          <a:xfrm>
            <a:off x="4657726" y="4433889"/>
            <a:ext cx="2886075" cy="396875"/>
          </a:xfrm>
          <a:prstGeom prst="rect">
            <a:avLst/>
          </a:prstGeom>
          <a:noFill/>
          <a:ln w="9525">
            <a:noFill/>
            <a:miter lim="800000"/>
            <a:headEnd/>
            <a:tailEnd/>
          </a:ln>
          <a:effectLst/>
        </p:spPr>
        <p:txBody>
          <a:bodyPr wrap="none">
            <a:spAutoFit/>
          </a:bodyPr>
          <a:lstStyle/>
          <a:p>
            <a:pPr algn="ctr" eaLnBrk="0" hangingPunct="0"/>
            <a:r>
              <a:rPr lang="en-US" altLang="zh-CN" sz="2000">
                <a:latin typeface="Times New Roman" pitchFamily="18" charset="0"/>
                <a:ea typeface="宋体" pitchFamily="2" charset="-122"/>
              </a:rPr>
              <a:t>Authentication &amp; Integrity</a:t>
            </a:r>
          </a:p>
        </p:txBody>
      </p:sp>
      <p:sp>
        <p:nvSpPr>
          <p:cNvPr id="40" name="Rectangle 39"/>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2425"/>
                                        </p:tgtEl>
                                        <p:attrNameLst>
                                          <p:attrName>style.visibility</p:attrName>
                                        </p:attrNameLst>
                                      </p:cBhvr>
                                      <p:to>
                                        <p:strVal val="visible"/>
                                      </p:to>
                                    </p:set>
                                    <p:animEffect transition="in" filter="wipe(left)">
                                      <p:cBhvr>
                                        <p:cTn id="7" dur="500"/>
                                        <p:tgtEl>
                                          <p:spTgt spid="1212425"/>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212423"/>
                                        </p:tgtEl>
                                        <p:attrNameLst>
                                          <p:attrName>style.visibility</p:attrName>
                                        </p:attrNameLst>
                                      </p:cBhvr>
                                      <p:to>
                                        <p:strVal val="visible"/>
                                      </p:to>
                                    </p:set>
                                    <p:animEffect transition="in" filter="wipe(left)">
                                      <p:cBhvr>
                                        <p:cTn id="11" dur="500"/>
                                        <p:tgtEl>
                                          <p:spTgt spid="1212423"/>
                                        </p:tgtEl>
                                      </p:cBhvr>
                                    </p:animEffect>
                                  </p:childTnLst>
                                </p:cTn>
                              </p:par>
                            </p:childTnLst>
                          </p:cTn>
                        </p:par>
                        <p:par>
                          <p:cTn id="12" fill="hold">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1212437"/>
                                        </p:tgtEl>
                                        <p:attrNameLst>
                                          <p:attrName>style.visibility</p:attrName>
                                        </p:attrNameLst>
                                      </p:cBhvr>
                                      <p:to>
                                        <p:strVal val="visible"/>
                                      </p:to>
                                    </p:set>
                                    <p:animEffect transition="in" filter="wipe(left)">
                                      <p:cBhvr>
                                        <p:cTn id="19" dur="500"/>
                                        <p:tgtEl>
                                          <p:spTgt spid="1212437"/>
                                        </p:tgtEl>
                                      </p:cBhvr>
                                    </p:animEffect>
                                  </p:childTnLst>
                                </p:cTn>
                              </p:par>
                            </p:childTnLst>
                          </p:cTn>
                        </p:par>
                        <p:par>
                          <p:cTn id="20" fill="hold">
                            <p:stCondLst>
                              <p:cond delay="5000"/>
                            </p:stCondLst>
                            <p:childTnLst>
                              <p:par>
                                <p:cTn id="21" presetID="22" presetClass="entr" presetSubtype="8" fill="hold" grpId="0" nodeType="afterEffect">
                                  <p:stCondLst>
                                    <p:cond delay="1000"/>
                                  </p:stCondLst>
                                  <p:childTnLst>
                                    <p:set>
                                      <p:cBhvr>
                                        <p:cTn id="22" dur="1" fill="hold">
                                          <p:stCondLst>
                                            <p:cond delay="0"/>
                                          </p:stCondLst>
                                        </p:cTn>
                                        <p:tgtEl>
                                          <p:spTgt spid="1212424"/>
                                        </p:tgtEl>
                                        <p:attrNameLst>
                                          <p:attrName>style.visibility</p:attrName>
                                        </p:attrNameLst>
                                      </p:cBhvr>
                                      <p:to>
                                        <p:strVal val="visible"/>
                                      </p:to>
                                    </p:set>
                                    <p:animEffect transition="in" filter="wipe(left)">
                                      <p:cBhvr>
                                        <p:cTn id="23" dur="500"/>
                                        <p:tgtEl>
                                          <p:spTgt spid="1212424"/>
                                        </p:tgtEl>
                                      </p:cBhvr>
                                    </p:animEffect>
                                  </p:childTnLst>
                                </p:cTn>
                              </p:par>
                            </p:childTnLst>
                          </p:cTn>
                        </p:par>
                        <p:par>
                          <p:cTn id="24" fill="hold">
                            <p:stCondLst>
                              <p:cond delay="6500"/>
                            </p:stCondLst>
                            <p:childTnLst>
                              <p:par>
                                <p:cTn id="25" presetID="22" presetClass="entr" presetSubtype="1" fill="hold" nodeType="afterEffect">
                                  <p:stCondLst>
                                    <p:cond delay="100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par>
                          <p:cTn id="28" fill="hold">
                            <p:stCondLst>
                              <p:cond delay="8000"/>
                            </p:stCondLst>
                            <p:childTnLst>
                              <p:par>
                                <p:cTn id="29" presetID="22" presetClass="entr" presetSubtype="8" fill="hold" nodeType="afterEffect">
                                  <p:stCondLst>
                                    <p:cond delay="1000"/>
                                  </p:stCondLst>
                                  <p:childTnLst>
                                    <p:set>
                                      <p:cBhvr>
                                        <p:cTn id="30" dur="1" fill="hold">
                                          <p:stCondLst>
                                            <p:cond delay="0"/>
                                          </p:stCondLst>
                                        </p:cTn>
                                        <p:tgtEl>
                                          <p:spTgt spid="1212426"/>
                                        </p:tgtEl>
                                        <p:attrNameLst>
                                          <p:attrName>style.visibility</p:attrName>
                                        </p:attrNameLst>
                                      </p:cBhvr>
                                      <p:to>
                                        <p:strVal val="visible"/>
                                      </p:to>
                                    </p:set>
                                    <p:animEffect transition="in" filter="wipe(left)">
                                      <p:cBhvr>
                                        <p:cTn id="31" dur="500"/>
                                        <p:tgtEl>
                                          <p:spTgt spid="1212426"/>
                                        </p:tgtEl>
                                      </p:cBhvr>
                                    </p:animEffect>
                                  </p:childTnLst>
                                </p:cTn>
                              </p:par>
                            </p:childTnLst>
                          </p:cTn>
                        </p:par>
                        <p:par>
                          <p:cTn id="32" fill="hold">
                            <p:stCondLst>
                              <p:cond delay="9500"/>
                            </p:stCondLst>
                            <p:childTnLst>
                              <p:par>
                                <p:cTn id="33" presetID="2" presetClass="entr" presetSubtype="1" fill="hold" grpId="0" nodeType="afterEffect">
                                  <p:stCondLst>
                                    <p:cond delay="2000"/>
                                  </p:stCondLst>
                                  <p:childTnLst>
                                    <p:set>
                                      <p:cBhvr>
                                        <p:cTn id="34" dur="1" fill="hold">
                                          <p:stCondLst>
                                            <p:cond delay="0"/>
                                          </p:stCondLst>
                                        </p:cTn>
                                        <p:tgtEl>
                                          <p:spTgt spid="1212453"/>
                                        </p:tgtEl>
                                        <p:attrNameLst>
                                          <p:attrName>style.visibility</p:attrName>
                                        </p:attrNameLst>
                                      </p:cBhvr>
                                      <p:to>
                                        <p:strVal val="visible"/>
                                      </p:to>
                                    </p:set>
                                    <p:anim calcmode="lin" valueType="num">
                                      <p:cBhvr additive="base">
                                        <p:cTn id="35" dur="500" fill="hold"/>
                                        <p:tgtEl>
                                          <p:spTgt spid="1212453"/>
                                        </p:tgtEl>
                                        <p:attrNameLst>
                                          <p:attrName>ppt_x</p:attrName>
                                        </p:attrNameLst>
                                      </p:cBhvr>
                                      <p:tavLst>
                                        <p:tav tm="0">
                                          <p:val>
                                            <p:strVal val="#ppt_x"/>
                                          </p:val>
                                        </p:tav>
                                        <p:tav tm="100000">
                                          <p:val>
                                            <p:strVal val="#ppt_x"/>
                                          </p:val>
                                        </p:tav>
                                      </p:tavLst>
                                    </p:anim>
                                    <p:anim calcmode="lin" valueType="num">
                                      <p:cBhvr additive="base">
                                        <p:cTn id="36" dur="500" fill="hold"/>
                                        <p:tgtEl>
                                          <p:spTgt spid="1212453"/>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12438"/>
                                        </p:tgtEl>
                                        <p:attrNameLst>
                                          <p:attrName>style.visibility</p:attrName>
                                        </p:attrNameLst>
                                      </p:cBhvr>
                                      <p:to>
                                        <p:strVal val="visible"/>
                                      </p:to>
                                    </p:set>
                                    <p:animEffect transition="in" filter="wipe(left)">
                                      <p:cBhvr>
                                        <p:cTn id="41" dur="500"/>
                                        <p:tgtEl>
                                          <p:spTgt spid="1212438"/>
                                        </p:tgtEl>
                                      </p:cBhvr>
                                    </p:animEffect>
                                  </p:childTnLst>
                                </p:cTn>
                              </p:par>
                            </p:childTnLst>
                          </p:cTn>
                        </p:par>
                        <p:par>
                          <p:cTn id="42" fill="hold">
                            <p:stCondLst>
                              <p:cond delay="500"/>
                            </p:stCondLst>
                            <p:childTnLst>
                              <p:par>
                                <p:cTn id="43" presetID="22" presetClass="entr" presetSubtype="8" fill="hold" grpId="0" nodeType="afterEffect">
                                  <p:stCondLst>
                                    <p:cond delay="1000"/>
                                  </p:stCondLst>
                                  <p:childTnLst>
                                    <p:set>
                                      <p:cBhvr>
                                        <p:cTn id="44" dur="1" fill="hold">
                                          <p:stCondLst>
                                            <p:cond delay="0"/>
                                          </p:stCondLst>
                                        </p:cTn>
                                        <p:tgtEl>
                                          <p:spTgt spid="1212439"/>
                                        </p:tgtEl>
                                        <p:attrNameLst>
                                          <p:attrName>style.visibility</p:attrName>
                                        </p:attrNameLst>
                                      </p:cBhvr>
                                      <p:to>
                                        <p:strVal val="visible"/>
                                      </p:to>
                                    </p:set>
                                    <p:animEffect transition="in" filter="wipe(left)">
                                      <p:cBhvr>
                                        <p:cTn id="45" dur="500"/>
                                        <p:tgtEl>
                                          <p:spTgt spid="1212439"/>
                                        </p:tgtEl>
                                      </p:cBhvr>
                                    </p:animEffect>
                                  </p:childTnLst>
                                </p:cTn>
                              </p:par>
                            </p:childTnLst>
                          </p:cTn>
                        </p:par>
                        <p:par>
                          <p:cTn id="46" fill="hold">
                            <p:stCondLst>
                              <p:cond delay="2000"/>
                            </p:stCondLst>
                            <p:childTnLst>
                              <p:par>
                                <p:cTn id="47" presetID="22" presetClass="entr" presetSubtype="4" fill="hold" nodeType="afterEffect">
                                  <p:stCondLst>
                                    <p:cond delay="100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3500"/>
                            </p:stCondLst>
                            <p:childTnLst>
                              <p:par>
                                <p:cTn id="51" presetID="22" presetClass="entr" presetSubtype="8" fill="hold" nodeType="afterEffect">
                                  <p:stCondLst>
                                    <p:cond delay="1000"/>
                                  </p:stCondLst>
                                  <p:childTnLst>
                                    <p:set>
                                      <p:cBhvr>
                                        <p:cTn id="52" dur="1" fill="hold">
                                          <p:stCondLst>
                                            <p:cond delay="0"/>
                                          </p:stCondLst>
                                        </p:cTn>
                                        <p:tgtEl>
                                          <p:spTgt spid="1212441"/>
                                        </p:tgtEl>
                                        <p:attrNameLst>
                                          <p:attrName>style.visibility</p:attrName>
                                        </p:attrNameLst>
                                      </p:cBhvr>
                                      <p:to>
                                        <p:strVal val="visible"/>
                                      </p:to>
                                    </p:set>
                                    <p:animEffect transition="in" filter="wipe(left)">
                                      <p:cBhvr>
                                        <p:cTn id="53" dur="500"/>
                                        <p:tgtEl>
                                          <p:spTgt spid="1212441"/>
                                        </p:tgtEl>
                                      </p:cBhvr>
                                    </p:animEffect>
                                  </p:childTnLst>
                                </p:cTn>
                              </p:par>
                            </p:childTnLst>
                          </p:cTn>
                        </p:par>
                        <p:par>
                          <p:cTn id="54" fill="hold">
                            <p:stCondLst>
                              <p:cond delay="5000"/>
                            </p:stCondLst>
                            <p:childTnLst>
                              <p:par>
                                <p:cTn id="55" presetID="22" presetClass="entr" presetSubtype="8" fill="hold" grpId="0" nodeType="afterEffect">
                                  <p:stCondLst>
                                    <p:cond delay="1000"/>
                                  </p:stCondLst>
                                  <p:childTnLst>
                                    <p:set>
                                      <p:cBhvr>
                                        <p:cTn id="56" dur="1" fill="hold">
                                          <p:stCondLst>
                                            <p:cond delay="0"/>
                                          </p:stCondLst>
                                        </p:cTn>
                                        <p:tgtEl>
                                          <p:spTgt spid="1212440"/>
                                        </p:tgtEl>
                                        <p:attrNameLst>
                                          <p:attrName>style.visibility</p:attrName>
                                        </p:attrNameLst>
                                      </p:cBhvr>
                                      <p:to>
                                        <p:strVal val="visible"/>
                                      </p:to>
                                    </p:set>
                                    <p:animEffect transition="in" filter="wipe(left)">
                                      <p:cBhvr>
                                        <p:cTn id="57" dur="500"/>
                                        <p:tgtEl>
                                          <p:spTgt spid="1212440"/>
                                        </p:tgtEl>
                                      </p:cBhvr>
                                    </p:animEffect>
                                  </p:childTnLst>
                                </p:cTn>
                              </p:par>
                            </p:childTnLst>
                          </p:cTn>
                        </p:par>
                        <p:par>
                          <p:cTn id="58" fill="hold">
                            <p:stCondLst>
                              <p:cond delay="6500"/>
                            </p:stCondLst>
                            <p:childTnLst>
                              <p:par>
                                <p:cTn id="59" presetID="22" presetClass="entr" presetSubtype="4" fill="hold" nodeType="afterEffect">
                                  <p:stCondLst>
                                    <p:cond delay="1000"/>
                                  </p:stCondLst>
                                  <p:childTnLst>
                                    <p:set>
                                      <p:cBhvr>
                                        <p:cTn id="60" dur="1" fill="hold">
                                          <p:stCondLst>
                                            <p:cond delay="0"/>
                                          </p:stCondLst>
                                        </p:cTn>
                                        <p:tgtEl>
                                          <p:spTgt spid="8"/>
                                        </p:tgtEl>
                                        <p:attrNameLst>
                                          <p:attrName>style.visibility</p:attrName>
                                        </p:attrNameLst>
                                      </p:cBhvr>
                                      <p:to>
                                        <p:strVal val="visible"/>
                                      </p:to>
                                    </p:set>
                                    <p:animEffect transition="in" filter="wipe(down)">
                                      <p:cBhvr>
                                        <p:cTn id="61" dur="500"/>
                                        <p:tgtEl>
                                          <p:spTgt spid="8"/>
                                        </p:tgtEl>
                                      </p:cBhvr>
                                    </p:animEffect>
                                  </p:childTnLst>
                                </p:cTn>
                              </p:par>
                            </p:childTnLst>
                          </p:cTn>
                        </p:par>
                        <p:par>
                          <p:cTn id="62" fill="hold">
                            <p:stCondLst>
                              <p:cond delay="8000"/>
                            </p:stCondLst>
                            <p:childTnLst>
                              <p:par>
                                <p:cTn id="63" presetID="22" presetClass="entr" presetSubtype="8" fill="hold" nodeType="afterEffect">
                                  <p:stCondLst>
                                    <p:cond delay="1000"/>
                                  </p:stCondLst>
                                  <p:childTnLst>
                                    <p:set>
                                      <p:cBhvr>
                                        <p:cTn id="64" dur="1" fill="hold">
                                          <p:stCondLst>
                                            <p:cond delay="0"/>
                                          </p:stCondLst>
                                        </p:cTn>
                                        <p:tgtEl>
                                          <p:spTgt spid="1212442"/>
                                        </p:tgtEl>
                                        <p:attrNameLst>
                                          <p:attrName>style.visibility</p:attrName>
                                        </p:attrNameLst>
                                      </p:cBhvr>
                                      <p:to>
                                        <p:strVal val="visible"/>
                                      </p:to>
                                    </p:set>
                                    <p:animEffect transition="in" filter="wipe(left)">
                                      <p:cBhvr>
                                        <p:cTn id="65" dur="500"/>
                                        <p:tgtEl>
                                          <p:spTgt spid="1212442"/>
                                        </p:tgtEl>
                                      </p:cBhvr>
                                    </p:animEffect>
                                  </p:childTnLst>
                                </p:cTn>
                              </p:par>
                            </p:childTnLst>
                          </p:cTn>
                        </p:par>
                        <p:par>
                          <p:cTn id="66" fill="hold">
                            <p:stCondLst>
                              <p:cond delay="9500"/>
                            </p:stCondLst>
                            <p:childTnLst>
                              <p:par>
                                <p:cTn id="67" presetID="2" presetClass="entr" presetSubtype="4" fill="hold" grpId="0" nodeType="afterEffect">
                                  <p:stCondLst>
                                    <p:cond delay="2000"/>
                                  </p:stCondLst>
                                  <p:childTnLst>
                                    <p:set>
                                      <p:cBhvr>
                                        <p:cTn id="68" dur="1" fill="hold">
                                          <p:stCondLst>
                                            <p:cond delay="0"/>
                                          </p:stCondLst>
                                        </p:cTn>
                                        <p:tgtEl>
                                          <p:spTgt spid="1212454"/>
                                        </p:tgtEl>
                                        <p:attrNameLst>
                                          <p:attrName>style.visibility</p:attrName>
                                        </p:attrNameLst>
                                      </p:cBhvr>
                                      <p:to>
                                        <p:strVal val="visible"/>
                                      </p:to>
                                    </p:set>
                                    <p:anim calcmode="lin" valueType="num">
                                      <p:cBhvr additive="base">
                                        <p:cTn id="69" dur="500" fill="hold"/>
                                        <p:tgtEl>
                                          <p:spTgt spid="1212454"/>
                                        </p:tgtEl>
                                        <p:attrNameLst>
                                          <p:attrName>ppt_x</p:attrName>
                                        </p:attrNameLst>
                                      </p:cBhvr>
                                      <p:tavLst>
                                        <p:tav tm="0">
                                          <p:val>
                                            <p:strVal val="#ppt_x"/>
                                          </p:val>
                                        </p:tav>
                                        <p:tav tm="100000">
                                          <p:val>
                                            <p:strVal val="#ppt_x"/>
                                          </p:val>
                                        </p:tav>
                                      </p:tavLst>
                                    </p:anim>
                                    <p:anim calcmode="lin" valueType="num">
                                      <p:cBhvr additive="base">
                                        <p:cTn id="70" dur="500" fill="hold"/>
                                        <p:tgtEl>
                                          <p:spTgt spid="1212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23" grpId="0" animBg="1" autoUpdateAnimBg="0"/>
      <p:bldP spid="1212424" grpId="0" animBg="1" autoUpdateAnimBg="0"/>
      <p:bldP spid="1212439" grpId="0" animBg="1" autoUpdateAnimBg="0"/>
      <p:bldP spid="1212440" grpId="0" animBg="1" autoUpdateAnimBg="0"/>
      <p:bldP spid="1212453" grpId="0" autoUpdateAnimBg="0"/>
      <p:bldP spid="12124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a:defRPr/>
            </a:pPr>
            <a:r>
              <a:rPr lang="en-US" altLang="zh-CN" dirty="0">
                <a:solidFill>
                  <a:schemeClr val="bg1"/>
                </a:solidFill>
                <a:latin typeface="Happy" pitchFamily="34" charset="0"/>
              </a:rPr>
              <a:t>Security &amp; Protection</a:t>
            </a:r>
            <a:endParaRPr lang="zh-CN" altLang="en-US" dirty="0">
              <a:solidFill>
                <a:schemeClr val="bg1"/>
              </a:solidFill>
              <a:latin typeface="Happy" pitchFamily="34" charset="0"/>
            </a:endParaRPr>
          </a:p>
        </p:txBody>
      </p:sp>
      <p:sp>
        <p:nvSpPr>
          <p:cNvPr id="5" name="Content Placeholder 4"/>
          <p:cNvSpPr>
            <a:spLocks noGrp="1"/>
          </p:cNvSpPr>
          <p:nvPr>
            <p:ph idx="1"/>
          </p:nvPr>
        </p:nvSpPr>
        <p:spPr>
          <a:xfrm>
            <a:off x="2809876" y="571501"/>
            <a:ext cx="7858125" cy="5197475"/>
          </a:xfrm>
        </p:spPr>
        <p:txBody>
          <a:bodyPr rtlCol="0" anchor="ctr">
            <a:normAutofit fontScale="92500" lnSpcReduction="10000"/>
          </a:bodyPr>
          <a:lstStyle/>
          <a:p>
            <a:pPr>
              <a:defRPr/>
            </a:pPr>
            <a:r>
              <a:rPr lang="en-US" altLang="zh-CN" dirty="0">
                <a:solidFill>
                  <a:schemeClr val="accent6">
                    <a:lumMod val="75000"/>
                  </a:schemeClr>
                </a:solidFill>
              </a:rPr>
              <a:t>Security</a:t>
            </a:r>
          </a:p>
          <a:p>
            <a:pPr lvl="1">
              <a:defRPr/>
            </a:pPr>
            <a:r>
              <a:rPr lang="en-US" altLang="zh-CN" dirty="0">
                <a:solidFill>
                  <a:schemeClr val="accent6">
                    <a:lumMod val="75000"/>
                  </a:schemeClr>
                </a:solidFill>
              </a:rPr>
              <a:t>Authentication [</a:t>
            </a:r>
            <a:r>
              <a:rPr lang="zh-CN" altLang="en-US" dirty="0">
                <a:solidFill>
                  <a:schemeClr val="accent6">
                    <a:lumMod val="75000"/>
                  </a:schemeClr>
                </a:solidFill>
              </a:rPr>
              <a:t>认证</a:t>
            </a:r>
            <a:r>
              <a:rPr lang="en-US" altLang="zh-CN" dirty="0">
                <a:solidFill>
                  <a:schemeClr val="accent6">
                    <a:lumMod val="75000"/>
                  </a:schemeClr>
                </a:solidFill>
              </a:rPr>
              <a:t>]</a:t>
            </a:r>
          </a:p>
          <a:p>
            <a:pPr lvl="1">
              <a:defRPr/>
            </a:pPr>
            <a:r>
              <a:rPr lang="en-US" altLang="zh-CN" dirty="0">
                <a:solidFill>
                  <a:schemeClr val="accent6">
                    <a:lumMod val="75000"/>
                  </a:schemeClr>
                </a:solidFill>
              </a:rPr>
              <a:t>Authorization [</a:t>
            </a:r>
            <a:r>
              <a:rPr lang="zh-CN" altLang="en-US" dirty="0">
                <a:solidFill>
                  <a:schemeClr val="accent6">
                    <a:lumMod val="75000"/>
                  </a:schemeClr>
                </a:solidFill>
              </a:rPr>
              <a:t>授权</a:t>
            </a:r>
            <a:r>
              <a:rPr lang="en-US" altLang="zh-CN" dirty="0">
                <a:solidFill>
                  <a:schemeClr val="accent6">
                    <a:lumMod val="75000"/>
                  </a:schemeClr>
                </a:solidFill>
              </a:rPr>
              <a:t>]</a:t>
            </a:r>
          </a:p>
          <a:p>
            <a:pPr>
              <a:defRPr/>
            </a:pPr>
            <a:r>
              <a:rPr lang="en-US" altLang="zh-CN" dirty="0"/>
              <a:t>Protection</a:t>
            </a:r>
          </a:p>
          <a:p>
            <a:pPr lvl="1">
              <a:defRPr/>
            </a:pPr>
            <a:r>
              <a:rPr lang="en-US" altLang="zh-CN" dirty="0"/>
              <a:t>Protection matrix</a:t>
            </a:r>
          </a:p>
          <a:p>
            <a:pPr lvl="1">
              <a:defRPr/>
            </a:pPr>
            <a:r>
              <a:rPr lang="en-US" altLang="zh-CN" dirty="0"/>
              <a:t>Access control lists</a:t>
            </a:r>
          </a:p>
          <a:p>
            <a:pPr lvl="1">
              <a:defRPr/>
            </a:pPr>
            <a:r>
              <a:rPr lang="en-US" altLang="zh-CN" dirty="0"/>
              <a:t>Capabilities</a:t>
            </a:r>
          </a:p>
          <a:p>
            <a:pPr lvl="1">
              <a:defRPr/>
            </a:pPr>
            <a:r>
              <a:rPr lang="en-US" altLang="zh-CN" dirty="0"/>
              <a:t>Reference monitor</a:t>
            </a:r>
          </a:p>
          <a:p>
            <a:pPr>
              <a:defRPr/>
            </a:pPr>
            <a:r>
              <a:rPr lang="en-US" altLang="zh-CN" dirty="0"/>
              <a:t>Threats from the Internet</a:t>
            </a:r>
          </a:p>
          <a:p>
            <a:pPr lvl="1">
              <a:defRPr/>
            </a:pPr>
            <a:r>
              <a:rPr lang="en-US" altLang="zh-CN" dirty="0"/>
              <a:t>Trojan horses</a:t>
            </a:r>
          </a:p>
          <a:p>
            <a:pPr lvl="1">
              <a:defRPr/>
            </a:pPr>
            <a:r>
              <a:rPr lang="en-US" altLang="zh-CN" dirty="0"/>
              <a:t>Viruses</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ltLang="zh-CN">
                <a:ea typeface="宋体" charset="-122"/>
              </a:rPr>
              <a:t>Modern encryption algorithms</a:t>
            </a:r>
          </a:p>
        </p:txBody>
      </p:sp>
      <p:sp>
        <p:nvSpPr>
          <p:cNvPr id="67587" name="Rectangle 3"/>
          <p:cNvSpPr>
            <a:spLocks noGrp="1" noChangeArrowheads="1"/>
          </p:cNvSpPr>
          <p:nvPr>
            <p:ph type="body" idx="1"/>
          </p:nvPr>
        </p:nvSpPr>
        <p:spPr/>
        <p:txBody>
          <a:bodyPr>
            <a:normAutofit fontScale="92500" lnSpcReduction="10000"/>
          </a:bodyPr>
          <a:lstStyle/>
          <a:p>
            <a:pPr>
              <a:lnSpc>
                <a:spcPct val="90000"/>
              </a:lnSpc>
            </a:pPr>
            <a:r>
              <a:rPr lang="en-US" altLang="zh-CN">
                <a:ea typeface="宋体" charset="-122"/>
              </a:rPr>
              <a:t>Data Encryption Standard (DES)</a:t>
            </a:r>
          </a:p>
          <a:p>
            <a:pPr lvl="1">
              <a:lnSpc>
                <a:spcPct val="90000"/>
              </a:lnSpc>
            </a:pPr>
            <a:r>
              <a:rPr lang="en-US" altLang="zh-CN">
                <a:ea typeface="宋体" charset="-122"/>
              </a:rPr>
              <a:t>Uses 56-bit keys</a:t>
            </a:r>
          </a:p>
          <a:p>
            <a:pPr lvl="1">
              <a:lnSpc>
                <a:spcPct val="90000"/>
              </a:lnSpc>
            </a:pPr>
            <a:r>
              <a:rPr lang="en-US" altLang="zh-CN">
                <a:ea typeface="宋体" charset="-122"/>
              </a:rPr>
              <a:t>Same key is used to encrypt &amp; decrypt</a:t>
            </a:r>
          </a:p>
          <a:p>
            <a:pPr lvl="1">
              <a:lnSpc>
                <a:spcPct val="90000"/>
              </a:lnSpc>
            </a:pPr>
            <a:r>
              <a:rPr lang="en-US" altLang="zh-CN">
                <a:ea typeface="宋体" charset="-122"/>
              </a:rPr>
              <a:t>Keys used to be difficult to guess</a:t>
            </a:r>
          </a:p>
          <a:p>
            <a:pPr lvl="2">
              <a:lnSpc>
                <a:spcPct val="90000"/>
              </a:lnSpc>
            </a:pPr>
            <a:r>
              <a:rPr lang="en-US" altLang="zh-CN">
                <a:ea typeface="宋体" charset="-122"/>
              </a:rPr>
              <a:t>Needed to try 2</a:t>
            </a:r>
            <a:r>
              <a:rPr lang="en-US" altLang="zh-CN" baseline="30000">
                <a:ea typeface="宋体" charset="-122"/>
              </a:rPr>
              <a:t>55</a:t>
            </a:r>
            <a:r>
              <a:rPr lang="en-US" altLang="zh-CN">
                <a:ea typeface="宋体" charset="-122"/>
              </a:rPr>
              <a:t> different keys, on average</a:t>
            </a:r>
          </a:p>
          <a:p>
            <a:pPr lvl="2">
              <a:lnSpc>
                <a:spcPct val="90000"/>
              </a:lnSpc>
            </a:pPr>
            <a:r>
              <a:rPr lang="en-US" altLang="zh-CN">
                <a:ea typeface="宋体" charset="-122"/>
              </a:rPr>
              <a:t>Modern computers can try millions of keys per second with special hardware</a:t>
            </a:r>
          </a:p>
          <a:p>
            <a:pPr lvl="2">
              <a:lnSpc>
                <a:spcPct val="90000"/>
              </a:lnSpc>
            </a:pPr>
            <a:r>
              <a:rPr lang="en-US" altLang="zh-CN">
                <a:ea typeface="宋体" charset="-122"/>
              </a:rPr>
              <a:t>For $250K, EFF built a machine that broke DES quickly</a:t>
            </a:r>
          </a:p>
          <a:p>
            <a:pPr>
              <a:lnSpc>
                <a:spcPct val="90000"/>
              </a:lnSpc>
            </a:pPr>
            <a:r>
              <a:rPr lang="en-US" altLang="zh-CN">
                <a:ea typeface="宋体" charset="-122"/>
              </a:rPr>
              <a:t>Current algorithms (AES, Blowfish) use 128 bit keys</a:t>
            </a:r>
          </a:p>
          <a:p>
            <a:pPr lvl="1">
              <a:lnSpc>
                <a:spcPct val="90000"/>
              </a:lnSpc>
            </a:pPr>
            <a:r>
              <a:rPr lang="en-US" altLang="zh-CN">
                <a:ea typeface="宋体" charset="-122"/>
              </a:rPr>
              <a:t>Adding one bit to the key makes it twice as hard to guess</a:t>
            </a:r>
          </a:p>
          <a:p>
            <a:pPr lvl="1">
              <a:lnSpc>
                <a:spcPct val="90000"/>
              </a:lnSpc>
            </a:pPr>
            <a:r>
              <a:rPr lang="en-US" altLang="zh-CN">
                <a:ea typeface="宋体" charset="-122"/>
              </a:rPr>
              <a:t>Must try 2</a:t>
            </a:r>
            <a:r>
              <a:rPr lang="en-US" altLang="zh-CN" baseline="30000">
                <a:ea typeface="宋体" charset="-122"/>
              </a:rPr>
              <a:t>127</a:t>
            </a:r>
            <a:r>
              <a:rPr lang="en-US" altLang="zh-CN">
                <a:ea typeface="宋体" charset="-122"/>
              </a:rPr>
              <a:t> keys, on average, to find the right one</a:t>
            </a:r>
          </a:p>
          <a:p>
            <a:pPr lvl="1">
              <a:lnSpc>
                <a:spcPct val="90000"/>
              </a:lnSpc>
            </a:pPr>
            <a:r>
              <a:rPr lang="en-US" altLang="zh-CN">
                <a:ea typeface="宋体" charset="-122"/>
              </a:rPr>
              <a:t>At 10</a:t>
            </a:r>
            <a:r>
              <a:rPr lang="en-US" altLang="zh-CN" baseline="30000">
                <a:ea typeface="宋体" charset="-122"/>
              </a:rPr>
              <a:t>15</a:t>
            </a:r>
            <a:r>
              <a:rPr lang="en-US" altLang="zh-CN">
                <a:ea typeface="宋体" charset="-122"/>
              </a:rPr>
              <a:t> keys per second, this would require over 10</a:t>
            </a:r>
            <a:r>
              <a:rPr lang="en-US" altLang="zh-CN" baseline="30000">
                <a:ea typeface="宋体" charset="-122"/>
              </a:rPr>
              <a:t>21</a:t>
            </a:r>
            <a:r>
              <a:rPr lang="en-US" altLang="zh-CN">
                <a:ea typeface="宋体" charset="-122"/>
              </a:rPr>
              <a:t> seconds, or 1000 billion years!</a:t>
            </a:r>
          </a:p>
          <a:p>
            <a:pPr lvl="1">
              <a:lnSpc>
                <a:spcPct val="90000"/>
              </a:lnSpc>
            </a:pPr>
            <a:r>
              <a:rPr lang="en-US" altLang="zh-CN">
                <a:ea typeface="宋体" charset="-122"/>
              </a:rPr>
              <a:t>Modern encryption isn’t usually broken by brute force…</a:t>
            </a:r>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20</a:t>
            </a:fld>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zh-CN" b="1" i="1">
                <a:solidFill>
                  <a:srgbClr val="9966FF"/>
                </a:solidFill>
                <a:ea typeface="宋体" pitchFamily="2" charset="-122"/>
              </a:rPr>
              <a:t>Public Key Encryption</a:t>
            </a:r>
          </a:p>
        </p:txBody>
      </p:sp>
      <p:sp>
        <p:nvSpPr>
          <p:cNvPr id="26627" name="Rectangle 3"/>
          <p:cNvSpPr>
            <a:spLocks noGrp="1" noChangeArrowheads="1"/>
          </p:cNvSpPr>
          <p:nvPr>
            <p:ph type="body" idx="1"/>
          </p:nvPr>
        </p:nvSpPr>
        <p:spPr/>
        <p:txBody>
          <a:bodyPr/>
          <a:lstStyle/>
          <a:p>
            <a:r>
              <a:rPr lang="en-US" altLang="zh-CN">
                <a:ea typeface="宋体" pitchFamily="2" charset="-122"/>
              </a:rPr>
              <a:t>Separates authentication from secrecy</a:t>
            </a:r>
          </a:p>
          <a:p>
            <a:r>
              <a:rPr lang="en-US" altLang="zh-CN">
                <a:ea typeface="宋体" pitchFamily="2" charset="-122"/>
              </a:rPr>
              <a:t>Involves a </a:t>
            </a:r>
            <a:r>
              <a:rPr lang="en-US" altLang="zh-CN" b="1" i="1">
                <a:solidFill>
                  <a:srgbClr val="9966FF"/>
                </a:solidFill>
                <a:ea typeface="宋体" pitchFamily="2" charset="-122"/>
              </a:rPr>
              <a:t>public key</a:t>
            </a:r>
            <a:r>
              <a:rPr lang="en-US" altLang="zh-CN">
                <a:ea typeface="宋体" pitchFamily="2" charset="-122"/>
              </a:rPr>
              <a:t> and </a:t>
            </a:r>
            <a:r>
              <a:rPr lang="en-US" altLang="zh-CN" b="1" i="1">
                <a:solidFill>
                  <a:srgbClr val="9966FF"/>
                </a:solidFill>
                <a:ea typeface="宋体" pitchFamily="2" charset="-122"/>
              </a:rPr>
              <a:t>private key</a:t>
            </a:r>
          </a:p>
          <a:p>
            <a:pPr lvl="1"/>
            <a:r>
              <a:rPr lang="en-US" altLang="zh-CN">
                <a:ea typeface="宋体" pitchFamily="2" charset="-122"/>
              </a:rPr>
              <a:t>Encrypt(Key</a:t>
            </a:r>
            <a:r>
              <a:rPr lang="en-US" altLang="zh-CN" baseline="-25000">
                <a:ea typeface="宋体" pitchFamily="2" charset="-122"/>
              </a:rPr>
              <a:t>public</a:t>
            </a:r>
            <a:r>
              <a:rPr lang="en-US" altLang="zh-CN">
                <a:ea typeface="宋体" pitchFamily="2" charset="-122"/>
              </a:rPr>
              <a:t>, plaintext) = cipher text</a:t>
            </a:r>
          </a:p>
          <a:p>
            <a:pPr lvl="1"/>
            <a:r>
              <a:rPr lang="en-US" altLang="zh-CN">
                <a:ea typeface="宋体" pitchFamily="2" charset="-122"/>
              </a:rPr>
              <a:t>Decrypt(Key</a:t>
            </a:r>
            <a:r>
              <a:rPr lang="en-US" altLang="zh-CN" baseline="-25000">
                <a:ea typeface="宋体" pitchFamily="2" charset="-122"/>
              </a:rPr>
              <a:t>private</a:t>
            </a:r>
            <a:r>
              <a:rPr lang="en-US" altLang="zh-CN">
                <a:ea typeface="宋体" pitchFamily="2" charset="-122"/>
              </a:rPr>
              <a:t>, cipher text) = plaintext</a:t>
            </a:r>
          </a:p>
          <a:p>
            <a:pPr lvl="1"/>
            <a:endParaRPr lang="en-US" altLang="zh-CN">
              <a:ea typeface="宋体" pitchFamily="2" charset="-122"/>
            </a:endParaRPr>
          </a:p>
          <a:p>
            <a:pPr lvl="1"/>
            <a:r>
              <a:rPr lang="en-US" altLang="zh-CN">
                <a:ea typeface="宋体" pitchFamily="2" charset="-122"/>
              </a:rPr>
              <a:t>Encrypt(Key</a:t>
            </a:r>
            <a:r>
              <a:rPr lang="en-US" altLang="zh-CN" baseline="-25000">
                <a:ea typeface="宋体" pitchFamily="2" charset="-122"/>
              </a:rPr>
              <a:t>private</a:t>
            </a:r>
            <a:r>
              <a:rPr lang="en-US" altLang="zh-CN">
                <a:ea typeface="宋体" pitchFamily="2" charset="-122"/>
              </a:rPr>
              <a:t>, plaintext) = cipher text</a:t>
            </a:r>
          </a:p>
          <a:p>
            <a:pPr lvl="1"/>
            <a:r>
              <a:rPr lang="en-US" altLang="zh-CN">
                <a:ea typeface="宋体" pitchFamily="2" charset="-122"/>
              </a:rPr>
              <a:t>Decrypt(Key</a:t>
            </a:r>
            <a:r>
              <a:rPr lang="en-US" altLang="zh-CN" baseline="-25000">
                <a:ea typeface="宋体" pitchFamily="2" charset="-122"/>
              </a:rPr>
              <a:t>public</a:t>
            </a:r>
            <a:r>
              <a:rPr lang="en-US" altLang="zh-CN">
                <a:ea typeface="宋体" pitchFamily="2" charset="-122"/>
              </a:rPr>
              <a:t>, cipher text) = plaintext</a:t>
            </a:r>
          </a:p>
          <a:p>
            <a:pPr lvl="1">
              <a:buFont typeface="Wingdings" pitchFamily="2" charset="2"/>
              <a:buNone/>
            </a:pPr>
            <a:endParaRPr lang="en-US" altLang="zh-CN">
              <a:ea typeface="宋体" pitchFamily="2" charset="-122"/>
            </a:endParaRPr>
          </a:p>
        </p:txBody>
      </p:sp>
      <p:sp>
        <p:nvSpPr>
          <p:cNvPr id="4" name="Rectangle 3"/>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21</a:t>
            </a:fld>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zh-CN">
                <a:ea typeface="宋体" pitchFamily="2" charset="-122"/>
              </a:rPr>
              <a:t>Public Key Encryption</a:t>
            </a:r>
          </a:p>
        </p:txBody>
      </p:sp>
      <p:sp>
        <p:nvSpPr>
          <p:cNvPr id="27651" name="Rectangle 3"/>
          <p:cNvSpPr>
            <a:spLocks noGrp="1" noChangeArrowheads="1"/>
          </p:cNvSpPr>
          <p:nvPr>
            <p:ph type="body" idx="1"/>
          </p:nvPr>
        </p:nvSpPr>
        <p:spPr>
          <a:xfrm>
            <a:off x="1981200" y="1000108"/>
            <a:ext cx="8686800" cy="5453228"/>
          </a:xfrm>
        </p:spPr>
        <p:txBody>
          <a:bodyPr>
            <a:normAutofit fontScale="92500" lnSpcReduction="10000"/>
          </a:bodyPr>
          <a:lstStyle/>
          <a:p>
            <a:r>
              <a:rPr lang="en-US" altLang="zh-CN" dirty="0">
                <a:ea typeface="宋体" pitchFamily="2" charset="-122"/>
              </a:rPr>
              <a:t>Idea:</a:t>
            </a:r>
          </a:p>
          <a:p>
            <a:pPr lvl="1"/>
            <a:r>
              <a:rPr lang="en-US" altLang="zh-CN" dirty="0">
                <a:ea typeface="宋体" pitchFamily="2" charset="-122"/>
              </a:rPr>
              <a:t>Private key is kept secret</a:t>
            </a:r>
          </a:p>
          <a:p>
            <a:pPr lvl="1"/>
            <a:r>
              <a:rPr lang="en-US" altLang="zh-CN" dirty="0">
                <a:ea typeface="宋体" pitchFamily="2" charset="-122"/>
              </a:rPr>
              <a:t>Public key is advertised</a:t>
            </a:r>
          </a:p>
          <a:p>
            <a:pPr lvl="1"/>
            <a:endParaRPr lang="en-US" altLang="zh-CN" dirty="0">
              <a:ea typeface="宋体" pitchFamily="2" charset="-122"/>
            </a:endParaRPr>
          </a:p>
          <a:p>
            <a:pPr>
              <a:buNone/>
            </a:pPr>
            <a:r>
              <a:rPr lang="en-US" altLang="zh-CN" dirty="0">
                <a:ea typeface="宋体" pitchFamily="2" charset="-122"/>
                <a:sym typeface="Wingdings" pitchFamily="2" charset="2"/>
              </a:rPr>
              <a:t> </a:t>
            </a:r>
            <a:r>
              <a:rPr lang="en-US" altLang="zh-CN" dirty="0">
                <a:ea typeface="宋体" pitchFamily="2" charset="-122"/>
              </a:rPr>
              <a:t>Encrypt(</a:t>
            </a:r>
            <a:r>
              <a:rPr lang="en-US" altLang="zh-CN" dirty="0" err="1">
                <a:ea typeface="宋体" pitchFamily="2" charset="-122"/>
              </a:rPr>
              <a:t>Key</a:t>
            </a:r>
            <a:r>
              <a:rPr lang="en-US" altLang="zh-CN" baseline="-25000" dirty="0" err="1">
                <a:ea typeface="宋体" pitchFamily="2" charset="-122"/>
              </a:rPr>
              <a:t>my_public</a:t>
            </a:r>
            <a:r>
              <a:rPr lang="en-US" altLang="zh-CN" dirty="0">
                <a:ea typeface="宋体" pitchFamily="2" charset="-122"/>
              </a:rPr>
              <a:t>, “Hi, Andy”)</a:t>
            </a:r>
          </a:p>
          <a:p>
            <a:pPr lvl="1"/>
            <a:r>
              <a:rPr lang="en-US" altLang="zh-CN" dirty="0">
                <a:ea typeface="宋体" pitchFamily="2" charset="-122"/>
              </a:rPr>
              <a:t>Anyone can create it, but only I can read it (secrecy)</a:t>
            </a:r>
          </a:p>
          <a:p>
            <a:pPr>
              <a:buNone/>
            </a:pPr>
            <a:r>
              <a:rPr lang="en-US" altLang="zh-CN" dirty="0">
                <a:ea typeface="宋体" pitchFamily="2" charset="-122"/>
                <a:sym typeface="Wingdings" pitchFamily="2" charset="2"/>
              </a:rPr>
              <a:t> </a:t>
            </a:r>
            <a:r>
              <a:rPr lang="en-US" altLang="zh-CN" dirty="0">
                <a:ea typeface="宋体" pitchFamily="2" charset="-122"/>
              </a:rPr>
              <a:t>Encrypt(</a:t>
            </a:r>
            <a:r>
              <a:rPr lang="en-US" altLang="zh-CN" dirty="0" err="1">
                <a:ea typeface="宋体" pitchFamily="2" charset="-122"/>
              </a:rPr>
              <a:t>Key</a:t>
            </a:r>
            <a:r>
              <a:rPr lang="en-US" altLang="zh-CN" baseline="-25000" dirty="0" err="1">
                <a:ea typeface="宋体" pitchFamily="2" charset="-122"/>
              </a:rPr>
              <a:t>my_private</a:t>
            </a:r>
            <a:r>
              <a:rPr lang="en-US" altLang="zh-CN" dirty="0">
                <a:ea typeface="宋体" pitchFamily="2" charset="-122"/>
              </a:rPr>
              <a:t>, “I’m Andy”)</a:t>
            </a:r>
          </a:p>
          <a:p>
            <a:pPr lvl="1"/>
            <a:r>
              <a:rPr lang="en-US" altLang="zh-CN" dirty="0">
                <a:ea typeface="宋体" pitchFamily="2" charset="-122"/>
              </a:rPr>
              <a:t>Everyone can read it, but only I can create it (authentication)</a:t>
            </a:r>
          </a:p>
          <a:p>
            <a:pPr>
              <a:buNone/>
            </a:pPr>
            <a:r>
              <a:rPr lang="en-US" altLang="zh-CN" dirty="0">
                <a:ea typeface="宋体" pitchFamily="2" charset="-122"/>
                <a:sym typeface="Wingdings" pitchFamily="2" charset="2"/>
              </a:rPr>
              <a:t> </a:t>
            </a:r>
            <a:r>
              <a:rPr lang="en-US" altLang="zh-CN" dirty="0">
                <a:ea typeface="宋体" pitchFamily="2" charset="-122"/>
              </a:rPr>
              <a:t>Encrypt(</a:t>
            </a:r>
            <a:r>
              <a:rPr lang="en-US" altLang="zh-CN" dirty="0" err="1">
                <a:ea typeface="宋体" pitchFamily="2" charset="-122"/>
              </a:rPr>
              <a:t>Key</a:t>
            </a:r>
            <a:r>
              <a:rPr lang="en-US" altLang="zh-CN" baseline="-25000" dirty="0" err="1">
                <a:ea typeface="宋体" pitchFamily="2" charset="-122"/>
              </a:rPr>
              <a:t>your_public</a:t>
            </a:r>
            <a:r>
              <a:rPr lang="en-US" altLang="zh-CN" dirty="0">
                <a:ea typeface="宋体" pitchFamily="2" charset="-122"/>
              </a:rPr>
              <a:t>, Encrypt(</a:t>
            </a:r>
            <a:r>
              <a:rPr lang="en-US" altLang="zh-CN" dirty="0" err="1">
                <a:ea typeface="宋体" pitchFamily="2" charset="-122"/>
              </a:rPr>
              <a:t>Key</a:t>
            </a:r>
            <a:r>
              <a:rPr lang="en-US" altLang="zh-CN" baseline="-25000" dirty="0" err="1">
                <a:ea typeface="宋体" pitchFamily="2" charset="-122"/>
              </a:rPr>
              <a:t>my_private</a:t>
            </a:r>
            <a:r>
              <a:rPr lang="en-US" altLang="zh-CN" dirty="0">
                <a:ea typeface="宋体" pitchFamily="2" charset="-122"/>
              </a:rPr>
              <a:t>, “I know your secret”))</a:t>
            </a:r>
          </a:p>
          <a:p>
            <a:pPr lvl="1"/>
            <a:r>
              <a:rPr lang="en-US" altLang="zh-CN" dirty="0">
                <a:ea typeface="宋体" pitchFamily="2" charset="-122"/>
              </a:rPr>
              <a:t>Only I can create it, and only you can read it</a:t>
            </a:r>
          </a:p>
          <a:p>
            <a:pPr lvl="1"/>
            <a:endParaRPr lang="en-US" altLang="zh-CN" dirty="0">
              <a:ea typeface="宋体" pitchFamily="2" charset="-122"/>
            </a:endParaRPr>
          </a:p>
        </p:txBody>
      </p:sp>
      <p:sp>
        <p:nvSpPr>
          <p:cNvPr id="4" name="Rectangle 3"/>
          <p:cNvSpPr/>
          <p:nvPr/>
        </p:nvSpPr>
        <p:spPr>
          <a:xfrm>
            <a:off x="5429672" y="6551766"/>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anim calcmode="lin" valueType="num">
                                      <p:cBhvr additive="base">
                                        <p:cTn id="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anim calcmode="lin" valueType="num">
                                      <p:cBhvr additive="base">
                                        <p:cTn id="1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anim calcmode="lin" valueType="num">
                                      <p:cBhvr additive="base">
                                        <p:cTn id="15"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7" end="7"/>
                                            </p:txEl>
                                          </p:spTgt>
                                        </p:tgtEl>
                                        <p:attrNameLst>
                                          <p:attrName>style.visibility</p:attrName>
                                        </p:attrNameLst>
                                      </p:cBhvr>
                                      <p:to>
                                        <p:strVal val="visible"/>
                                      </p:to>
                                    </p:set>
                                    <p:anim calcmode="lin" valueType="num">
                                      <p:cBhvr additive="base">
                                        <p:cTn id="19"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pRg st="8" end="8"/>
                                            </p:txEl>
                                          </p:spTgt>
                                        </p:tgtEl>
                                        <p:attrNameLst>
                                          <p:attrName>style.visibility</p:attrName>
                                        </p:attrNameLst>
                                      </p:cBhvr>
                                      <p:to>
                                        <p:strVal val="visible"/>
                                      </p:to>
                                    </p:set>
                                    <p:anim calcmode="lin" valueType="num">
                                      <p:cBhvr additive="base">
                                        <p:cTn id="23"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pRg st="9" end="9"/>
                                            </p:txEl>
                                          </p:spTgt>
                                        </p:tgtEl>
                                        <p:attrNameLst>
                                          <p:attrName>style.visibility</p:attrName>
                                        </p:attrNameLst>
                                      </p:cBhvr>
                                      <p:to>
                                        <p:strVal val="visible"/>
                                      </p:to>
                                    </p:set>
                                    <p:anim calcmode="lin" valueType="num">
                                      <p:cBhvr additive="base">
                                        <p:cTn id="27"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a:xfrm>
            <a:off x="1524000" y="188640"/>
            <a:ext cx="8229600" cy="654032"/>
          </a:xfrm>
        </p:spPr>
        <p:txBody>
          <a:bodyPr>
            <a:normAutofit fontScale="90000"/>
          </a:bodyPr>
          <a:lstStyle/>
          <a:p>
            <a:r>
              <a:rPr lang="en-US" altLang="zh-CN" b="1" dirty="0">
                <a:ea typeface="宋体" pitchFamily="2" charset="-122"/>
              </a:rPr>
              <a:t>Digital Signatures </a:t>
            </a:r>
            <a:r>
              <a:rPr lang="en-US" altLang="zh-CN" dirty="0">
                <a:ea typeface="宋体" pitchFamily="2" charset="-122"/>
              </a:rPr>
              <a:t>with Public Keys</a:t>
            </a:r>
            <a:endParaRPr lang="en-US" altLang="zh-CN" sz="3200" dirty="0">
              <a:ea typeface="宋体" pitchFamily="2" charset="-122"/>
            </a:endParaRPr>
          </a:p>
        </p:txBody>
      </p:sp>
      <p:sp>
        <p:nvSpPr>
          <p:cNvPr id="1163267" name="Rectangle 3"/>
          <p:cNvSpPr>
            <a:spLocks noGrp="1" noChangeArrowheads="1"/>
          </p:cNvSpPr>
          <p:nvPr>
            <p:ph idx="1"/>
          </p:nvPr>
        </p:nvSpPr>
        <p:spPr>
          <a:xfrm>
            <a:off x="1612900" y="908721"/>
            <a:ext cx="8902700" cy="5343525"/>
          </a:xfrm>
        </p:spPr>
        <p:txBody>
          <a:bodyPr>
            <a:noAutofit/>
          </a:bodyPr>
          <a:lstStyle/>
          <a:p>
            <a:pPr>
              <a:lnSpc>
                <a:spcPct val="90000"/>
              </a:lnSpc>
            </a:pPr>
            <a:r>
              <a:rPr lang="en-US" altLang="zh-CN" sz="2800" dirty="0">
                <a:ea typeface="宋体" pitchFamily="2" charset="-122"/>
              </a:rPr>
              <a:t>Suppose </a:t>
            </a:r>
            <a:r>
              <a:rPr lang="en-US" altLang="zh-CN" sz="2800" dirty="0">
                <a:solidFill>
                  <a:srgbClr val="009900"/>
                </a:solidFill>
                <a:ea typeface="宋体" pitchFamily="2" charset="-122"/>
              </a:rPr>
              <a:t>K</a:t>
            </a:r>
            <a:r>
              <a:rPr lang="en-US" altLang="zh-CN" sz="2800" dirty="0">
                <a:ea typeface="宋体" pitchFamily="2" charset="-122"/>
              </a:rPr>
              <a:t> is public key and </a:t>
            </a:r>
            <a:r>
              <a:rPr lang="en-US" altLang="zh-CN" sz="2800" dirty="0">
                <a:solidFill>
                  <a:srgbClr val="FF0000"/>
                </a:solidFill>
                <a:ea typeface="宋体" pitchFamily="2" charset="-122"/>
              </a:rPr>
              <a:t>k</a:t>
            </a:r>
            <a:r>
              <a:rPr lang="en-US" altLang="zh-CN" sz="2800" dirty="0">
                <a:ea typeface="宋体" pitchFamily="2" charset="-122"/>
              </a:rPr>
              <a:t> is private key for Alice, and encryption/decryption is commutative [</a:t>
            </a:r>
            <a:r>
              <a:rPr lang="zh-CN" altLang="en-US" sz="2800" dirty="0"/>
              <a:t>交换的</a:t>
            </a:r>
            <a:r>
              <a:rPr lang="en-US" altLang="zh-CN" sz="2800" dirty="0"/>
              <a:t>; </a:t>
            </a:r>
            <a:r>
              <a:rPr lang="zh-CN" altLang="en-US" sz="2800" dirty="0"/>
              <a:t>代替的</a:t>
            </a:r>
            <a:r>
              <a:rPr lang="en-US" altLang="zh-CN" sz="2800" dirty="0">
                <a:ea typeface="宋体" pitchFamily="2" charset="-122"/>
              </a:rPr>
              <a:t>]:</a:t>
            </a:r>
          </a:p>
          <a:p>
            <a:pPr lvl="1">
              <a:lnSpc>
                <a:spcPct val="90000"/>
              </a:lnSpc>
              <a:buFont typeface="Wingdings" pitchFamily="2" charset="2"/>
              <a:buNone/>
            </a:pPr>
            <a:r>
              <a:rPr lang="en-US" altLang="zh-CN" dirty="0">
                <a:ea typeface="宋体" pitchFamily="2" charset="-122"/>
              </a:rPr>
              <a:t>D(E(M,</a:t>
            </a:r>
            <a:r>
              <a:rPr lang="en-US" altLang="zh-CN" dirty="0">
                <a:solidFill>
                  <a:srgbClr val="FF0000"/>
                </a:solidFill>
                <a:ea typeface="宋体" pitchFamily="2" charset="-122"/>
              </a:rPr>
              <a:t>K</a:t>
            </a:r>
            <a:r>
              <a:rPr lang="en-US" altLang="zh-CN" dirty="0">
                <a:ea typeface="宋体" pitchFamily="2" charset="-122"/>
              </a:rPr>
              <a:t>), </a:t>
            </a:r>
            <a:r>
              <a:rPr lang="en-US" altLang="zh-CN" dirty="0">
                <a:solidFill>
                  <a:srgbClr val="009900"/>
                </a:solidFill>
                <a:ea typeface="宋体" pitchFamily="2" charset="-122"/>
              </a:rPr>
              <a:t>k</a:t>
            </a:r>
            <a:r>
              <a:rPr lang="en-US" altLang="zh-CN" dirty="0">
                <a:ea typeface="宋体" pitchFamily="2" charset="-122"/>
              </a:rPr>
              <a:t>) = E(D(</a:t>
            </a:r>
            <a:r>
              <a:rPr lang="en-US" altLang="zh-CN" dirty="0" err="1">
                <a:ea typeface="宋体" pitchFamily="2" charset="-122"/>
              </a:rPr>
              <a:t>M,</a:t>
            </a:r>
            <a:r>
              <a:rPr lang="en-US" altLang="zh-CN" dirty="0" err="1">
                <a:solidFill>
                  <a:srgbClr val="009900"/>
                </a:solidFill>
                <a:ea typeface="宋体" pitchFamily="2" charset="-122"/>
              </a:rPr>
              <a:t>k</a:t>
            </a:r>
            <a:r>
              <a:rPr lang="en-US" altLang="zh-CN" dirty="0">
                <a:ea typeface="宋体" pitchFamily="2" charset="-122"/>
              </a:rPr>
              <a:t>),</a:t>
            </a:r>
            <a:r>
              <a:rPr lang="en-US" altLang="zh-CN" dirty="0">
                <a:solidFill>
                  <a:srgbClr val="FF0000"/>
                </a:solidFill>
                <a:ea typeface="宋体" pitchFamily="2" charset="-122"/>
              </a:rPr>
              <a:t>K</a:t>
            </a:r>
            <a:r>
              <a:rPr lang="en-US" altLang="zh-CN" dirty="0">
                <a:ea typeface="宋体" pitchFamily="2" charset="-122"/>
              </a:rPr>
              <a:t>)=M</a:t>
            </a:r>
          </a:p>
          <a:p>
            <a:pPr>
              <a:lnSpc>
                <a:spcPct val="90000"/>
              </a:lnSpc>
            </a:pPr>
            <a:r>
              <a:rPr lang="en-US" altLang="zh-CN" sz="2800" dirty="0">
                <a:ea typeface="宋体" pitchFamily="2" charset="-122"/>
              </a:rPr>
              <a:t>To sign a message M, Alice simply sends D(</a:t>
            </a:r>
            <a:r>
              <a:rPr lang="en-US" altLang="zh-CN" sz="2800" dirty="0" err="1">
                <a:ea typeface="宋体" pitchFamily="2" charset="-122"/>
              </a:rPr>
              <a:t>M,</a:t>
            </a:r>
            <a:r>
              <a:rPr lang="en-US" altLang="zh-CN" sz="2800" dirty="0" err="1">
                <a:solidFill>
                  <a:srgbClr val="FF0000"/>
                </a:solidFill>
                <a:ea typeface="宋体" pitchFamily="2" charset="-122"/>
              </a:rPr>
              <a:t>k</a:t>
            </a:r>
            <a:r>
              <a:rPr lang="en-US" altLang="zh-CN" sz="2800" dirty="0">
                <a:ea typeface="宋体" pitchFamily="2" charset="-122"/>
              </a:rPr>
              <a:t>)</a:t>
            </a:r>
          </a:p>
          <a:p>
            <a:pPr>
              <a:lnSpc>
                <a:spcPct val="90000"/>
              </a:lnSpc>
            </a:pPr>
            <a:r>
              <a:rPr lang="en-US" altLang="zh-CN" sz="2800" dirty="0">
                <a:ea typeface="宋体" pitchFamily="2" charset="-122"/>
              </a:rPr>
              <a:t>Receiver uses Alice’s public key to compute E(D(</a:t>
            </a:r>
            <a:r>
              <a:rPr lang="en-US" altLang="zh-CN" sz="2800" dirty="0" err="1">
                <a:ea typeface="宋体" pitchFamily="2" charset="-122"/>
              </a:rPr>
              <a:t>M,</a:t>
            </a:r>
            <a:r>
              <a:rPr lang="en-US" altLang="zh-CN" sz="2800" dirty="0" err="1">
                <a:solidFill>
                  <a:srgbClr val="FF0000"/>
                </a:solidFill>
                <a:ea typeface="宋体" pitchFamily="2" charset="-122"/>
              </a:rPr>
              <a:t>k</a:t>
            </a:r>
            <a:r>
              <a:rPr lang="en-US" altLang="zh-CN" sz="2800" dirty="0">
                <a:ea typeface="宋体" pitchFamily="2" charset="-122"/>
              </a:rPr>
              <a:t>),</a:t>
            </a:r>
            <a:r>
              <a:rPr lang="en-US" altLang="zh-CN" sz="2800" dirty="0">
                <a:solidFill>
                  <a:srgbClr val="009900"/>
                </a:solidFill>
                <a:ea typeface="宋体" pitchFamily="2" charset="-122"/>
              </a:rPr>
              <a:t>K</a:t>
            </a:r>
            <a:r>
              <a:rPr lang="en-US" altLang="zh-CN" sz="2800" dirty="0">
                <a:ea typeface="宋体" pitchFamily="2" charset="-122"/>
              </a:rPr>
              <a:t>), to retrieve M</a:t>
            </a:r>
          </a:p>
          <a:p>
            <a:pPr lvl="1">
              <a:lnSpc>
                <a:spcPct val="90000"/>
              </a:lnSpc>
            </a:pPr>
            <a:r>
              <a:rPr lang="en-US" altLang="zh-CN" dirty="0">
                <a:ea typeface="宋体" pitchFamily="2" charset="-122"/>
              </a:rPr>
              <a:t>Authenticity of signature because only Alice knows the private key k</a:t>
            </a:r>
          </a:p>
          <a:p>
            <a:pPr>
              <a:lnSpc>
                <a:spcPct val="90000"/>
              </a:lnSpc>
            </a:pPr>
            <a:r>
              <a:rPr lang="en-US" altLang="zh-CN" sz="2800" dirty="0">
                <a:ea typeface="宋体" pitchFamily="2" charset="-122"/>
              </a:rPr>
              <a:t>The scheme is made more efficient by computing D(H(M),k), where H(M) is the </a:t>
            </a:r>
            <a:r>
              <a:rPr lang="en-US" altLang="zh-CN" sz="2800" i="1" dirty="0">
                <a:solidFill>
                  <a:srgbClr val="FF0000"/>
                </a:solidFill>
                <a:ea typeface="宋体" pitchFamily="2" charset="-122"/>
              </a:rPr>
              <a:t>secure hash</a:t>
            </a:r>
            <a:r>
              <a:rPr lang="en-US" altLang="zh-CN" sz="2800" dirty="0">
                <a:ea typeface="宋体" pitchFamily="2" charset="-122"/>
              </a:rPr>
              <a:t> of M</a:t>
            </a:r>
          </a:p>
          <a:p>
            <a:pPr lvl="1">
              <a:lnSpc>
                <a:spcPct val="90000"/>
              </a:lnSpc>
            </a:pPr>
            <a:r>
              <a:rPr lang="en-US" altLang="zh-CN" dirty="0">
                <a:ea typeface="宋体" pitchFamily="2" charset="-122"/>
              </a:rPr>
              <a:t>Hashing gives a constant size output</a:t>
            </a:r>
          </a:p>
          <a:p>
            <a:pPr lvl="1">
              <a:lnSpc>
                <a:spcPct val="90000"/>
              </a:lnSpc>
            </a:pPr>
            <a:r>
              <a:rPr lang="en-US" altLang="zh-CN" dirty="0">
                <a:ea typeface="宋体" pitchFamily="2" charset="-122"/>
              </a:rPr>
              <a:t>Hard to invert</a:t>
            </a:r>
          </a:p>
        </p:txBody>
      </p:sp>
      <p:sp>
        <p:nvSpPr>
          <p:cNvPr id="4" name="Slide Number Placeholder 5"/>
          <p:cNvSpPr>
            <a:spLocks noGrp="1"/>
          </p:cNvSpPr>
          <p:nvPr>
            <p:ph type="sldNum" sz="quarter" idx="12"/>
          </p:nvPr>
        </p:nvSpPr>
        <p:spPr/>
        <p:txBody>
          <a:bodyPr/>
          <a:lstStyle/>
          <a:p>
            <a:fld id="{1205FA30-A043-4E63-A4D8-69292181DC48}" type="slidenum">
              <a:rPr lang="en-US" altLang="zh-CN"/>
              <a:pPr/>
              <a:t>23</a:t>
            </a:fld>
            <a:endParaRPr lang="en-US" altLang="zh-CN"/>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3267">
                                            <p:txEl>
                                              <p:pRg st="5" end="5"/>
                                            </p:txEl>
                                          </p:spTgt>
                                        </p:tgtEl>
                                        <p:attrNameLst>
                                          <p:attrName>style.visibility</p:attrName>
                                        </p:attrNameLst>
                                      </p:cBhvr>
                                      <p:to>
                                        <p:strVal val="visible"/>
                                      </p:to>
                                    </p:set>
                                    <p:anim calcmode="lin" valueType="num">
                                      <p:cBhvr additive="base">
                                        <p:cTn id="7" dur="500" fill="hold"/>
                                        <p:tgtEl>
                                          <p:spTgt spid="116326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326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63267">
                                            <p:txEl>
                                              <p:pRg st="6" end="6"/>
                                            </p:txEl>
                                          </p:spTgt>
                                        </p:tgtEl>
                                        <p:attrNameLst>
                                          <p:attrName>style.visibility</p:attrName>
                                        </p:attrNameLst>
                                      </p:cBhvr>
                                      <p:to>
                                        <p:strVal val="visible"/>
                                      </p:to>
                                    </p:set>
                                    <p:anim calcmode="lin" valueType="num">
                                      <p:cBhvr additive="base">
                                        <p:cTn id="11" dur="500" fill="hold"/>
                                        <p:tgtEl>
                                          <p:spTgt spid="116326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63267">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63267">
                                            <p:txEl>
                                              <p:pRg st="7" end="7"/>
                                            </p:txEl>
                                          </p:spTgt>
                                        </p:tgtEl>
                                        <p:attrNameLst>
                                          <p:attrName>style.visibility</p:attrName>
                                        </p:attrNameLst>
                                      </p:cBhvr>
                                      <p:to>
                                        <p:strVal val="visible"/>
                                      </p:to>
                                    </p:set>
                                    <p:anim calcmode="lin" valueType="num">
                                      <p:cBhvr additive="base">
                                        <p:cTn id="15" dur="500" fill="hold"/>
                                        <p:tgtEl>
                                          <p:spTgt spid="116326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63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1215490" name="Rectangle 2"/>
          <p:cNvSpPr>
            <a:spLocks noGrp="1" noChangeArrowheads="1"/>
          </p:cNvSpPr>
          <p:nvPr>
            <p:ph type="title"/>
          </p:nvPr>
        </p:nvSpPr>
        <p:spPr>
          <a:xfrm>
            <a:off x="1524000" y="976132"/>
            <a:ext cx="8229600" cy="654032"/>
          </a:xfrm>
        </p:spPr>
        <p:txBody>
          <a:bodyPr>
            <a:normAutofit fontScale="90000"/>
          </a:bodyPr>
          <a:lstStyle/>
          <a:p>
            <a:r>
              <a:rPr lang="en-US" altLang="zh-CN" dirty="0">
                <a:ea typeface="宋体" pitchFamily="2" charset="-122"/>
              </a:rPr>
              <a:t>Hash Functions cont’d</a:t>
            </a:r>
          </a:p>
        </p:txBody>
      </p:sp>
      <p:sp>
        <p:nvSpPr>
          <p:cNvPr id="1215491" name="Rectangle 3"/>
          <p:cNvSpPr>
            <a:spLocks noGrp="1" noChangeArrowheads="1"/>
          </p:cNvSpPr>
          <p:nvPr>
            <p:ph idx="1"/>
          </p:nvPr>
        </p:nvSpPr>
        <p:spPr>
          <a:xfrm>
            <a:off x="4114800" y="1923132"/>
            <a:ext cx="4191000" cy="1143000"/>
          </a:xfrm>
          <a:ln w="38100">
            <a:solidFill>
              <a:schemeClr val="tx1"/>
            </a:solidFill>
          </a:ln>
        </p:spPr>
        <p:txBody>
          <a:bodyPr/>
          <a:lstStyle/>
          <a:p>
            <a:pPr algn="ctr">
              <a:buFont typeface="Wingdings" pitchFamily="2" charset="2"/>
              <a:buNone/>
            </a:pPr>
            <a:r>
              <a:rPr lang="en-US" altLang="zh-CN">
                <a:ea typeface="宋体" pitchFamily="2" charset="-122"/>
              </a:rPr>
              <a:t>Provides signatures with </a:t>
            </a:r>
            <a:r>
              <a:rPr lang="en-US" altLang="zh-CN" i="1">
                <a:ea typeface="宋体" pitchFamily="2" charset="-122"/>
              </a:rPr>
              <a:t>shared secret</a:t>
            </a:r>
            <a:endParaRPr lang="en-US" altLang="zh-CN">
              <a:ea typeface="宋体" pitchFamily="2" charset="-122"/>
            </a:endParaRPr>
          </a:p>
        </p:txBody>
      </p:sp>
      <p:sp>
        <p:nvSpPr>
          <p:cNvPr id="22" name="Slide Number Placeholder 5"/>
          <p:cNvSpPr>
            <a:spLocks noGrp="1"/>
          </p:cNvSpPr>
          <p:nvPr>
            <p:ph type="sldNum" sz="quarter" idx="12"/>
          </p:nvPr>
        </p:nvSpPr>
        <p:spPr/>
        <p:txBody>
          <a:bodyPr/>
          <a:lstStyle/>
          <a:p>
            <a:fld id="{4DB73572-8C5A-49BE-9537-BB9FCCD51F1A}" type="slidenum">
              <a:rPr lang="en-US" altLang="zh-CN"/>
              <a:pPr/>
              <a:t>24</a:t>
            </a:fld>
            <a:endParaRPr lang="en-US" altLang="zh-CN"/>
          </a:p>
        </p:txBody>
      </p:sp>
      <p:sp>
        <p:nvSpPr>
          <p:cNvPr id="1215492" name="Text Box 4"/>
          <p:cNvSpPr txBox="1">
            <a:spLocks noChangeArrowheads="1"/>
          </p:cNvSpPr>
          <p:nvPr/>
        </p:nvSpPr>
        <p:spPr bwMode="auto">
          <a:xfrm>
            <a:off x="2095501" y="4132932"/>
            <a:ext cx="1109663" cy="400110"/>
          </a:xfrm>
          <a:prstGeom prst="rect">
            <a:avLst/>
          </a:prstGeom>
          <a:solidFill>
            <a:srgbClr val="99CCFF"/>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Message</a:t>
            </a:r>
          </a:p>
        </p:txBody>
      </p:sp>
      <p:pic>
        <p:nvPicPr>
          <p:cNvPr id="1215493" name="Picture 5"/>
          <p:cNvPicPr>
            <a:picLocks noChangeAspect="1" noChangeArrowheads="1"/>
          </p:cNvPicPr>
          <p:nvPr/>
        </p:nvPicPr>
        <p:blipFill>
          <a:blip r:embed="rId3" cstate="print"/>
          <a:srcRect/>
          <a:stretch>
            <a:fillRect/>
          </a:stretch>
        </p:blipFill>
        <p:spPr bwMode="auto">
          <a:xfrm>
            <a:off x="8894764" y="2742283"/>
            <a:ext cx="1087437" cy="1006475"/>
          </a:xfrm>
          <a:prstGeom prst="rect">
            <a:avLst/>
          </a:prstGeom>
          <a:noFill/>
          <a:ln w="9525">
            <a:noFill/>
            <a:miter lim="800000"/>
            <a:headEnd/>
            <a:tailEnd/>
          </a:ln>
          <a:effectLst/>
        </p:spPr>
      </p:pic>
      <p:pic>
        <p:nvPicPr>
          <p:cNvPr id="1215494" name="Picture 6"/>
          <p:cNvPicPr>
            <a:picLocks noChangeAspect="1" noChangeArrowheads="1"/>
          </p:cNvPicPr>
          <p:nvPr/>
        </p:nvPicPr>
        <p:blipFill>
          <a:blip r:embed="rId4" cstate="print"/>
          <a:srcRect/>
          <a:stretch>
            <a:fillRect/>
          </a:stretch>
        </p:blipFill>
        <p:spPr bwMode="auto">
          <a:xfrm>
            <a:off x="2514601" y="2859758"/>
            <a:ext cx="1077913" cy="892175"/>
          </a:xfrm>
          <a:prstGeom prst="rect">
            <a:avLst/>
          </a:prstGeom>
          <a:noFill/>
          <a:ln w="9525">
            <a:noFill/>
            <a:miter lim="800000"/>
            <a:headEnd/>
            <a:tailEnd/>
          </a:ln>
          <a:effectLst/>
        </p:spPr>
      </p:pic>
      <p:sp>
        <p:nvSpPr>
          <p:cNvPr id="1215495" name="Text Box 7"/>
          <p:cNvSpPr txBox="1">
            <a:spLocks noChangeArrowheads="1"/>
          </p:cNvSpPr>
          <p:nvPr/>
        </p:nvSpPr>
        <p:spPr bwMode="auto">
          <a:xfrm>
            <a:off x="2662238" y="2227932"/>
            <a:ext cx="842962"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ea typeface="宋体" pitchFamily="2" charset="-122"/>
              </a:rPr>
              <a:t>Alice</a:t>
            </a:r>
          </a:p>
        </p:txBody>
      </p:sp>
      <p:sp>
        <p:nvSpPr>
          <p:cNvPr id="1215496" name="Text Box 8"/>
          <p:cNvSpPr txBox="1">
            <a:spLocks noChangeArrowheads="1"/>
          </p:cNvSpPr>
          <p:nvPr/>
        </p:nvSpPr>
        <p:spPr bwMode="auto">
          <a:xfrm>
            <a:off x="9067800" y="2269207"/>
            <a:ext cx="692150"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ea typeface="宋体" pitchFamily="2" charset="-122"/>
              </a:rPr>
              <a:t>Bob</a:t>
            </a:r>
          </a:p>
        </p:txBody>
      </p:sp>
      <p:sp>
        <p:nvSpPr>
          <p:cNvPr id="1215497" name="Text Box 9"/>
          <p:cNvSpPr txBox="1">
            <a:spLocks noChangeArrowheads="1"/>
          </p:cNvSpPr>
          <p:nvPr/>
        </p:nvSpPr>
        <p:spPr bwMode="auto">
          <a:xfrm>
            <a:off x="3162300" y="4132932"/>
            <a:ext cx="914400" cy="400110"/>
          </a:xfrm>
          <a:prstGeom prst="rect">
            <a:avLst/>
          </a:prstGeom>
          <a:solidFill>
            <a:schemeClr val="hlink"/>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Secret</a:t>
            </a:r>
          </a:p>
        </p:txBody>
      </p:sp>
      <p:sp>
        <p:nvSpPr>
          <p:cNvPr id="1215498" name="AutoShape 10"/>
          <p:cNvSpPr>
            <a:spLocks/>
          </p:cNvSpPr>
          <p:nvPr/>
        </p:nvSpPr>
        <p:spPr bwMode="auto">
          <a:xfrm rot="16200000">
            <a:off x="2971800" y="3751932"/>
            <a:ext cx="228600" cy="2057400"/>
          </a:xfrm>
          <a:prstGeom prst="lef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
        <p:nvSpPr>
          <p:cNvPr id="1215499" name="Text Box 11"/>
          <p:cNvSpPr txBox="1">
            <a:spLocks noChangeArrowheads="1"/>
          </p:cNvSpPr>
          <p:nvPr/>
        </p:nvSpPr>
        <p:spPr bwMode="auto">
          <a:xfrm>
            <a:off x="2705100" y="5082257"/>
            <a:ext cx="712054" cy="400110"/>
          </a:xfrm>
          <a:prstGeom prst="rect">
            <a:avLst/>
          </a:prstGeom>
          <a:solidFill>
            <a:srgbClr val="FFFF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5500" name="Text Box 12"/>
          <p:cNvSpPr txBox="1">
            <a:spLocks noChangeArrowheads="1"/>
          </p:cNvSpPr>
          <p:nvPr/>
        </p:nvSpPr>
        <p:spPr bwMode="auto">
          <a:xfrm>
            <a:off x="4110038" y="5082257"/>
            <a:ext cx="1109662" cy="400110"/>
          </a:xfrm>
          <a:prstGeom prst="rect">
            <a:avLst/>
          </a:prstGeom>
          <a:solidFill>
            <a:srgbClr val="99CCFF"/>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Message</a:t>
            </a:r>
          </a:p>
        </p:txBody>
      </p:sp>
      <p:sp>
        <p:nvSpPr>
          <p:cNvPr id="1215501" name="Text Box 13"/>
          <p:cNvSpPr txBox="1">
            <a:spLocks noChangeArrowheads="1"/>
          </p:cNvSpPr>
          <p:nvPr/>
        </p:nvSpPr>
        <p:spPr bwMode="auto">
          <a:xfrm>
            <a:off x="3603625" y="5047333"/>
            <a:ext cx="359394" cy="461665"/>
          </a:xfrm>
          <a:prstGeom prst="rect">
            <a:avLst/>
          </a:prstGeom>
          <a:noFill/>
          <a:ln w="9525">
            <a:noFill/>
            <a:miter lim="800000"/>
            <a:headEnd/>
            <a:tailEnd/>
          </a:ln>
          <a:effectLst/>
        </p:spPr>
        <p:txBody>
          <a:bodyPr wrap="none">
            <a:spAutoFit/>
          </a:bodyPr>
          <a:lstStyle/>
          <a:p>
            <a:pPr eaLnBrk="0" hangingPunct="0"/>
            <a:r>
              <a:rPr lang="en-US" altLang="zh-CN" sz="2400" b="1">
                <a:latin typeface="Times New Roman" pitchFamily="18" charset="0"/>
                <a:ea typeface="宋体" pitchFamily="2" charset="-122"/>
              </a:rPr>
              <a:t>+</a:t>
            </a:r>
          </a:p>
        </p:txBody>
      </p:sp>
      <p:sp>
        <p:nvSpPr>
          <p:cNvPr id="1215502" name="Text Box 14"/>
          <p:cNvSpPr txBox="1">
            <a:spLocks noChangeArrowheads="1"/>
          </p:cNvSpPr>
          <p:nvPr/>
        </p:nvSpPr>
        <p:spPr bwMode="auto">
          <a:xfrm>
            <a:off x="8115301" y="4132932"/>
            <a:ext cx="1109663" cy="400110"/>
          </a:xfrm>
          <a:prstGeom prst="rect">
            <a:avLst/>
          </a:prstGeom>
          <a:solidFill>
            <a:srgbClr val="99CCFF"/>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Message</a:t>
            </a:r>
          </a:p>
        </p:txBody>
      </p:sp>
      <p:sp>
        <p:nvSpPr>
          <p:cNvPr id="1215503" name="Text Box 15"/>
          <p:cNvSpPr txBox="1">
            <a:spLocks noChangeArrowheads="1"/>
          </p:cNvSpPr>
          <p:nvPr/>
        </p:nvSpPr>
        <p:spPr bwMode="auto">
          <a:xfrm>
            <a:off x="9182100" y="4132932"/>
            <a:ext cx="914400" cy="400110"/>
          </a:xfrm>
          <a:prstGeom prst="rect">
            <a:avLst/>
          </a:prstGeom>
          <a:solidFill>
            <a:schemeClr val="hlink"/>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Secret</a:t>
            </a:r>
          </a:p>
        </p:txBody>
      </p:sp>
      <p:sp>
        <p:nvSpPr>
          <p:cNvPr id="1215504" name="AutoShape 16"/>
          <p:cNvSpPr>
            <a:spLocks/>
          </p:cNvSpPr>
          <p:nvPr/>
        </p:nvSpPr>
        <p:spPr bwMode="auto">
          <a:xfrm rot="16200000">
            <a:off x="8991600" y="3751932"/>
            <a:ext cx="228600" cy="2057400"/>
          </a:xfrm>
          <a:prstGeom prst="lef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
        <p:nvSpPr>
          <p:cNvPr id="1215505" name="Text Box 17"/>
          <p:cNvSpPr txBox="1">
            <a:spLocks noChangeArrowheads="1"/>
          </p:cNvSpPr>
          <p:nvPr/>
        </p:nvSpPr>
        <p:spPr bwMode="auto">
          <a:xfrm>
            <a:off x="8724900" y="5069557"/>
            <a:ext cx="712054" cy="400110"/>
          </a:xfrm>
          <a:prstGeom prst="rect">
            <a:avLst/>
          </a:prstGeom>
          <a:solidFill>
            <a:srgbClr val="FF99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5506" name="Text Box 18"/>
          <p:cNvSpPr txBox="1">
            <a:spLocks noChangeArrowheads="1"/>
          </p:cNvSpPr>
          <p:nvPr/>
        </p:nvSpPr>
        <p:spPr bwMode="auto">
          <a:xfrm>
            <a:off x="7239000" y="5069557"/>
            <a:ext cx="712054" cy="400110"/>
          </a:xfrm>
          <a:prstGeom prst="rect">
            <a:avLst/>
          </a:prstGeom>
          <a:solidFill>
            <a:srgbClr val="FFFF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5507" name="Text Box 19"/>
          <p:cNvSpPr txBox="1">
            <a:spLocks noChangeArrowheads="1"/>
          </p:cNvSpPr>
          <p:nvPr/>
        </p:nvSpPr>
        <p:spPr bwMode="auto">
          <a:xfrm>
            <a:off x="8153400" y="5047332"/>
            <a:ext cx="357188" cy="457200"/>
          </a:xfrm>
          <a:prstGeom prst="rect">
            <a:avLst/>
          </a:prstGeom>
          <a:noFill/>
          <a:ln w="9525">
            <a:noFill/>
            <a:miter lim="800000"/>
            <a:headEnd/>
            <a:tailEnd/>
          </a:ln>
          <a:effectLst/>
        </p:spPr>
        <p:txBody>
          <a:bodyPr>
            <a:spAutoFit/>
          </a:bodyPr>
          <a:lstStyle/>
          <a:p>
            <a:pPr algn="ctr" eaLnBrk="0" hangingPunct="0"/>
            <a:r>
              <a:rPr lang="en-US" altLang="zh-CN" sz="2400" b="1">
                <a:latin typeface="Times New Roman" pitchFamily="18" charset="0"/>
                <a:ea typeface="宋体" pitchFamily="2" charset="-122"/>
              </a:rPr>
              <a:t>=</a:t>
            </a:r>
          </a:p>
        </p:txBody>
      </p:sp>
      <p:sp>
        <p:nvSpPr>
          <p:cNvPr id="1215508" name="Text Box 20"/>
          <p:cNvSpPr txBox="1">
            <a:spLocks noChangeArrowheads="1"/>
          </p:cNvSpPr>
          <p:nvPr/>
        </p:nvSpPr>
        <p:spPr bwMode="auto">
          <a:xfrm>
            <a:off x="8153400" y="4894932"/>
            <a:ext cx="336550" cy="457200"/>
          </a:xfrm>
          <a:prstGeom prst="rect">
            <a:avLst/>
          </a:prstGeom>
          <a:noFill/>
          <a:ln w="9525">
            <a:noFill/>
            <a:miter lim="800000"/>
            <a:headEnd/>
            <a:tailEnd/>
          </a:ln>
          <a:effectLst/>
        </p:spPr>
        <p:txBody>
          <a:bodyPr wrap="none">
            <a:spAutoFit/>
          </a:bodyPr>
          <a:lstStyle/>
          <a:p>
            <a:pPr eaLnBrk="0" hangingPunct="0"/>
            <a:r>
              <a:rPr lang="en-US" altLang="zh-CN" sz="2400" b="1">
                <a:latin typeface="Times New Roman" pitchFamily="18" charset="0"/>
                <a:ea typeface="宋体" pitchFamily="2" charset="-122"/>
              </a:rPr>
              <a:t>?</a:t>
            </a:r>
          </a:p>
        </p:txBody>
      </p:sp>
      <p:sp>
        <p:nvSpPr>
          <p:cNvPr id="1215509" name="Line 21"/>
          <p:cNvSpPr>
            <a:spLocks noChangeShapeType="1"/>
          </p:cNvSpPr>
          <p:nvPr/>
        </p:nvSpPr>
        <p:spPr bwMode="auto">
          <a:xfrm>
            <a:off x="5486400" y="5275932"/>
            <a:ext cx="1524000" cy="0"/>
          </a:xfrm>
          <a:prstGeom prst="line">
            <a:avLst/>
          </a:prstGeom>
          <a:noFill/>
          <a:ln w="38100">
            <a:solidFill>
              <a:srgbClr val="33CC33"/>
            </a:solidFill>
            <a:round/>
            <a:headEnd/>
            <a:tailEnd type="triangle" w="med" len="med"/>
          </a:ln>
          <a:effectLst/>
        </p:spPr>
        <p:txBody>
          <a:bodyPr/>
          <a:lstStyle/>
          <a:p>
            <a:endParaRPr lang="zh-CN" altLang="en-US"/>
          </a:p>
        </p:txBody>
      </p:sp>
      <p:sp>
        <p:nvSpPr>
          <p:cNvPr id="23" name="Rectangle 22"/>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5492"/>
                                        </p:tgtEl>
                                        <p:attrNameLst>
                                          <p:attrName>style.visibility</p:attrName>
                                        </p:attrNameLst>
                                      </p:cBhvr>
                                      <p:to>
                                        <p:strVal val="visible"/>
                                      </p:to>
                                    </p:set>
                                    <p:anim calcmode="lin" valueType="num">
                                      <p:cBhvr additive="base">
                                        <p:cTn id="7" dur="500" fill="hold"/>
                                        <p:tgtEl>
                                          <p:spTgt spid="1215492"/>
                                        </p:tgtEl>
                                        <p:attrNameLst>
                                          <p:attrName>ppt_x</p:attrName>
                                        </p:attrNameLst>
                                      </p:cBhvr>
                                      <p:tavLst>
                                        <p:tav tm="0">
                                          <p:val>
                                            <p:strVal val="0-#ppt_w/2"/>
                                          </p:val>
                                        </p:tav>
                                        <p:tav tm="100000">
                                          <p:val>
                                            <p:strVal val="#ppt_x"/>
                                          </p:val>
                                        </p:tav>
                                      </p:tavLst>
                                    </p:anim>
                                    <p:anim calcmode="lin" valueType="num">
                                      <p:cBhvr additive="base">
                                        <p:cTn id="8" dur="500" fill="hold"/>
                                        <p:tgtEl>
                                          <p:spTgt spid="12154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1000"/>
                                  </p:stCondLst>
                                  <p:iterate type="lt">
                                    <p:tmPct val="100000"/>
                                  </p:iterate>
                                  <p:childTnLst>
                                    <p:set>
                                      <p:cBhvr>
                                        <p:cTn id="11" dur="1" fill="hold">
                                          <p:stCondLst>
                                            <p:cond delay="0"/>
                                          </p:stCondLst>
                                        </p:cTn>
                                        <p:tgtEl>
                                          <p:spTgt spid="1215497"/>
                                        </p:tgtEl>
                                        <p:attrNameLst>
                                          <p:attrName>style.visibility</p:attrName>
                                        </p:attrNameLst>
                                      </p:cBhvr>
                                      <p:to>
                                        <p:strVal val="visible"/>
                                      </p:to>
                                    </p:set>
                                    <p:animEffect transition="in" filter="blinds(horizontal)">
                                      <p:cBhvr>
                                        <p:cTn id="12" dur="75"/>
                                        <p:tgtEl>
                                          <p:spTgt spid="1215497"/>
                                        </p:tgtEl>
                                      </p:cBhvr>
                                    </p:animEffect>
                                  </p:childTnLst>
                                </p:cTn>
                              </p:par>
                            </p:childTnLst>
                          </p:cTn>
                        </p:par>
                        <p:par>
                          <p:cTn id="13" fill="hold">
                            <p:stCondLst>
                              <p:cond delay="1950"/>
                            </p:stCondLst>
                            <p:childTnLst>
                              <p:par>
                                <p:cTn id="14" presetID="22" presetClass="entr" presetSubtype="1" fill="hold" grpId="0" nodeType="afterEffect">
                                  <p:stCondLst>
                                    <p:cond delay="1000"/>
                                  </p:stCondLst>
                                  <p:childTnLst>
                                    <p:set>
                                      <p:cBhvr>
                                        <p:cTn id="15" dur="1" fill="hold">
                                          <p:stCondLst>
                                            <p:cond delay="0"/>
                                          </p:stCondLst>
                                        </p:cTn>
                                        <p:tgtEl>
                                          <p:spTgt spid="1215498"/>
                                        </p:tgtEl>
                                        <p:attrNameLst>
                                          <p:attrName>style.visibility</p:attrName>
                                        </p:attrNameLst>
                                      </p:cBhvr>
                                      <p:to>
                                        <p:strVal val="visible"/>
                                      </p:to>
                                    </p:set>
                                    <p:animEffect transition="in" filter="wipe(up)">
                                      <p:cBhvr>
                                        <p:cTn id="16" dur="500"/>
                                        <p:tgtEl>
                                          <p:spTgt spid="1215498"/>
                                        </p:tgtEl>
                                      </p:cBhvr>
                                    </p:animEffect>
                                  </p:childTnLst>
                                </p:cTn>
                              </p:par>
                            </p:childTnLst>
                          </p:cTn>
                        </p:par>
                        <p:par>
                          <p:cTn id="17" fill="hold">
                            <p:stCondLst>
                              <p:cond delay="3450"/>
                            </p:stCondLst>
                            <p:childTnLst>
                              <p:par>
                                <p:cTn id="18" presetID="22" presetClass="entr" presetSubtype="1" fill="hold" grpId="0" nodeType="afterEffect">
                                  <p:stCondLst>
                                    <p:cond delay="1000"/>
                                  </p:stCondLst>
                                  <p:childTnLst>
                                    <p:set>
                                      <p:cBhvr>
                                        <p:cTn id="19" dur="1" fill="hold">
                                          <p:stCondLst>
                                            <p:cond delay="0"/>
                                          </p:stCondLst>
                                        </p:cTn>
                                        <p:tgtEl>
                                          <p:spTgt spid="1215499"/>
                                        </p:tgtEl>
                                        <p:attrNameLst>
                                          <p:attrName>style.visibility</p:attrName>
                                        </p:attrNameLst>
                                      </p:cBhvr>
                                      <p:to>
                                        <p:strVal val="visible"/>
                                      </p:to>
                                    </p:set>
                                    <p:animEffect transition="in" filter="wipe(up)">
                                      <p:cBhvr>
                                        <p:cTn id="20" dur="500"/>
                                        <p:tgtEl>
                                          <p:spTgt spid="1215499"/>
                                        </p:tgtEl>
                                      </p:cBhvr>
                                    </p:animEffect>
                                  </p:childTnLst>
                                </p:cTn>
                              </p:par>
                            </p:childTnLst>
                          </p:cTn>
                        </p:par>
                        <p:par>
                          <p:cTn id="21" fill="hold">
                            <p:stCondLst>
                              <p:cond delay="4950"/>
                            </p:stCondLst>
                            <p:childTnLst>
                              <p:par>
                                <p:cTn id="22" presetID="22" presetClass="entr" presetSubtype="8" fill="hold" grpId="0" nodeType="afterEffect">
                                  <p:stCondLst>
                                    <p:cond delay="1000"/>
                                  </p:stCondLst>
                                  <p:childTnLst>
                                    <p:set>
                                      <p:cBhvr>
                                        <p:cTn id="23" dur="1" fill="hold">
                                          <p:stCondLst>
                                            <p:cond delay="0"/>
                                          </p:stCondLst>
                                        </p:cTn>
                                        <p:tgtEl>
                                          <p:spTgt spid="1215501"/>
                                        </p:tgtEl>
                                        <p:attrNameLst>
                                          <p:attrName>style.visibility</p:attrName>
                                        </p:attrNameLst>
                                      </p:cBhvr>
                                      <p:to>
                                        <p:strVal val="visible"/>
                                      </p:to>
                                    </p:set>
                                    <p:animEffect transition="in" filter="wipe(left)">
                                      <p:cBhvr>
                                        <p:cTn id="24" dur="500"/>
                                        <p:tgtEl>
                                          <p:spTgt spid="1215501"/>
                                        </p:tgtEl>
                                      </p:cBhvr>
                                    </p:animEffect>
                                  </p:childTnLst>
                                </p:cTn>
                              </p:par>
                            </p:childTnLst>
                          </p:cTn>
                        </p:par>
                        <p:par>
                          <p:cTn id="25" fill="hold">
                            <p:stCondLst>
                              <p:cond delay="6450"/>
                            </p:stCondLst>
                            <p:childTnLst>
                              <p:par>
                                <p:cTn id="26" presetID="22" presetClass="entr" presetSubtype="8" fill="hold" grpId="0" nodeType="afterEffect">
                                  <p:stCondLst>
                                    <p:cond delay="1000"/>
                                  </p:stCondLst>
                                  <p:childTnLst>
                                    <p:set>
                                      <p:cBhvr>
                                        <p:cTn id="27" dur="1" fill="hold">
                                          <p:stCondLst>
                                            <p:cond delay="0"/>
                                          </p:stCondLst>
                                        </p:cTn>
                                        <p:tgtEl>
                                          <p:spTgt spid="1215500"/>
                                        </p:tgtEl>
                                        <p:attrNameLst>
                                          <p:attrName>style.visibility</p:attrName>
                                        </p:attrNameLst>
                                      </p:cBhvr>
                                      <p:to>
                                        <p:strVal val="visible"/>
                                      </p:to>
                                    </p:set>
                                    <p:animEffect transition="in" filter="wipe(left)">
                                      <p:cBhvr>
                                        <p:cTn id="28" dur="500"/>
                                        <p:tgtEl>
                                          <p:spTgt spid="1215500"/>
                                        </p:tgtEl>
                                      </p:cBhvr>
                                    </p:animEffect>
                                  </p:childTnLst>
                                </p:cTn>
                              </p:par>
                            </p:childTnLst>
                          </p:cTn>
                        </p:par>
                        <p:par>
                          <p:cTn id="29" fill="hold">
                            <p:stCondLst>
                              <p:cond delay="7950"/>
                            </p:stCondLst>
                            <p:childTnLst>
                              <p:par>
                                <p:cTn id="30" presetID="22" presetClass="entr" presetSubtype="8" fill="hold" grpId="0" nodeType="afterEffect">
                                  <p:stCondLst>
                                    <p:cond delay="1000"/>
                                  </p:stCondLst>
                                  <p:childTnLst>
                                    <p:set>
                                      <p:cBhvr>
                                        <p:cTn id="31" dur="1" fill="hold">
                                          <p:stCondLst>
                                            <p:cond delay="0"/>
                                          </p:stCondLst>
                                        </p:cTn>
                                        <p:tgtEl>
                                          <p:spTgt spid="1215509"/>
                                        </p:tgtEl>
                                        <p:attrNameLst>
                                          <p:attrName>style.visibility</p:attrName>
                                        </p:attrNameLst>
                                      </p:cBhvr>
                                      <p:to>
                                        <p:strVal val="visible"/>
                                      </p:to>
                                    </p:set>
                                    <p:animEffect transition="in" filter="wipe(left)">
                                      <p:cBhvr>
                                        <p:cTn id="32" dur="500"/>
                                        <p:tgtEl>
                                          <p:spTgt spid="1215509"/>
                                        </p:tgtEl>
                                      </p:cBhvr>
                                    </p:animEffect>
                                  </p:childTnLst>
                                </p:cTn>
                              </p:par>
                            </p:childTnLst>
                          </p:cTn>
                        </p:par>
                        <p:par>
                          <p:cTn id="33" fill="hold">
                            <p:stCondLst>
                              <p:cond delay="9450"/>
                            </p:stCondLst>
                            <p:childTnLst>
                              <p:par>
                                <p:cTn id="34" presetID="2" presetClass="entr" presetSubtype="8" fill="hold" grpId="0" nodeType="afterEffect">
                                  <p:stCondLst>
                                    <p:cond delay="1000"/>
                                  </p:stCondLst>
                                  <p:childTnLst>
                                    <p:set>
                                      <p:cBhvr>
                                        <p:cTn id="35" dur="1" fill="hold">
                                          <p:stCondLst>
                                            <p:cond delay="0"/>
                                          </p:stCondLst>
                                        </p:cTn>
                                        <p:tgtEl>
                                          <p:spTgt spid="1215506"/>
                                        </p:tgtEl>
                                        <p:attrNameLst>
                                          <p:attrName>style.visibility</p:attrName>
                                        </p:attrNameLst>
                                      </p:cBhvr>
                                      <p:to>
                                        <p:strVal val="visible"/>
                                      </p:to>
                                    </p:set>
                                    <p:anim calcmode="lin" valueType="num">
                                      <p:cBhvr additive="base">
                                        <p:cTn id="36" dur="500" fill="hold"/>
                                        <p:tgtEl>
                                          <p:spTgt spid="1215506"/>
                                        </p:tgtEl>
                                        <p:attrNameLst>
                                          <p:attrName>ppt_x</p:attrName>
                                        </p:attrNameLst>
                                      </p:cBhvr>
                                      <p:tavLst>
                                        <p:tav tm="0">
                                          <p:val>
                                            <p:strVal val="0-#ppt_w/2"/>
                                          </p:val>
                                        </p:tav>
                                        <p:tav tm="100000">
                                          <p:val>
                                            <p:strVal val="#ppt_x"/>
                                          </p:val>
                                        </p:tav>
                                      </p:tavLst>
                                    </p:anim>
                                    <p:anim calcmode="lin" valueType="num">
                                      <p:cBhvr additive="base">
                                        <p:cTn id="37" dur="500" fill="hold"/>
                                        <p:tgtEl>
                                          <p:spTgt spid="1215506"/>
                                        </p:tgtEl>
                                        <p:attrNameLst>
                                          <p:attrName>ppt_y</p:attrName>
                                        </p:attrNameLst>
                                      </p:cBhvr>
                                      <p:tavLst>
                                        <p:tav tm="0">
                                          <p:val>
                                            <p:strVal val="#ppt_y"/>
                                          </p:val>
                                        </p:tav>
                                        <p:tav tm="100000">
                                          <p:val>
                                            <p:strVal val="#ppt_y"/>
                                          </p:val>
                                        </p:tav>
                                      </p:tavLst>
                                    </p:anim>
                                  </p:childTnLst>
                                </p:cTn>
                              </p:par>
                            </p:childTnLst>
                          </p:cTn>
                        </p:par>
                        <p:par>
                          <p:cTn id="38" fill="hold">
                            <p:stCondLst>
                              <p:cond delay="10950"/>
                            </p:stCondLst>
                            <p:childTnLst>
                              <p:par>
                                <p:cTn id="39" presetID="2" presetClass="entr" presetSubtype="8" fill="hold" grpId="0" nodeType="afterEffect">
                                  <p:stCondLst>
                                    <p:cond delay="1000"/>
                                  </p:stCondLst>
                                  <p:childTnLst>
                                    <p:set>
                                      <p:cBhvr>
                                        <p:cTn id="40" dur="1" fill="hold">
                                          <p:stCondLst>
                                            <p:cond delay="0"/>
                                          </p:stCondLst>
                                        </p:cTn>
                                        <p:tgtEl>
                                          <p:spTgt spid="1215502"/>
                                        </p:tgtEl>
                                        <p:attrNameLst>
                                          <p:attrName>style.visibility</p:attrName>
                                        </p:attrNameLst>
                                      </p:cBhvr>
                                      <p:to>
                                        <p:strVal val="visible"/>
                                      </p:to>
                                    </p:set>
                                    <p:anim calcmode="lin" valueType="num">
                                      <p:cBhvr additive="base">
                                        <p:cTn id="41" dur="500" fill="hold"/>
                                        <p:tgtEl>
                                          <p:spTgt spid="1215502"/>
                                        </p:tgtEl>
                                        <p:attrNameLst>
                                          <p:attrName>ppt_x</p:attrName>
                                        </p:attrNameLst>
                                      </p:cBhvr>
                                      <p:tavLst>
                                        <p:tav tm="0">
                                          <p:val>
                                            <p:strVal val="0-#ppt_w/2"/>
                                          </p:val>
                                        </p:tav>
                                        <p:tav tm="100000">
                                          <p:val>
                                            <p:strVal val="#ppt_x"/>
                                          </p:val>
                                        </p:tav>
                                      </p:tavLst>
                                    </p:anim>
                                    <p:anim calcmode="lin" valueType="num">
                                      <p:cBhvr additive="base">
                                        <p:cTn id="42" dur="500" fill="hold"/>
                                        <p:tgtEl>
                                          <p:spTgt spid="1215502"/>
                                        </p:tgtEl>
                                        <p:attrNameLst>
                                          <p:attrName>ppt_y</p:attrName>
                                        </p:attrNameLst>
                                      </p:cBhvr>
                                      <p:tavLst>
                                        <p:tav tm="0">
                                          <p:val>
                                            <p:strVal val="#ppt_y"/>
                                          </p:val>
                                        </p:tav>
                                        <p:tav tm="100000">
                                          <p:val>
                                            <p:strVal val="#ppt_y"/>
                                          </p:val>
                                        </p:tav>
                                      </p:tavLst>
                                    </p:anim>
                                  </p:childTnLst>
                                </p:cTn>
                              </p:par>
                            </p:childTnLst>
                          </p:cTn>
                        </p:par>
                        <p:par>
                          <p:cTn id="43" fill="hold">
                            <p:stCondLst>
                              <p:cond delay="12450"/>
                            </p:stCondLst>
                            <p:childTnLst>
                              <p:par>
                                <p:cTn id="44" presetID="3" presetClass="entr" presetSubtype="10" fill="hold" grpId="0" nodeType="afterEffect">
                                  <p:stCondLst>
                                    <p:cond delay="1000"/>
                                  </p:stCondLst>
                                  <p:childTnLst>
                                    <p:set>
                                      <p:cBhvr>
                                        <p:cTn id="45" dur="1" fill="hold">
                                          <p:stCondLst>
                                            <p:cond delay="0"/>
                                          </p:stCondLst>
                                        </p:cTn>
                                        <p:tgtEl>
                                          <p:spTgt spid="1215503"/>
                                        </p:tgtEl>
                                        <p:attrNameLst>
                                          <p:attrName>style.visibility</p:attrName>
                                        </p:attrNameLst>
                                      </p:cBhvr>
                                      <p:to>
                                        <p:strVal val="visible"/>
                                      </p:to>
                                    </p:set>
                                    <p:animEffect transition="in" filter="blinds(horizontal)">
                                      <p:cBhvr>
                                        <p:cTn id="46" dur="500"/>
                                        <p:tgtEl>
                                          <p:spTgt spid="1215503"/>
                                        </p:tgtEl>
                                      </p:cBhvr>
                                    </p:animEffect>
                                  </p:childTnLst>
                                </p:cTn>
                              </p:par>
                            </p:childTnLst>
                          </p:cTn>
                        </p:par>
                        <p:par>
                          <p:cTn id="47" fill="hold">
                            <p:stCondLst>
                              <p:cond delay="13950"/>
                            </p:stCondLst>
                            <p:childTnLst>
                              <p:par>
                                <p:cTn id="48" presetID="22" presetClass="entr" presetSubtype="1" fill="hold" grpId="0" nodeType="afterEffect">
                                  <p:stCondLst>
                                    <p:cond delay="1000"/>
                                  </p:stCondLst>
                                  <p:childTnLst>
                                    <p:set>
                                      <p:cBhvr>
                                        <p:cTn id="49" dur="1" fill="hold">
                                          <p:stCondLst>
                                            <p:cond delay="0"/>
                                          </p:stCondLst>
                                        </p:cTn>
                                        <p:tgtEl>
                                          <p:spTgt spid="1215504"/>
                                        </p:tgtEl>
                                        <p:attrNameLst>
                                          <p:attrName>style.visibility</p:attrName>
                                        </p:attrNameLst>
                                      </p:cBhvr>
                                      <p:to>
                                        <p:strVal val="visible"/>
                                      </p:to>
                                    </p:set>
                                    <p:animEffect transition="in" filter="wipe(up)">
                                      <p:cBhvr>
                                        <p:cTn id="50" dur="500"/>
                                        <p:tgtEl>
                                          <p:spTgt spid="1215504"/>
                                        </p:tgtEl>
                                      </p:cBhvr>
                                    </p:animEffect>
                                  </p:childTnLst>
                                </p:cTn>
                              </p:par>
                            </p:childTnLst>
                          </p:cTn>
                        </p:par>
                        <p:par>
                          <p:cTn id="51" fill="hold">
                            <p:stCondLst>
                              <p:cond delay="15450"/>
                            </p:stCondLst>
                            <p:childTnLst>
                              <p:par>
                                <p:cTn id="52" presetID="22" presetClass="entr" presetSubtype="1" fill="hold" grpId="0" nodeType="afterEffect">
                                  <p:stCondLst>
                                    <p:cond delay="1000"/>
                                  </p:stCondLst>
                                  <p:childTnLst>
                                    <p:set>
                                      <p:cBhvr>
                                        <p:cTn id="53" dur="1" fill="hold">
                                          <p:stCondLst>
                                            <p:cond delay="0"/>
                                          </p:stCondLst>
                                        </p:cTn>
                                        <p:tgtEl>
                                          <p:spTgt spid="1215505"/>
                                        </p:tgtEl>
                                        <p:attrNameLst>
                                          <p:attrName>style.visibility</p:attrName>
                                        </p:attrNameLst>
                                      </p:cBhvr>
                                      <p:to>
                                        <p:strVal val="visible"/>
                                      </p:to>
                                    </p:set>
                                    <p:animEffect transition="in" filter="wipe(up)">
                                      <p:cBhvr>
                                        <p:cTn id="54" dur="500"/>
                                        <p:tgtEl>
                                          <p:spTgt spid="1215505"/>
                                        </p:tgtEl>
                                      </p:cBhvr>
                                    </p:animEffect>
                                  </p:childTnLst>
                                </p:cTn>
                              </p:par>
                            </p:childTnLst>
                          </p:cTn>
                        </p:par>
                        <p:par>
                          <p:cTn id="55" fill="hold">
                            <p:stCondLst>
                              <p:cond delay="16950"/>
                            </p:stCondLst>
                            <p:childTnLst>
                              <p:par>
                                <p:cTn id="56" presetID="2" presetClass="entr" presetSubtype="4" fill="hold" grpId="0" nodeType="afterEffect">
                                  <p:stCondLst>
                                    <p:cond delay="1000"/>
                                  </p:stCondLst>
                                  <p:childTnLst>
                                    <p:set>
                                      <p:cBhvr>
                                        <p:cTn id="57" dur="1" fill="hold">
                                          <p:stCondLst>
                                            <p:cond delay="0"/>
                                          </p:stCondLst>
                                        </p:cTn>
                                        <p:tgtEl>
                                          <p:spTgt spid="1215507"/>
                                        </p:tgtEl>
                                        <p:attrNameLst>
                                          <p:attrName>style.visibility</p:attrName>
                                        </p:attrNameLst>
                                      </p:cBhvr>
                                      <p:to>
                                        <p:strVal val="visible"/>
                                      </p:to>
                                    </p:set>
                                    <p:anim calcmode="lin" valueType="num">
                                      <p:cBhvr additive="base">
                                        <p:cTn id="58" dur="500" fill="hold"/>
                                        <p:tgtEl>
                                          <p:spTgt spid="1215507"/>
                                        </p:tgtEl>
                                        <p:attrNameLst>
                                          <p:attrName>ppt_x</p:attrName>
                                        </p:attrNameLst>
                                      </p:cBhvr>
                                      <p:tavLst>
                                        <p:tav tm="0">
                                          <p:val>
                                            <p:strVal val="#ppt_x"/>
                                          </p:val>
                                        </p:tav>
                                        <p:tav tm="100000">
                                          <p:val>
                                            <p:strVal val="#ppt_x"/>
                                          </p:val>
                                        </p:tav>
                                      </p:tavLst>
                                    </p:anim>
                                    <p:anim calcmode="lin" valueType="num">
                                      <p:cBhvr additive="base">
                                        <p:cTn id="59" dur="500" fill="hold"/>
                                        <p:tgtEl>
                                          <p:spTgt spid="1215507"/>
                                        </p:tgtEl>
                                        <p:attrNameLst>
                                          <p:attrName>ppt_y</p:attrName>
                                        </p:attrNameLst>
                                      </p:cBhvr>
                                      <p:tavLst>
                                        <p:tav tm="0">
                                          <p:val>
                                            <p:strVal val="1+#ppt_h/2"/>
                                          </p:val>
                                        </p:tav>
                                        <p:tav tm="100000">
                                          <p:val>
                                            <p:strVal val="#ppt_y"/>
                                          </p:val>
                                        </p:tav>
                                      </p:tavLst>
                                    </p:anim>
                                  </p:childTnLst>
                                </p:cTn>
                              </p:par>
                            </p:childTnLst>
                          </p:cTn>
                        </p:par>
                        <p:par>
                          <p:cTn id="60" fill="hold">
                            <p:stCondLst>
                              <p:cond delay="18450"/>
                            </p:stCondLst>
                            <p:childTnLst>
                              <p:par>
                                <p:cTn id="61" presetID="2" presetClass="entr" presetSubtype="1" fill="hold" grpId="0" nodeType="afterEffect">
                                  <p:stCondLst>
                                    <p:cond delay="1000"/>
                                  </p:stCondLst>
                                  <p:childTnLst>
                                    <p:set>
                                      <p:cBhvr>
                                        <p:cTn id="62" dur="1" fill="hold">
                                          <p:stCondLst>
                                            <p:cond delay="0"/>
                                          </p:stCondLst>
                                        </p:cTn>
                                        <p:tgtEl>
                                          <p:spTgt spid="1215508"/>
                                        </p:tgtEl>
                                        <p:attrNameLst>
                                          <p:attrName>style.visibility</p:attrName>
                                        </p:attrNameLst>
                                      </p:cBhvr>
                                      <p:to>
                                        <p:strVal val="visible"/>
                                      </p:to>
                                    </p:set>
                                    <p:anim calcmode="lin" valueType="num">
                                      <p:cBhvr additive="base">
                                        <p:cTn id="63" dur="500" fill="hold"/>
                                        <p:tgtEl>
                                          <p:spTgt spid="1215508"/>
                                        </p:tgtEl>
                                        <p:attrNameLst>
                                          <p:attrName>ppt_x</p:attrName>
                                        </p:attrNameLst>
                                      </p:cBhvr>
                                      <p:tavLst>
                                        <p:tav tm="0">
                                          <p:val>
                                            <p:strVal val="#ppt_x"/>
                                          </p:val>
                                        </p:tav>
                                        <p:tav tm="100000">
                                          <p:val>
                                            <p:strVal val="#ppt_x"/>
                                          </p:val>
                                        </p:tav>
                                      </p:tavLst>
                                    </p:anim>
                                    <p:anim calcmode="lin" valueType="num">
                                      <p:cBhvr additive="base">
                                        <p:cTn id="64" dur="500" fill="hold"/>
                                        <p:tgtEl>
                                          <p:spTgt spid="12155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2" grpId="0" animBg="1" autoUpdateAnimBg="0"/>
      <p:bldP spid="1215497" grpId="0" animBg="1" autoUpdateAnimBg="0"/>
      <p:bldP spid="1215498" grpId="0" animBg="1"/>
      <p:bldP spid="1215499" grpId="0" animBg="1" autoUpdateAnimBg="0"/>
      <p:bldP spid="1215500" grpId="0" animBg="1" autoUpdateAnimBg="0"/>
      <p:bldP spid="1215501" grpId="0" autoUpdateAnimBg="0"/>
      <p:bldP spid="1215502" grpId="0" animBg="1" autoUpdateAnimBg="0"/>
      <p:bldP spid="1215503" grpId="0" animBg="1" autoUpdateAnimBg="0"/>
      <p:bldP spid="1215504" grpId="0" animBg="1"/>
      <p:bldP spid="1215505" grpId="0" animBg="1" autoUpdateAnimBg="0"/>
      <p:bldP spid="1215506" grpId="0" animBg="1" autoUpdateAnimBg="0"/>
      <p:bldP spid="1215507" grpId="0" autoUpdateAnimBg="0"/>
      <p:bldP spid="1215508" grpId="0" autoUpdateAnimBg="0"/>
      <p:bldP spid="12155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9900">
            <a:alpha val="37000"/>
          </a:srgbClr>
        </a:solidFill>
        <a:effectLst/>
      </p:bgPr>
    </p:bg>
    <p:spTree>
      <p:nvGrpSpPr>
        <p:cNvPr id="1" name=""/>
        <p:cNvGrpSpPr/>
        <p:nvPr/>
      </p:nvGrpSpPr>
      <p:grpSpPr>
        <a:xfrm>
          <a:off x="0" y="0"/>
          <a:ext cx="0" cy="0"/>
          <a:chOff x="0" y="0"/>
          <a:chExt cx="0" cy="0"/>
        </a:xfrm>
      </p:grpSpPr>
      <p:sp>
        <p:nvSpPr>
          <p:cNvPr id="1216514" name="Rectangle 2"/>
          <p:cNvSpPr>
            <a:spLocks noGrp="1" noChangeArrowheads="1"/>
          </p:cNvSpPr>
          <p:nvPr>
            <p:ph type="title"/>
          </p:nvPr>
        </p:nvSpPr>
        <p:spPr/>
        <p:txBody>
          <a:bodyPr>
            <a:normAutofit fontScale="90000"/>
          </a:bodyPr>
          <a:lstStyle/>
          <a:p>
            <a:r>
              <a:rPr lang="en-US" altLang="zh-CN">
                <a:ea typeface="宋体" pitchFamily="2" charset="-122"/>
              </a:rPr>
              <a:t>Hash Functions cont’d</a:t>
            </a:r>
          </a:p>
        </p:txBody>
      </p:sp>
      <p:sp>
        <p:nvSpPr>
          <p:cNvPr id="1216515" name="Rectangle 3"/>
          <p:cNvSpPr>
            <a:spLocks noGrp="1" noChangeArrowheads="1"/>
          </p:cNvSpPr>
          <p:nvPr>
            <p:ph idx="1"/>
          </p:nvPr>
        </p:nvSpPr>
        <p:spPr>
          <a:xfrm>
            <a:off x="4114800" y="2209800"/>
            <a:ext cx="4191000" cy="1143000"/>
          </a:xfrm>
          <a:ln w="38100">
            <a:solidFill>
              <a:schemeClr val="tx1"/>
            </a:solidFill>
          </a:ln>
        </p:spPr>
        <p:txBody>
          <a:bodyPr/>
          <a:lstStyle/>
          <a:p>
            <a:pPr algn="ctr">
              <a:buFont typeface="Wingdings" pitchFamily="2" charset="2"/>
              <a:buNone/>
            </a:pPr>
            <a:r>
              <a:rPr lang="en-US" altLang="zh-CN">
                <a:ea typeface="宋体" pitchFamily="2" charset="-122"/>
              </a:rPr>
              <a:t>Provides signatures with </a:t>
            </a:r>
            <a:r>
              <a:rPr lang="en-US" altLang="zh-CN" i="1">
                <a:ea typeface="宋体" pitchFamily="2" charset="-122"/>
              </a:rPr>
              <a:t>public key</a:t>
            </a:r>
            <a:endParaRPr lang="en-US" altLang="zh-CN">
              <a:ea typeface="宋体" pitchFamily="2" charset="-122"/>
            </a:endParaRPr>
          </a:p>
        </p:txBody>
      </p:sp>
      <p:sp>
        <p:nvSpPr>
          <p:cNvPr id="32" name="Slide Number Placeholder 5"/>
          <p:cNvSpPr>
            <a:spLocks noGrp="1"/>
          </p:cNvSpPr>
          <p:nvPr>
            <p:ph type="sldNum" sz="quarter" idx="12"/>
          </p:nvPr>
        </p:nvSpPr>
        <p:spPr/>
        <p:txBody>
          <a:bodyPr/>
          <a:lstStyle/>
          <a:p>
            <a:fld id="{DDD57EE8-7EB4-4CC2-A2B4-E0268F710E83}" type="slidenum">
              <a:rPr lang="en-US" altLang="zh-CN"/>
              <a:pPr/>
              <a:t>25</a:t>
            </a:fld>
            <a:endParaRPr lang="en-US" altLang="zh-CN"/>
          </a:p>
        </p:txBody>
      </p:sp>
      <p:sp>
        <p:nvSpPr>
          <p:cNvPr id="1216516" name="Text Box 4"/>
          <p:cNvSpPr txBox="1">
            <a:spLocks noChangeArrowheads="1"/>
          </p:cNvSpPr>
          <p:nvPr/>
        </p:nvSpPr>
        <p:spPr bwMode="auto">
          <a:xfrm>
            <a:off x="2095501" y="4419600"/>
            <a:ext cx="1109663" cy="400110"/>
          </a:xfrm>
          <a:prstGeom prst="rect">
            <a:avLst/>
          </a:prstGeom>
          <a:solidFill>
            <a:srgbClr val="99CCFF"/>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Message</a:t>
            </a:r>
          </a:p>
        </p:txBody>
      </p:sp>
      <p:pic>
        <p:nvPicPr>
          <p:cNvPr id="1216517" name="Picture 5"/>
          <p:cNvPicPr>
            <a:picLocks noChangeAspect="1" noChangeArrowheads="1"/>
          </p:cNvPicPr>
          <p:nvPr/>
        </p:nvPicPr>
        <p:blipFill>
          <a:blip r:embed="rId3" cstate="print"/>
          <a:srcRect/>
          <a:stretch>
            <a:fillRect/>
          </a:stretch>
        </p:blipFill>
        <p:spPr bwMode="auto">
          <a:xfrm>
            <a:off x="8894764" y="3028951"/>
            <a:ext cx="1087437" cy="1006475"/>
          </a:xfrm>
          <a:prstGeom prst="rect">
            <a:avLst/>
          </a:prstGeom>
          <a:noFill/>
          <a:ln w="9525">
            <a:noFill/>
            <a:miter lim="800000"/>
            <a:headEnd/>
            <a:tailEnd/>
          </a:ln>
          <a:effectLst/>
        </p:spPr>
      </p:pic>
      <p:pic>
        <p:nvPicPr>
          <p:cNvPr id="1216518" name="Picture 6"/>
          <p:cNvPicPr>
            <a:picLocks noChangeAspect="1" noChangeArrowheads="1"/>
          </p:cNvPicPr>
          <p:nvPr/>
        </p:nvPicPr>
        <p:blipFill>
          <a:blip r:embed="rId4" cstate="print"/>
          <a:srcRect/>
          <a:stretch>
            <a:fillRect/>
          </a:stretch>
        </p:blipFill>
        <p:spPr bwMode="auto">
          <a:xfrm>
            <a:off x="2514601" y="3146426"/>
            <a:ext cx="1077913" cy="892175"/>
          </a:xfrm>
          <a:prstGeom prst="rect">
            <a:avLst/>
          </a:prstGeom>
          <a:noFill/>
          <a:ln w="9525">
            <a:noFill/>
            <a:miter lim="800000"/>
            <a:headEnd/>
            <a:tailEnd/>
          </a:ln>
          <a:effectLst/>
        </p:spPr>
      </p:pic>
      <p:sp>
        <p:nvSpPr>
          <p:cNvPr id="1216519" name="Text Box 7"/>
          <p:cNvSpPr txBox="1">
            <a:spLocks noChangeArrowheads="1"/>
          </p:cNvSpPr>
          <p:nvPr/>
        </p:nvSpPr>
        <p:spPr bwMode="auto">
          <a:xfrm>
            <a:off x="2662238" y="2514600"/>
            <a:ext cx="842962"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ea typeface="宋体" pitchFamily="2" charset="-122"/>
              </a:rPr>
              <a:t>Alice</a:t>
            </a:r>
          </a:p>
        </p:txBody>
      </p:sp>
      <p:sp>
        <p:nvSpPr>
          <p:cNvPr id="1216520" name="Text Box 8"/>
          <p:cNvSpPr txBox="1">
            <a:spLocks noChangeArrowheads="1"/>
          </p:cNvSpPr>
          <p:nvPr/>
        </p:nvSpPr>
        <p:spPr bwMode="auto">
          <a:xfrm>
            <a:off x="9067800" y="2555875"/>
            <a:ext cx="692150" cy="457200"/>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ea typeface="宋体" pitchFamily="2" charset="-122"/>
              </a:rPr>
              <a:t>Bob</a:t>
            </a:r>
          </a:p>
        </p:txBody>
      </p:sp>
      <p:sp>
        <p:nvSpPr>
          <p:cNvPr id="1216521" name="Text Box 9"/>
          <p:cNvSpPr txBox="1">
            <a:spLocks noChangeArrowheads="1"/>
          </p:cNvSpPr>
          <p:nvPr/>
        </p:nvSpPr>
        <p:spPr bwMode="auto">
          <a:xfrm>
            <a:off x="3733800" y="4419600"/>
            <a:ext cx="712054" cy="400110"/>
          </a:xfrm>
          <a:prstGeom prst="rect">
            <a:avLst/>
          </a:prstGeom>
          <a:solidFill>
            <a:srgbClr val="FFFF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6522" name="Text Box 10"/>
          <p:cNvSpPr txBox="1">
            <a:spLocks noChangeArrowheads="1"/>
          </p:cNvSpPr>
          <p:nvPr/>
        </p:nvSpPr>
        <p:spPr bwMode="auto">
          <a:xfrm>
            <a:off x="8991601" y="4419600"/>
            <a:ext cx="1109663" cy="400110"/>
          </a:xfrm>
          <a:prstGeom prst="rect">
            <a:avLst/>
          </a:prstGeom>
          <a:solidFill>
            <a:srgbClr val="99CCFF"/>
          </a:solidFill>
          <a:ln w="38100">
            <a:solidFill>
              <a:schemeClr val="tx1"/>
            </a:solidFill>
            <a:miter lim="800000"/>
            <a:headEnd/>
            <a:tailEnd/>
          </a:ln>
          <a:effectLst/>
        </p:spPr>
        <p:txBody>
          <a:bodyPr>
            <a:spAutoFit/>
          </a:bodyPr>
          <a:lstStyle/>
          <a:p>
            <a:pPr algn="ctr" eaLnBrk="0" hangingPunct="0"/>
            <a:r>
              <a:rPr lang="en-US" altLang="zh-CN" sz="2000">
                <a:latin typeface="Times New Roman" pitchFamily="18" charset="0"/>
                <a:ea typeface="宋体" pitchFamily="2" charset="-122"/>
              </a:rPr>
              <a:t>Message</a:t>
            </a:r>
          </a:p>
        </p:txBody>
      </p:sp>
      <p:sp>
        <p:nvSpPr>
          <p:cNvPr id="1216523" name="Text Box 11"/>
          <p:cNvSpPr txBox="1">
            <a:spLocks noChangeArrowheads="1"/>
          </p:cNvSpPr>
          <p:nvPr/>
        </p:nvSpPr>
        <p:spPr bwMode="auto">
          <a:xfrm>
            <a:off x="7713663" y="4419600"/>
            <a:ext cx="712054" cy="400110"/>
          </a:xfrm>
          <a:prstGeom prst="rect">
            <a:avLst/>
          </a:prstGeom>
          <a:solidFill>
            <a:srgbClr val="FFFF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6524" name="Line 12"/>
          <p:cNvSpPr>
            <a:spLocks noChangeShapeType="1"/>
          </p:cNvSpPr>
          <p:nvPr/>
        </p:nvSpPr>
        <p:spPr bwMode="auto">
          <a:xfrm>
            <a:off x="3276600" y="4648200"/>
            <a:ext cx="381000" cy="0"/>
          </a:xfrm>
          <a:prstGeom prst="line">
            <a:avLst/>
          </a:prstGeom>
          <a:noFill/>
          <a:ln w="38100">
            <a:solidFill>
              <a:schemeClr val="tx1"/>
            </a:solidFill>
            <a:round/>
            <a:headEnd/>
            <a:tailEnd type="triangle" w="med" len="med"/>
          </a:ln>
          <a:effectLst/>
        </p:spPr>
        <p:txBody>
          <a:bodyPr/>
          <a:lstStyle/>
          <a:p>
            <a:endParaRPr lang="zh-CN" altLang="en-US"/>
          </a:p>
        </p:txBody>
      </p:sp>
      <p:cxnSp>
        <p:nvCxnSpPr>
          <p:cNvPr id="1216525" name="AutoShape 13"/>
          <p:cNvCxnSpPr>
            <a:cxnSpLocks noChangeShapeType="1"/>
            <a:stCxn id="1216516" idx="0"/>
            <a:endCxn id="1216522" idx="0"/>
          </p:cNvCxnSpPr>
          <p:nvPr/>
        </p:nvCxnSpPr>
        <p:spPr bwMode="auto">
          <a:xfrm rot="5400000" flipH="1" flipV="1">
            <a:off x="6098382" y="971550"/>
            <a:ext cx="12700" cy="6896100"/>
          </a:xfrm>
          <a:prstGeom prst="bentConnector3">
            <a:avLst>
              <a:gd name="adj1" fmla="val 1800000"/>
            </a:avLst>
          </a:prstGeom>
          <a:noFill/>
          <a:ln w="38100">
            <a:solidFill>
              <a:srgbClr val="33CC33"/>
            </a:solidFill>
            <a:miter lim="800000"/>
            <a:headEnd/>
            <a:tailEnd type="triangle" w="med" len="med"/>
          </a:ln>
          <a:effectLst/>
        </p:spPr>
      </p:cxnSp>
      <p:sp>
        <p:nvSpPr>
          <p:cNvPr id="1216526" name="Text Box 14"/>
          <p:cNvSpPr txBox="1">
            <a:spLocks noChangeArrowheads="1"/>
          </p:cNvSpPr>
          <p:nvPr/>
        </p:nvSpPr>
        <p:spPr bwMode="auto">
          <a:xfrm>
            <a:off x="3657601" y="5105401"/>
            <a:ext cx="870751"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Encryption</a:t>
            </a:r>
          </a:p>
        </p:txBody>
      </p:sp>
      <p:sp>
        <p:nvSpPr>
          <p:cNvPr id="1216527" name="Text Box 15"/>
          <p:cNvSpPr txBox="1">
            <a:spLocks noChangeArrowheads="1"/>
          </p:cNvSpPr>
          <p:nvPr/>
        </p:nvSpPr>
        <p:spPr bwMode="auto">
          <a:xfrm>
            <a:off x="7635876" y="5105401"/>
            <a:ext cx="878767" cy="276999"/>
          </a:xfrm>
          <a:prstGeom prst="rect">
            <a:avLst/>
          </a:prstGeom>
          <a:noFill/>
          <a:ln w="38100">
            <a:solidFill>
              <a:schemeClr val="tx1"/>
            </a:solidFill>
            <a:miter lim="800000"/>
            <a:headEnd/>
            <a:tailEnd/>
          </a:ln>
          <a:effectLst/>
        </p:spPr>
        <p:txBody>
          <a:bodyPr wrap="none">
            <a:spAutoFit/>
          </a:bodyPr>
          <a:lstStyle/>
          <a:p>
            <a:pPr eaLnBrk="0" hangingPunct="0"/>
            <a:r>
              <a:rPr lang="en-US" altLang="zh-CN" sz="1200">
                <a:latin typeface="Times New Roman" pitchFamily="18" charset="0"/>
                <a:ea typeface="宋体" pitchFamily="2" charset="-122"/>
              </a:rPr>
              <a:t>Decryption</a:t>
            </a:r>
          </a:p>
        </p:txBody>
      </p:sp>
      <p:cxnSp>
        <p:nvCxnSpPr>
          <p:cNvPr id="1216528" name="AutoShape 16"/>
          <p:cNvCxnSpPr>
            <a:cxnSpLocks noChangeShapeType="1"/>
            <a:stCxn id="1216526" idx="3"/>
            <a:endCxn id="1216527" idx="1"/>
          </p:cNvCxnSpPr>
          <p:nvPr/>
        </p:nvCxnSpPr>
        <p:spPr bwMode="auto">
          <a:xfrm>
            <a:off x="4528351" y="5243900"/>
            <a:ext cx="3107524" cy="0"/>
          </a:xfrm>
          <a:prstGeom prst="straightConnector1">
            <a:avLst/>
          </a:prstGeom>
          <a:noFill/>
          <a:ln w="38100">
            <a:solidFill>
              <a:srgbClr val="FF0000"/>
            </a:solidFill>
            <a:round/>
            <a:headEnd/>
            <a:tailEnd type="triangle" w="med" len="med"/>
          </a:ln>
          <a:effectLst/>
        </p:spPr>
      </p:cxnSp>
      <p:grpSp>
        <p:nvGrpSpPr>
          <p:cNvPr id="2" name="Group 17"/>
          <p:cNvGrpSpPr>
            <a:grpSpLocks/>
          </p:cNvGrpSpPr>
          <p:nvPr/>
        </p:nvGrpSpPr>
        <p:grpSpPr bwMode="auto">
          <a:xfrm>
            <a:off x="3606801" y="5381623"/>
            <a:ext cx="1597025" cy="1019174"/>
            <a:chOff x="1312" y="3390"/>
            <a:chExt cx="1006" cy="642"/>
          </a:xfrm>
        </p:grpSpPr>
        <p:pic>
          <p:nvPicPr>
            <p:cNvPr id="1216530" name="Picture 18"/>
            <p:cNvPicPr>
              <a:picLocks noChangeAspect="1" noChangeArrowheads="1"/>
            </p:cNvPicPr>
            <p:nvPr/>
          </p:nvPicPr>
          <p:blipFill>
            <a:blip r:embed="rId5" cstate="print"/>
            <a:srcRect/>
            <a:stretch>
              <a:fillRect/>
            </a:stretch>
          </p:blipFill>
          <p:spPr bwMode="auto">
            <a:xfrm>
              <a:off x="1312" y="3744"/>
              <a:ext cx="624" cy="273"/>
            </a:xfrm>
            <a:prstGeom prst="rect">
              <a:avLst/>
            </a:prstGeom>
            <a:noFill/>
            <a:ln w="9525">
              <a:noFill/>
              <a:miter lim="800000"/>
              <a:headEnd/>
              <a:tailEnd/>
            </a:ln>
            <a:effectLst/>
          </p:spPr>
        </p:pic>
        <p:sp>
          <p:nvSpPr>
            <p:cNvPr id="1216531" name="Text Box 19"/>
            <p:cNvSpPr txBox="1">
              <a:spLocks noChangeArrowheads="1"/>
            </p:cNvSpPr>
            <p:nvPr/>
          </p:nvSpPr>
          <p:spPr bwMode="auto">
            <a:xfrm>
              <a:off x="1929" y="3744"/>
              <a:ext cx="389"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Alice</a:t>
              </a:r>
            </a:p>
            <a:p>
              <a:pPr algn="ctr" eaLnBrk="0" hangingPunct="0"/>
              <a:r>
                <a:rPr lang="en-US" altLang="zh-CN" sz="1200">
                  <a:latin typeface="Times New Roman" pitchFamily="18" charset="0"/>
                  <a:ea typeface="宋体" pitchFamily="2" charset="-122"/>
                </a:rPr>
                <a:t>Private</a:t>
              </a:r>
            </a:p>
          </p:txBody>
        </p:sp>
        <p:cxnSp>
          <p:nvCxnSpPr>
            <p:cNvPr id="1216532" name="AutoShape 20"/>
            <p:cNvCxnSpPr>
              <a:cxnSpLocks noChangeShapeType="1"/>
              <a:stCxn id="0" idx="0"/>
              <a:endCxn id="1216526" idx="2"/>
            </p:cNvCxnSpPr>
            <p:nvPr/>
          </p:nvCxnSpPr>
          <p:spPr bwMode="auto">
            <a:xfrm flipH="1" flipV="1">
              <a:off x="1618" y="3390"/>
              <a:ext cx="6" cy="354"/>
            </a:xfrm>
            <a:prstGeom prst="straightConnector1">
              <a:avLst/>
            </a:prstGeom>
            <a:noFill/>
            <a:ln w="9525">
              <a:solidFill>
                <a:schemeClr val="tx1"/>
              </a:solidFill>
              <a:round/>
              <a:headEnd/>
              <a:tailEnd type="triangle" w="med" len="med"/>
            </a:ln>
            <a:effectLst/>
          </p:spPr>
        </p:cxnSp>
      </p:grpSp>
      <p:grpSp>
        <p:nvGrpSpPr>
          <p:cNvPr id="3" name="Group 21"/>
          <p:cNvGrpSpPr>
            <a:grpSpLocks/>
          </p:cNvGrpSpPr>
          <p:nvPr/>
        </p:nvGrpSpPr>
        <p:grpSpPr bwMode="auto">
          <a:xfrm>
            <a:off x="7023101" y="5381623"/>
            <a:ext cx="1560513" cy="1019174"/>
            <a:chOff x="3464" y="3390"/>
            <a:chExt cx="983" cy="642"/>
          </a:xfrm>
        </p:grpSpPr>
        <p:sp>
          <p:nvSpPr>
            <p:cNvPr id="1216534" name="Text Box 22"/>
            <p:cNvSpPr txBox="1">
              <a:spLocks noChangeArrowheads="1"/>
            </p:cNvSpPr>
            <p:nvPr/>
          </p:nvSpPr>
          <p:spPr bwMode="auto">
            <a:xfrm>
              <a:off x="3464" y="3744"/>
              <a:ext cx="362" cy="288"/>
            </a:xfrm>
            <a:prstGeom prst="rect">
              <a:avLst/>
            </a:prstGeom>
            <a:noFill/>
            <a:ln w="9525">
              <a:noFill/>
              <a:miter lim="800000"/>
              <a:headEnd/>
              <a:tailEnd/>
            </a:ln>
            <a:effectLst/>
          </p:spPr>
          <p:txBody>
            <a:bodyPr wrap="none">
              <a:spAutoFit/>
            </a:bodyPr>
            <a:lstStyle/>
            <a:p>
              <a:pPr algn="ctr" eaLnBrk="0" hangingPunct="0"/>
              <a:r>
                <a:rPr lang="en-US" altLang="zh-CN" sz="1200">
                  <a:latin typeface="Times New Roman" pitchFamily="18" charset="0"/>
                  <a:ea typeface="宋体" pitchFamily="2" charset="-122"/>
                </a:rPr>
                <a:t>Alice</a:t>
              </a:r>
            </a:p>
            <a:p>
              <a:pPr algn="ctr" eaLnBrk="0" hangingPunct="0"/>
              <a:r>
                <a:rPr lang="en-US" altLang="zh-CN" sz="1200">
                  <a:latin typeface="Times New Roman" pitchFamily="18" charset="0"/>
                  <a:ea typeface="宋体" pitchFamily="2" charset="-122"/>
                </a:rPr>
                <a:t>Public</a:t>
              </a:r>
            </a:p>
          </p:txBody>
        </p:sp>
        <p:pic>
          <p:nvPicPr>
            <p:cNvPr id="1216535" name="Picture 23"/>
            <p:cNvPicPr>
              <a:picLocks noChangeAspect="1" noChangeArrowheads="1"/>
            </p:cNvPicPr>
            <p:nvPr/>
          </p:nvPicPr>
          <p:blipFill>
            <a:blip r:embed="rId6" cstate="print"/>
            <a:srcRect/>
            <a:stretch>
              <a:fillRect/>
            </a:stretch>
          </p:blipFill>
          <p:spPr bwMode="auto">
            <a:xfrm>
              <a:off x="3823" y="3744"/>
              <a:ext cx="624" cy="273"/>
            </a:xfrm>
            <a:prstGeom prst="rect">
              <a:avLst/>
            </a:prstGeom>
            <a:noFill/>
            <a:ln w="9525">
              <a:noFill/>
              <a:miter lim="800000"/>
              <a:headEnd/>
              <a:tailEnd/>
            </a:ln>
            <a:effectLst/>
          </p:spPr>
        </p:pic>
        <p:cxnSp>
          <p:nvCxnSpPr>
            <p:cNvPr id="1216536" name="AutoShape 24"/>
            <p:cNvCxnSpPr>
              <a:cxnSpLocks noChangeShapeType="1"/>
              <a:stCxn id="0" idx="0"/>
              <a:endCxn id="1216527" idx="2"/>
            </p:cNvCxnSpPr>
            <p:nvPr/>
          </p:nvCxnSpPr>
          <p:spPr bwMode="auto">
            <a:xfrm flipH="1" flipV="1">
              <a:off x="4127" y="3390"/>
              <a:ext cx="8" cy="354"/>
            </a:xfrm>
            <a:prstGeom prst="straightConnector1">
              <a:avLst/>
            </a:prstGeom>
            <a:noFill/>
            <a:ln w="9525">
              <a:solidFill>
                <a:schemeClr val="tx1"/>
              </a:solidFill>
              <a:round/>
              <a:headEnd/>
              <a:tailEnd type="triangle" w="med" len="med"/>
            </a:ln>
            <a:effectLst/>
          </p:spPr>
        </p:cxnSp>
      </p:grpSp>
      <p:cxnSp>
        <p:nvCxnSpPr>
          <p:cNvPr id="1216537" name="AutoShape 25"/>
          <p:cNvCxnSpPr>
            <a:cxnSpLocks noChangeShapeType="1"/>
            <a:stCxn id="1216521" idx="2"/>
            <a:endCxn id="1216526" idx="0"/>
          </p:cNvCxnSpPr>
          <p:nvPr/>
        </p:nvCxnSpPr>
        <p:spPr bwMode="auto">
          <a:xfrm>
            <a:off x="4089828" y="4819710"/>
            <a:ext cx="3149" cy="285690"/>
          </a:xfrm>
          <a:prstGeom prst="straightConnector1">
            <a:avLst/>
          </a:prstGeom>
          <a:noFill/>
          <a:ln w="9525">
            <a:solidFill>
              <a:schemeClr val="tx1"/>
            </a:solidFill>
            <a:round/>
            <a:headEnd/>
            <a:tailEnd type="triangle" w="med" len="med"/>
          </a:ln>
          <a:effectLst/>
        </p:spPr>
      </p:cxnSp>
      <p:cxnSp>
        <p:nvCxnSpPr>
          <p:cNvPr id="1216538" name="AutoShape 26"/>
          <p:cNvCxnSpPr>
            <a:cxnSpLocks noChangeShapeType="1"/>
            <a:stCxn id="1216527" idx="0"/>
            <a:endCxn id="1216523" idx="2"/>
          </p:cNvCxnSpPr>
          <p:nvPr/>
        </p:nvCxnSpPr>
        <p:spPr bwMode="auto">
          <a:xfrm flipH="1" flipV="1">
            <a:off x="8069691" y="4819710"/>
            <a:ext cx="5569" cy="285690"/>
          </a:xfrm>
          <a:prstGeom prst="straightConnector1">
            <a:avLst/>
          </a:prstGeom>
          <a:noFill/>
          <a:ln w="9525">
            <a:solidFill>
              <a:schemeClr val="tx1"/>
            </a:solidFill>
            <a:round/>
            <a:headEnd/>
            <a:tailEnd type="triangle" w="med" len="med"/>
          </a:ln>
          <a:effectLst/>
        </p:spPr>
      </p:cxnSp>
      <p:sp>
        <p:nvSpPr>
          <p:cNvPr id="1216539" name="Text Box 27"/>
          <p:cNvSpPr txBox="1">
            <a:spLocks noChangeArrowheads="1"/>
          </p:cNvSpPr>
          <p:nvPr/>
        </p:nvSpPr>
        <p:spPr bwMode="auto">
          <a:xfrm>
            <a:off x="9220200" y="5334000"/>
            <a:ext cx="712054" cy="400110"/>
          </a:xfrm>
          <a:prstGeom prst="rect">
            <a:avLst/>
          </a:prstGeom>
          <a:solidFill>
            <a:srgbClr val="FF9900"/>
          </a:solidFill>
          <a:ln w="38100">
            <a:solidFill>
              <a:schemeClr val="tx1"/>
            </a:solidFill>
            <a:miter lim="800000"/>
            <a:headEnd/>
            <a:tailEnd/>
          </a:ln>
          <a:effectLst/>
        </p:spPr>
        <p:txBody>
          <a:bodyPr wrap="none">
            <a:spAutoFit/>
          </a:bodyPr>
          <a:lstStyle/>
          <a:p>
            <a:pPr eaLnBrk="0" hangingPunct="0"/>
            <a:r>
              <a:rPr lang="en-US" altLang="zh-CN" sz="2000">
                <a:latin typeface="Times New Roman" pitchFamily="18" charset="0"/>
                <a:ea typeface="宋体" pitchFamily="2" charset="-122"/>
              </a:rPr>
              <a:t>Hash</a:t>
            </a:r>
          </a:p>
        </p:txBody>
      </p:sp>
      <p:sp>
        <p:nvSpPr>
          <p:cNvPr id="1216540" name="Line 28"/>
          <p:cNvSpPr>
            <a:spLocks noChangeShapeType="1"/>
          </p:cNvSpPr>
          <p:nvPr/>
        </p:nvSpPr>
        <p:spPr bwMode="auto">
          <a:xfrm>
            <a:off x="9601200" y="4953000"/>
            <a:ext cx="0" cy="304800"/>
          </a:xfrm>
          <a:prstGeom prst="line">
            <a:avLst/>
          </a:prstGeom>
          <a:noFill/>
          <a:ln w="38100">
            <a:solidFill>
              <a:schemeClr val="tx1"/>
            </a:solidFill>
            <a:round/>
            <a:headEnd/>
            <a:tailEnd type="triangle" w="med" len="med"/>
          </a:ln>
          <a:effectLst/>
        </p:spPr>
        <p:txBody>
          <a:bodyPr/>
          <a:lstStyle/>
          <a:p>
            <a:endParaRPr lang="zh-CN" altLang="en-US"/>
          </a:p>
        </p:txBody>
      </p:sp>
      <p:sp>
        <p:nvSpPr>
          <p:cNvPr id="1216541" name="Line 29"/>
          <p:cNvSpPr>
            <a:spLocks noChangeShapeType="1"/>
          </p:cNvSpPr>
          <p:nvPr/>
        </p:nvSpPr>
        <p:spPr bwMode="auto">
          <a:xfrm>
            <a:off x="8534400" y="4724400"/>
            <a:ext cx="609600" cy="533400"/>
          </a:xfrm>
          <a:prstGeom prst="line">
            <a:avLst/>
          </a:prstGeom>
          <a:noFill/>
          <a:ln w="38100">
            <a:solidFill>
              <a:schemeClr val="tx1"/>
            </a:solidFill>
            <a:round/>
            <a:headEnd type="triangle" w="med" len="med"/>
            <a:tailEnd type="triangle" w="med" len="med"/>
          </a:ln>
          <a:effectLst/>
        </p:spPr>
        <p:txBody>
          <a:bodyPr/>
          <a:lstStyle/>
          <a:p>
            <a:endParaRPr lang="zh-CN" altLang="en-US"/>
          </a:p>
        </p:txBody>
      </p:sp>
      <p:sp>
        <p:nvSpPr>
          <p:cNvPr id="1216542" name="Text Box 30"/>
          <p:cNvSpPr txBox="1">
            <a:spLocks noChangeArrowheads="1"/>
          </p:cNvSpPr>
          <p:nvPr/>
        </p:nvSpPr>
        <p:spPr bwMode="auto">
          <a:xfrm>
            <a:off x="8610600" y="5029200"/>
            <a:ext cx="357188" cy="457200"/>
          </a:xfrm>
          <a:prstGeom prst="rect">
            <a:avLst/>
          </a:prstGeom>
          <a:noFill/>
          <a:ln w="9525">
            <a:noFill/>
            <a:miter lim="800000"/>
            <a:headEnd/>
            <a:tailEnd/>
          </a:ln>
          <a:effectLst/>
        </p:spPr>
        <p:txBody>
          <a:bodyPr>
            <a:spAutoFit/>
          </a:bodyPr>
          <a:lstStyle/>
          <a:p>
            <a:pPr algn="ctr" eaLnBrk="0" hangingPunct="0"/>
            <a:r>
              <a:rPr lang="en-US" altLang="zh-CN" sz="2400" b="1">
                <a:latin typeface="Times New Roman" pitchFamily="18" charset="0"/>
                <a:ea typeface="宋体" pitchFamily="2" charset="-122"/>
              </a:rPr>
              <a:t>=</a:t>
            </a:r>
          </a:p>
        </p:txBody>
      </p:sp>
      <p:sp>
        <p:nvSpPr>
          <p:cNvPr id="1216543" name="Text Box 31"/>
          <p:cNvSpPr txBox="1">
            <a:spLocks noChangeArrowheads="1"/>
          </p:cNvSpPr>
          <p:nvPr/>
        </p:nvSpPr>
        <p:spPr bwMode="auto">
          <a:xfrm>
            <a:off x="8610600" y="4876800"/>
            <a:ext cx="336550" cy="457200"/>
          </a:xfrm>
          <a:prstGeom prst="rect">
            <a:avLst/>
          </a:prstGeom>
          <a:noFill/>
          <a:ln w="9525">
            <a:noFill/>
            <a:miter lim="800000"/>
            <a:headEnd/>
            <a:tailEnd/>
          </a:ln>
          <a:effectLst/>
        </p:spPr>
        <p:txBody>
          <a:bodyPr wrap="none">
            <a:spAutoFit/>
          </a:bodyPr>
          <a:lstStyle/>
          <a:p>
            <a:pPr eaLnBrk="0" hangingPunct="0"/>
            <a:r>
              <a:rPr lang="en-US" altLang="zh-CN" sz="2400" b="1">
                <a:latin typeface="Times New Roman" pitchFamily="18" charset="0"/>
                <a:ea typeface="宋体" pitchFamily="2" charset="-122"/>
              </a:rPr>
              <a:t>?</a:t>
            </a:r>
          </a:p>
        </p:txBody>
      </p:sp>
      <p:sp>
        <p:nvSpPr>
          <p:cNvPr id="33" name="Rectangle 32"/>
          <p:cNvSpPr/>
          <p:nvPr/>
        </p:nvSpPr>
        <p:spPr>
          <a:xfrm>
            <a:off x="5429672" y="1628800"/>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6516"/>
                                        </p:tgtEl>
                                        <p:attrNameLst>
                                          <p:attrName>style.visibility</p:attrName>
                                        </p:attrNameLst>
                                      </p:cBhvr>
                                      <p:to>
                                        <p:strVal val="visible"/>
                                      </p:to>
                                    </p:set>
                                    <p:animEffect transition="in" filter="wipe(left)">
                                      <p:cBhvr>
                                        <p:cTn id="7" dur="500"/>
                                        <p:tgtEl>
                                          <p:spTgt spid="1216516"/>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1216525"/>
                                        </p:tgtEl>
                                        <p:attrNameLst>
                                          <p:attrName>style.visibility</p:attrName>
                                        </p:attrNameLst>
                                      </p:cBhvr>
                                      <p:to>
                                        <p:strVal val="visible"/>
                                      </p:to>
                                    </p:set>
                                    <p:animEffect transition="in" filter="wipe(left)">
                                      <p:cBhvr>
                                        <p:cTn id="11" dur="500"/>
                                        <p:tgtEl>
                                          <p:spTgt spid="1216525"/>
                                        </p:tgtEl>
                                      </p:cBhvr>
                                    </p:animEffect>
                                  </p:childTnLst>
                                </p:cTn>
                              </p:par>
                            </p:childTnLst>
                          </p:cTn>
                        </p:par>
                        <p:par>
                          <p:cTn id="12" fill="hold">
                            <p:stCondLst>
                              <p:cond delay="2000"/>
                            </p:stCondLst>
                            <p:childTnLst>
                              <p:par>
                                <p:cTn id="13" presetID="22" presetClass="entr" presetSubtype="1" fill="hold" grpId="0" nodeType="afterEffect">
                                  <p:stCondLst>
                                    <p:cond delay="1000"/>
                                  </p:stCondLst>
                                  <p:childTnLst>
                                    <p:set>
                                      <p:cBhvr>
                                        <p:cTn id="14" dur="1" fill="hold">
                                          <p:stCondLst>
                                            <p:cond delay="0"/>
                                          </p:stCondLst>
                                        </p:cTn>
                                        <p:tgtEl>
                                          <p:spTgt spid="1216522"/>
                                        </p:tgtEl>
                                        <p:attrNameLst>
                                          <p:attrName>style.visibility</p:attrName>
                                        </p:attrNameLst>
                                      </p:cBhvr>
                                      <p:to>
                                        <p:strVal val="visible"/>
                                      </p:to>
                                    </p:set>
                                    <p:animEffect transition="in" filter="wipe(up)">
                                      <p:cBhvr>
                                        <p:cTn id="15" dur="500"/>
                                        <p:tgtEl>
                                          <p:spTgt spid="1216522"/>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216524"/>
                                        </p:tgtEl>
                                        <p:attrNameLst>
                                          <p:attrName>style.visibility</p:attrName>
                                        </p:attrNameLst>
                                      </p:cBhvr>
                                      <p:to>
                                        <p:strVal val="visible"/>
                                      </p:to>
                                    </p:set>
                                    <p:animEffect transition="in" filter="wipe(left)">
                                      <p:cBhvr>
                                        <p:cTn id="19" dur="500"/>
                                        <p:tgtEl>
                                          <p:spTgt spid="1216524"/>
                                        </p:tgtEl>
                                      </p:cBhvr>
                                    </p:animEffect>
                                  </p:childTnLst>
                                </p:cTn>
                              </p:par>
                            </p:childTnLst>
                          </p:cTn>
                        </p:par>
                        <p:par>
                          <p:cTn id="20" fill="hold">
                            <p:stCondLst>
                              <p:cond delay="5000"/>
                            </p:stCondLst>
                            <p:childTnLst>
                              <p:par>
                                <p:cTn id="21" presetID="22" presetClass="entr" presetSubtype="8" fill="hold" grpId="0" nodeType="afterEffect">
                                  <p:stCondLst>
                                    <p:cond delay="1000"/>
                                  </p:stCondLst>
                                  <p:childTnLst>
                                    <p:set>
                                      <p:cBhvr>
                                        <p:cTn id="22" dur="1" fill="hold">
                                          <p:stCondLst>
                                            <p:cond delay="0"/>
                                          </p:stCondLst>
                                        </p:cTn>
                                        <p:tgtEl>
                                          <p:spTgt spid="1216521"/>
                                        </p:tgtEl>
                                        <p:attrNameLst>
                                          <p:attrName>style.visibility</p:attrName>
                                        </p:attrNameLst>
                                      </p:cBhvr>
                                      <p:to>
                                        <p:strVal val="visible"/>
                                      </p:to>
                                    </p:set>
                                    <p:animEffect transition="in" filter="wipe(left)">
                                      <p:cBhvr>
                                        <p:cTn id="23" dur="500"/>
                                        <p:tgtEl>
                                          <p:spTgt spid="1216521"/>
                                        </p:tgtEl>
                                      </p:cBhvr>
                                    </p:animEffect>
                                  </p:childTnLst>
                                </p:cTn>
                              </p:par>
                            </p:childTnLst>
                          </p:cTn>
                        </p:par>
                        <p:par>
                          <p:cTn id="24" fill="hold">
                            <p:stCondLst>
                              <p:cond delay="6500"/>
                            </p:stCondLst>
                            <p:childTnLst>
                              <p:par>
                                <p:cTn id="25" presetID="22" presetClass="entr" presetSubtype="1" fill="hold" nodeType="afterEffect">
                                  <p:stCondLst>
                                    <p:cond delay="1000"/>
                                  </p:stCondLst>
                                  <p:childTnLst>
                                    <p:set>
                                      <p:cBhvr>
                                        <p:cTn id="26" dur="1" fill="hold">
                                          <p:stCondLst>
                                            <p:cond delay="0"/>
                                          </p:stCondLst>
                                        </p:cTn>
                                        <p:tgtEl>
                                          <p:spTgt spid="1216537"/>
                                        </p:tgtEl>
                                        <p:attrNameLst>
                                          <p:attrName>style.visibility</p:attrName>
                                        </p:attrNameLst>
                                      </p:cBhvr>
                                      <p:to>
                                        <p:strVal val="visible"/>
                                      </p:to>
                                    </p:set>
                                    <p:animEffect transition="in" filter="wipe(up)">
                                      <p:cBhvr>
                                        <p:cTn id="27" dur="500"/>
                                        <p:tgtEl>
                                          <p:spTgt spid="1216537"/>
                                        </p:tgtEl>
                                      </p:cBhvr>
                                    </p:animEffect>
                                  </p:childTnLst>
                                </p:cTn>
                              </p:par>
                            </p:childTnLst>
                          </p:cTn>
                        </p:par>
                        <p:par>
                          <p:cTn id="28" fill="hold">
                            <p:stCondLst>
                              <p:cond delay="8000"/>
                            </p:stCondLst>
                            <p:childTnLst>
                              <p:par>
                                <p:cTn id="29" presetID="22" presetClass="entr" presetSubtype="1" fill="hold" grpId="0" nodeType="afterEffect">
                                  <p:stCondLst>
                                    <p:cond delay="1000"/>
                                  </p:stCondLst>
                                  <p:childTnLst>
                                    <p:set>
                                      <p:cBhvr>
                                        <p:cTn id="30" dur="1" fill="hold">
                                          <p:stCondLst>
                                            <p:cond delay="0"/>
                                          </p:stCondLst>
                                        </p:cTn>
                                        <p:tgtEl>
                                          <p:spTgt spid="1216526"/>
                                        </p:tgtEl>
                                        <p:attrNameLst>
                                          <p:attrName>style.visibility</p:attrName>
                                        </p:attrNameLst>
                                      </p:cBhvr>
                                      <p:to>
                                        <p:strVal val="visible"/>
                                      </p:to>
                                    </p:set>
                                    <p:animEffect transition="in" filter="wipe(up)">
                                      <p:cBhvr>
                                        <p:cTn id="31" dur="500"/>
                                        <p:tgtEl>
                                          <p:spTgt spid="1216526"/>
                                        </p:tgtEl>
                                      </p:cBhvr>
                                    </p:animEffect>
                                  </p:childTnLst>
                                </p:cTn>
                              </p:par>
                            </p:childTnLst>
                          </p:cTn>
                        </p:par>
                        <p:par>
                          <p:cTn id="32" fill="hold">
                            <p:stCondLst>
                              <p:cond delay="9500"/>
                            </p:stCondLst>
                            <p:childTnLst>
                              <p:par>
                                <p:cTn id="33" presetID="22" presetClass="entr" presetSubtype="4" fill="hold" nodeType="afterEffect">
                                  <p:stCondLst>
                                    <p:cond delay="100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par>
                          <p:cTn id="36" fill="hold">
                            <p:stCondLst>
                              <p:cond delay="11000"/>
                            </p:stCondLst>
                            <p:childTnLst>
                              <p:par>
                                <p:cTn id="37" presetID="22" presetClass="entr" presetSubtype="8" fill="hold" nodeType="afterEffect">
                                  <p:stCondLst>
                                    <p:cond delay="1000"/>
                                  </p:stCondLst>
                                  <p:childTnLst>
                                    <p:set>
                                      <p:cBhvr>
                                        <p:cTn id="38" dur="1" fill="hold">
                                          <p:stCondLst>
                                            <p:cond delay="0"/>
                                          </p:stCondLst>
                                        </p:cTn>
                                        <p:tgtEl>
                                          <p:spTgt spid="1216528"/>
                                        </p:tgtEl>
                                        <p:attrNameLst>
                                          <p:attrName>style.visibility</p:attrName>
                                        </p:attrNameLst>
                                      </p:cBhvr>
                                      <p:to>
                                        <p:strVal val="visible"/>
                                      </p:to>
                                    </p:set>
                                    <p:animEffect transition="in" filter="wipe(left)">
                                      <p:cBhvr>
                                        <p:cTn id="39" dur="500"/>
                                        <p:tgtEl>
                                          <p:spTgt spid="1216528"/>
                                        </p:tgtEl>
                                      </p:cBhvr>
                                    </p:animEffect>
                                  </p:childTnLst>
                                </p:cTn>
                              </p:par>
                            </p:childTnLst>
                          </p:cTn>
                        </p:par>
                        <p:par>
                          <p:cTn id="40" fill="hold">
                            <p:stCondLst>
                              <p:cond delay="12500"/>
                            </p:stCondLst>
                            <p:childTnLst>
                              <p:par>
                                <p:cTn id="41" presetID="22" presetClass="entr" presetSubtype="8" fill="hold" grpId="0" nodeType="afterEffect">
                                  <p:stCondLst>
                                    <p:cond delay="1000"/>
                                  </p:stCondLst>
                                  <p:childTnLst>
                                    <p:set>
                                      <p:cBhvr>
                                        <p:cTn id="42" dur="1" fill="hold">
                                          <p:stCondLst>
                                            <p:cond delay="0"/>
                                          </p:stCondLst>
                                        </p:cTn>
                                        <p:tgtEl>
                                          <p:spTgt spid="1216527"/>
                                        </p:tgtEl>
                                        <p:attrNameLst>
                                          <p:attrName>style.visibility</p:attrName>
                                        </p:attrNameLst>
                                      </p:cBhvr>
                                      <p:to>
                                        <p:strVal val="visible"/>
                                      </p:to>
                                    </p:set>
                                    <p:animEffect transition="in" filter="wipe(left)">
                                      <p:cBhvr>
                                        <p:cTn id="43" dur="500"/>
                                        <p:tgtEl>
                                          <p:spTgt spid="1216527"/>
                                        </p:tgtEl>
                                      </p:cBhvr>
                                    </p:animEffect>
                                  </p:childTnLst>
                                </p:cTn>
                              </p:par>
                            </p:childTnLst>
                          </p:cTn>
                        </p:par>
                        <p:par>
                          <p:cTn id="44" fill="hold">
                            <p:stCondLst>
                              <p:cond delay="14000"/>
                            </p:stCondLst>
                            <p:childTnLst>
                              <p:par>
                                <p:cTn id="45" presetID="22" presetClass="entr" presetSubtype="4" fill="hold" nodeType="afterEffect">
                                  <p:stCondLst>
                                    <p:cond delay="100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15500"/>
                            </p:stCondLst>
                            <p:childTnLst>
                              <p:par>
                                <p:cTn id="49" presetID="22" presetClass="entr" presetSubtype="4" fill="hold" nodeType="afterEffect">
                                  <p:stCondLst>
                                    <p:cond delay="1000"/>
                                  </p:stCondLst>
                                  <p:childTnLst>
                                    <p:set>
                                      <p:cBhvr>
                                        <p:cTn id="50" dur="1" fill="hold">
                                          <p:stCondLst>
                                            <p:cond delay="0"/>
                                          </p:stCondLst>
                                        </p:cTn>
                                        <p:tgtEl>
                                          <p:spTgt spid="1216538"/>
                                        </p:tgtEl>
                                        <p:attrNameLst>
                                          <p:attrName>style.visibility</p:attrName>
                                        </p:attrNameLst>
                                      </p:cBhvr>
                                      <p:to>
                                        <p:strVal val="visible"/>
                                      </p:to>
                                    </p:set>
                                    <p:animEffect transition="in" filter="wipe(down)">
                                      <p:cBhvr>
                                        <p:cTn id="51" dur="500"/>
                                        <p:tgtEl>
                                          <p:spTgt spid="1216538"/>
                                        </p:tgtEl>
                                      </p:cBhvr>
                                    </p:animEffect>
                                  </p:childTnLst>
                                </p:cTn>
                              </p:par>
                            </p:childTnLst>
                          </p:cTn>
                        </p:par>
                        <p:par>
                          <p:cTn id="52" fill="hold">
                            <p:stCondLst>
                              <p:cond delay="17000"/>
                            </p:stCondLst>
                            <p:childTnLst>
                              <p:par>
                                <p:cTn id="53" presetID="22" presetClass="entr" presetSubtype="4" fill="hold" grpId="0" nodeType="afterEffect">
                                  <p:stCondLst>
                                    <p:cond delay="1000"/>
                                  </p:stCondLst>
                                  <p:childTnLst>
                                    <p:set>
                                      <p:cBhvr>
                                        <p:cTn id="54" dur="1" fill="hold">
                                          <p:stCondLst>
                                            <p:cond delay="0"/>
                                          </p:stCondLst>
                                        </p:cTn>
                                        <p:tgtEl>
                                          <p:spTgt spid="1216523"/>
                                        </p:tgtEl>
                                        <p:attrNameLst>
                                          <p:attrName>style.visibility</p:attrName>
                                        </p:attrNameLst>
                                      </p:cBhvr>
                                      <p:to>
                                        <p:strVal val="visible"/>
                                      </p:to>
                                    </p:set>
                                    <p:animEffect transition="in" filter="wipe(down)">
                                      <p:cBhvr>
                                        <p:cTn id="55" dur="500"/>
                                        <p:tgtEl>
                                          <p:spTgt spid="1216523"/>
                                        </p:tgtEl>
                                      </p:cBhvr>
                                    </p:animEffect>
                                  </p:childTnLst>
                                </p:cTn>
                              </p:par>
                            </p:childTnLst>
                          </p:cTn>
                        </p:par>
                        <p:par>
                          <p:cTn id="56" fill="hold">
                            <p:stCondLst>
                              <p:cond delay="18500"/>
                            </p:stCondLst>
                            <p:childTnLst>
                              <p:par>
                                <p:cTn id="57" presetID="22" presetClass="entr" presetSubtype="1" fill="hold" grpId="0" nodeType="afterEffect">
                                  <p:stCondLst>
                                    <p:cond delay="1000"/>
                                  </p:stCondLst>
                                  <p:childTnLst>
                                    <p:set>
                                      <p:cBhvr>
                                        <p:cTn id="58" dur="1" fill="hold">
                                          <p:stCondLst>
                                            <p:cond delay="0"/>
                                          </p:stCondLst>
                                        </p:cTn>
                                        <p:tgtEl>
                                          <p:spTgt spid="1216540"/>
                                        </p:tgtEl>
                                        <p:attrNameLst>
                                          <p:attrName>style.visibility</p:attrName>
                                        </p:attrNameLst>
                                      </p:cBhvr>
                                      <p:to>
                                        <p:strVal val="visible"/>
                                      </p:to>
                                    </p:set>
                                    <p:animEffect transition="in" filter="wipe(up)">
                                      <p:cBhvr>
                                        <p:cTn id="59" dur="500"/>
                                        <p:tgtEl>
                                          <p:spTgt spid="1216540"/>
                                        </p:tgtEl>
                                      </p:cBhvr>
                                    </p:animEffect>
                                  </p:childTnLst>
                                </p:cTn>
                              </p:par>
                            </p:childTnLst>
                          </p:cTn>
                        </p:par>
                        <p:par>
                          <p:cTn id="60" fill="hold">
                            <p:stCondLst>
                              <p:cond delay="20000"/>
                            </p:stCondLst>
                            <p:childTnLst>
                              <p:par>
                                <p:cTn id="61" presetID="22" presetClass="entr" presetSubtype="1" fill="hold" grpId="0" nodeType="afterEffect">
                                  <p:stCondLst>
                                    <p:cond delay="1000"/>
                                  </p:stCondLst>
                                  <p:childTnLst>
                                    <p:set>
                                      <p:cBhvr>
                                        <p:cTn id="62" dur="1" fill="hold">
                                          <p:stCondLst>
                                            <p:cond delay="0"/>
                                          </p:stCondLst>
                                        </p:cTn>
                                        <p:tgtEl>
                                          <p:spTgt spid="1216539"/>
                                        </p:tgtEl>
                                        <p:attrNameLst>
                                          <p:attrName>style.visibility</p:attrName>
                                        </p:attrNameLst>
                                      </p:cBhvr>
                                      <p:to>
                                        <p:strVal val="visible"/>
                                      </p:to>
                                    </p:set>
                                    <p:animEffect transition="in" filter="wipe(up)">
                                      <p:cBhvr>
                                        <p:cTn id="63" dur="500"/>
                                        <p:tgtEl>
                                          <p:spTgt spid="1216539"/>
                                        </p:tgtEl>
                                      </p:cBhvr>
                                    </p:animEffect>
                                  </p:childTnLst>
                                </p:cTn>
                              </p:par>
                            </p:childTnLst>
                          </p:cTn>
                        </p:par>
                        <p:par>
                          <p:cTn id="64" fill="hold">
                            <p:stCondLst>
                              <p:cond delay="21500"/>
                            </p:stCondLst>
                            <p:childTnLst>
                              <p:par>
                                <p:cTn id="65" presetID="17" presetClass="entr" presetSubtype="10" fill="hold" grpId="0" nodeType="afterEffect">
                                  <p:stCondLst>
                                    <p:cond delay="1000"/>
                                  </p:stCondLst>
                                  <p:childTnLst>
                                    <p:set>
                                      <p:cBhvr>
                                        <p:cTn id="66" dur="1" fill="hold">
                                          <p:stCondLst>
                                            <p:cond delay="0"/>
                                          </p:stCondLst>
                                        </p:cTn>
                                        <p:tgtEl>
                                          <p:spTgt spid="1216541"/>
                                        </p:tgtEl>
                                        <p:attrNameLst>
                                          <p:attrName>style.visibility</p:attrName>
                                        </p:attrNameLst>
                                      </p:cBhvr>
                                      <p:to>
                                        <p:strVal val="visible"/>
                                      </p:to>
                                    </p:set>
                                    <p:anim calcmode="lin" valueType="num">
                                      <p:cBhvr>
                                        <p:cTn id="67" dur="500" fill="hold"/>
                                        <p:tgtEl>
                                          <p:spTgt spid="1216541"/>
                                        </p:tgtEl>
                                        <p:attrNameLst>
                                          <p:attrName>ppt_w</p:attrName>
                                        </p:attrNameLst>
                                      </p:cBhvr>
                                      <p:tavLst>
                                        <p:tav tm="0">
                                          <p:val>
                                            <p:fltVal val="0"/>
                                          </p:val>
                                        </p:tav>
                                        <p:tav tm="100000">
                                          <p:val>
                                            <p:strVal val="#ppt_w"/>
                                          </p:val>
                                        </p:tav>
                                      </p:tavLst>
                                    </p:anim>
                                    <p:anim calcmode="lin" valueType="num">
                                      <p:cBhvr>
                                        <p:cTn id="68" dur="500" fill="hold"/>
                                        <p:tgtEl>
                                          <p:spTgt spid="1216541"/>
                                        </p:tgtEl>
                                        <p:attrNameLst>
                                          <p:attrName>ppt_h</p:attrName>
                                        </p:attrNameLst>
                                      </p:cBhvr>
                                      <p:tavLst>
                                        <p:tav tm="0">
                                          <p:val>
                                            <p:strVal val="#ppt_h"/>
                                          </p:val>
                                        </p:tav>
                                        <p:tav tm="100000">
                                          <p:val>
                                            <p:strVal val="#ppt_h"/>
                                          </p:val>
                                        </p:tav>
                                      </p:tavLst>
                                    </p:anim>
                                  </p:childTnLst>
                                </p:cTn>
                              </p:par>
                            </p:childTnLst>
                          </p:cTn>
                        </p:par>
                        <p:par>
                          <p:cTn id="69" fill="hold">
                            <p:stCondLst>
                              <p:cond delay="23000"/>
                            </p:stCondLst>
                            <p:childTnLst>
                              <p:par>
                                <p:cTn id="70" presetID="2" presetClass="entr" presetSubtype="4" fill="hold" grpId="0" nodeType="afterEffect">
                                  <p:stCondLst>
                                    <p:cond delay="1000"/>
                                  </p:stCondLst>
                                  <p:childTnLst>
                                    <p:set>
                                      <p:cBhvr>
                                        <p:cTn id="71" dur="1" fill="hold">
                                          <p:stCondLst>
                                            <p:cond delay="0"/>
                                          </p:stCondLst>
                                        </p:cTn>
                                        <p:tgtEl>
                                          <p:spTgt spid="1216542"/>
                                        </p:tgtEl>
                                        <p:attrNameLst>
                                          <p:attrName>style.visibility</p:attrName>
                                        </p:attrNameLst>
                                      </p:cBhvr>
                                      <p:to>
                                        <p:strVal val="visible"/>
                                      </p:to>
                                    </p:set>
                                    <p:anim calcmode="lin" valueType="num">
                                      <p:cBhvr additive="base">
                                        <p:cTn id="72" dur="500" fill="hold"/>
                                        <p:tgtEl>
                                          <p:spTgt spid="1216542"/>
                                        </p:tgtEl>
                                        <p:attrNameLst>
                                          <p:attrName>ppt_x</p:attrName>
                                        </p:attrNameLst>
                                      </p:cBhvr>
                                      <p:tavLst>
                                        <p:tav tm="0">
                                          <p:val>
                                            <p:strVal val="#ppt_x"/>
                                          </p:val>
                                        </p:tav>
                                        <p:tav tm="100000">
                                          <p:val>
                                            <p:strVal val="#ppt_x"/>
                                          </p:val>
                                        </p:tav>
                                      </p:tavLst>
                                    </p:anim>
                                    <p:anim calcmode="lin" valueType="num">
                                      <p:cBhvr additive="base">
                                        <p:cTn id="73" dur="500" fill="hold"/>
                                        <p:tgtEl>
                                          <p:spTgt spid="1216542"/>
                                        </p:tgtEl>
                                        <p:attrNameLst>
                                          <p:attrName>ppt_y</p:attrName>
                                        </p:attrNameLst>
                                      </p:cBhvr>
                                      <p:tavLst>
                                        <p:tav tm="0">
                                          <p:val>
                                            <p:strVal val="1+#ppt_h/2"/>
                                          </p:val>
                                        </p:tav>
                                        <p:tav tm="100000">
                                          <p:val>
                                            <p:strVal val="#ppt_y"/>
                                          </p:val>
                                        </p:tav>
                                      </p:tavLst>
                                    </p:anim>
                                  </p:childTnLst>
                                </p:cTn>
                              </p:par>
                            </p:childTnLst>
                          </p:cTn>
                        </p:par>
                        <p:par>
                          <p:cTn id="74" fill="hold">
                            <p:stCondLst>
                              <p:cond delay="24500"/>
                            </p:stCondLst>
                            <p:childTnLst>
                              <p:par>
                                <p:cTn id="75" presetID="2" presetClass="entr" presetSubtype="1" fill="hold" grpId="0" nodeType="afterEffect">
                                  <p:stCondLst>
                                    <p:cond delay="1000"/>
                                  </p:stCondLst>
                                  <p:childTnLst>
                                    <p:set>
                                      <p:cBhvr>
                                        <p:cTn id="76" dur="1" fill="hold">
                                          <p:stCondLst>
                                            <p:cond delay="0"/>
                                          </p:stCondLst>
                                        </p:cTn>
                                        <p:tgtEl>
                                          <p:spTgt spid="1216543"/>
                                        </p:tgtEl>
                                        <p:attrNameLst>
                                          <p:attrName>style.visibility</p:attrName>
                                        </p:attrNameLst>
                                      </p:cBhvr>
                                      <p:to>
                                        <p:strVal val="visible"/>
                                      </p:to>
                                    </p:set>
                                    <p:anim calcmode="lin" valueType="num">
                                      <p:cBhvr additive="base">
                                        <p:cTn id="77" dur="500" fill="hold"/>
                                        <p:tgtEl>
                                          <p:spTgt spid="1216543"/>
                                        </p:tgtEl>
                                        <p:attrNameLst>
                                          <p:attrName>ppt_x</p:attrName>
                                        </p:attrNameLst>
                                      </p:cBhvr>
                                      <p:tavLst>
                                        <p:tav tm="0">
                                          <p:val>
                                            <p:strVal val="#ppt_x"/>
                                          </p:val>
                                        </p:tav>
                                        <p:tav tm="100000">
                                          <p:val>
                                            <p:strVal val="#ppt_x"/>
                                          </p:val>
                                        </p:tav>
                                      </p:tavLst>
                                    </p:anim>
                                    <p:anim calcmode="lin" valueType="num">
                                      <p:cBhvr additive="base">
                                        <p:cTn id="78" dur="500" fill="hold"/>
                                        <p:tgtEl>
                                          <p:spTgt spid="12165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6" grpId="0" animBg="1" autoUpdateAnimBg="0"/>
      <p:bldP spid="1216521" grpId="0" animBg="1" autoUpdateAnimBg="0"/>
      <p:bldP spid="1216522" grpId="0" animBg="1" autoUpdateAnimBg="0"/>
      <p:bldP spid="1216523" grpId="0" animBg="1" autoUpdateAnimBg="0"/>
      <p:bldP spid="1216524" grpId="0" animBg="1"/>
      <p:bldP spid="1216526" grpId="0" animBg="1" autoUpdateAnimBg="0"/>
      <p:bldP spid="1216527" grpId="0" animBg="1" autoUpdateAnimBg="0"/>
      <p:bldP spid="1216539" grpId="0" animBg="1" autoUpdateAnimBg="0"/>
      <p:bldP spid="1216540" grpId="0" animBg="1"/>
      <p:bldP spid="1216541" grpId="0" animBg="1"/>
      <p:bldP spid="1216542" grpId="0" autoUpdateAnimBg="0"/>
      <p:bldP spid="121654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a:defRPr/>
            </a:pPr>
            <a:r>
              <a:rPr lang="en-US" altLang="zh-CN" dirty="0">
                <a:solidFill>
                  <a:schemeClr val="bg1"/>
                </a:solidFill>
                <a:latin typeface="Happy" pitchFamily="34" charset="0"/>
              </a:rPr>
              <a:t>Security &amp; Protection</a:t>
            </a:r>
            <a:endParaRPr lang="zh-CN" altLang="en-US" dirty="0">
              <a:solidFill>
                <a:schemeClr val="bg1"/>
              </a:solidFill>
              <a:latin typeface="Happy" pitchFamily="34" charset="0"/>
            </a:endParaRPr>
          </a:p>
        </p:txBody>
      </p:sp>
      <p:sp>
        <p:nvSpPr>
          <p:cNvPr id="5" name="Content Placeholder 4"/>
          <p:cNvSpPr>
            <a:spLocks noGrp="1"/>
          </p:cNvSpPr>
          <p:nvPr>
            <p:ph idx="1"/>
          </p:nvPr>
        </p:nvSpPr>
        <p:spPr>
          <a:xfrm>
            <a:off x="2809876" y="571501"/>
            <a:ext cx="7858125" cy="5197475"/>
          </a:xfrm>
        </p:spPr>
        <p:txBody>
          <a:bodyPr rtlCol="0" anchor="ctr">
            <a:normAutofit fontScale="92500" lnSpcReduction="10000"/>
          </a:bodyPr>
          <a:lstStyle/>
          <a:p>
            <a:pPr>
              <a:defRPr/>
            </a:pPr>
            <a:r>
              <a:rPr lang="en-US" altLang="zh-CN" dirty="0"/>
              <a:t>Security</a:t>
            </a:r>
          </a:p>
          <a:p>
            <a:pPr lvl="1">
              <a:defRPr/>
            </a:pPr>
            <a:r>
              <a:rPr lang="en-US" altLang="zh-CN" dirty="0"/>
              <a:t>Authentication</a:t>
            </a:r>
          </a:p>
          <a:p>
            <a:pPr lvl="1">
              <a:defRPr/>
            </a:pPr>
            <a:r>
              <a:rPr lang="en-US" altLang="zh-CN" dirty="0"/>
              <a:t>Authorization</a:t>
            </a:r>
          </a:p>
          <a:p>
            <a:pPr>
              <a:defRPr/>
            </a:pPr>
            <a:r>
              <a:rPr lang="en-US" altLang="zh-CN" dirty="0">
                <a:solidFill>
                  <a:schemeClr val="accent6">
                    <a:lumMod val="75000"/>
                  </a:schemeClr>
                </a:solidFill>
              </a:rPr>
              <a:t>Protection</a:t>
            </a:r>
          </a:p>
          <a:p>
            <a:pPr lvl="1">
              <a:defRPr/>
            </a:pPr>
            <a:r>
              <a:rPr lang="en-US" altLang="zh-CN" dirty="0">
                <a:solidFill>
                  <a:schemeClr val="accent6">
                    <a:lumMod val="75000"/>
                  </a:schemeClr>
                </a:solidFill>
              </a:rPr>
              <a:t>Protection matrix</a:t>
            </a:r>
          </a:p>
          <a:p>
            <a:pPr lvl="1">
              <a:defRPr/>
            </a:pPr>
            <a:r>
              <a:rPr lang="en-US" altLang="zh-CN" dirty="0">
                <a:solidFill>
                  <a:schemeClr val="accent6">
                    <a:lumMod val="75000"/>
                  </a:schemeClr>
                </a:solidFill>
              </a:rPr>
              <a:t>Access control lists</a:t>
            </a:r>
          </a:p>
          <a:p>
            <a:pPr lvl="1">
              <a:defRPr/>
            </a:pPr>
            <a:r>
              <a:rPr lang="en-US" altLang="zh-CN" dirty="0">
                <a:solidFill>
                  <a:schemeClr val="accent6">
                    <a:lumMod val="75000"/>
                  </a:schemeClr>
                </a:solidFill>
              </a:rPr>
              <a:t>Capabilities</a:t>
            </a:r>
          </a:p>
          <a:p>
            <a:pPr lvl="1">
              <a:defRPr/>
            </a:pPr>
            <a:r>
              <a:rPr lang="en-US" altLang="zh-CN" dirty="0">
                <a:solidFill>
                  <a:schemeClr val="accent6">
                    <a:lumMod val="75000"/>
                  </a:schemeClr>
                </a:solidFill>
              </a:rPr>
              <a:t>Reference monitor</a:t>
            </a:r>
          </a:p>
          <a:p>
            <a:pPr>
              <a:defRPr/>
            </a:pPr>
            <a:r>
              <a:rPr lang="en-US" altLang="zh-CN" dirty="0"/>
              <a:t>Threats from the Internet</a:t>
            </a:r>
          </a:p>
          <a:p>
            <a:pPr lvl="1">
              <a:defRPr/>
            </a:pPr>
            <a:r>
              <a:rPr lang="en-US" altLang="zh-CN" dirty="0"/>
              <a:t>Trojan horses</a:t>
            </a:r>
          </a:p>
          <a:p>
            <a:pPr lvl="1">
              <a:defRPr/>
            </a:pPr>
            <a:r>
              <a:rPr lang="en-US" altLang="zh-CN" dirty="0"/>
              <a:t>Viruses</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solidFill>
            <a:srgbClr val="92D050"/>
          </a:solidFill>
        </p:spPr>
        <p:txBody>
          <a:bodyPr>
            <a:normAutofit fontScale="90000"/>
          </a:bodyPr>
          <a:lstStyle/>
          <a:p>
            <a:r>
              <a:rPr lang="en-US" altLang="zh-CN" dirty="0">
                <a:ea typeface="宋体" charset="-122"/>
              </a:rPr>
              <a:t>Protection</a:t>
            </a:r>
          </a:p>
        </p:txBody>
      </p:sp>
      <p:sp>
        <p:nvSpPr>
          <p:cNvPr id="158723" name="Rectangle 3"/>
          <p:cNvSpPr>
            <a:spLocks noGrp="1" noChangeArrowheads="1"/>
          </p:cNvSpPr>
          <p:nvPr>
            <p:ph type="body" idx="1"/>
          </p:nvPr>
        </p:nvSpPr>
        <p:spPr/>
        <p:txBody>
          <a:bodyPr/>
          <a:lstStyle/>
          <a:p>
            <a:r>
              <a:rPr lang="en-US" altLang="zh-CN">
                <a:ea typeface="宋体" charset="-122"/>
              </a:rPr>
              <a:t>Security is mostly about </a:t>
            </a:r>
            <a:r>
              <a:rPr lang="en-US" altLang="zh-CN" i="1">
                <a:ea typeface="宋体" charset="-122"/>
              </a:rPr>
              <a:t>mechanism</a:t>
            </a:r>
            <a:endParaRPr lang="en-US" altLang="zh-CN">
              <a:ea typeface="宋体" charset="-122"/>
            </a:endParaRPr>
          </a:p>
          <a:p>
            <a:pPr lvl="1"/>
            <a:r>
              <a:rPr lang="en-US" altLang="zh-CN">
                <a:ea typeface="宋体" charset="-122"/>
              </a:rPr>
              <a:t>How to enforce policies</a:t>
            </a:r>
          </a:p>
          <a:p>
            <a:pPr lvl="1"/>
            <a:r>
              <a:rPr lang="en-US" altLang="zh-CN">
                <a:ea typeface="宋体" charset="-122"/>
              </a:rPr>
              <a:t>Policies largely independent of mechanism</a:t>
            </a:r>
          </a:p>
          <a:p>
            <a:r>
              <a:rPr lang="en-US" altLang="zh-CN">
                <a:ea typeface="宋体" charset="-122"/>
              </a:rPr>
              <a:t>Protection is about specifying policies</a:t>
            </a:r>
          </a:p>
          <a:p>
            <a:pPr lvl="1"/>
            <a:r>
              <a:rPr lang="en-US" altLang="zh-CN">
                <a:ea typeface="宋体" charset="-122"/>
              </a:rPr>
              <a:t>How to decide who can access what?</a:t>
            </a:r>
          </a:p>
          <a:p>
            <a:r>
              <a:rPr lang="en-US" altLang="zh-CN">
                <a:ea typeface="宋体" charset="-122"/>
              </a:rPr>
              <a:t>Specifications must be</a:t>
            </a:r>
          </a:p>
          <a:p>
            <a:pPr lvl="1"/>
            <a:r>
              <a:rPr lang="en-US" altLang="zh-CN">
                <a:ea typeface="宋体" charset="-122"/>
              </a:rPr>
              <a:t>Correct</a:t>
            </a:r>
          </a:p>
          <a:p>
            <a:pPr lvl="1"/>
            <a:r>
              <a:rPr lang="en-US" altLang="zh-CN">
                <a:ea typeface="宋体" charset="-122"/>
              </a:rPr>
              <a:t>Efficient</a:t>
            </a:r>
          </a:p>
          <a:p>
            <a:pPr lvl="1"/>
            <a:r>
              <a:rPr lang="en-US" altLang="zh-CN">
                <a:ea typeface="宋体" charset="-122"/>
              </a:rPr>
              <a:t>Easy to use (or nobody will use them!)</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27</a:t>
            </a:fld>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8773" y="408112"/>
            <a:ext cx="10363200" cy="609600"/>
          </a:xfrm>
        </p:spPr>
        <p:txBody>
          <a:bodyPr>
            <a:normAutofit fontScale="90000"/>
          </a:bodyPr>
          <a:lstStyle/>
          <a:p>
            <a:pPr algn="l"/>
            <a:r>
              <a:rPr lang="en-US" altLang="zh-CN" dirty="0">
                <a:ea typeface="宋体" charset="-122"/>
              </a:rPr>
              <a:t>Protection domains</a:t>
            </a:r>
          </a:p>
        </p:txBody>
      </p:sp>
      <p:sp>
        <p:nvSpPr>
          <p:cNvPr id="159747" name="Rectangle 3"/>
          <p:cNvSpPr>
            <a:spLocks noGrp="1" noChangeArrowheads="1"/>
          </p:cNvSpPr>
          <p:nvPr>
            <p:ph type="body" sz="half" idx="1"/>
          </p:nvPr>
        </p:nvSpPr>
        <p:spPr>
          <a:xfrm>
            <a:off x="2063552" y="1244724"/>
            <a:ext cx="8604448" cy="2400300"/>
          </a:xfrm>
        </p:spPr>
        <p:txBody>
          <a:bodyPr>
            <a:noAutofit/>
          </a:bodyPr>
          <a:lstStyle/>
          <a:p>
            <a:pPr>
              <a:lnSpc>
                <a:spcPct val="90000"/>
              </a:lnSpc>
            </a:pPr>
            <a:r>
              <a:rPr lang="en-US" altLang="zh-CN" sz="2800" dirty="0">
                <a:ea typeface="宋体" charset="-122"/>
              </a:rPr>
              <a:t>Three protection domains</a:t>
            </a:r>
          </a:p>
          <a:p>
            <a:pPr lvl="1">
              <a:lnSpc>
                <a:spcPct val="90000"/>
              </a:lnSpc>
            </a:pPr>
            <a:r>
              <a:rPr lang="en-US" altLang="zh-CN" sz="2400" dirty="0">
                <a:ea typeface="宋体" charset="-122"/>
              </a:rPr>
              <a:t>Each lists objects with permitted operations</a:t>
            </a:r>
          </a:p>
          <a:p>
            <a:pPr>
              <a:lnSpc>
                <a:spcPct val="90000"/>
              </a:lnSpc>
            </a:pPr>
            <a:r>
              <a:rPr lang="en-US" altLang="zh-CN" sz="2800" dirty="0">
                <a:ea typeface="宋体" charset="-122"/>
              </a:rPr>
              <a:t>Domains can share objects &amp; permissions</a:t>
            </a:r>
          </a:p>
          <a:p>
            <a:pPr lvl="1">
              <a:lnSpc>
                <a:spcPct val="90000"/>
              </a:lnSpc>
            </a:pPr>
            <a:r>
              <a:rPr lang="en-US" altLang="zh-CN" sz="2400" dirty="0">
                <a:ea typeface="宋体" charset="-122"/>
              </a:rPr>
              <a:t>Objects can have different permissions in different domains</a:t>
            </a:r>
          </a:p>
          <a:p>
            <a:pPr lvl="1">
              <a:lnSpc>
                <a:spcPct val="90000"/>
              </a:lnSpc>
            </a:pPr>
            <a:r>
              <a:rPr lang="en-US" altLang="zh-CN" sz="2400" dirty="0">
                <a:ea typeface="宋体" charset="-122"/>
              </a:rPr>
              <a:t>There need be no overlap between object permissions in different domains</a:t>
            </a:r>
          </a:p>
          <a:p>
            <a:pPr>
              <a:lnSpc>
                <a:spcPct val="90000"/>
              </a:lnSpc>
            </a:pPr>
            <a:r>
              <a:rPr lang="en-US" altLang="zh-CN" sz="2800" dirty="0">
                <a:ea typeface="宋体" charset="-122"/>
              </a:rPr>
              <a:t>How can this arrangement be specified more formally?</a:t>
            </a:r>
          </a:p>
        </p:txBody>
      </p:sp>
      <p:sp>
        <p:nvSpPr>
          <p:cNvPr id="159748" name="Oval 4"/>
          <p:cNvSpPr>
            <a:spLocks noChangeArrowheads="1"/>
          </p:cNvSpPr>
          <p:nvPr/>
        </p:nvSpPr>
        <p:spPr bwMode="auto">
          <a:xfrm>
            <a:off x="1752600" y="4343400"/>
            <a:ext cx="3200400" cy="1371600"/>
          </a:xfrm>
          <a:prstGeom prst="ellipse">
            <a:avLst/>
          </a:prstGeom>
          <a:solidFill>
            <a:srgbClr val="FF99CC">
              <a:alpha val="50000"/>
            </a:srgbClr>
          </a:solidFill>
          <a:ln w="9525">
            <a:solidFill>
              <a:schemeClr val="tx1"/>
            </a:solidFill>
            <a:round/>
            <a:headEnd/>
            <a:tailEnd/>
          </a:ln>
          <a:effectLst/>
        </p:spPr>
        <p:txBody>
          <a:bodyPr wrap="none" anchor="ctr"/>
          <a:lstStyle/>
          <a:p>
            <a:r>
              <a:rPr lang="en-US" altLang="zh-CN">
                <a:ea typeface="宋体" charset="-122"/>
              </a:rPr>
              <a:t>File1 [R]</a:t>
            </a:r>
            <a:br>
              <a:rPr lang="en-US" altLang="zh-CN">
                <a:ea typeface="宋体" charset="-122"/>
              </a:rPr>
            </a:br>
            <a:r>
              <a:rPr lang="en-US" altLang="zh-CN">
                <a:ea typeface="宋体" charset="-122"/>
              </a:rPr>
              <a:t>File2 [RW]</a:t>
            </a:r>
          </a:p>
        </p:txBody>
      </p:sp>
      <p:sp>
        <p:nvSpPr>
          <p:cNvPr id="159749" name="Oval 5"/>
          <p:cNvSpPr>
            <a:spLocks noChangeArrowheads="1"/>
          </p:cNvSpPr>
          <p:nvPr/>
        </p:nvSpPr>
        <p:spPr bwMode="auto">
          <a:xfrm>
            <a:off x="5486400" y="4343400"/>
            <a:ext cx="3200400" cy="1371600"/>
          </a:xfrm>
          <a:prstGeom prst="ellipse">
            <a:avLst/>
          </a:prstGeom>
          <a:solidFill>
            <a:srgbClr val="99CCFF">
              <a:alpha val="50000"/>
            </a:srgbClr>
          </a:solidFill>
          <a:ln w="9525">
            <a:solidFill>
              <a:schemeClr val="tx1"/>
            </a:solidFill>
            <a:round/>
            <a:headEnd/>
            <a:tailEnd/>
          </a:ln>
          <a:effectLst/>
        </p:spPr>
        <p:txBody>
          <a:bodyPr wrap="none" anchor="ctr"/>
          <a:lstStyle/>
          <a:p>
            <a:r>
              <a:rPr lang="en-US" altLang="zh-CN">
                <a:ea typeface="宋体" charset="-122"/>
              </a:rPr>
              <a:t>File3 [R]</a:t>
            </a:r>
          </a:p>
          <a:p>
            <a:r>
              <a:rPr lang="en-US" altLang="zh-CN">
                <a:ea typeface="宋体" charset="-122"/>
              </a:rPr>
              <a:t>File4 [RWX]</a:t>
            </a:r>
          </a:p>
          <a:p>
            <a:r>
              <a:rPr lang="en-US" altLang="zh-CN">
                <a:ea typeface="宋体" charset="-122"/>
              </a:rPr>
              <a:t>File5 [RW]</a:t>
            </a:r>
          </a:p>
        </p:txBody>
      </p:sp>
      <p:sp>
        <p:nvSpPr>
          <p:cNvPr id="159750" name="Oval 6"/>
          <p:cNvSpPr>
            <a:spLocks noChangeArrowheads="1"/>
          </p:cNvSpPr>
          <p:nvPr/>
        </p:nvSpPr>
        <p:spPr bwMode="auto">
          <a:xfrm>
            <a:off x="7239000" y="4343400"/>
            <a:ext cx="3200400" cy="1371600"/>
          </a:xfrm>
          <a:prstGeom prst="ellipse">
            <a:avLst/>
          </a:prstGeom>
          <a:solidFill>
            <a:srgbClr val="FFFF99">
              <a:alpha val="50000"/>
            </a:srgbClr>
          </a:solidFill>
          <a:ln w="9525">
            <a:solidFill>
              <a:schemeClr val="tx1"/>
            </a:solidFill>
            <a:round/>
            <a:headEnd/>
            <a:tailEnd/>
          </a:ln>
          <a:effectLst/>
        </p:spPr>
        <p:txBody>
          <a:bodyPr wrap="none" anchor="ctr"/>
          <a:lstStyle/>
          <a:p>
            <a:endParaRPr lang="zh-CN" altLang="zh-CN"/>
          </a:p>
        </p:txBody>
      </p:sp>
      <p:sp>
        <p:nvSpPr>
          <p:cNvPr id="159751" name="Text Box 7"/>
          <p:cNvSpPr txBox="1">
            <a:spLocks noChangeArrowheads="1"/>
          </p:cNvSpPr>
          <p:nvPr/>
        </p:nvSpPr>
        <p:spPr bwMode="auto">
          <a:xfrm>
            <a:off x="8686800" y="4572000"/>
            <a:ext cx="1346200" cy="915988"/>
          </a:xfrm>
          <a:prstGeom prst="rect">
            <a:avLst/>
          </a:prstGeom>
          <a:noFill/>
          <a:ln w="9525">
            <a:noFill/>
            <a:miter lim="800000"/>
            <a:headEnd/>
            <a:tailEnd/>
          </a:ln>
          <a:effectLst/>
        </p:spPr>
        <p:txBody>
          <a:bodyPr wrap="none">
            <a:spAutoFit/>
          </a:bodyPr>
          <a:lstStyle/>
          <a:p>
            <a:r>
              <a:rPr lang="en-US" altLang="zh-CN">
                <a:ea typeface="宋体" charset="-122"/>
              </a:rPr>
              <a:t>File3 [W]</a:t>
            </a:r>
          </a:p>
          <a:p>
            <a:r>
              <a:rPr lang="en-US" altLang="zh-CN">
                <a:ea typeface="宋体" charset="-122"/>
              </a:rPr>
              <a:t>Screen1 [W]</a:t>
            </a:r>
          </a:p>
          <a:p>
            <a:r>
              <a:rPr lang="en-US" altLang="zh-CN">
                <a:ea typeface="宋体" charset="-122"/>
              </a:rPr>
              <a:t>Mouse [R]</a:t>
            </a:r>
          </a:p>
        </p:txBody>
      </p:sp>
      <p:sp>
        <p:nvSpPr>
          <p:cNvPr id="159752" name="Text Box 8"/>
          <p:cNvSpPr txBox="1">
            <a:spLocks noChangeArrowheads="1"/>
          </p:cNvSpPr>
          <p:nvPr/>
        </p:nvSpPr>
        <p:spPr bwMode="auto">
          <a:xfrm>
            <a:off x="7315200" y="4876801"/>
            <a:ext cx="1231900" cy="366713"/>
          </a:xfrm>
          <a:prstGeom prst="rect">
            <a:avLst/>
          </a:prstGeom>
          <a:noFill/>
          <a:ln w="9525">
            <a:noFill/>
            <a:miter lim="800000"/>
            <a:headEnd/>
            <a:tailEnd/>
          </a:ln>
          <a:effectLst/>
        </p:spPr>
        <p:txBody>
          <a:bodyPr wrap="none">
            <a:spAutoFit/>
          </a:bodyPr>
          <a:lstStyle/>
          <a:p>
            <a:r>
              <a:rPr lang="en-US" altLang="zh-CN">
                <a:ea typeface="宋体" charset="-122"/>
              </a:rPr>
              <a:t>Printer [W]</a:t>
            </a:r>
          </a:p>
        </p:txBody>
      </p:sp>
      <p:sp>
        <p:nvSpPr>
          <p:cNvPr id="159753" name="Text Box 9"/>
          <p:cNvSpPr txBox="1">
            <a:spLocks noChangeArrowheads="1"/>
          </p:cNvSpPr>
          <p:nvPr/>
        </p:nvSpPr>
        <p:spPr bwMode="auto">
          <a:xfrm>
            <a:off x="2819532" y="5791200"/>
            <a:ext cx="1088760" cy="369332"/>
          </a:xfrm>
          <a:prstGeom prst="rect">
            <a:avLst/>
          </a:prstGeom>
          <a:noFill/>
          <a:ln w="9525">
            <a:noFill/>
            <a:miter lim="800000"/>
            <a:headEnd/>
            <a:tailEnd/>
          </a:ln>
          <a:effectLst/>
        </p:spPr>
        <p:txBody>
          <a:bodyPr wrap="none">
            <a:spAutoFit/>
          </a:bodyPr>
          <a:lstStyle/>
          <a:p>
            <a:pPr algn="ctr"/>
            <a:r>
              <a:rPr lang="en-US" altLang="zh-CN">
                <a:ea typeface="宋体" charset="-122"/>
              </a:rPr>
              <a:t>Domain 1</a:t>
            </a:r>
          </a:p>
        </p:txBody>
      </p:sp>
      <p:sp>
        <p:nvSpPr>
          <p:cNvPr id="159754" name="Text Box 10"/>
          <p:cNvSpPr txBox="1">
            <a:spLocks noChangeArrowheads="1"/>
          </p:cNvSpPr>
          <p:nvPr/>
        </p:nvSpPr>
        <p:spPr bwMode="auto">
          <a:xfrm>
            <a:off x="6324732" y="5791200"/>
            <a:ext cx="1088760" cy="369332"/>
          </a:xfrm>
          <a:prstGeom prst="rect">
            <a:avLst/>
          </a:prstGeom>
          <a:noFill/>
          <a:ln w="9525">
            <a:noFill/>
            <a:miter lim="800000"/>
            <a:headEnd/>
            <a:tailEnd/>
          </a:ln>
          <a:effectLst/>
        </p:spPr>
        <p:txBody>
          <a:bodyPr wrap="none">
            <a:spAutoFit/>
          </a:bodyPr>
          <a:lstStyle/>
          <a:p>
            <a:pPr algn="ctr"/>
            <a:r>
              <a:rPr lang="en-US" altLang="zh-CN">
                <a:ea typeface="宋体" charset="-122"/>
              </a:rPr>
              <a:t>Domain 2</a:t>
            </a:r>
          </a:p>
        </p:txBody>
      </p:sp>
      <p:sp>
        <p:nvSpPr>
          <p:cNvPr id="159755" name="Text Box 11"/>
          <p:cNvSpPr txBox="1">
            <a:spLocks noChangeArrowheads="1"/>
          </p:cNvSpPr>
          <p:nvPr/>
        </p:nvSpPr>
        <p:spPr bwMode="auto">
          <a:xfrm>
            <a:off x="8534532" y="5791200"/>
            <a:ext cx="1088760" cy="369332"/>
          </a:xfrm>
          <a:prstGeom prst="rect">
            <a:avLst/>
          </a:prstGeom>
          <a:noFill/>
          <a:ln w="9525">
            <a:noFill/>
            <a:miter lim="800000"/>
            <a:headEnd/>
            <a:tailEnd/>
          </a:ln>
          <a:effectLst/>
        </p:spPr>
        <p:txBody>
          <a:bodyPr wrap="none">
            <a:spAutoFit/>
          </a:bodyPr>
          <a:lstStyle/>
          <a:p>
            <a:pPr algn="ctr"/>
            <a:r>
              <a:rPr lang="en-US" altLang="zh-CN">
                <a:ea typeface="宋体" charset="-122"/>
              </a:rPr>
              <a:t>Domain 3</a:t>
            </a:r>
          </a:p>
        </p:txBody>
      </p:sp>
      <p:sp>
        <p:nvSpPr>
          <p:cNvPr id="13" name="Slide Number Placeholder 12"/>
          <p:cNvSpPr>
            <a:spLocks noGrp="1"/>
          </p:cNvSpPr>
          <p:nvPr>
            <p:ph type="sldNum" sz="quarter" idx="11"/>
          </p:nvPr>
        </p:nvSpPr>
        <p:spPr/>
        <p:txBody>
          <a:bodyPr/>
          <a:lstStyle/>
          <a:p>
            <a:fld id="{510F74B7-9F5D-4157-869D-5C2DFF5988E7}" type="slidenum">
              <a:rPr lang="en-US" altLang="zh-CN" smtClean="0"/>
              <a:pPr/>
              <a:t>28</a:t>
            </a:fld>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08000" y="393539"/>
            <a:ext cx="10363200" cy="609600"/>
          </a:xfrm>
        </p:spPr>
        <p:txBody>
          <a:bodyPr>
            <a:normAutofit fontScale="90000"/>
          </a:bodyPr>
          <a:lstStyle/>
          <a:p>
            <a:pPr algn="l"/>
            <a:r>
              <a:rPr lang="en-US" altLang="zh-CN" dirty="0">
                <a:ea typeface="宋体" charset="-122"/>
              </a:rPr>
              <a:t>Protection matrix</a:t>
            </a:r>
          </a:p>
        </p:txBody>
      </p:sp>
      <p:sp>
        <p:nvSpPr>
          <p:cNvPr id="160771" name="Rectangle 3"/>
          <p:cNvSpPr>
            <a:spLocks noGrp="1" noChangeArrowheads="1"/>
          </p:cNvSpPr>
          <p:nvPr>
            <p:ph type="body" sz="half" idx="2"/>
          </p:nvPr>
        </p:nvSpPr>
        <p:spPr/>
        <p:txBody>
          <a:bodyPr>
            <a:normAutofit lnSpcReduction="10000"/>
          </a:bodyPr>
          <a:lstStyle/>
          <a:p>
            <a:r>
              <a:rPr lang="en-US" altLang="zh-CN" sz="2400">
                <a:ea typeface="宋体" charset="-122"/>
              </a:rPr>
              <a:t>Each domain has a row in the matrix</a:t>
            </a:r>
          </a:p>
          <a:p>
            <a:r>
              <a:rPr lang="en-US" altLang="zh-CN" sz="2400">
                <a:ea typeface="宋体" charset="-122"/>
              </a:rPr>
              <a:t>Each object has a column in the matrix</a:t>
            </a:r>
          </a:p>
          <a:p>
            <a:r>
              <a:rPr lang="en-US" altLang="zh-CN" sz="2400">
                <a:ea typeface="宋体" charset="-122"/>
              </a:rPr>
              <a:t>Entry for &lt;object,column&gt; has the permissions</a:t>
            </a:r>
          </a:p>
          <a:p>
            <a:r>
              <a:rPr lang="en-US" altLang="zh-CN" sz="2400">
                <a:ea typeface="宋体" charset="-122"/>
              </a:rPr>
              <a:t>Who’s allowed to modify the protection matrix?</a:t>
            </a:r>
          </a:p>
          <a:p>
            <a:pPr lvl="1"/>
            <a:r>
              <a:rPr lang="en-US" altLang="zh-CN" sz="2000">
                <a:ea typeface="宋体" charset="-122"/>
              </a:rPr>
              <a:t>What changes can they make?</a:t>
            </a:r>
          </a:p>
          <a:p>
            <a:r>
              <a:rPr lang="en-US" altLang="zh-CN" sz="2400">
                <a:ea typeface="宋体" charset="-122"/>
              </a:rPr>
              <a:t>How is this implemented efficiently?</a:t>
            </a:r>
          </a:p>
        </p:txBody>
      </p:sp>
      <p:graphicFrame>
        <p:nvGraphicFramePr>
          <p:cNvPr id="160772" name="Group 4"/>
          <p:cNvGraphicFramePr>
            <a:graphicFrameLocks noGrp="1"/>
          </p:cNvGraphicFramePr>
          <p:nvPr/>
        </p:nvGraphicFramePr>
        <p:xfrm>
          <a:off x="1981200" y="1371600"/>
          <a:ext cx="8305800" cy="2401570"/>
        </p:xfrm>
        <a:graphic>
          <a:graphicData uri="http://schemas.openxmlformats.org/drawingml/2006/table">
            <a:tbl>
              <a:tblPr/>
              <a:tblGrid>
                <a:gridCol w="1038225">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gridCol w="1038225">
                  <a:extLst>
                    <a:ext uri="{9D8B030D-6E8A-4147-A177-3AD203B41FA5}">
                      <a16:colId xmlns:a16="http://schemas.microsoft.com/office/drawing/2014/main" val="20003"/>
                    </a:ext>
                  </a:extLst>
                </a:gridCol>
                <a:gridCol w="1038225">
                  <a:extLst>
                    <a:ext uri="{9D8B030D-6E8A-4147-A177-3AD203B41FA5}">
                      <a16:colId xmlns:a16="http://schemas.microsoft.com/office/drawing/2014/main" val="20004"/>
                    </a:ext>
                  </a:extLst>
                </a:gridCol>
                <a:gridCol w="1038225">
                  <a:extLst>
                    <a:ext uri="{9D8B030D-6E8A-4147-A177-3AD203B41FA5}">
                      <a16:colId xmlns:a16="http://schemas.microsoft.com/office/drawing/2014/main" val="20005"/>
                    </a:ext>
                  </a:extLst>
                </a:gridCol>
                <a:gridCol w="1038225">
                  <a:extLst>
                    <a:ext uri="{9D8B030D-6E8A-4147-A177-3AD203B41FA5}">
                      <a16:colId xmlns:a16="http://schemas.microsoft.com/office/drawing/2014/main" val="20006"/>
                    </a:ext>
                  </a:extLst>
                </a:gridCol>
                <a:gridCol w="1038225">
                  <a:extLst>
                    <a:ext uri="{9D8B030D-6E8A-4147-A177-3AD203B41FA5}">
                      <a16:colId xmlns:a16="http://schemas.microsoft.com/office/drawing/2014/main" val="20007"/>
                    </a:ext>
                  </a:extLst>
                </a:gridCol>
              </a:tblGrid>
              <a:tr h="320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Domain</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File1</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File2</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File3</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File4</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File5</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Printer1</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Mouse</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br>
                        <a:rPr kumimoji="0" lang="en-US" altLang="zh-CN" sz="1800" b="0" i="0" u="none" strike="noStrike" cap="none" normalizeH="0" baseline="0">
                          <a:ln>
                            <a:noFill/>
                          </a:ln>
                          <a:solidFill>
                            <a:schemeClr val="tx1"/>
                          </a:solidFill>
                          <a:effectLst/>
                          <a:latin typeface="Times" charset="0"/>
                          <a:ea typeface="宋体" charset="-122"/>
                        </a:rPr>
                      </a:br>
                      <a:r>
                        <a:rPr kumimoji="0" lang="en-US" altLang="zh-CN" sz="18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br>
                        <a:rPr kumimoji="0" lang="en-US" altLang="zh-CN" sz="1800" b="0" i="0" u="none" strike="noStrike" cap="none" normalizeH="0" baseline="0">
                          <a:ln>
                            <a:noFill/>
                          </a:ln>
                          <a:solidFill>
                            <a:schemeClr val="tx1"/>
                          </a:solidFill>
                          <a:effectLst/>
                          <a:latin typeface="Times" charset="0"/>
                          <a:ea typeface="宋体" charset="-122"/>
                        </a:rPr>
                      </a:br>
                      <a:r>
                        <a:rPr kumimoji="0" lang="en-US" altLang="zh-CN" sz="1800" b="0" i="0" u="none" strike="noStrike" cap="none" normalizeH="0" baseline="0">
                          <a:ln>
                            <a:noFill/>
                          </a:ln>
                          <a:solidFill>
                            <a:schemeClr val="tx1"/>
                          </a:solidFill>
                          <a:effectLst/>
                          <a:latin typeface="Times" charset="0"/>
                          <a:ea typeface="宋体" charset="-122"/>
                        </a:rPr>
                        <a:t>Write</a:t>
                      </a:r>
                      <a:br>
                        <a:rPr kumimoji="0" lang="en-US" altLang="zh-CN" sz="1800" b="0" i="0" u="none" strike="noStrike" cap="none" normalizeH="0" baseline="0">
                          <a:ln>
                            <a:noFill/>
                          </a:ln>
                          <a:solidFill>
                            <a:schemeClr val="tx1"/>
                          </a:solidFill>
                          <a:effectLst/>
                          <a:latin typeface="Times" charset="0"/>
                          <a:ea typeface="宋体" charset="-122"/>
                        </a:rPr>
                      </a:br>
                      <a:r>
                        <a:rPr kumimoji="0" lang="en-US" altLang="zh-CN" sz="1800" b="0" i="0" u="none" strike="noStrike" cap="none" normalizeH="0" baseline="0">
                          <a:ln>
                            <a:noFill/>
                          </a:ln>
                          <a:solidFill>
                            <a:schemeClr val="tx1"/>
                          </a:solidFill>
                          <a:effectLst/>
                          <a:latin typeface="Times" charset="0"/>
                          <a:ea typeface="宋体" charset="-122"/>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br>
                        <a:rPr kumimoji="0" lang="en-US" altLang="zh-CN" sz="1800" b="0" i="0" u="none" strike="noStrike" cap="none" normalizeH="0" baseline="0">
                          <a:ln>
                            <a:noFill/>
                          </a:ln>
                          <a:solidFill>
                            <a:schemeClr val="tx1"/>
                          </a:solidFill>
                          <a:effectLst/>
                          <a:latin typeface="Times" charset="0"/>
                          <a:ea typeface="宋体" charset="-122"/>
                        </a:rPr>
                      </a:br>
                      <a:r>
                        <a:rPr kumimoji="0" lang="en-US" altLang="zh-CN" sz="18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charset="0"/>
                          <a:ea typeface="宋体" charset="-122"/>
                        </a:rPr>
                        <a:t>3</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charset="0"/>
                          <a:ea typeface="宋体" charset="-122"/>
                        </a:rPr>
                        <a:t>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1"/>
          </p:nvPr>
        </p:nvSpPr>
        <p:spPr/>
        <p:txBody>
          <a:bodyPr/>
          <a:lstStyle/>
          <a:p>
            <a:fld id="{08D48760-4BD5-40E3-B31D-4B928EA6F2BA}" type="slidenum">
              <a:rPr lang="en-US" altLang="zh-CN" smtClean="0"/>
              <a:pPr/>
              <a:t>29</a:t>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zh-CN">
                <a:ea typeface="宋体" charset="-122"/>
              </a:rPr>
              <a:t>Definitions</a:t>
            </a:r>
          </a:p>
        </p:txBody>
      </p:sp>
      <p:sp>
        <p:nvSpPr>
          <p:cNvPr id="9219" name="Rectangle 3"/>
          <p:cNvSpPr>
            <a:spLocks noGrp="1" noChangeArrowheads="1"/>
          </p:cNvSpPr>
          <p:nvPr>
            <p:ph type="body" idx="1"/>
          </p:nvPr>
        </p:nvSpPr>
        <p:spPr/>
        <p:txBody>
          <a:bodyPr/>
          <a:lstStyle/>
          <a:p>
            <a:r>
              <a:rPr lang="en-US" altLang="zh-CN" b="1" i="1">
                <a:solidFill>
                  <a:srgbClr val="9966FF"/>
                </a:solidFill>
                <a:ea typeface="宋体" charset="-122"/>
              </a:rPr>
              <a:t>Security</a:t>
            </a:r>
            <a:r>
              <a:rPr lang="en-US" altLang="zh-CN">
                <a:ea typeface="宋体" charset="-122"/>
              </a:rPr>
              <a:t>:  policy of authorizing accesses</a:t>
            </a:r>
          </a:p>
          <a:p>
            <a:pPr lvl="1"/>
            <a:r>
              <a:rPr lang="en-US" altLang="zh-CN">
                <a:ea typeface="宋体" charset="-122"/>
              </a:rPr>
              <a:t>Prevents intentional misuses of a system</a:t>
            </a:r>
          </a:p>
          <a:p>
            <a:r>
              <a:rPr lang="en-US" altLang="zh-CN" b="1" i="1">
                <a:solidFill>
                  <a:srgbClr val="9966FF"/>
                </a:solidFill>
                <a:ea typeface="宋体" charset="-122"/>
              </a:rPr>
              <a:t>Protection</a:t>
            </a:r>
            <a:r>
              <a:rPr lang="en-US" altLang="zh-CN">
                <a:ea typeface="宋体" charset="-122"/>
              </a:rPr>
              <a:t>:  the actual mechanisms implemented to enforce the specialized policy</a:t>
            </a:r>
          </a:p>
          <a:p>
            <a:pPr lvl="1"/>
            <a:r>
              <a:rPr lang="en-US" altLang="zh-CN">
                <a:ea typeface="宋体" charset="-122"/>
              </a:rPr>
              <a:t>Prevents either accidental or intentional misuses</a:t>
            </a:r>
          </a:p>
        </p:txBody>
      </p:sp>
      <p:sp>
        <p:nvSpPr>
          <p:cNvPr id="4" name="Rectangle 3"/>
          <p:cNvSpPr/>
          <p:nvPr/>
        </p:nvSpPr>
        <p:spPr>
          <a:xfrm>
            <a:off x="2881290" y="5715017"/>
            <a:ext cx="7786710" cy="307777"/>
          </a:xfrm>
          <a:prstGeom prst="rect">
            <a:avLst/>
          </a:prstGeom>
        </p:spPr>
        <p:txBody>
          <a:bodyPr wrap="square">
            <a:spAutoFit/>
          </a:bodyPr>
          <a:lstStyle/>
          <a:p>
            <a:r>
              <a:rPr lang="en-US" altLang="zh-CN" sz="1400" dirty="0">
                <a:solidFill>
                  <a:schemeClr val="bg1">
                    <a:lumMod val="85000"/>
                  </a:schemeClr>
                </a:solidFill>
              </a:rPr>
              <a:t>PPTs.2012\PPTs from others\www.cs.fsu.edu_~awang_courses_cop4610_f2005\lecture_24_security.ppt</a:t>
            </a:r>
            <a:endParaRPr lang="zh-CN" altLang="en-US" sz="1400" dirty="0">
              <a:solidFill>
                <a:schemeClr val="bg1">
                  <a:lumMod val="85000"/>
                </a:schemeClr>
              </a:solidFill>
            </a:endParaRPr>
          </a:p>
        </p:txBody>
      </p:sp>
      <p:sp>
        <p:nvSpPr>
          <p:cNvPr id="6" name="Cloud Callout 5"/>
          <p:cNvSpPr/>
          <p:nvPr/>
        </p:nvSpPr>
        <p:spPr>
          <a:xfrm>
            <a:off x="4583832" y="3861048"/>
            <a:ext cx="5400600" cy="2664296"/>
          </a:xfrm>
          <a:prstGeom prst="cloudCallout">
            <a:avLst>
              <a:gd name="adj1" fmla="val -33249"/>
              <a:gd name="adj2" fmla="val -55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For the safety of your computer system!</a:t>
            </a:r>
            <a:endParaRPr lang="zh-CN" altLang="en-US" sz="3600" dirty="0"/>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07368" y="381000"/>
            <a:ext cx="10363200" cy="609600"/>
          </a:xfrm>
        </p:spPr>
        <p:txBody>
          <a:bodyPr>
            <a:normAutofit fontScale="90000"/>
          </a:bodyPr>
          <a:lstStyle/>
          <a:p>
            <a:pPr algn="l"/>
            <a:r>
              <a:rPr lang="en-US" altLang="zh-CN" dirty="0">
                <a:ea typeface="宋体" charset="-122"/>
              </a:rPr>
              <a:t>Domains as objects in the protection matrix</a:t>
            </a:r>
          </a:p>
        </p:txBody>
      </p:sp>
      <p:sp>
        <p:nvSpPr>
          <p:cNvPr id="161795" name="Rectangle 3"/>
          <p:cNvSpPr>
            <a:spLocks noGrp="1" noChangeArrowheads="1"/>
          </p:cNvSpPr>
          <p:nvPr>
            <p:ph type="body" sz="half" idx="2"/>
          </p:nvPr>
        </p:nvSpPr>
        <p:spPr/>
        <p:txBody>
          <a:bodyPr/>
          <a:lstStyle/>
          <a:p>
            <a:pPr>
              <a:lnSpc>
                <a:spcPct val="90000"/>
              </a:lnSpc>
            </a:pPr>
            <a:r>
              <a:rPr lang="en-US" altLang="zh-CN" sz="2400">
                <a:ea typeface="宋体" charset="-122"/>
              </a:rPr>
              <a:t>Specify permitted operations on domains in the matrix</a:t>
            </a:r>
          </a:p>
          <a:p>
            <a:pPr lvl="1">
              <a:lnSpc>
                <a:spcPct val="90000"/>
              </a:lnSpc>
            </a:pPr>
            <a:r>
              <a:rPr lang="en-US" altLang="zh-CN" sz="2000">
                <a:ea typeface="宋体" charset="-122"/>
              </a:rPr>
              <a:t>Domains may (or may not) be able to modify themselves</a:t>
            </a:r>
          </a:p>
          <a:p>
            <a:pPr lvl="1">
              <a:lnSpc>
                <a:spcPct val="90000"/>
              </a:lnSpc>
            </a:pPr>
            <a:r>
              <a:rPr lang="en-US" altLang="zh-CN" sz="2000">
                <a:ea typeface="宋体" charset="-122"/>
              </a:rPr>
              <a:t>Domains can modify other domains</a:t>
            </a:r>
          </a:p>
          <a:p>
            <a:pPr lvl="1">
              <a:lnSpc>
                <a:spcPct val="90000"/>
              </a:lnSpc>
            </a:pPr>
            <a:r>
              <a:rPr lang="en-US" altLang="zh-CN" sz="2000">
                <a:ea typeface="宋体" charset="-122"/>
              </a:rPr>
              <a:t>Some domain transfers permitted, others not</a:t>
            </a:r>
          </a:p>
          <a:p>
            <a:pPr>
              <a:lnSpc>
                <a:spcPct val="90000"/>
              </a:lnSpc>
            </a:pPr>
            <a:r>
              <a:rPr lang="en-US" altLang="zh-CN" sz="2400">
                <a:ea typeface="宋体" charset="-122"/>
              </a:rPr>
              <a:t>Doing this allows flexibility in specifying domain permissions</a:t>
            </a:r>
          </a:p>
          <a:p>
            <a:pPr lvl="1">
              <a:lnSpc>
                <a:spcPct val="90000"/>
              </a:lnSpc>
            </a:pPr>
            <a:r>
              <a:rPr lang="en-US" altLang="zh-CN" sz="2000">
                <a:ea typeface="宋体" charset="-122"/>
              </a:rPr>
              <a:t>Retains ability to restrict modification of domain policies</a:t>
            </a:r>
          </a:p>
        </p:txBody>
      </p:sp>
      <p:graphicFrame>
        <p:nvGraphicFramePr>
          <p:cNvPr id="161796" name="Group 4"/>
          <p:cNvGraphicFramePr>
            <a:graphicFrameLocks noGrp="1"/>
          </p:cNvGraphicFramePr>
          <p:nvPr/>
        </p:nvGraphicFramePr>
        <p:xfrm>
          <a:off x="1524000" y="1371600"/>
          <a:ext cx="8991600" cy="2188210"/>
        </p:xfrm>
        <a:graphic>
          <a:graphicData uri="http://schemas.openxmlformats.org/drawingml/2006/table">
            <a:tbl>
              <a:tblPr/>
              <a:tblGrid>
                <a:gridCol w="923925">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914400">
                  <a:extLst>
                    <a:ext uri="{9D8B030D-6E8A-4147-A177-3AD203B41FA5}">
                      <a16:colId xmlns:a16="http://schemas.microsoft.com/office/drawing/2014/main" val="20009"/>
                    </a:ext>
                  </a:extLst>
                </a:gridCol>
                <a:gridCol w="838200">
                  <a:extLst>
                    <a:ext uri="{9D8B030D-6E8A-4147-A177-3AD203B41FA5}">
                      <a16:colId xmlns:a16="http://schemas.microsoft.com/office/drawing/2014/main" val="20010"/>
                    </a:ext>
                  </a:extLst>
                </a:gridCol>
              </a:tblGrid>
              <a:tr h="320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Domain</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File1</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File2</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File3</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File4</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File5</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Printer1</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Mouse</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Dom1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Dom2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charset="0"/>
                          <a:ea typeface="宋体" charset="-122"/>
                        </a:rPr>
                        <a:t>Dom3</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1</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br>
                        <a:rPr kumimoji="0" lang="en-US" altLang="zh-CN" sz="1600" b="0" i="0" u="none" strike="noStrike" cap="none" normalizeH="0" baseline="0">
                          <a:ln>
                            <a:noFill/>
                          </a:ln>
                          <a:solidFill>
                            <a:schemeClr val="tx1"/>
                          </a:solidFill>
                          <a:effectLst/>
                          <a:latin typeface="Times" charset="0"/>
                          <a:ea typeface="宋体" charset="-122"/>
                        </a:rPr>
                      </a:br>
                      <a:r>
                        <a:rPr kumimoji="0" lang="en-US" altLang="zh-CN" sz="16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Modify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2</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br>
                        <a:rPr kumimoji="0" lang="en-US" altLang="zh-CN" sz="1600" b="0" i="0" u="none" strike="noStrike" cap="none" normalizeH="0" baseline="0">
                          <a:ln>
                            <a:noFill/>
                          </a:ln>
                          <a:solidFill>
                            <a:schemeClr val="tx1"/>
                          </a:solidFill>
                          <a:effectLst/>
                          <a:latin typeface="Times" charset="0"/>
                          <a:ea typeface="宋体" charset="-122"/>
                        </a:rPr>
                      </a:br>
                      <a:r>
                        <a:rPr kumimoji="0" lang="en-US" altLang="zh-CN" sz="1600" b="0" i="0" u="none" strike="noStrike" cap="none" normalizeH="0" baseline="0">
                          <a:ln>
                            <a:noFill/>
                          </a:ln>
                          <a:solidFill>
                            <a:schemeClr val="tx1"/>
                          </a:solidFill>
                          <a:effectLst/>
                          <a:latin typeface="Times" charset="0"/>
                          <a:ea typeface="宋体" charset="-122"/>
                        </a:rPr>
                        <a:t>Write</a:t>
                      </a:r>
                      <a:br>
                        <a:rPr kumimoji="0" lang="en-US" altLang="zh-CN" sz="1600" b="0" i="0" u="none" strike="noStrike" cap="none" normalizeH="0" baseline="0">
                          <a:ln>
                            <a:noFill/>
                          </a:ln>
                          <a:solidFill>
                            <a:schemeClr val="tx1"/>
                          </a:solidFill>
                          <a:effectLst/>
                          <a:latin typeface="Times" charset="0"/>
                          <a:ea typeface="宋体" charset="-122"/>
                        </a:rPr>
                      </a:br>
                      <a:r>
                        <a:rPr kumimoji="0" lang="en-US" altLang="zh-CN" sz="1600" b="0" i="0" u="none" strike="noStrike" cap="none" normalizeH="0" baseline="0">
                          <a:ln>
                            <a:noFill/>
                          </a:ln>
                          <a:solidFill>
                            <a:schemeClr val="tx1"/>
                          </a:solidFill>
                          <a:effectLst/>
                          <a:latin typeface="Times" charset="0"/>
                          <a:ea typeface="宋体" charset="-122"/>
                        </a:rPr>
                        <a:t>Execute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br>
                        <a:rPr kumimoji="0" lang="en-US" altLang="zh-CN" sz="1600" b="0" i="0" u="none" strike="noStrike" cap="none" normalizeH="0" baseline="0">
                          <a:ln>
                            <a:noFill/>
                          </a:ln>
                          <a:solidFill>
                            <a:schemeClr val="tx1"/>
                          </a:solidFill>
                          <a:effectLst/>
                          <a:latin typeface="Times" charset="0"/>
                          <a:ea typeface="宋体" charset="-122"/>
                        </a:rPr>
                      </a:br>
                      <a:r>
                        <a:rPr kumimoji="0" lang="en-US" altLang="zh-CN" sz="16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Modify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3</a:t>
                      </a:r>
                    </a:p>
                  </a:txBody>
                  <a:tcPr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Write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charset="0"/>
                          <a:ea typeface="宋体" charset="-122"/>
                        </a:rPr>
                        <a:t>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1"/>
          </p:nvPr>
        </p:nvSpPr>
        <p:spPr/>
        <p:txBody>
          <a:bodyPr/>
          <a:lstStyle/>
          <a:p>
            <a:fld id="{08D48760-4BD5-40E3-B31D-4B928EA6F2BA}" type="slidenum">
              <a:rPr lang="en-US" altLang="zh-CN" smtClean="0"/>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altLang="zh-CN">
                <a:ea typeface="宋体" charset="-122"/>
              </a:rPr>
              <a:t>Representing the protection matrix</a:t>
            </a:r>
          </a:p>
        </p:txBody>
      </p:sp>
      <p:sp>
        <p:nvSpPr>
          <p:cNvPr id="162819" name="Rectangle 3"/>
          <p:cNvSpPr>
            <a:spLocks noGrp="1" noChangeArrowheads="1"/>
          </p:cNvSpPr>
          <p:nvPr>
            <p:ph type="body" idx="1"/>
          </p:nvPr>
        </p:nvSpPr>
        <p:spPr/>
        <p:txBody>
          <a:bodyPr/>
          <a:lstStyle/>
          <a:p>
            <a:r>
              <a:rPr lang="en-US" altLang="zh-CN">
                <a:ea typeface="宋体" charset="-122"/>
              </a:rPr>
              <a:t>Need to find an efficient representation of the protection matrix (also called the </a:t>
            </a:r>
            <a:r>
              <a:rPr lang="en-US" altLang="zh-CN" i="1">
                <a:ea typeface="宋体" charset="-122"/>
              </a:rPr>
              <a:t>access matrix</a:t>
            </a:r>
            <a:r>
              <a:rPr lang="en-US" altLang="zh-CN">
                <a:ea typeface="宋体" charset="-122"/>
              </a:rPr>
              <a:t>)</a:t>
            </a:r>
          </a:p>
          <a:p>
            <a:r>
              <a:rPr lang="en-US" altLang="zh-CN">
                <a:ea typeface="宋体" charset="-122"/>
              </a:rPr>
              <a:t>Most entries in the matrix are empty!</a:t>
            </a:r>
          </a:p>
          <a:p>
            <a:r>
              <a:rPr lang="en-US" altLang="zh-CN">
                <a:ea typeface="宋体" charset="-122"/>
              </a:rPr>
              <a:t>Compress the matrix by:</a:t>
            </a:r>
          </a:p>
          <a:p>
            <a:pPr lvl="1"/>
            <a:r>
              <a:rPr lang="en-US" altLang="zh-CN">
                <a:ea typeface="宋体" charset="-122"/>
              </a:rPr>
              <a:t>Associating permissions with each object: </a:t>
            </a:r>
            <a:r>
              <a:rPr lang="en-US" altLang="zh-CN" i="1">
                <a:ea typeface="宋体" charset="-122"/>
              </a:rPr>
              <a:t>access control list</a:t>
            </a:r>
            <a:endParaRPr lang="en-US" altLang="zh-CN">
              <a:ea typeface="宋体" charset="-122"/>
            </a:endParaRPr>
          </a:p>
          <a:p>
            <a:pPr lvl="1"/>
            <a:r>
              <a:rPr lang="en-US" altLang="zh-CN">
                <a:ea typeface="宋体" charset="-122"/>
              </a:rPr>
              <a:t>Associating permissions with each domain: </a:t>
            </a:r>
            <a:r>
              <a:rPr lang="en-US" altLang="zh-CN" i="1">
                <a:ea typeface="宋体" charset="-122"/>
              </a:rPr>
              <a:t>capabilities</a:t>
            </a:r>
            <a:endParaRPr lang="en-US" altLang="zh-CN">
              <a:ea typeface="宋体" charset="-122"/>
            </a:endParaRPr>
          </a:p>
          <a:p>
            <a:r>
              <a:rPr lang="en-US" altLang="zh-CN">
                <a:ea typeface="宋体" charset="-122"/>
              </a:rPr>
              <a:t>How is this done, and what are the tradeoffs?</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31</a:t>
            </a:fld>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20163" y="457200"/>
            <a:ext cx="10363200" cy="609600"/>
          </a:xfrm>
        </p:spPr>
        <p:txBody>
          <a:bodyPr>
            <a:normAutofit fontScale="90000"/>
          </a:bodyPr>
          <a:lstStyle/>
          <a:p>
            <a:pPr algn="l"/>
            <a:r>
              <a:rPr lang="en-US" altLang="zh-CN" dirty="0">
                <a:ea typeface="宋体" charset="-122"/>
              </a:rPr>
              <a:t>Access control lists</a:t>
            </a:r>
          </a:p>
        </p:txBody>
      </p:sp>
      <p:sp>
        <p:nvSpPr>
          <p:cNvPr id="163843" name="Rectangle 3"/>
          <p:cNvSpPr>
            <a:spLocks noGrp="1" noChangeArrowheads="1"/>
          </p:cNvSpPr>
          <p:nvPr>
            <p:ph type="body" sz="half" idx="1"/>
          </p:nvPr>
        </p:nvSpPr>
        <p:spPr>
          <a:xfrm>
            <a:off x="2133600" y="1447800"/>
            <a:ext cx="4210050" cy="4953000"/>
          </a:xfrm>
        </p:spPr>
        <p:txBody>
          <a:bodyPr/>
          <a:lstStyle/>
          <a:p>
            <a:r>
              <a:rPr lang="en-US" altLang="zh-CN" sz="2000">
                <a:ea typeface="宋体" charset="-122"/>
              </a:rPr>
              <a:t>Each object has a list attached to it</a:t>
            </a:r>
          </a:p>
          <a:p>
            <a:r>
              <a:rPr lang="en-US" altLang="zh-CN" sz="2000">
                <a:ea typeface="宋体" charset="-122"/>
              </a:rPr>
              <a:t>List has</a:t>
            </a:r>
          </a:p>
          <a:p>
            <a:pPr lvl="1"/>
            <a:r>
              <a:rPr lang="en-US" altLang="zh-CN" sz="1800">
                <a:ea typeface="宋体" charset="-122"/>
              </a:rPr>
              <a:t>Protection domain</a:t>
            </a:r>
          </a:p>
          <a:p>
            <a:pPr lvl="2"/>
            <a:r>
              <a:rPr lang="en-US" altLang="zh-CN" sz="1600">
                <a:ea typeface="宋体" charset="-122"/>
              </a:rPr>
              <a:t>User name</a:t>
            </a:r>
          </a:p>
          <a:p>
            <a:pPr lvl="2"/>
            <a:r>
              <a:rPr lang="en-US" altLang="zh-CN" sz="1600">
                <a:ea typeface="宋体" charset="-122"/>
              </a:rPr>
              <a:t>Group of users</a:t>
            </a:r>
          </a:p>
          <a:p>
            <a:pPr lvl="2"/>
            <a:r>
              <a:rPr lang="en-US" altLang="zh-CN" sz="1600">
                <a:ea typeface="宋体" charset="-122"/>
              </a:rPr>
              <a:t>Other</a:t>
            </a:r>
          </a:p>
          <a:p>
            <a:pPr lvl="1"/>
            <a:r>
              <a:rPr lang="en-US" altLang="zh-CN" sz="1800">
                <a:ea typeface="宋体" charset="-122"/>
              </a:rPr>
              <a:t>Access rights</a:t>
            </a:r>
          </a:p>
          <a:p>
            <a:pPr lvl="2"/>
            <a:r>
              <a:rPr lang="en-US" altLang="zh-CN" sz="1600">
                <a:ea typeface="宋体" charset="-122"/>
              </a:rPr>
              <a:t>Read</a:t>
            </a:r>
          </a:p>
          <a:p>
            <a:pPr lvl="2"/>
            <a:r>
              <a:rPr lang="en-US" altLang="zh-CN" sz="1600">
                <a:ea typeface="宋体" charset="-122"/>
              </a:rPr>
              <a:t>Write</a:t>
            </a:r>
          </a:p>
          <a:p>
            <a:pPr lvl="2"/>
            <a:r>
              <a:rPr lang="en-US" altLang="zh-CN" sz="1600">
                <a:ea typeface="宋体" charset="-122"/>
              </a:rPr>
              <a:t>Execute (?)</a:t>
            </a:r>
          </a:p>
          <a:p>
            <a:pPr lvl="2"/>
            <a:r>
              <a:rPr lang="en-US" altLang="zh-CN" sz="1600">
                <a:ea typeface="宋体" charset="-122"/>
              </a:rPr>
              <a:t>Others?</a:t>
            </a:r>
          </a:p>
          <a:p>
            <a:r>
              <a:rPr lang="en-US" altLang="zh-CN" sz="2000">
                <a:ea typeface="宋体" charset="-122"/>
              </a:rPr>
              <a:t>No entry for domain =&gt; no rights for that domain</a:t>
            </a:r>
          </a:p>
          <a:p>
            <a:r>
              <a:rPr lang="en-US" altLang="zh-CN" sz="2000">
                <a:ea typeface="宋体" charset="-122"/>
              </a:rPr>
              <a:t>Operating system checks permissions when access is needed</a:t>
            </a:r>
          </a:p>
        </p:txBody>
      </p:sp>
      <p:sp>
        <p:nvSpPr>
          <p:cNvPr id="163844" name="Rectangle 4"/>
          <p:cNvSpPr>
            <a:spLocks noChangeArrowheads="1"/>
          </p:cNvSpPr>
          <p:nvPr/>
        </p:nvSpPr>
        <p:spPr bwMode="auto">
          <a:xfrm>
            <a:off x="6553200" y="1524000"/>
            <a:ext cx="1752600" cy="533400"/>
          </a:xfrm>
          <a:prstGeom prst="rect">
            <a:avLst/>
          </a:prstGeom>
          <a:solidFill>
            <a:srgbClr val="99CCFF"/>
          </a:solidFill>
          <a:ln w="9525">
            <a:solidFill>
              <a:schemeClr val="tx1"/>
            </a:solidFill>
            <a:miter lim="800000"/>
            <a:headEnd/>
            <a:tailEnd/>
          </a:ln>
          <a:effectLst/>
        </p:spPr>
        <p:txBody>
          <a:bodyPr wrap="none" anchor="ctr"/>
          <a:lstStyle/>
          <a:p>
            <a:pPr algn="ctr"/>
            <a:r>
              <a:rPr lang="en-US" altLang="zh-CN" sz="2000">
                <a:ea typeface="宋体" charset="-122"/>
              </a:rPr>
              <a:t>File1</a:t>
            </a:r>
          </a:p>
        </p:txBody>
      </p:sp>
      <p:sp>
        <p:nvSpPr>
          <p:cNvPr id="163845" name="Rectangle 5"/>
          <p:cNvSpPr>
            <a:spLocks noChangeArrowheads="1"/>
          </p:cNvSpPr>
          <p:nvPr/>
        </p:nvSpPr>
        <p:spPr bwMode="auto">
          <a:xfrm>
            <a:off x="6553200" y="2590800"/>
            <a:ext cx="1752600" cy="990600"/>
          </a:xfrm>
          <a:prstGeom prst="rect">
            <a:avLst/>
          </a:prstGeom>
          <a:solidFill>
            <a:srgbClr val="99CCFF"/>
          </a:solidFill>
          <a:ln w="9525">
            <a:solidFill>
              <a:schemeClr val="tx1"/>
            </a:solidFill>
            <a:miter lim="800000"/>
            <a:headEnd/>
            <a:tailEnd/>
          </a:ln>
          <a:effectLst/>
        </p:spPr>
        <p:txBody>
          <a:bodyPr wrap="none" anchor="ctr"/>
          <a:lstStyle/>
          <a:p>
            <a:r>
              <a:rPr lang="en-US" altLang="zh-CN" sz="2000">
                <a:ea typeface="宋体" charset="-122"/>
              </a:rPr>
              <a:t>elm: &lt;R,W&gt;</a:t>
            </a:r>
            <a:br>
              <a:rPr lang="en-US" altLang="zh-CN" sz="2000">
                <a:ea typeface="宋体" charset="-122"/>
              </a:rPr>
            </a:br>
            <a:r>
              <a:rPr lang="en-US" altLang="zh-CN" sz="2000">
                <a:ea typeface="宋体" charset="-122"/>
              </a:rPr>
              <a:t>znm: &lt;R&gt;</a:t>
            </a:r>
            <a:br>
              <a:rPr lang="en-US" altLang="zh-CN" sz="2000">
                <a:ea typeface="宋体" charset="-122"/>
              </a:rPr>
            </a:br>
            <a:r>
              <a:rPr lang="en-US" altLang="zh-CN" sz="2000">
                <a:ea typeface="宋体" charset="-122"/>
              </a:rPr>
              <a:t>root: &lt;R,W,X&gt;</a:t>
            </a:r>
          </a:p>
        </p:txBody>
      </p:sp>
      <p:cxnSp>
        <p:nvCxnSpPr>
          <p:cNvPr id="163846" name="AutoShape 6"/>
          <p:cNvCxnSpPr>
            <a:cxnSpLocks noChangeShapeType="1"/>
            <a:stCxn id="163844" idx="2"/>
            <a:endCxn id="163845" idx="0"/>
          </p:cNvCxnSpPr>
          <p:nvPr/>
        </p:nvCxnSpPr>
        <p:spPr bwMode="auto">
          <a:xfrm>
            <a:off x="7429500" y="2057400"/>
            <a:ext cx="0" cy="533400"/>
          </a:xfrm>
          <a:prstGeom prst="straightConnector1">
            <a:avLst/>
          </a:prstGeom>
          <a:noFill/>
          <a:ln w="28575">
            <a:solidFill>
              <a:schemeClr val="tx1"/>
            </a:solidFill>
            <a:round/>
            <a:headEnd/>
            <a:tailEnd type="triangle" w="med" len="med"/>
          </a:ln>
          <a:effectLst/>
        </p:spPr>
      </p:cxnSp>
      <p:sp>
        <p:nvSpPr>
          <p:cNvPr id="163847" name="Rectangle 7"/>
          <p:cNvSpPr>
            <a:spLocks noChangeArrowheads="1"/>
          </p:cNvSpPr>
          <p:nvPr/>
        </p:nvSpPr>
        <p:spPr bwMode="auto">
          <a:xfrm>
            <a:off x="8534400" y="1524000"/>
            <a:ext cx="1752600" cy="5334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sz="2000">
                <a:ea typeface="宋体" charset="-122"/>
              </a:rPr>
              <a:t>File2</a:t>
            </a:r>
          </a:p>
        </p:txBody>
      </p:sp>
      <p:sp>
        <p:nvSpPr>
          <p:cNvPr id="163848" name="Rectangle 8"/>
          <p:cNvSpPr>
            <a:spLocks noChangeArrowheads="1"/>
          </p:cNvSpPr>
          <p:nvPr/>
        </p:nvSpPr>
        <p:spPr bwMode="auto">
          <a:xfrm>
            <a:off x="8534400" y="2590800"/>
            <a:ext cx="1752600" cy="1295400"/>
          </a:xfrm>
          <a:prstGeom prst="rect">
            <a:avLst/>
          </a:prstGeom>
          <a:solidFill>
            <a:srgbClr val="FF99CC"/>
          </a:solidFill>
          <a:ln w="9525">
            <a:solidFill>
              <a:schemeClr val="tx1"/>
            </a:solidFill>
            <a:miter lim="800000"/>
            <a:headEnd/>
            <a:tailEnd/>
          </a:ln>
          <a:effectLst/>
        </p:spPr>
        <p:txBody>
          <a:bodyPr wrap="none" anchor="ctr"/>
          <a:lstStyle/>
          <a:p>
            <a:r>
              <a:rPr lang="en-US" altLang="zh-CN" sz="2000">
                <a:ea typeface="宋体" charset="-122"/>
              </a:rPr>
              <a:t>elm: &lt;R,X&gt;</a:t>
            </a:r>
            <a:br>
              <a:rPr lang="en-US" altLang="zh-CN" sz="2000">
                <a:ea typeface="宋体" charset="-122"/>
              </a:rPr>
            </a:br>
            <a:r>
              <a:rPr lang="en-US" altLang="zh-CN" sz="2000">
                <a:ea typeface="宋体" charset="-122"/>
              </a:rPr>
              <a:t>uber: &lt;R,W&gt;</a:t>
            </a:r>
            <a:br>
              <a:rPr lang="en-US" altLang="zh-CN" sz="2000">
                <a:ea typeface="宋体" charset="-122"/>
              </a:rPr>
            </a:br>
            <a:r>
              <a:rPr lang="en-US" altLang="zh-CN" sz="2000">
                <a:ea typeface="宋体" charset="-122"/>
              </a:rPr>
              <a:t>root: &lt;R,W&gt;</a:t>
            </a:r>
            <a:br>
              <a:rPr lang="en-US" altLang="zh-CN" sz="2000">
                <a:ea typeface="宋体" charset="-122"/>
              </a:rPr>
            </a:br>
            <a:r>
              <a:rPr lang="en-US" altLang="zh-CN" sz="2000">
                <a:ea typeface="宋体" charset="-122"/>
              </a:rPr>
              <a:t>all: &lt;R&gt;</a:t>
            </a:r>
          </a:p>
        </p:txBody>
      </p:sp>
      <p:cxnSp>
        <p:nvCxnSpPr>
          <p:cNvPr id="163849" name="AutoShape 9"/>
          <p:cNvCxnSpPr>
            <a:cxnSpLocks noChangeShapeType="1"/>
            <a:stCxn id="163847" idx="2"/>
            <a:endCxn id="163848" idx="0"/>
          </p:cNvCxnSpPr>
          <p:nvPr/>
        </p:nvCxnSpPr>
        <p:spPr bwMode="auto">
          <a:xfrm>
            <a:off x="9410700" y="2057400"/>
            <a:ext cx="0" cy="533400"/>
          </a:xfrm>
          <a:prstGeom prst="straightConnector1">
            <a:avLst/>
          </a:prstGeom>
          <a:noFill/>
          <a:ln w="28575">
            <a:solidFill>
              <a:schemeClr val="tx1"/>
            </a:solidFill>
            <a:round/>
            <a:headEnd/>
            <a:tailEnd type="triangle" w="med" len="med"/>
          </a:ln>
          <a:effectLst/>
        </p:spPr>
      </p:cxnSp>
      <p:sp>
        <p:nvSpPr>
          <p:cNvPr id="11" name="Slide Number Placeholder 10"/>
          <p:cNvSpPr>
            <a:spLocks noGrp="1"/>
          </p:cNvSpPr>
          <p:nvPr>
            <p:ph type="sldNum" sz="quarter" idx="11"/>
          </p:nvPr>
        </p:nvSpPr>
        <p:spPr/>
        <p:txBody>
          <a:bodyPr/>
          <a:lstStyle/>
          <a:p>
            <a:fld id="{EC65776F-257D-493B-B186-E4D1E3E1123B}" type="slidenum">
              <a:rPr lang="en-US" altLang="zh-CN" smtClean="0"/>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fontScale="90000"/>
          </a:bodyPr>
          <a:lstStyle/>
          <a:p>
            <a:r>
              <a:rPr lang="en-US" altLang="zh-CN">
                <a:ea typeface="宋体" charset="-122"/>
              </a:rPr>
              <a:t>Access control lists in the real world</a:t>
            </a:r>
          </a:p>
        </p:txBody>
      </p:sp>
      <p:sp>
        <p:nvSpPr>
          <p:cNvPr id="164867" name="Rectangle 3"/>
          <p:cNvSpPr>
            <a:spLocks noGrp="1" noChangeArrowheads="1"/>
          </p:cNvSpPr>
          <p:nvPr>
            <p:ph type="body" idx="1"/>
          </p:nvPr>
        </p:nvSpPr>
        <p:spPr/>
        <p:txBody>
          <a:bodyPr/>
          <a:lstStyle/>
          <a:p>
            <a:r>
              <a:rPr lang="en-US" altLang="zh-CN" sz="2400">
                <a:ea typeface="宋体" charset="-122"/>
              </a:rPr>
              <a:t>Unix file system</a:t>
            </a:r>
          </a:p>
          <a:p>
            <a:pPr lvl="1"/>
            <a:r>
              <a:rPr lang="en-US" altLang="zh-CN" sz="2000">
                <a:ea typeface="宋体" charset="-122"/>
              </a:rPr>
              <a:t>Access list for each file has exactly three domains on it</a:t>
            </a:r>
          </a:p>
          <a:p>
            <a:pPr lvl="2"/>
            <a:r>
              <a:rPr lang="en-US" altLang="zh-CN" sz="1800">
                <a:ea typeface="宋体" charset="-122"/>
              </a:rPr>
              <a:t>User (owner)</a:t>
            </a:r>
          </a:p>
          <a:p>
            <a:pPr lvl="2"/>
            <a:r>
              <a:rPr lang="en-US" altLang="zh-CN" sz="1800">
                <a:ea typeface="宋体" charset="-122"/>
              </a:rPr>
              <a:t>Group</a:t>
            </a:r>
          </a:p>
          <a:p>
            <a:pPr lvl="2"/>
            <a:r>
              <a:rPr lang="en-US" altLang="zh-CN" sz="1800">
                <a:ea typeface="宋体" charset="-122"/>
              </a:rPr>
              <a:t>Others</a:t>
            </a:r>
          </a:p>
          <a:p>
            <a:pPr lvl="1"/>
            <a:r>
              <a:rPr lang="en-US" altLang="zh-CN" sz="2000">
                <a:ea typeface="宋体" charset="-122"/>
              </a:rPr>
              <a:t>Rights include read, write, execute: interpreted differently for directories and files</a:t>
            </a:r>
          </a:p>
          <a:p>
            <a:r>
              <a:rPr lang="en-US" altLang="zh-CN" sz="2400">
                <a:ea typeface="宋体" charset="-122"/>
              </a:rPr>
              <a:t>AFS</a:t>
            </a:r>
          </a:p>
          <a:p>
            <a:pPr lvl="1"/>
            <a:r>
              <a:rPr lang="en-US" altLang="zh-CN" sz="2000">
                <a:ea typeface="宋体" charset="-122"/>
              </a:rPr>
              <a:t>Access lists only apply to directories: files inherit rights from the directory they’re in</a:t>
            </a:r>
          </a:p>
          <a:p>
            <a:pPr lvl="1"/>
            <a:r>
              <a:rPr lang="en-US" altLang="zh-CN" sz="2000">
                <a:ea typeface="宋体" charset="-122"/>
              </a:rPr>
              <a:t>Access list may have many entries on it with possible rights:</a:t>
            </a:r>
          </a:p>
          <a:p>
            <a:pPr lvl="2"/>
            <a:r>
              <a:rPr lang="en-US" altLang="zh-CN" sz="1800">
                <a:ea typeface="宋体" charset="-122"/>
              </a:rPr>
              <a:t>read, write, lock (for files in the directory)</a:t>
            </a:r>
          </a:p>
          <a:p>
            <a:pPr lvl="2"/>
            <a:r>
              <a:rPr lang="en-US" altLang="zh-CN" sz="1800">
                <a:ea typeface="宋体" charset="-122"/>
              </a:rPr>
              <a:t>lookup, insert, delete (for the directories themselves),</a:t>
            </a:r>
          </a:p>
          <a:p>
            <a:pPr lvl="2"/>
            <a:r>
              <a:rPr lang="en-US" altLang="zh-CN" sz="1800">
                <a:ea typeface="宋体" charset="-122"/>
              </a:rPr>
              <a:t>administer (ability to add or remove rights from the ACL)</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33</a:t>
            </a:fld>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35360" y="457200"/>
            <a:ext cx="10363200" cy="609600"/>
          </a:xfrm>
        </p:spPr>
        <p:txBody>
          <a:bodyPr>
            <a:normAutofit fontScale="90000"/>
          </a:bodyPr>
          <a:lstStyle/>
          <a:p>
            <a:pPr algn="l"/>
            <a:r>
              <a:rPr lang="en-US" altLang="zh-CN" dirty="0">
                <a:ea typeface="宋体" charset="-122"/>
              </a:rPr>
              <a:t>Capabilities</a:t>
            </a:r>
          </a:p>
        </p:txBody>
      </p:sp>
      <p:sp>
        <p:nvSpPr>
          <p:cNvPr id="165891" name="Rectangle 3"/>
          <p:cNvSpPr>
            <a:spLocks noGrp="1" noChangeArrowheads="1"/>
          </p:cNvSpPr>
          <p:nvPr>
            <p:ph type="body" sz="half" idx="1"/>
          </p:nvPr>
        </p:nvSpPr>
        <p:spPr/>
        <p:txBody>
          <a:bodyPr/>
          <a:lstStyle/>
          <a:p>
            <a:r>
              <a:rPr lang="en-US" altLang="zh-CN" sz="2400">
                <a:ea typeface="宋体" charset="-122"/>
              </a:rPr>
              <a:t>Each process has a capability list</a:t>
            </a:r>
          </a:p>
          <a:p>
            <a:r>
              <a:rPr lang="en-US" altLang="zh-CN" sz="2400">
                <a:ea typeface="宋体" charset="-122"/>
              </a:rPr>
              <a:t>List has one entry per object the process can access</a:t>
            </a:r>
          </a:p>
          <a:p>
            <a:pPr lvl="1"/>
            <a:r>
              <a:rPr lang="en-US" altLang="zh-CN" sz="2000">
                <a:ea typeface="宋体" charset="-122"/>
              </a:rPr>
              <a:t>Object name</a:t>
            </a:r>
          </a:p>
          <a:p>
            <a:pPr lvl="1"/>
            <a:r>
              <a:rPr lang="en-US" altLang="zh-CN" sz="2000">
                <a:ea typeface="宋体" charset="-122"/>
              </a:rPr>
              <a:t>Object permissions</a:t>
            </a:r>
          </a:p>
          <a:p>
            <a:r>
              <a:rPr lang="en-US" altLang="zh-CN" sz="2400">
                <a:ea typeface="宋体" charset="-122"/>
              </a:rPr>
              <a:t>Objects not listed are not accessible</a:t>
            </a:r>
          </a:p>
          <a:p>
            <a:r>
              <a:rPr lang="en-US" altLang="zh-CN" sz="2400">
                <a:ea typeface="宋体" charset="-122"/>
              </a:rPr>
              <a:t>How are these secured?</a:t>
            </a:r>
          </a:p>
          <a:p>
            <a:pPr lvl="1"/>
            <a:r>
              <a:rPr lang="en-US" altLang="zh-CN" sz="2000">
                <a:ea typeface="宋体" charset="-122"/>
              </a:rPr>
              <a:t>Kept in kernel</a:t>
            </a:r>
          </a:p>
          <a:p>
            <a:pPr lvl="1"/>
            <a:r>
              <a:rPr lang="en-US" altLang="zh-CN" sz="2000">
                <a:ea typeface="宋体" charset="-122"/>
              </a:rPr>
              <a:t>Cryptographically secured</a:t>
            </a:r>
          </a:p>
        </p:txBody>
      </p:sp>
      <p:sp>
        <p:nvSpPr>
          <p:cNvPr id="165892" name="Rectangle 4"/>
          <p:cNvSpPr>
            <a:spLocks noChangeArrowheads="1"/>
          </p:cNvSpPr>
          <p:nvPr/>
        </p:nvSpPr>
        <p:spPr bwMode="auto">
          <a:xfrm>
            <a:off x="6553200" y="3429000"/>
            <a:ext cx="1752600" cy="990600"/>
          </a:xfrm>
          <a:prstGeom prst="rect">
            <a:avLst/>
          </a:prstGeom>
          <a:solidFill>
            <a:srgbClr val="99CCFF"/>
          </a:solidFill>
          <a:ln w="9525">
            <a:solidFill>
              <a:schemeClr val="tx1"/>
            </a:solidFill>
            <a:miter lim="800000"/>
            <a:headEnd/>
            <a:tailEnd/>
          </a:ln>
          <a:effectLst/>
        </p:spPr>
        <p:txBody>
          <a:bodyPr wrap="none" anchor="ctr"/>
          <a:lstStyle/>
          <a:p>
            <a:r>
              <a:rPr lang="en-US" altLang="zh-CN" sz="2000">
                <a:ea typeface="宋体" charset="-122"/>
              </a:rPr>
              <a:t>File1: &lt;R,W&gt;</a:t>
            </a:r>
            <a:br>
              <a:rPr lang="en-US" altLang="zh-CN" sz="2000">
                <a:ea typeface="宋体" charset="-122"/>
              </a:rPr>
            </a:br>
            <a:r>
              <a:rPr lang="en-US" altLang="zh-CN" sz="2000">
                <a:ea typeface="宋体" charset="-122"/>
              </a:rPr>
              <a:t>File2: &lt;R&gt;</a:t>
            </a:r>
            <a:br>
              <a:rPr lang="en-US" altLang="zh-CN" sz="2000">
                <a:ea typeface="宋体" charset="-122"/>
              </a:rPr>
            </a:br>
            <a:r>
              <a:rPr lang="en-US" altLang="zh-CN" sz="2000">
                <a:ea typeface="宋体" charset="-122"/>
              </a:rPr>
              <a:t>File3: &lt;R,W,X&gt;</a:t>
            </a:r>
          </a:p>
        </p:txBody>
      </p:sp>
      <p:cxnSp>
        <p:nvCxnSpPr>
          <p:cNvPr id="165893" name="AutoShape 5"/>
          <p:cNvCxnSpPr>
            <a:cxnSpLocks noChangeShapeType="1"/>
            <a:stCxn id="165894" idx="4"/>
            <a:endCxn id="165892" idx="0"/>
          </p:cNvCxnSpPr>
          <p:nvPr/>
        </p:nvCxnSpPr>
        <p:spPr bwMode="auto">
          <a:xfrm>
            <a:off x="7429500" y="2743200"/>
            <a:ext cx="0" cy="685800"/>
          </a:xfrm>
          <a:prstGeom prst="straightConnector1">
            <a:avLst/>
          </a:prstGeom>
          <a:noFill/>
          <a:ln w="28575">
            <a:solidFill>
              <a:schemeClr val="tx1"/>
            </a:solidFill>
            <a:round/>
            <a:headEnd/>
            <a:tailEnd type="triangle" w="med" len="med"/>
          </a:ln>
          <a:effectLst/>
        </p:spPr>
      </p:cxnSp>
      <p:sp>
        <p:nvSpPr>
          <p:cNvPr id="165894" name="Oval 6"/>
          <p:cNvSpPr>
            <a:spLocks noChangeArrowheads="1"/>
          </p:cNvSpPr>
          <p:nvPr/>
        </p:nvSpPr>
        <p:spPr bwMode="auto">
          <a:xfrm>
            <a:off x="6743700" y="1371600"/>
            <a:ext cx="1371600" cy="1371600"/>
          </a:xfrm>
          <a:prstGeom prst="ellipse">
            <a:avLst/>
          </a:prstGeom>
          <a:solidFill>
            <a:srgbClr val="99CCFF"/>
          </a:solidFill>
          <a:ln w="9525">
            <a:solidFill>
              <a:schemeClr val="tx1"/>
            </a:solidFill>
            <a:round/>
            <a:headEnd/>
            <a:tailEnd/>
          </a:ln>
          <a:effectLst/>
        </p:spPr>
        <p:txBody>
          <a:bodyPr wrap="none" anchor="ctr"/>
          <a:lstStyle/>
          <a:p>
            <a:pPr algn="ctr"/>
            <a:r>
              <a:rPr lang="en-US" altLang="zh-CN">
                <a:ea typeface="宋体" charset="-122"/>
              </a:rPr>
              <a:t>Process</a:t>
            </a:r>
            <a:br>
              <a:rPr lang="en-US" altLang="zh-CN">
                <a:ea typeface="宋体" charset="-122"/>
              </a:rPr>
            </a:br>
            <a:r>
              <a:rPr lang="en-US" altLang="zh-CN">
                <a:ea typeface="宋体" charset="-122"/>
              </a:rPr>
              <a:t>A</a:t>
            </a:r>
          </a:p>
        </p:txBody>
      </p:sp>
      <p:sp>
        <p:nvSpPr>
          <p:cNvPr id="165895" name="Rectangle 7"/>
          <p:cNvSpPr>
            <a:spLocks noChangeArrowheads="1"/>
          </p:cNvSpPr>
          <p:nvPr/>
        </p:nvSpPr>
        <p:spPr bwMode="auto">
          <a:xfrm>
            <a:off x="8572500" y="3429000"/>
            <a:ext cx="1752600" cy="1447800"/>
          </a:xfrm>
          <a:prstGeom prst="rect">
            <a:avLst/>
          </a:prstGeom>
          <a:solidFill>
            <a:srgbClr val="FF99CC"/>
          </a:solidFill>
          <a:ln w="9525">
            <a:solidFill>
              <a:schemeClr val="tx1"/>
            </a:solidFill>
            <a:miter lim="800000"/>
            <a:headEnd/>
            <a:tailEnd/>
          </a:ln>
          <a:effectLst/>
        </p:spPr>
        <p:txBody>
          <a:bodyPr wrap="none" anchor="ctr"/>
          <a:lstStyle/>
          <a:p>
            <a:r>
              <a:rPr lang="en-US" altLang="zh-CN" sz="2000">
                <a:ea typeface="宋体" charset="-122"/>
              </a:rPr>
              <a:t>File2: &lt;R,W&gt;</a:t>
            </a:r>
            <a:br>
              <a:rPr lang="en-US" altLang="zh-CN" sz="2000">
                <a:ea typeface="宋体" charset="-122"/>
              </a:rPr>
            </a:br>
            <a:r>
              <a:rPr lang="en-US" altLang="zh-CN" sz="2000">
                <a:ea typeface="宋体" charset="-122"/>
              </a:rPr>
              <a:t>File4: &lt;R,W,X&gt;</a:t>
            </a:r>
            <a:br>
              <a:rPr lang="en-US" altLang="zh-CN" sz="2000">
                <a:ea typeface="宋体" charset="-122"/>
              </a:rPr>
            </a:br>
            <a:r>
              <a:rPr lang="en-US" altLang="zh-CN" sz="2000">
                <a:ea typeface="宋体" charset="-122"/>
              </a:rPr>
              <a:t>File7: &lt;W&gt;</a:t>
            </a:r>
            <a:br>
              <a:rPr lang="en-US" altLang="zh-CN" sz="2000">
                <a:ea typeface="宋体" charset="-122"/>
              </a:rPr>
            </a:br>
            <a:r>
              <a:rPr lang="en-US" altLang="zh-CN" sz="2000">
                <a:ea typeface="宋体" charset="-122"/>
              </a:rPr>
              <a:t>File9: &lt;R,W&gt;</a:t>
            </a:r>
          </a:p>
        </p:txBody>
      </p:sp>
      <p:cxnSp>
        <p:nvCxnSpPr>
          <p:cNvPr id="165896" name="AutoShape 8"/>
          <p:cNvCxnSpPr>
            <a:cxnSpLocks noChangeShapeType="1"/>
            <a:stCxn id="165897" idx="4"/>
            <a:endCxn id="165895" idx="0"/>
          </p:cNvCxnSpPr>
          <p:nvPr/>
        </p:nvCxnSpPr>
        <p:spPr bwMode="auto">
          <a:xfrm>
            <a:off x="9448800" y="2743200"/>
            <a:ext cx="0" cy="685800"/>
          </a:xfrm>
          <a:prstGeom prst="straightConnector1">
            <a:avLst/>
          </a:prstGeom>
          <a:noFill/>
          <a:ln w="28575">
            <a:solidFill>
              <a:schemeClr val="tx1"/>
            </a:solidFill>
            <a:round/>
            <a:headEnd/>
            <a:tailEnd type="triangle" w="med" len="med"/>
          </a:ln>
          <a:effectLst/>
        </p:spPr>
      </p:cxnSp>
      <p:sp>
        <p:nvSpPr>
          <p:cNvPr id="165897" name="Oval 9"/>
          <p:cNvSpPr>
            <a:spLocks noChangeArrowheads="1"/>
          </p:cNvSpPr>
          <p:nvPr/>
        </p:nvSpPr>
        <p:spPr bwMode="auto">
          <a:xfrm>
            <a:off x="8763000" y="1371600"/>
            <a:ext cx="1371600" cy="1371600"/>
          </a:xfrm>
          <a:prstGeom prst="ellipse">
            <a:avLst/>
          </a:prstGeom>
          <a:solidFill>
            <a:srgbClr val="FF99CC"/>
          </a:solidFill>
          <a:ln w="9525">
            <a:solidFill>
              <a:schemeClr val="tx1"/>
            </a:solidFill>
            <a:round/>
            <a:headEnd/>
            <a:tailEnd/>
          </a:ln>
          <a:effectLst/>
        </p:spPr>
        <p:txBody>
          <a:bodyPr wrap="none" anchor="ctr"/>
          <a:lstStyle/>
          <a:p>
            <a:pPr algn="ctr"/>
            <a:r>
              <a:rPr lang="en-US" altLang="zh-CN">
                <a:ea typeface="宋体" charset="-122"/>
              </a:rPr>
              <a:t>Process</a:t>
            </a:r>
            <a:br>
              <a:rPr lang="en-US" altLang="zh-CN">
                <a:ea typeface="宋体" charset="-122"/>
              </a:rPr>
            </a:br>
            <a:r>
              <a:rPr lang="en-US" altLang="zh-CN">
                <a:ea typeface="宋体" charset="-122"/>
              </a:rPr>
              <a:t>B</a:t>
            </a:r>
          </a:p>
        </p:txBody>
      </p:sp>
      <p:sp>
        <p:nvSpPr>
          <p:cNvPr id="11" name="Slide Number Placeholder 10"/>
          <p:cNvSpPr>
            <a:spLocks noGrp="1"/>
          </p:cNvSpPr>
          <p:nvPr>
            <p:ph type="sldNum" sz="quarter" idx="11"/>
          </p:nvPr>
        </p:nvSpPr>
        <p:spPr/>
        <p:txBody>
          <a:bodyPr/>
          <a:lstStyle/>
          <a:p>
            <a:fld id="{EC65776F-257D-493B-B186-E4D1E3E1123B}" type="slidenum">
              <a:rPr lang="en-US" altLang="zh-CN" smtClean="0"/>
              <a:pPr/>
              <a:t>34</a:t>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fontScale="90000"/>
          </a:bodyPr>
          <a:lstStyle/>
          <a:p>
            <a:r>
              <a:rPr lang="en-US" altLang="zh-CN">
                <a:ea typeface="宋体" charset="-122"/>
              </a:rPr>
              <a:t>Protecting the access matrix: summary</a:t>
            </a:r>
          </a:p>
        </p:txBody>
      </p:sp>
      <p:sp>
        <p:nvSpPr>
          <p:cNvPr id="167939" name="Rectangle 3"/>
          <p:cNvSpPr>
            <a:spLocks noGrp="1" noChangeArrowheads="1"/>
          </p:cNvSpPr>
          <p:nvPr>
            <p:ph type="body" idx="1"/>
          </p:nvPr>
        </p:nvSpPr>
        <p:spPr/>
        <p:txBody>
          <a:bodyPr>
            <a:normAutofit lnSpcReduction="10000"/>
          </a:bodyPr>
          <a:lstStyle/>
          <a:p>
            <a:pPr>
              <a:lnSpc>
                <a:spcPct val="90000"/>
              </a:lnSpc>
            </a:pPr>
            <a:r>
              <a:rPr lang="en-US" altLang="zh-CN">
                <a:ea typeface="宋体" charset="-122"/>
              </a:rPr>
              <a:t>OS must ensure that the access matrix isn’t modified (or even accessed) in an unauthorized way</a:t>
            </a:r>
          </a:p>
          <a:p>
            <a:pPr>
              <a:lnSpc>
                <a:spcPct val="90000"/>
              </a:lnSpc>
            </a:pPr>
            <a:r>
              <a:rPr lang="en-US" altLang="zh-CN">
                <a:ea typeface="宋体" charset="-122"/>
              </a:rPr>
              <a:t>Access control lists</a:t>
            </a:r>
          </a:p>
          <a:p>
            <a:pPr lvl="1">
              <a:lnSpc>
                <a:spcPct val="90000"/>
              </a:lnSpc>
            </a:pPr>
            <a:r>
              <a:rPr lang="en-US" altLang="zh-CN">
                <a:ea typeface="宋体" charset="-122"/>
              </a:rPr>
              <a:t>Reading or modifying the ACL is a system call</a:t>
            </a:r>
          </a:p>
          <a:p>
            <a:pPr lvl="1">
              <a:lnSpc>
                <a:spcPct val="90000"/>
              </a:lnSpc>
            </a:pPr>
            <a:r>
              <a:rPr lang="en-US" altLang="zh-CN">
                <a:ea typeface="宋体" charset="-122"/>
              </a:rPr>
              <a:t>OS makes sure the desired operation is allowed</a:t>
            </a:r>
          </a:p>
          <a:p>
            <a:pPr>
              <a:lnSpc>
                <a:spcPct val="90000"/>
              </a:lnSpc>
            </a:pPr>
            <a:r>
              <a:rPr lang="en-US" altLang="zh-CN">
                <a:ea typeface="宋体" charset="-122"/>
              </a:rPr>
              <a:t>Capability lists</a:t>
            </a:r>
          </a:p>
          <a:p>
            <a:pPr lvl="1">
              <a:lnSpc>
                <a:spcPct val="90000"/>
              </a:lnSpc>
            </a:pPr>
            <a:r>
              <a:rPr lang="en-US" altLang="zh-CN">
                <a:ea typeface="宋体" charset="-122"/>
              </a:rPr>
              <a:t>Can be handled the same way as ACLs: reading and modification done by OS</a:t>
            </a:r>
          </a:p>
          <a:p>
            <a:pPr lvl="1">
              <a:lnSpc>
                <a:spcPct val="90000"/>
              </a:lnSpc>
            </a:pPr>
            <a:r>
              <a:rPr lang="en-US" altLang="zh-CN">
                <a:ea typeface="宋体" charset="-122"/>
              </a:rPr>
              <a:t>Can be handed to processes and verified cryptographically later on</a:t>
            </a:r>
          </a:p>
          <a:p>
            <a:pPr lvl="1">
              <a:lnSpc>
                <a:spcPct val="90000"/>
              </a:lnSpc>
            </a:pPr>
            <a:r>
              <a:rPr lang="en-US" altLang="zh-CN">
                <a:ea typeface="宋体" charset="-122"/>
              </a:rPr>
              <a:t>May be better for widely distributed systems where capabilities can’t be centrally checked</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35</a:t>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263352" y="459835"/>
            <a:ext cx="10972800" cy="654032"/>
          </a:xfrm>
        </p:spPr>
        <p:txBody>
          <a:bodyPr>
            <a:normAutofit fontScale="90000"/>
          </a:bodyPr>
          <a:lstStyle/>
          <a:p>
            <a:pPr algn="l"/>
            <a:r>
              <a:rPr lang="en-US" altLang="zh-CN" dirty="0">
                <a:ea typeface="宋体" charset="-122"/>
              </a:rPr>
              <a:t>Reference monitor</a:t>
            </a:r>
          </a:p>
        </p:txBody>
      </p:sp>
      <p:sp>
        <p:nvSpPr>
          <p:cNvPr id="169987" name="Rectangle 3"/>
          <p:cNvSpPr>
            <a:spLocks noChangeArrowheads="1"/>
          </p:cNvSpPr>
          <p:nvPr/>
        </p:nvSpPr>
        <p:spPr bwMode="auto">
          <a:xfrm>
            <a:off x="2133600" y="1676400"/>
            <a:ext cx="6934200" cy="1905000"/>
          </a:xfrm>
          <a:prstGeom prst="rect">
            <a:avLst/>
          </a:prstGeom>
          <a:solidFill>
            <a:schemeClr val="bg1"/>
          </a:solidFill>
          <a:ln w="9525">
            <a:solidFill>
              <a:schemeClr val="tx1"/>
            </a:solidFill>
            <a:miter lim="800000"/>
            <a:headEnd/>
            <a:tailEnd/>
          </a:ln>
          <a:effectLst/>
        </p:spPr>
        <p:txBody>
          <a:bodyPr wrap="none" anchor="ctr"/>
          <a:lstStyle/>
          <a:p>
            <a:pPr algn="ctr"/>
            <a:endParaRPr lang="zh-CN" altLang="zh-CN"/>
          </a:p>
        </p:txBody>
      </p:sp>
      <p:sp>
        <p:nvSpPr>
          <p:cNvPr id="169988" name="Rectangle 4"/>
          <p:cNvSpPr>
            <a:spLocks noChangeArrowheads="1"/>
          </p:cNvSpPr>
          <p:nvPr/>
        </p:nvSpPr>
        <p:spPr bwMode="auto">
          <a:xfrm>
            <a:off x="2133600" y="3581400"/>
            <a:ext cx="6934200" cy="2514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69989" name="AutoShape 5"/>
          <p:cNvSpPr>
            <a:spLocks/>
          </p:cNvSpPr>
          <p:nvPr/>
        </p:nvSpPr>
        <p:spPr bwMode="auto">
          <a:xfrm>
            <a:off x="9144000" y="3581400"/>
            <a:ext cx="381000" cy="2514600"/>
          </a:xfrm>
          <a:prstGeom prst="rightBrace">
            <a:avLst>
              <a:gd name="adj1" fmla="val 55000"/>
              <a:gd name="adj2" fmla="val 50000"/>
            </a:avLst>
          </a:prstGeom>
          <a:noFill/>
          <a:ln w="9525">
            <a:solidFill>
              <a:schemeClr val="tx1"/>
            </a:solidFill>
            <a:round/>
            <a:headEnd/>
            <a:tailEnd/>
          </a:ln>
          <a:effectLst/>
        </p:spPr>
        <p:txBody>
          <a:bodyPr wrap="none" anchor="ctr"/>
          <a:lstStyle/>
          <a:p>
            <a:endParaRPr lang="zh-CN" altLang="en-US"/>
          </a:p>
        </p:txBody>
      </p:sp>
      <p:sp>
        <p:nvSpPr>
          <p:cNvPr id="169990" name="AutoShape 6"/>
          <p:cNvSpPr>
            <a:spLocks/>
          </p:cNvSpPr>
          <p:nvPr/>
        </p:nvSpPr>
        <p:spPr bwMode="auto">
          <a:xfrm>
            <a:off x="9144000" y="1676400"/>
            <a:ext cx="381000" cy="1905000"/>
          </a:xfrm>
          <a:prstGeom prst="rightBrace">
            <a:avLst>
              <a:gd name="adj1" fmla="val 41667"/>
              <a:gd name="adj2" fmla="val 50000"/>
            </a:avLst>
          </a:prstGeom>
          <a:noFill/>
          <a:ln w="9525">
            <a:solidFill>
              <a:schemeClr val="tx1"/>
            </a:solidFill>
            <a:round/>
            <a:headEnd/>
            <a:tailEnd/>
          </a:ln>
          <a:effectLst/>
        </p:spPr>
        <p:txBody>
          <a:bodyPr wrap="none" anchor="ctr"/>
          <a:lstStyle/>
          <a:p>
            <a:endParaRPr lang="zh-CN" altLang="en-US"/>
          </a:p>
        </p:txBody>
      </p:sp>
      <p:sp>
        <p:nvSpPr>
          <p:cNvPr id="169991" name="Text Box 7"/>
          <p:cNvSpPr txBox="1">
            <a:spLocks noChangeArrowheads="1"/>
          </p:cNvSpPr>
          <p:nvPr/>
        </p:nvSpPr>
        <p:spPr bwMode="auto">
          <a:xfrm>
            <a:off x="9508366" y="2362200"/>
            <a:ext cx="780983" cy="707886"/>
          </a:xfrm>
          <a:prstGeom prst="rect">
            <a:avLst/>
          </a:prstGeom>
          <a:noFill/>
          <a:ln w="9525">
            <a:noFill/>
            <a:miter lim="800000"/>
            <a:headEnd/>
            <a:tailEnd/>
          </a:ln>
          <a:effectLst/>
        </p:spPr>
        <p:txBody>
          <a:bodyPr wrap="none">
            <a:spAutoFit/>
          </a:bodyPr>
          <a:lstStyle/>
          <a:p>
            <a:pPr algn="ctr"/>
            <a:r>
              <a:rPr lang="en-US" altLang="zh-CN" sz="2000">
                <a:ea typeface="宋体" charset="-122"/>
              </a:rPr>
              <a:t>User</a:t>
            </a:r>
            <a:br>
              <a:rPr lang="en-US" altLang="zh-CN" sz="2000">
                <a:ea typeface="宋体" charset="-122"/>
              </a:rPr>
            </a:br>
            <a:r>
              <a:rPr lang="en-US" altLang="zh-CN" sz="2000">
                <a:ea typeface="宋体" charset="-122"/>
              </a:rPr>
              <a:t>space</a:t>
            </a:r>
          </a:p>
        </p:txBody>
      </p:sp>
      <p:sp>
        <p:nvSpPr>
          <p:cNvPr id="169992" name="Text Box 8"/>
          <p:cNvSpPr txBox="1">
            <a:spLocks noChangeArrowheads="1"/>
          </p:cNvSpPr>
          <p:nvPr/>
        </p:nvSpPr>
        <p:spPr bwMode="auto">
          <a:xfrm>
            <a:off x="9461501" y="4648201"/>
            <a:ext cx="874713" cy="701675"/>
          </a:xfrm>
          <a:prstGeom prst="rect">
            <a:avLst/>
          </a:prstGeom>
          <a:noFill/>
          <a:ln w="9525">
            <a:noFill/>
            <a:miter lim="800000"/>
            <a:headEnd/>
            <a:tailEnd/>
          </a:ln>
          <a:effectLst/>
        </p:spPr>
        <p:txBody>
          <a:bodyPr wrap="none">
            <a:spAutoFit/>
          </a:bodyPr>
          <a:lstStyle/>
          <a:p>
            <a:pPr algn="ctr"/>
            <a:r>
              <a:rPr lang="en-US" altLang="zh-CN" sz="2000">
                <a:ea typeface="宋体" charset="-122"/>
              </a:rPr>
              <a:t>Kernel</a:t>
            </a:r>
            <a:br>
              <a:rPr lang="en-US" altLang="zh-CN" sz="2000">
                <a:ea typeface="宋体" charset="-122"/>
              </a:rPr>
            </a:br>
            <a:r>
              <a:rPr lang="en-US" altLang="zh-CN" sz="2000">
                <a:ea typeface="宋体" charset="-122"/>
              </a:rPr>
              <a:t>space</a:t>
            </a:r>
          </a:p>
        </p:txBody>
      </p:sp>
      <p:sp>
        <p:nvSpPr>
          <p:cNvPr id="169993" name="Rectangle 9"/>
          <p:cNvSpPr>
            <a:spLocks noChangeArrowheads="1"/>
          </p:cNvSpPr>
          <p:nvPr/>
        </p:nvSpPr>
        <p:spPr bwMode="auto">
          <a:xfrm>
            <a:off x="3657600" y="4038600"/>
            <a:ext cx="3810000" cy="1905000"/>
          </a:xfrm>
          <a:prstGeom prst="rect">
            <a:avLst/>
          </a:prstGeom>
          <a:solidFill>
            <a:srgbClr val="99CCFF"/>
          </a:solidFill>
          <a:ln w="9525">
            <a:solidFill>
              <a:schemeClr val="tx1"/>
            </a:solidFill>
            <a:miter lim="800000"/>
            <a:headEnd/>
            <a:tailEnd/>
          </a:ln>
          <a:effectLst/>
        </p:spPr>
        <p:txBody>
          <a:bodyPr wrap="none" anchor="b" anchorCtr="1"/>
          <a:lstStyle/>
          <a:p>
            <a:pPr algn="ctr"/>
            <a:r>
              <a:rPr lang="en-US" altLang="zh-CN">
                <a:ea typeface="宋体" charset="-122"/>
              </a:rPr>
              <a:t>Operating system kernel</a:t>
            </a:r>
          </a:p>
        </p:txBody>
      </p:sp>
      <p:sp>
        <p:nvSpPr>
          <p:cNvPr id="169994" name="Rectangle 10"/>
          <p:cNvSpPr>
            <a:spLocks noChangeArrowheads="1"/>
          </p:cNvSpPr>
          <p:nvPr/>
        </p:nvSpPr>
        <p:spPr bwMode="auto">
          <a:xfrm>
            <a:off x="3886200" y="4381500"/>
            <a:ext cx="3352800" cy="1219200"/>
          </a:xfrm>
          <a:prstGeom prst="rect">
            <a:avLst/>
          </a:prstGeom>
          <a:solidFill>
            <a:srgbClr val="FF99CC"/>
          </a:solidFill>
          <a:ln w="9525">
            <a:solidFill>
              <a:schemeClr val="tx1"/>
            </a:solidFill>
            <a:miter lim="800000"/>
            <a:headEnd/>
            <a:tailEnd/>
          </a:ln>
          <a:effectLst/>
        </p:spPr>
        <p:txBody>
          <a:bodyPr wrap="none" anchor="b" anchorCtr="1"/>
          <a:lstStyle/>
          <a:p>
            <a:pPr algn="ctr"/>
            <a:r>
              <a:rPr lang="en-US" altLang="zh-CN">
                <a:ea typeface="宋体" charset="-122"/>
              </a:rPr>
              <a:t>Trusted computing base</a:t>
            </a:r>
          </a:p>
        </p:txBody>
      </p:sp>
      <p:sp>
        <p:nvSpPr>
          <p:cNvPr id="169995" name="Rectangle 11"/>
          <p:cNvSpPr>
            <a:spLocks noChangeArrowheads="1"/>
          </p:cNvSpPr>
          <p:nvPr/>
        </p:nvSpPr>
        <p:spPr bwMode="auto">
          <a:xfrm>
            <a:off x="4114800" y="4752975"/>
            <a:ext cx="2895600" cy="476250"/>
          </a:xfrm>
          <a:prstGeom prst="rect">
            <a:avLst/>
          </a:prstGeom>
          <a:solidFill>
            <a:srgbClr val="CC99FF"/>
          </a:solidFill>
          <a:ln w="9525">
            <a:solidFill>
              <a:schemeClr val="tx1"/>
            </a:solidFill>
            <a:miter lim="800000"/>
            <a:headEnd/>
            <a:tailEnd/>
          </a:ln>
          <a:effectLst/>
        </p:spPr>
        <p:txBody>
          <a:bodyPr wrap="none" anchor="ctr"/>
          <a:lstStyle/>
          <a:p>
            <a:pPr algn="ctr"/>
            <a:r>
              <a:rPr lang="en-US" altLang="zh-CN">
                <a:ea typeface="宋体" charset="-122"/>
              </a:rPr>
              <a:t>Reference monitor</a:t>
            </a:r>
          </a:p>
        </p:txBody>
      </p:sp>
      <p:sp>
        <p:nvSpPr>
          <p:cNvPr id="169996" name="Oval 12"/>
          <p:cNvSpPr>
            <a:spLocks noChangeArrowheads="1"/>
          </p:cNvSpPr>
          <p:nvPr/>
        </p:nvSpPr>
        <p:spPr bwMode="auto">
          <a:xfrm>
            <a:off x="4914900" y="1905000"/>
            <a:ext cx="1295400" cy="1295400"/>
          </a:xfrm>
          <a:prstGeom prst="ellipse">
            <a:avLst/>
          </a:prstGeom>
          <a:solidFill>
            <a:srgbClr val="FFFF99"/>
          </a:solidFill>
          <a:ln w="9525">
            <a:solidFill>
              <a:schemeClr val="tx1"/>
            </a:solidFill>
            <a:round/>
            <a:headEnd/>
            <a:tailEnd/>
          </a:ln>
          <a:effectLst/>
        </p:spPr>
        <p:txBody>
          <a:bodyPr wrap="none" anchor="ctr"/>
          <a:lstStyle/>
          <a:p>
            <a:pPr algn="ctr"/>
            <a:r>
              <a:rPr lang="en-US" altLang="zh-CN">
                <a:ea typeface="宋体" charset="-122"/>
              </a:rPr>
              <a:t>Process</a:t>
            </a:r>
            <a:br>
              <a:rPr lang="en-US" altLang="zh-CN">
                <a:ea typeface="宋体" charset="-122"/>
              </a:rPr>
            </a:br>
            <a:r>
              <a:rPr lang="en-US" altLang="zh-CN">
                <a:ea typeface="宋体" charset="-122"/>
              </a:rPr>
              <a:t>A</a:t>
            </a:r>
          </a:p>
        </p:txBody>
      </p:sp>
      <p:cxnSp>
        <p:nvCxnSpPr>
          <p:cNvPr id="169997" name="AutoShape 13"/>
          <p:cNvCxnSpPr>
            <a:cxnSpLocks noChangeShapeType="1"/>
            <a:stCxn id="169996" idx="4"/>
            <a:endCxn id="169994" idx="0"/>
          </p:cNvCxnSpPr>
          <p:nvPr/>
        </p:nvCxnSpPr>
        <p:spPr bwMode="auto">
          <a:xfrm>
            <a:off x="5562600" y="3200400"/>
            <a:ext cx="0" cy="1181100"/>
          </a:xfrm>
          <a:prstGeom prst="straightConnector1">
            <a:avLst/>
          </a:prstGeom>
          <a:noFill/>
          <a:ln w="28575">
            <a:solidFill>
              <a:schemeClr val="tx1"/>
            </a:solidFill>
            <a:round/>
            <a:headEnd/>
            <a:tailEnd type="triangle" w="med" len="med"/>
          </a:ln>
          <a:effectLst/>
        </p:spPr>
      </p:cxnSp>
      <p:sp>
        <p:nvSpPr>
          <p:cNvPr id="169998" name="Text Box 14"/>
          <p:cNvSpPr txBox="1">
            <a:spLocks noChangeArrowheads="1"/>
          </p:cNvSpPr>
          <p:nvPr/>
        </p:nvSpPr>
        <p:spPr bwMode="auto">
          <a:xfrm>
            <a:off x="2207568" y="1916832"/>
            <a:ext cx="2789312" cy="1569660"/>
          </a:xfrm>
          <a:prstGeom prst="rect">
            <a:avLst/>
          </a:prstGeom>
          <a:noFill/>
          <a:ln w="9525">
            <a:noFill/>
            <a:miter lim="800000"/>
            <a:headEnd/>
            <a:tailEnd/>
          </a:ln>
          <a:effectLst/>
        </p:spPr>
        <p:txBody>
          <a:bodyPr wrap="square">
            <a:spAutoFit/>
          </a:bodyPr>
          <a:lstStyle/>
          <a:p>
            <a:r>
              <a:rPr lang="en-US" altLang="zh-CN" sz="2400" dirty="0">
                <a:ea typeface="宋体" charset="-122"/>
              </a:rPr>
              <a:t>All system calls go through the reference monitor for security checking</a:t>
            </a:r>
          </a:p>
        </p:txBody>
      </p:sp>
      <p:sp>
        <p:nvSpPr>
          <p:cNvPr id="16" name="Slide Number Placeholder 15"/>
          <p:cNvSpPr>
            <a:spLocks noGrp="1"/>
          </p:cNvSpPr>
          <p:nvPr>
            <p:ph type="sldNum" sz="quarter" idx="12"/>
          </p:nvPr>
        </p:nvSpPr>
        <p:spPr/>
        <p:txBody>
          <a:bodyPr/>
          <a:lstStyle/>
          <a:p>
            <a:fld id="{10744B62-10FC-4232-9218-76AF922FA420}" type="slidenum">
              <a:rPr lang="zh-CN" altLang="en-US" smtClean="0"/>
              <a:pPr/>
              <a:t>36</a:t>
            </a:fld>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a:defRPr/>
            </a:pPr>
            <a:r>
              <a:rPr lang="en-US" altLang="zh-CN" dirty="0">
                <a:solidFill>
                  <a:schemeClr val="bg1"/>
                </a:solidFill>
                <a:latin typeface="Happy" pitchFamily="34" charset="0"/>
              </a:rPr>
              <a:t>Security &amp; Protection</a:t>
            </a:r>
            <a:endParaRPr lang="zh-CN" altLang="en-US" dirty="0">
              <a:solidFill>
                <a:schemeClr val="bg1"/>
              </a:solidFill>
              <a:latin typeface="Happy" pitchFamily="34" charset="0"/>
            </a:endParaRPr>
          </a:p>
        </p:txBody>
      </p:sp>
      <p:sp>
        <p:nvSpPr>
          <p:cNvPr id="5" name="Content Placeholder 4"/>
          <p:cNvSpPr>
            <a:spLocks noGrp="1"/>
          </p:cNvSpPr>
          <p:nvPr>
            <p:ph idx="1"/>
          </p:nvPr>
        </p:nvSpPr>
        <p:spPr>
          <a:xfrm>
            <a:off x="2809876" y="571501"/>
            <a:ext cx="7858125" cy="5197475"/>
          </a:xfrm>
        </p:spPr>
        <p:txBody>
          <a:bodyPr rtlCol="0" anchor="ctr">
            <a:normAutofit fontScale="92500" lnSpcReduction="10000"/>
          </a:bodyPr>
          <a:lstStyle/>
          <a:p>
            <a:pPr>
              <a:defRPr/>
            </a:pPr>
            <a:r>
              <a:rPr lang="en-US" altLang="zh-CN" dirty="0"/>
              <a:t>Security</a:t>
            </a:r>
          </a:p>
          <a:p>
            <a:pPr lvl="1">
              <a:defRPr/>
            </a:pPr>
            <a:r>
              <a:rPr lang="en-US" altLang="zh-CN" dirty="0"/>
              <a:t>Authentication</a:t>
            </a:r>
          </a:p>
          <a:p>
            <a:pPr lvl="1">
              <a:defRPr/>
            </a:pPr>
            <a:r>
              <a:rPr lang="en-US" altLang="zh-CN" dirty="0"/>
              <a:t>Authorization</a:t>
            </a:r>
          </a:p>
          <a:p>
            <a:pPr>
              <a:defRPr/>
            </a:pPr>
            <a:r>
              <a:rPr lang="en-US" altLang="zh-CN" dirty="0"/>
              <a:t>Protection</a:t>
            </a:r>
          </a:p>
          <a:p>
            <a:pPr lvl="1">
              <a:defRPr/>
            </a:pPr>
            <a:r>
              <a:rPr lang="en-US" altLang="zh-CN" dirty="0"/>
              <a:t>Protection matrix</a:t>
            </a:r>
          </a:p>
          <a:p>
            <a:pPr lvl="1">
              <a:defRPr/>
            </a:pPr>
            <a:r>
              <a:rPr lang="en-US" altLang="zh-CN" dirty="0"/>
              <a:t>Access control lists</a:t>
            </a:r>
          </a:p>
          <a:p>
            <a:pPr lvl="1">
              <a:defRPr/>
            </a:pPr>
            <a:r>
              <a:rPr lang="en-US" altLang="zh-CN" dirty="0"/>
              <a:t>Capabilities</a:t>
            </a:r>
          </a:p>
          <a:p>
            <a:pPr lvl="1">
              <a:defRPr/>
            </a:pPr>
            <a:r>
              <a:rPr lang="en-US" altLang="zh-CN" dirty="0"/>
              <a:t>Reference monitor</a:t>
            </a:r>
          </a:p>
          <a:p>
            <a:pPr>
              <a:defRPr/>
            </a:pPr>
            <a:r>
              <a:rPr lang="en-US" altLang="zh-CN" dirty="0">
                <a:solidFill>
                  <a:schemeClr val="accent6">
                    <a:lumMod val="75000"/>
                  </a:schemeClr>
                </a:solidFill>
              </a:rPr>
              <a:t>Threats from the Internet</a:t>
            </a:r>
          </a:p>
          <a:p>
            <a:pPr lvl="1">
              <a:defRPr/>
            </a:pPr>
            <a:r>
              <a:rPr lang="en-US" altLang="zh-CN" dirty="0">
                <a:solidFill>
                  <a:schemeClr val="accent6">
                    <a:lumMod val="75000"/>
                  </a:schemeClr>
                </a:solidFill>
              </a:rPr>
              <a:t>Trojan horses</a:t>
            </a:r>
          </a:p>
          <a:p>
            <a:pPr lvl="1">
              <a:defRPr/>
            </a:pPr>
            <a:r>
              <a:rPr lang="en-US" altLang="zh-CN" dirty="0">
                <a:solidFill>
                  <a:schemeClr val="accent6">
                    <a:lumMod val="75000"/>
                  </a:schemeClr>
                </a:solidFill>
              </a:rPr>
              <a:t>Viruses</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D5BA321-F67C-4642-A09A-8A853F9D73CD}" type="slidenum">
              <a:rPr lang="en-US" altLang="zh-CN"/>
              <a:pPr/>
              <a:t>38</a:t>
            </a:fld>
            <a:endParaRPr lang="en-US" altLang="zh-CN"/>
          </a:p>
        </p:txBody>
      </p:sp>
      <p:sp>
        <p:nvSpPr>
          <p:cNvPr id="1189890" name="Rectangle 2"/>
          <p:cNvSpPr>
            <a:spLocks noGrp="1" noChangeArrowheads="1"/>
          </p:cNvSpPr>
          <p:nvPr>
            <p:ph type="title"/>
          </p:nvPr>
        </p:nvSpPr>
        <p:spPr/>
        <p:txBody>
          <a:bodyPr>
            <a:normAutofit fontScale="90000"/>
          </a:bodyPr>
          <a:lstStyle/>
          <a:p>
            <a:r>
              <a:rPr lang="en-US" altLang="zh-CN">
                <a:ea typeface="宋体" pitchFamily="2" charset="-122"/>
              </a:rPr>
              <a:t>Network Security</a:t>
            </a:r>
          </a:p>
        </p:txBody>
      </p:sp>
      <p:sp>
        <p:nvSpPr>
          <p:cNvPr id="1189891" name="Rectangle 3"/>
          <p:cNvSpPr>
            <a:spLocks noGrp="1" noChangeArrowheads="1"/>
          </p:cNvSpPr>
          <p:nvPr>
            <p:ph type="body" idx="1"/>
          </p:nvPr>
        </p:nvSpPr>
        <p:spPr>
          <a:xfrm>
            <a:off x="2209800" y="1052736"/>
            <a:ext cx="7772400" cy="5181600"/>
          </a:xfrm>
        </p:spPr>
        <p:txBody>
          <a:bodyPr>
            <a:normAutofit fontScale="92500" lnSpcReduction="10000"/>
          </a:bodyPr>
          <a:lstStyle/>
          <a:p>
            <a:pPr>
              <a:lnSpc>
                <a:spcPct val="90000"/>
              </a:lnSpc>
            </a:pPr>
            <a:r>
              <a:rPr lang="en-US" altLang="zh-CN" dirty="0">
                <a:ea typeface="宋体" pitchFamily="2" charset="-122"/>
              </a:rPr>
              <a:t>External threat</a:t>
            </a:r>
          </a:p>
          <a:p>
            <a:pPr lvl="1">
              <a:lnSpc>
                <a:spcPct val="90000"/>
              </a:lnSpc>
            </a:pPr>
            <a:r>
              <a:rPr lang="en-US" altLang="zh-CN" dirty="0">
                <a:ea typeface="宋体" pitchFamily="2" charset="-122"/>
              </a:rPr>
              <a:t>code transmitted to target machine</a:t>
            </a:r>
          </a:p>
          <a:p>
            <a:pPr lvl="1">
              <a:lnSpc>
                <a:spcPct val="90000"/>
              </a:lnSpc>
            </a:pPr>
            <a:r>
              <a:rPr lang="en-US" altLang="zh-CN" dirty="0">
                <a:ea typeface="宋体" pitchFamily="2" charset="-122"/>
              </a:rPr>
              <a:t>code executed there, doing damage</a:t>
            </a:r>
          </a:p>
          <a:p>
            <a:pPr>
              <a:lnSpc>
                <a:spcPct val="90000"/>
              </a:lnSpc>
            </a:pPr>
            <a:r>
              <a:rPr lang="en-US" altLang="zh-CN" dirty="0">
                <a:ea typeface="宋体" pitchFamily="2" charset="-122"/>
              </a:rPr>
              <a:t>Goals of virus writer</a:t>
            </a:r>
          </a:p>
          <a:p>
            <a:pPr lvl="1">
              <a:lnSpc>
                <a:spcPct val="90000"/>
              </a:lnSpc>
            </a:pPr>
            <a:r>
              <a:rPr lang="en-US" altLang="zh-CN" dirty="0">
                <a:ea typeface="宋体" pitchFamily="2" charset="-122"/>
              </a:rPr>
              <a:t>quickly spreading virus</a:t>
            </a:r>
          </a:p>
          <a:p>
            <a:pPr lvl="1">
              <a:lnSpc>
                <a:spcPct val="90000"/>
              </a:lnSpc>
            </a:pPr>
            <a:r>
              <a:rPr lang="en-US" altLang="zh-CN" dirty="0">
                <a:ea typeface="宋体" pitchFamily="2" charset="-122"/>
              </a:rPr>
              <a:t>difficult to detect</a:t>
            </a:r>
          </a:p>
          <a:p>
            <a:pPr lvl="1">
              <a:lnSpc>
                <a:spcPct val="90000"/>
              </a:lnSpc>
            </a:pPr>
            <a:r>
              <a:rPr lang="en-US" altLang="zh-CN" dirty="0">
                <a:ea typeface="宋体" pitchFamily="2" charset="-122"/>
              </a:rPr>
              <a:t>hard to get rid of</a:t>
            </a:r>
          </a:p>
          <a:p>
            <a:pPr>
              <a:lnSpc>
                <a:spcPct val="90000"/>
              </a:lnSpc>
            </a:pPr>
            <a:r>
              <a:rPr lang="en-US" altLang="zh-CN" dirty="0">
                <a:ea typeface="宋体" pitchFamily="2" charset="-122"/>
              </a:rPr>
              <a:t>Virus = program can reproduce itself</a:t>
            </a:r>
          </a:p>
          <a:p>
            <a:pPr lvl="1">
              <a:lnSpc>
                <a:spcPct val="90000"/>
              </a:lnSpc>
            </a:pPr>
            <a:r>
              <a:rPr lang="en-US" altLang="zh-CN" dirty="0">
                <a:ea typeface="宋体" pitchFamily="2" charset="-122"/>
              </a:rPr>
              <a:t>by attaching its code to another program</a:t>
            </a:r>
          </a:p>
          <a:p>
            <a:pPr lvl="1">
              <a:lnSpc>
                <a:spcPct val="90000"/>
              </a:lnSpc>
            </a:pPr>
            <a:r>
              <a:rPr lang="en-US" altLang="zh-CN" dirty="0">
                <a:ea typeface="宋体" pitchFamily="2" charset="-122"/>
              </a:rPr>
              <a:t>additionally, do harm</a:t>
            </a:r>
          </a:p>
          <a:p>
            <a:pPr>
              <a:lnSpc>
                <a:spcPct val="90000"/>
              </a:lnSpc>
            </a:pPr>
            <a:r>
              <a:rPr lang="en-US" altLang="zh-CN" dirty="0">
                <a:ea typeface="宋体" pitchFamily="2" charset="-122"/>
              </a:rPr>
              <a:t>Worm</a:t>
            </a:r>
          </a:p>
          <a:p>
            <a:pPr lvl="1">
              <a:lnSpc>
                <a:spcPct val="90000"/>
              </a:lnSpc>
            </a:pPr>
            <a:r>
              <a:rPr lang="en-US" altLang="zh-CN" dirty="0">
                <a:ea typeface="宋体" pitchFamily="2" charset="-122"/>
              </a:rPr>
              <a:t>self-replicating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A95F647-E93E-4296-92FD-94E75CFE28F8}" type="slidenum">
              <a:rPr lang="en-US" altLang="zh-CN"/>
              <a:pPr/>
              <a:t>39</a:t>
            </a:fld>
            <a:endParaRPr lang="en-US" altLang="zh-CN"/>
          </a:p>
        </p:txBody>
      </p:sp>
      <p:sp>
        <p:nvSpPr>
          <p:cNvPr id="1183746" name="Rectangle 2"/>
          <p:cNvSpPr>
            <a:spLocks noGrp="1" noChangeArrowheads="1"/>
          </p:cNvSpPr>
          <p:nvPr>
            <p:ph type="title"/>
          </p:nvPr>
        </p:nvSpPr>
        <p:spPr/>
        <p:txBody>
          <a:bodyPr>
            <a:normAutofit fontScale="90000"/>
          </a:bodyPr>
          <a:lstStyle/>
          <a:p>
            <a:r>
              <a:rPr lang="en-US" altLang="zh-CN" dirty="0">
                <a:ea typeface="宋体" pitchFamily="2" charset="-122"/>
              </a:rPr>
              <a:t>Buffer Overflow Attacks</a:t>
            </a:r>
          </a:p>
        </p:txBody>
      </p:sp>
      <p:sp>
        <p:nvSpPr>
          <p:cNvPr id="1183747" name="Rectangle 3"/>
          <p:cNvSpPr>
            <a:spLocks noGrp="1" noChangeArrowheads="1"/>
          </p:cNvSpPr>
          <p:nvPr>
            <p:ph type="body" idx="1"/>
          </p:nvPr>
        </p:nvSpPr>
        <p:spPr>
          <a:xfrm>
            <a:off x="1993900" y="1340768"/>
            <a:ext cx="9358684" cy="4178300"/>
          </a:xfrm>
        </p:spPr>
        <p:txBody>
          <a:bodyPr>
            <a:normAutofit fontScale="92500" lnSpcReduction="20000"/>
          </a:bodyPr>
          <a:lstStyle/>
          <a:p>
            <a:r>
              <a:rPr lang="en-US" altLang="zh-CN" dirty="0">
                <a:ea typeface="宋体" pitchFamily="2" charset="-122"/>
              </a:rPr>
              <a:t>&gt; 50% of security incidents reported at CERT (see cert.org) are due to buffer overflow attacks</a:t>
            </a:r>
          </a:p>
          <a:p>
            <a:endParaRPr lang="en-US" altLang="zh-CN" dirty="0">
              <a:ea typeface="宋体" pitchFamily="2" charset="-122"/>
            </a:endParaRPr>
          </a:p>
          <a:p>
            <a:r>
              <a:rPr lang="en-US" altLang="zh-CN" dirty="0">
                <a:ea typeface="宋体" pitchFamily="2" charset="-122"/>
              </a:rPr>
              <a:t>C and C++ programming languages don’t do array bounds checks</a:t>
            </a:r>
          </a:p>
          <a:p>
            <a:pPr lvl="1"/>
            <a:r>
              <a:rPr lang="en-US" altLang="zh-CN" dirty="0">
                <a:ea typeface="宋体" pitchFamily="2" charset="-122"/>
              </a:rPr>
              <a:t>In particular, widely used library functions such as </a:t>
            </a:r>
            <a:r>
              <a:rPr lang="en-US" altLang="zh-CN" dirty="0" err="1">
                <a:solidFill>
                  <a:srgbClr val="FF0000"/>
                </a:solidFill>
                <a:ea typeface="宋体" pitchFamily="2" charset="-122"/>
              </a:rPr>
              <a:t>strcpy</a:t>
            </a:r>
            <a:r>
              <a:rPr lang="en-US" altLang="zh-CN" dirty="0">
                <a:ea typeface="宋体" pitchFamily="2" charset="-122"/>
              </a:rPr>
              <a:t>, </a:t>
            </a:r>
            <a:r>
              <a:rPr lang="en-US" altLang="zh-CN" dirty="0">
                <a:solidFill>
                  <a:srgbClr val="FF0000"/>
                </a:solidFill>
                <a:ea typeface="宋体" pitchFamily="2" charset="-122"/>
              </a:rPr>
              <a:t>gets</a:t>
            </a:r>
          </a:p>
          <a:p>
            <a:endParaRPr lang="en-US" altLang="zh-CN" dirty="0">
              <a:ea typeface="宋体" pitchFamily="2" charset="-122"/>
            </a:endParaRPr>
          </a:p>
          <a:p>
            <a:r>
              <a:rPr lang="en-US" altLang="zh-CN" dirty="0">
                <a:ea typeface="宋体" pitchFamily="2" charset="-122"/>
              </a:rPr>
              <a:t>Exploited in many famous attacks (read your Windows Service Pack notes)</a:t>
            </a:r>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normAutofit fontScale="90000"/>
          </a:bodyPr>
          <a:lstStyle/>
          <a:p>
            <a:r>
              <a:rPr lang="en-US" altLang="zh-CN">
                <a:ea typeface="宋体" charset="-122"/>
              </a:rPr>
              <a:t>What kinds of intruders are there?</a:t>
            </a:r>
          </a:p>
        </p:txBody>
      </p:sp>
      <p:sp>
        <p:nvSpPr>
          <p:cNvPr id="8197" name="Rectangle 5"/>
          <p:cNvSpPr>
            <a:spLocks noGrp="1" noChangeArrowheads="1"/>
          </p:cNvSpPr>
          <p:nvPr>
            <p:ph type="body" idx="1"/>
          </p:nvPr>
        </p:nvSpPr>
        <p:spPr/>
        <p:txBody>
          <a:bodyPr/>
          <a:lstStyle/>
          <a:p>
            <a:r>
              <a:rPr lang="en-US" altLang="zh-CN">
                <a:ea typeface="宋体" charset="-122"/>
              </a:rPr>
              <a:t>Casual prying by nontechnical users</a:t>
            </a:r>
          </a:p>
          <a:p>
            <a:pPr lvl="1"/>
            <a:r>
              <a:rPr lang="en-US" altLang="zh-CN">
                <a:ea typeface="宋体" charset="-122"/>
              </a:rPr>
              <a:t>Curiosity</a:t>
            </a:r>
          </a:p>
          <a:p>
            <a:r>
              <a:rPr lang="en-US" altLang="zh-CN">
                <a:solidFill>
                  <a:srgbClr val="0070C0"/>
                </a:solidFill>
                <a:ea typeface="宋体" charset="-122"/>
              </a:rPr>
              <a:t>Snoop</a:t>
            </a:r>
            <a:r>
              <a:rPr lang="en-US" altLang="zh-CN">
                <a:ea typeface="宋体" charset="-122"/>
              </a:rPr>
              <a:t>ing by insiders</a:t>
            </a:r>
          </a:p>
          <a:p>
            <a:pPr lvl="1"/>
            <a:r>
              <a:rPr lang="en-US" altLang="zh-CN">
                <a:ea typeface="宋体" charset="-122"/>
              </a:rPr>
              <a:t>Often motivated by curiosity or money</a:t>
            </a:r>
          </a:p>
          <a:p>
            <a:r>
              <a:rPr lang="en-US" altLang="zh-CN">
                <a:ea typeface="宋体" charset="-122"/>
              </a:rPr>
              <a:t>Determined attempt to make money</a:t>
            </a:r>
          </a:p>
          <a:p>
            <a:pPr lvl="1"/>
            <a:r>
              <a:rPr lang="en-US" altLang="zh-CN">
                <a:ea typeface="宋体" charset="-122"/>
              </a:rPr>
              <a:t>May not even be an insider</a:t>
            </a:r>
          </a:p>
          <a:p>
            <a:r>
              <a:rPr lang="en-US" altLang="zh-CN">
                <a:ea typeface="宋体" charset="-122"/>
              </a:rPr>
              <a:t>Commercial or military espionage</a:t>
            </a:r>
          </a:p>
          <a:p>
            <a:pPr lvl="1"/>
            <a:r>
              <a:rPr lang="en-US" altLang="zh-CN">
                <a:ea typeface="宋体" charset="-122"/>
              </a:rPr>
              <a:t>This is very big business!</a:t>
            </a:r>
            <a:endParaRPr lang="en-US" altLang="zh-CN" dirty="0">
              <a:ea typeface="宋体" charset="-122"/>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a:t>
            </a:fld>
            <a:endParaRPr lang="zh-CN" altLang="en-US"/>
          </a:p>
        </p:txBody>
      </p:sp>
      <p:sp>
        <p:nvSpPr>
          <p:cNvPr id="6" name="Rectangle 5"/>
          <p:cNvSpPr/>
          <p:nvPr/>
        </p:nvSpPr>
        <p:spPr>
          <a:xfrm>
            <a:off x="5231904" y="2204864"/>
            <a:ext cx="3251211" cy="369332"/>
          </a:xfrm>
          <a:prstGeom prst="rect">
            <a:avLst/>
          </a:prstGeom>
        </p:spPr>
        <p:txBody>
          <a:bodyPr wrap="none">
            <a:spAutoFit/>
          </a:bodyPr>
          <a:lstStyle/>
          <a:p>
            <a:r>
              <a:rPr lang="en-US" altLang="zh-CN" b="1" dirty="0">
                <a:highlight>
                  <a:srgbClr val="FF9900"/>
                </a:highlight>
              </a:rPr>
              <a:t>Snoop  vi/n. </a:t>
            </a:r>
            <a:r>
              <a:rPr lang="zh-CN" altLang="en-US" b="1" dirty="0">
                <a:highlight>
                  <a:srgbClr val="FF9900"/>
                </a:highlight>
              </a:rPr>
              <a:t>探听</a:t>
            </a:r>
            <a:r>
              <a:rPr lang="en-US" altLang="zh-CN" b="1" dirty="0">
                <a:highlight>
                  <a:srgbClr val="FF9900"/>
                </a:highlight>
              </a:rPr>
              <a:t>, </a:t>
            </a:r>
            <a:r>
              <a:rPr lang="zh-CN" altLang="en-US" b="1" dirty="0">
                <a:highlight>
                  <a:srgbClr val="FF9900"/>
                </a:highlight>
              </a:rPr>
              <a:t>窥探</a:t>
            </a:r>
            <a:r>
              <a:rPr lang="en-US" altLang="zh-CN" b="1" dirty="0">
                <a:highlight>
                  <a:srgbClr val="FF9900"/>
                </a:highlight>
              </a:rPr>
              <a:t>; </a:t>
            </a:r>
            <a:r>
              <a:rPr lang="zh-CN" altLang="en-US" b="1" dirty="0">
                <a:highlight>
                  <a:srgbClr val="FF9900"/>
                </a:highlight>
              </a:rPr>
              <a:t>管闲事</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3760C7D1-A123-4F3C-BBE5-E520CB5A6003}" type="slidenum">
              <a:rPr lang="en-US" altLang="zh-CN"/>
              <a:pPr/>
              <a:t>40</a:t>
            </a:fld>
            <a:endParaRPr lang="en-US" altLang="zh-CN"/>
          </a:p>
        </p:txBody>
      </p:sp>
      <p:sp>
        <p:nvSpPr>
          <p:cNvPr id="1184770" name="Rectangle 2"/>
          <p:cNvSpPr>
            <a:spLocks noChangeArrowheads="1"/>
          </p:cNvSpPr>
          <p:nvPr/>
        </p:nvSpPr>
        <p:spPr bwMode="auto">
          <a:xfrm>
            <a:off x="2667001" y="1682234"/>
            <a:ext cx="2420887" cy="369332"/>
          </a:xfrm>
          <a:prstGeom prst="rect">
            <a:avLst/>
          </a:prstGeom>
          <a:solidFill>
            <a:schemeClr val="folHlink"/>
          </a:solidFill>
          <a:ln w="25400">
            <a:solidFill>
              <a:schemeClr val="folHlink"/>
            </a:solidFill>
            <a:miter lim="800000"/>
            <a:headEnd/>
            <a:tailEnd/>
          </a:ln>
          <a:effectLst/>
        </p:spPr>
        <p:txBody>
          <a:bodyPr wrap="square" anchor="ctr">
            <a:spAutoFit/>
          </a:bodyPr>
          <a:lstStyle/>
          <a:p>
            <a:endParaRPr lang="zh-CN" altLang="en-US"/>
          </a:p>
        </p:txBody>
      </p:sp>
      <p:sp>
        <p:nvSpPr>
          <p:cNvPr id="1184771" name="Rectangle 3"/>
          <p:cNvSpPr>
            <a:spLocks noGrp="1" noChangeArrowheads="1"/>
          </p:cNvSpPr>
          <p:nvPr>
            <p:ph type="title"/>
          </p:nvPr>
        </p:nvSpPr>
        <p:spPr>
          <a:xfrm>
            <a:off x="335360" y="412854"/>
            <a:ext cx="10972800" cy="654032"/>
          </a:xfrm>
        </p:spPr>
        <p:txBody>
          <a:bodyPr>
            <a:normAutofit fontScale="90000"/>
          </a:bodyPr>
          <a:lstStyle/>
          <a:p>
            <a:pPr algn="l"/>
            <a:r>
              <a:rPr lang="en-US" altLang="zh-CN" dirty="0">
                <a:ea typeface="宋体" pitchFamily="2" charset="-122"/>
              </a:rPr>
              <a:t>C’s Control Stack</a:t>
            </a:r>
          </a:p>
        </p:txBody>
      </p:sp>
      <p:sp>
        <p:nvSpPr>
          <p:cNvPr id="1184772" name="Text Box 4"/>
          <p:cNvSpPr txBox="1">
            <a:spLocks noChangeArrowheads="1"/>
          </p:cNvSpPr>
          <p:nvPr/>
        </p:nvSpPr>
        <p:spPr bwMode="auto">
          <a:xfrm>
            <a:off x="2286001" y="1295400"/>
            <a:ext cx="3134191" cy="3785652"/>
          </a:xfrm>
          <a:prstGeom prst="rect">
            <a:avLst/>
          </a:prstGeom>
          <a:noFill/>
          <a:ln w="25400">
            <a:noFill/>
            <a:miter lim="800000"/>
            <a:headEnd/>
            <a:tailEnd/>
          </a:ln>
          <a:effectLst/>
        </p:spPr>
        <p:txBody>
          <a:bodyPr wrap="none">
            <a:spAutoFit/>
          </a:bodyPr>
          <a:lstStyle/>
          <a:p>
            <a:r>
              <a:rPr lang="en-US" altLang="zh-CN" sz="2400" b="1" dirty="0">
                <a:latin typeface="Courier New" pitchFamily="49" charset="0"/>
                <a:ea typeface="宋体" pitchFamily="2" charset="-122"/>
              </a:rPr>
              <a:t>f() {</a:t>
            </a:r>
          </a:p>
          <a:p>
            <a:r>
              <a:rPr lang="en-US" altLang="zh-CN" sz="2400" b="1" dirty="0">
                <a:latin typeface="Courier New" pitchFamily="49" charset="0"/>
                <a:ea typeface="宋体" pitchFamily="2" charset="-122"/>
              </a:rPr>
              <a:t>  g(parameter);</a:t>
            </a:r>
          </a:p>
          <a:p>
            <a:r>
              <a:rPr lang="en-US" altLang="zh-CN" sz="2400" b="1" dirty="0">
                <a:latin typeface="Courier New" pitchFamily="49" charset="0"/>
                <a:ea typeface="宋体" pitchFamily="2" charset="-122"/>
              </a:rPr>
              <a:t>}</a:t>
            </a:r>
          </a:p>
          <a:p>
            <a:endParaRPr lang="en-US" altLang="zh-CN" sz="2400" b="1" dirty="0">
              <a:latin typeface="Courier New" pitchFamily="49" charset="0"/>
              <a:ea typeface="宋体" pitchFamily="2" charset="-122"/>
            </a:endParaRPr>
          </a:p>
          <a:p>
            <a:r>
              <a:rPr lang="en-US" altLang="zh-CN" sz="2400" b="1" dirty="0">
                <a:latin typeface="Courier New" pitchFamily="49" charset="0"/>
                <a:ea typeface="宋体" pitchFamily="2" charset="-122"/>
              </a:rPr>
              <a:t>g(char *</a:t>
            </a:r>
            <a:r>
              <a:rPr lang="en-US" altLang="zh-CN" sz="2400" b="1" dirty="0" err="1">
                <a:latin typeface="Courier New" pitchFamily="49" charset="0"/>
                <a:ea typeface="宋体" pitchFamily="2" charset="-122"/>
              </a:rPr>
              <a:t>args</a:t>
            </a:r>
            <a:r>
              <a:rPr lang="en-US" altLang="zh-CN" sz="2400" b="1" dirty="0">
                <a:latin typeface="Courier New" pitchFamily="49" charset="0"/>
                <a:ea typeface="宋体" pitchFamily="2" charset="-122"/>
              </a:rPr>
              <a:t>) {</a:t>
            </a:r>
          </a:p>
          <a:p>
            <a:r>
              <a:rPr lang="en-US" altLang="zh-CN" sz="2400" b="1" dirty="0">
                <a:latin typeface="Courier New" pitchFamily="49" charset="0"/>
                <a:ea typeface="宋体" pitchFamily="2" charset="-122"/>
              </a:rPr>
              <a:t>  int x;  </a:t>
            </a:r>
          </a:p>
          <a:p>
            <a:r>
              <a:rPr lang="en-US" altLang="zh-CN" sz="2400" b="1" dirty="0">
                <a:latin typeface="Courier New" pitchFamily="49" charset="0"/>
                <a:ea typeface="宋体" pitchFamily="2" charset="-122"/>
              </a:rPr>
              <a:t>  // more local </a:t>
            </a:r>
          </a:p>
          <a:p>
            <a:r>
              <a:rPr lang="en-US" altLang="zh-CN" sz="2400" b="1" dirty="0">
                <a:latin typeface="Courier New" pitchFamily="49" charset="0"/>
                <a:ea typeface="宋体" pitchFamily="2" charset="-122"/>
              </a:rPr>
              <a:t>  // variables</a:t>
            </a:r>
          </a:p>
          <a:p>
            <a:r>
              <a:rPr lang="en-US" altLang="zh-CN" sz="2400" b="1" dirty="0">
                <a:latin typeface="Courier New" pitchFamily="49" charset="0"/>
                <a:ea typeface="宋体" pitchFamily="2" charset="-122"/>
              </a:rPr>
              <a:t>  ...</a:t>
            </a:r>
          </a:p>
          <a:p>
            <a:r>
              <a:rPr lang="en-US" altLang="zh-CN" sz="2400" b="1" dirty="0">
                <a:latin typeface="Courier New" pitchFamily="49" charset="0"/>
                <a:ea typeface="宋体" pitchFamily="2" charset="-122"/>
              </a:rPr>
              <a:t>}</a:t>
            </a:r>
          </a:p>
        </p:txBody>
      </p:sp>
      <p:sp>
        <p:nvSpPr>
          <p:cNvPr id="1184773" name="Rectangle 5"/>
          <p:cNvSpPr>
            <a:spLocks noChangeArrowheads="1"/>
          </p:cNvSpPr>
          <p:nvPr/>
        </p:nvSpPr>
        <p:spPr bwMode="auto">
          <a:xfrm>
            <a:off x="7569200" y="5016500"/>
            <a:ext cx="2173288" cy="1212850"/>
          </a:xfrm>
          <a:prstGeom prst="rect">
            <a:avLst/>
          </a:prstGeom>
          <a:solidFill>
            <a:schemeClr val="folHlink"/>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f’s stack frame</a:t>
            </a:r>
          </a:p>
          <a:p>
            <a:pPr algn="ctr"/>
            <a:endParaRPr lang="en-US" altLang="zh-CN" sz="2400">
              <a:latin typeface="Arial" pitchFamily="34" charset="0"/>
              <a:ea typeface="宋体" pitchFamily="2" charset="-122"/>
            </a:endParaRPr>
          </a:p>
          <a:p>
            <a:pPr algn="ctr"/>
            <a:endParaRPr lang="en-US" altLang="zh-CN" sz="2400">
              <a:latin typeface="Arial" pitchFamily="34" charset="0"/>
              <a:ea typeface="宋体" pitchFamily="2" charset="-122"/>
            </a:endParaRPr>
          </a:p>
        </p:txBody>
      </p:sp>
      <p:sp>
        <p:nvSpPr>
          <p:cNvPr id="1184774" name="Rectangle 6"/>
          <p:cNvSpPr>
            <a:spLocks noChangeArrowheads="1"/>
          </p:cNvSpPr>
          <p:nvPr/>
        </p:nvSpPr>
        <p:spPr bwMode="auto">
          <a:xfrm>
            <a:off x="7569200" y="4168776"/>
            <a:ext cx="2173288" cy="847725"/>
          </a:xfrm>
          <a:prstGeom prst="rect">
            <a:avLst/>
          </a:prstGeom>
          <a:solidFill>
            <a:schemeClr val="accent1"/>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Input parameter</a:t>
            </a:r>
          </a:p>
        </p:txBody>
      </p:sp>
      <p:sp>
        <p:nvSpPr>
          <p:cNvPr id="1184775" name="Line 7"/>
          <p:cNvSpPr>
            <a:spLocks noChangeShapeType="1"/>
          </p:cNvSpPr>
          <p:nvPr/>
        </p:nvSpPr>
        <p:spPr bwMode="auto">
          <a:xfrm>
            <a:off x="6858001" y="4495801"/>
            <a:ext cx="708025" cy="542925"/>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84776" name="Line 8"/>
          <p:cNvSpPr>
            <a:spLocks noChangeShapeType="1"/>
          </p:cNvSpPr>
          <p:nvPr/>
        </p:nvSpPr>
        <p:spPr bwMode="auto">
          <a:xfrm>
            <a:off x="6477000" y="2362200"/>
            <a:ext cx="0" cy="36576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84777" name="Text Box 9"/>
          <p:cNvSpPr txBox="1">
            <a:spLocks noChangeArrowheads="1"/>
          </p:cNvSpPr>
          <p:nvPr/>
        </p:nvSpPr>
        <p:spPr bwMode="auto">
          <a:xfrm rot="-5400000">
            <a:off x="4952206" y="4039394"/>
            <a:ext cx="2592388"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Larger Addresses</a:t>
            </a:r>
          </a:p>
        </p:txBody>
      </p:sp>
      <p:sp>
        <p:nvSpPr>
          <p:cNvPr id="1184778" name="Text Box 10"/>
          <p:cNvSpPr txBox="1">
            <a:spLocks noChangeArrowheads="1"/>
          </p:cNvSpPr>
          <p:nvPr/>
        </p:nvSpPr>
        <p:spPr bwMode="auto">
          <a:xfrm>
            <a:off x="6575425" y="4089400"/>
            <a:ext cx="436338" cy="400110"/>
          </a:xfrm>
          <a:prstGeom prst="rect">
            <a:avLst/>
          </a:prstGeom>
          <a:noFill/>
          <a:ln w="31750">
            <a:noFill/>
            <a:miter lim="800000"/>
            <a:headEnd/>
            <a:tailEnd/>
          </a:ln>
          <a:effectLst/>
        </p:spPr>
        <p:txBody>
          <a:bodyPr wrap="none">
            <a:spAutoFit/>
          </a:bodyPr>
          <a:lstStyle/>
          <a:p>
            <a:r>
              <a:rPr lang="en-US" altLang="zh-CN" sz="2000">
                <a:ea typeface="宋体" pitchFamily="2" charset="-122"/>
              </a:rPr>
              <a:t>SP</a:t>
            </a:r>
          </a:p>
        </p:txBody>
      </p:sp>
      <p:sp>
        <p:nvSpPr>
          <p:cNvPr id="1184779" name="Text Box 11"/>
          <p:cNvSpPr txBox="1">
            <a:spLocks noChangeArrowheads="1"/>
          </p:cNvSpPr>
          <p:nvPr/>
        </p:nvSpPr>
        <p:spPr bwMode="auto">
          <a:xfrm>
            <a:off x="4657726" y="6184900"/>
            <a:ext cx="1771319" cy="400110"/>
          </a:xfrm>
          <a:prstGeom prst="rect">
            <a:avLst/>
          </a:prstGeom>
          <a:noFill/>
          <a:ln w="31750">
            <a:noFill/>
            <a:miter lim="800000"/>
            <a:headEnd/>
            <a:tailEnd/>
          </a:ln>
          <a:effectLst/>
        </p:spPr>
        <p:txBody>
          <a:bodyPr wrap="none">
            <a:spAutoFit/>
          </a:bodyPr>
          <a:lstStyle/>
          <a:p>
            <a:r>
              <a:rPr lang="en-US" altLang="zh-CN" sz="2000">
                <a:solidFill>
                  <a:srgbClr val="FF0000"/>
                </a:solidFill>
                <a:ea typeface="宋体" pitchFamily="2" charset="-122"/>
              </a:rPr>
              <a:t>Before calling g</a:t>
            </a:r>
          </a:p>
        </p:txBody>
      </p:sp>
      <p:sp>
        <p:nvSpPr>
          <p:cNvPr id="13" name="Rectangle 12"/>
          <p:cNvSpPr/>
          <p:nvPr/>
        </p:nvSpPr>
        <p:spPr>
          <a:xfrm>
            <a:off x="5429672" y="611971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fld id="{641B5C2B-3331-42C0-A945-93464A82AC68}" type="slidenum">
              <a:rPr lang="en-US" altLang="zh-CN"/>
              <a:pPr/>
              <a:t>41</a:t>
            </a:fld>
            <a:endParaRPr lang="en-US" altLang="zh-CN"/>
          </a:p>
        </p:txBody>
      </p:sp>
      <p:sp>
        <p:nvSpPr>
          <p:cNvPr id="1185794" name="Rectangle 2"/>
          <p:cNvSpPr>
            <a:spLocks noChangeArrowheads="1"/>
          </p:cNvSpPr>
          <p:nvPr/>
        </p:nvSpPr>
        <p:spPr bwMode="auto">
          <a:xfrm>
            <a:off x="2286001" y="2708920"/>
            <a:ext cx="3098800" cy="676146"/>
          </a:xfrm>
          <a:prstGeom prst="rect">
            <a:avLst/>
          </a:prstGeom>
          <a:solidFill>
            <a:schemeClr val="folHlink"/>
          </a:solidFill>
          <a:ln w="25400">
            <a:solidFill>
              <a:schemeClr val="folHlink"/>
            </a:solidFill>
            <a:miter lim="800000"/>
            <a:headEnd/>
            <a:tailEnd/>
          </a:ln>
          <a:effectLst/>
        </p:spPr>
        <p:txBody>
          <a:bodyPr wrap="square" anchor="ctr">
            <a:noAutofit/>
          </a:bodyPr>
          <a:lstStyle/>
          <a:p>
            <a:endParaRPr lang="zh-CN" altLang="en-US"/>
          </a:p>
        </p:txBody>
      </p:sp>
      <p:sp>
        <p:nvSpPr>
          <p:cNvPr id="1185795" name="Rectangle 3"/>
          <p:cNvSpPr>
            <a:spLocks noGrp="1" noChangeArrowheads="1"/>
          </p:cNvSpPr>
          <p:nvPr>
            <p:ph type="title"/>
          </p:nvPr>
        </p:nvSpPr>
        <p:spPr>
          <a:xfrm>
            <a:off x="335360" y="389933"/>
            <a:ext cx="10972800" cy="654032"/>
          </a:xfrm>
        </p:spPr>
        <p:txBody>
          <a:bodyPr>
            <a:normAutofit fontScale="90000"/>
          </a:bodyPr>
          <a:lstStyle/>
          <a:p>
            <a:pPr algn="l"/>
            <a:r>
              <a:rPr lang="en-US" altLang="zh-CN" dirty="0">
                <a:ea typeface="宋体" pitchFamily="2" charset="-122"/>
              </a:rPr>
              <a:t>C’s Control Stack</a:t>
            </a:r>
          </a:p>
        </p:txBody>
      </p:sp>
      <p:sp>
        <p:nvSpPr>
          <p:cNvPr id="1185796" name="Text Box 4"/>
          <p:cNvSpPr txBox="1">
            <a:spLocks noChangeArrowheads="1"/>
          </p:cNvSpPr>
          <p:nvPr/>
        </p:nvSpPr>
        <p:spPr bwMode="auto">
          <a:xfrm>
            <a:off x="2286001" y="1295400"/>
            <a:ext cx="3134191" cy="3785652"/>
          </a:xfrm>
          <a:prstGeom prst="rect">
            <a:avLst/>
          </a:prstGeom>
          <a:noFill/>
          <a:ln w="25400">
            <a:noFill/>
            <a:miter lim="800000"/>
            <a:headEnd/>
            <a:tailEnd/>
          </a:ln>
          <a:effectLst/>
        </p:spPr>
        <p:txBody>
          <a:bodyPr wrap="none">
            <a:spAutoFit/>
          </a:bodyPr>
          <a:lstStyle/>
          <a:p>
            <a:r>
              <a:rPr lang="en-US" altLang="zh-CN" sz="2400" b="1" dirty="0">
                <a:latin typeface="Courier New" pitchFamily="49" charset="0"/>
                <a:ea typeface="宋体" pitchFamily="2" charset="-122"/>
              </a:rPr>
              <a:t>f() {</a:t>
            </a:r>
          </a:p>
          <a:p>
            <a:r>
              <a:rPr lang="en-US" altLang="zh-CN" sz="2400" b="1" dirty="0">
                <a:latin typeface="Courier New" pitchFamily="49" charset="0"/>
                <a:ea typeface="宋体" pitchFamily="2" charset="-122"/>
              </a:rPr>
              <a:t>  g(parameter);</a:t>
            </a:r>
          </a:p>
          <a:p>
            <a:r>
              <a:rPr lang="en-US" altLang="zh-CN" sz="2400" b="1" dirty="0">
                <a:latin typeface="Courier New" pitchFamily="49" charset="0"/>
                <a:ea typeface="宋体" pitchFamily="2" charset="-122"/>
              </a:rPr>
              <a:t>}</a:t>
            </a:r>
          </a:p>
          <a:p>
            <a:endParaRPr lang="en-US" altLang="zh-CN" sz="2400" b="1" dirty="0">
              <a:latin typeface="Courier New" pitchFamily="49" charset="0"/>
              <a:ea typeface="宋体" pitchFamily="2" charset="-122"/>
            </a:endParaRPr>
          </a:p>
          <a:p>
            <a:r>
              <a:rPr lang="en-US" altLang="zh-CN" sz="2400" b="1" dirty="0">
                <a:latin typeface="Courier New" pitchFamily="49" charset="0"/>
                <a:ea typeface="宋体" pitchFamily="2" charset="-122"/>
              </a:rPr>
              <a:t>g(char *</a:t>
            </a:r>
            <a:r>
              <a:rPr lang="en-US" altLang="zh-CN" sz="2400" b="1" dirty="0" err="1">
                <a:latin typeface="Courier New" pitchFamily="49" charset="0"/>
                <a:ea typeface="宋体" pitchFamily="2" charset="-122"/>
              </a:rPr>
              <a:t>args</a:t>
            </a:r>
            <a:r>
              <a:rPr lang="en-US" altLang="zh-CN" sz="2400" b="1" dirty="0">
                <a:latin typeface="Courier New" pitchFamily="49" charset="0"/>
                <a:ea typeface="宋体" pitchFamily="2" charset="-122"/>
              </a:rPr>
              <a:t>) {</a:t>
            </a:r>
          </a:p>
          <a:p>
            <a:r>
              <a:rPr lang="en-US" altLang="zh-CN" sz="2400" b="1" dirty="0">
                <a:latin typeface="Courier New" pitchFamily="49" charset="0"/>
                <a:ea typeface="宋体" pitchFamily="2" charset="-122"/>
              </a:rPr>
              <a:t>  int x;  </a:t>
            </a:r>
          </a:p>
          <a:p>
            <a:r>
              <a:rPr lang="en-US" altLang="zh-CN" sz="2400" b="1" dirty="0">
                <a:latin typeface="Courier New" pitchFamily="49" charset="0"/>
                <a:ea typeface="宋体" pitchFamily="2" charset="-122"/>
              </a:rPr>
              <a:t>  // more local </a:t>
            </a:r>
          </a:p>
          <a:p>
            <a:r>
              <a:rPr lang="en-US" altLang="zh-CN" sz="2400" b="1" dirty="0">
                <a:latin typeface="Courier New" pitchFamily="49" charset="0"/>
                <a:ea typeface="宋体" pitchFamily="2" charset="-122"/>
              </a:rPr>
              <a:t>  // variables</a:t>
            </a:r>
          </a:p>
          <a:p>
            <a:r>
              <a:rPr lang="en-US" altLang="zh-CN" sz="2400" b="1" dirty="0">
                <a:latin typeface="Courier New" pitchFamily="49" charset="0"/>
                <a:ea typeface="宋体" pitchFamily="2" charset="-122"/>
              </a:rPr>
              <a:t>  ...</a:t>
            </a:r>
          </a:p>
          <a:p>
            <a:r>
              <a:rPr lang="en-US" altLang="zh-CN" sz="2400" b="1" dirty="0">
                <a:latin typeface="Courier New" pitchFamily="49" charset="0"/>
                <a:ea typeface="宋体" pitchFamily="2" charset="-122"/>
              </a:rPr>
              <a:t>}</a:t>
            </a:r>
          </a:p>
        </p:txBody>
      </p:sp>
      <p:sp>
        <p:nvSpPr>
          <p:cNvPr id="1185797" name="Rectangle 5"/>
          <p:cNvSpPr>
            <a:spLocks noChangeArrowheads="1"/>
          </p:cNvSpPr>
          <p:nvPr/>
        </p:nvSpPr>
        <p:spPr bwMode="auto">
          <a:xfrm>
            <a:off x="7569200" y="5016500"/>
            <a:ext cx="2173288" cy="1212850"/>
          </a:xfrm>
          <a:prstGeom prst="rect">
            <a:avLst/>
          </a:prstGeom>
          <a:solidFill>
            <a:schemeClr val="folHlink"/>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f’s stack frame</a:t>
            </a:r>
          </a:p>
          <a:p>
            <a:pPr algn="ctr"/>
            <a:endParaRPr lang="en-US" altLang="zh-CN" sz="2400">
              <a:latin typeface="Arial" pitchFamily="34" charset="0"/>
              <a:ea typeface="宋体" pitchFamily="2" charset="-122"/>
            </a:endParaRPr>
          </a:p>
          <a:p>
            <a:pPr algn="ctr"/>
            <a:endParaRPr lang="en-US" altLang="zh-CN" sz="2400">
              <a:latin typeface="Arial" pitchFamily="34" charset="0"/>
              <a:ea typeface="宋体" pitchFamily="2" charset="-122"/>
            </a:endParaRPr>
          </a:p>
        </p:txBody>
      </p:sp>
      <p:sp>
        <p:nvSpPr>
          <p:cNvPr id="1185798" name="Line 6"/>
          <p:cNvSpPr>
            <a:spLocks noChangeShapeType="1"/>
          </p:cNvSpPr>
          <p:nvPr/>
        </p:nvSpPr>
        <p:spPr bwMode="auto">
          <a:xfrm>
            <a:off x="6477000" y="2362200"/>
            <a:ext cx="0" cy="36576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85799" name="Text Box 7"/>
          <p:cNvSpPr txBox="1">
            <a:spLocks noChangeArrowheads="1"/>
          </p:cNvSpPr>
          <p:nvPr/>
        </p:nvSpPr>
        <p:spPr bwMode="auto">
          <a:xfrm rot="-5400000">
            <a:off x="4952206" y="4039394"/>
            <a:ext cx="2592388"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Larger Addresses</a:t>
            </a:r>
          </a:p>
        </p:txBody>
      </p:sp>
      <p:sp>
        <p:nvSpPr>
          <p:cNvPr id="1185800" name="Rectangle 8"/>
          <p:cNvSpPr>
            <a:spLocks noChangeArrowheads="1"/>
          </p:cNvSpPr>
          <p:nvPr/>
        </p:nvSpPr>
        <p:spPr bwMode="auto">
          <a:xfrm>
            <a:off x="7569200" y="3214043"/>
            <a:ext cx="2173288" cy="461665"/>
          </a:xfrm>
          <a:prstGeom prst="rect">
            <a:avLst/>
          </a:prstGeom>
          <a:solidFill>
            <a:srgbClr val="FFFF99"/>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base pointer</a:t>
            </a:r>
          </a:p>
        </p:txBody>
      </p:sp>
      <p:sp>
        <p:nvSpPr>
          <p:cNvPr id="1185801" name="Rectangle 9"/>
          <p:cNvSpPr>
            <a:spLocks noChangeArrowheads="1"/>
          </p:cNvSpPr>
          <p:nvPr/>
        </p:nvSpPr>
        <p:spPr bwMode="auto">
          <a:xfrm>
            <a:off x="7569200" y="1990725"/>
            <a:ext cx="2173288" cy="1212850"/>
          </a:xfrm>
          <a:prstGeom prst="rect">
            <a:avLst/>
          </a:prstGeom>
          <a:solidFill>
            <a:schemeClr val="accent1"/>
          </a:solidFill>
          <a:ln w="25400">
            <a:solidFill>
              <a:schemeClr val="tx1"/>
            </a:solidFill>
            <a:miter lim="800000"/>
            <a:headEnd/>
            <a:tailEnd/>
          </a:ln>
          <a:effectLst/>
        </p:spPr>
        <p:txBody>
          <a:bodyPr anchor="ctr">
            <a:spAutoFit/>
          </a:bodyPr>
          <a:lstStyle/>
          <a:p>
            <a:r>
              <a:rPr lang="en-US" altLang="zh-CN" sz="2400">
                <a:latin typeface="Arial" pitchFamily="34" charset="0"/>
                <a:ea typeface="宋体" pitchFamily="2" charset="-122"/>
              </a:rPr>
              <a:t>int x;</a:t>
            </a:r>
            <a:br>
              <a:rPr lang="en-US" altLang="zh-CN" sz="2400">
                <a:latin typeface="Arial" pitchFamily="34" charset="0"/>
                <a:ea typeface="宋体" pitchFamily="2" charset="-122"/>
              </a:rPr>
            </a:br>
            <a:r>
              <a:rPr lang="en-US" altLang="zh-CN" sz="2400">
                <a:latin typeface="Arial" pitchFamily="34" charset="0"/>
                <a:ea typeface="宋体" pitchFamily="2" charset="-122"/>
              </a:rPr>
              <a:t>// local</a:t>
            </a:r>
            <a:br>
              <a:rPr lang="en-US" altLang="zh-CN" sz="2400">
                <a:latin typeface="Arial" pitchFamily="34" charset="0"/>
                <a:ea typeface="宋体" pitchFamily="2" charset="-122"/>
              </a:rPr>
            </a:br>
            <a:r>
              <a:rPr lang="en-US" altLang="zh-CN" sz="2400">
                <a:latin typeface="Arial" pitchFamily="34" charset="0"/>
                <a:ea typeface="宋体" pitchFamily="2" charset="-122"/>
              </a:rPr>
              <a:t>// variables</a:t>
            </a:r>
          </a:p>
        </p:txBody>
      </p:sp>
      <p:sp>
        <p:nvSpPr>
          <p:cNvPr id="1185802" name="Line 10"/>
          <p:cNvSpPr>
            <a:spLocks noChangeShapeType="1"/>
          </p:cNvSpPr>
          <p:nvPr/>
        </p:nvSpPr>
        <p:spPr bwMode="auto">
          <a:xfrm>
            <a:off x="6858001" y="1447801"/>
            <a:ext cx="708025" cy="542925"/>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85803" name="Rectangle 11"/>
          <p:cNvSpPr>
            <a:spLocks noChangeArrowheads="1"/>
          </p:cNvSpPr>
          <p:nvPr/>
        </p:nvSpPr>
        <p:spPr bwMode="auto">
          <a:xfrm>
            <a:off x="7569200" y="4168776"/>
            <a:ext cx="2173288" cy="847725"/>
          </a:xfrm>
          <a:prstGeom prst="rect">
            <a:avLst/>
          </a:prstGeom>
          <a:solidFill>
            <a:schemeClr val="accent1"/>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Input parameter</a:t>
            </a:r>
          </a:p>
        </p:txBody>
      </p:sp>
      <p:sp>
        <p:nvSpPr>
          <p:cNvPr id="1185804" name="Rectangle 12"/>
          <p:cNvSpPr>
            <a:spLocks noChangeArrowheads="1"/>
          </p:cNvSpPr>
          <p:nvPr/>
        </p:nvSpPr>
        <p:spPr bwMode="auto">
          <a:xfrm>
            <a:off x="7568864" y="3696643"/>
            <a:ext cx="2170787" cy="461665"/>
          </a:xfrm>
          <a:prstGeom prst="rect">
            <a:avLst/>
          </a:prstGeom>
          <a:solidFill>
            <a:srgbClr val="FFFF99"/>
          </a:solidFill>
          <a:ln w="25400">
            <a:solidFill>
              <a:schemeClr val="tx1"/>
            </a:solidFill>
            <a:miter lim="800000"/>
            <a:headEnd/>
            <a:tailEnd/>
          </a:ln>
          <a:effectLst/>
        </p:spPr>
        <p:txBody>
          <a:bodyPr wrap="none" anchor="ctr">
            <a:spAutoFit/>
          </a:bodyPr>
          <a:lstStyle/>
          <a:p>
            <a:pPr algn="ctr"/>
            <a:r>
              <a:rPr lang="en-US" altLang="zh-CN" sz="2400">
                <a:latin typeface="Arial" pitchFamily="34" charset="0"/>
                <a:ea typeface="宋体" pitchFamily="2" charset="-122"/>
              </a:rPr>
              <a:t>return address</a:t>
            </a:r>
          </a:p>
        </p:txBody>
      </p:sp>
      <p:sp>
        <p:nvSpPr>
          <p:cNvPr id="1185805" name="Line 13"/>
          <p:cNvSpPr>
            <a:spLocks noChangeShapeType="1"/>
          </p:cNvSpPr>
          <p:nvPr/>
        </p:nvSpPr>
        <p:spPr bwMode="auto">
          <a:xfrm>
            <a:off x="9742488" y="3429000"/>
            <a:ext cx="315912" cy="0"/>
          </a:xfrm>
          <a:prstGeom prst="line">
            <a:avLst/>
          </a:prstGeom>
          <a:noFill/>
          <a:ln w="25400">
            <a:solidFill>
              <a:schemeClr val="tx1"/>
            </a:solidFill>
            <a:round/>
            <a:headEnd/>
            <a:tailEnd/>
          </a:ln>
          <a:effectLst/>
        </p:spPr>
        <p:txBody>
          <a:bodyPr wrap="none">
            <a:spAutoFit/>
          </a:bodyPr>
          <a:lstStyle/>
          <a:p>
            <a:endParaRPr lang="zh-CN" altLang="en-US"/>
          </a:p>
        </p:txBody>
      </p:sp>
      <p:sp>
        <p:nvSpPr>
          <p:cNvPr id="1185806" name="Line 14"/>
          <p:cNvSpPr>
            <a:spLocks noChangeShapeType="1"/>
          </p:cNvSpPr>
          <p:nvPr/>
        </p:nvSpPr>
        <p:spPr bwMode="auto">
          <a:xfrm>
            <a:off x="10058400" y="3429001"/>
            <a:ext cx="0" cy="1609725"/>
          </a:xfrm>
          <a:prstGeom prst="line">
            <a:avLst/>
          </a:prstGeom>
          <a:noFill/>
          <a:ln w="25400">
            <a:solidFill>
              <a:schemeClr val="tx1"/>
            </a:solidFill>
            <a:round/>
            <a:headEnd/>
            <a:tailEnd/>
          </a:ln>
          <a:effectLst/>
        </p:spPr>
        <p:txBody>
          <a:bodyPr wrap="none">
            <a:spAutoFit/>
          </a:bodyPr>
          <a:lstStyle/>
          <a:p>
            <a:endParaRPr lang="zh-CN" altLang="en-US"/>
          </a:p>
        </p:txBody>
      </p:sp>
      <p:sp>
        <p:nvSpPr>
          <p:cNvPr id="1185807" name="Line 15"/>
          <p:cNvSpPr>
            <a:spLocks noChangeShapeType="1"/>
          </p:cNvSpPr>
          <p:nvPr/>
        </p:nvSpPr>
        <p:spPr bwMode="auto">
          <a:xfrm flipH="1" flipV="1">
            <a:off x="9742488" y="5038725"/>
            <a:ext cx="315912" cy="0"/>
          </a:xfrm>
          <a:prstGeom prst="line">
            <a:avLst/>
          </a:prstGeom>
          <a:noFill/>
          <a:ln w="25400">
            <a:solidFill>
              <a:schemeClr val="tx1"/>
            </a:solidFill>
            <a:round/>
            <a:headEnd/>
            <a:tailEnd type="triangle" w="med" len="med"/>
          </a:ln>
          <a:effectLst/>
        </p:spPr>
        <p:txBody>
          <a:bodyPr>
            <a:spAutoFit/>
          </a:bodyPr>
          <a:lstStyle/>
          <a:p>
            <a:endParaRPr lang="zh-CN" altLang="en-US"/>
          </a:p>
        </p:txBody>
      </p:sp>
      <p:sp>
        <p:nvSpPr>
          <p:cNvPr id="1185808" name="Text Box 16"/>
          <p:cNvSpPr txBox="1">
            <a:spLocks noChangeArrowheads="1"/>
          </p:cNvSpPr>
          <p:nvPr/>
        </p:nvSpPr>
        <p:spPr bwMode="auto">
          <a:xfrm>
            <a:off x="4657726" y="6184900"/>
            <a:ext cx="1612877" cy="400110"/>
          </a:xfrm>
          <a:prstGeom prst="rect">
            <a:avLst/>
          </a:prstGeom>
          <a:noFill/>
          <a:ln w="31750">
            <a:noFill/>
            <a:miter lim="800000"/>
            <a:headEnd/>
            <a:tailEnd/>
          </a:ln>
          <a:effectLst/>
        </p:spPr>
        <p:txBody>
          <a:bodyPr wrap="none">
            <a:spAutoFit/>
          </a:bodyPr>
          <a:lstStyle/>
          <a:p>
            <a:r>
              <a:rPr lang="en-US" altLang="zh-CN" sz="2000">
                <a:solidFill>
                  <a:srgbClr val="FF0000"/>
                </a:solidFill>
                <a:ea typeface="宋体" pitchFamily="2" charset="-122"/>
              </a:rPr>
              <a:t>After calling g</a:t>
            </a:r>
          </a:p>
        </p:txBody>
      </p:sp>
      <p:sp>
        <p:nvSpPr>
          <p:cNvPr id="1185809" name="Text Box 17"/>
          <p:cNvSpPr txBox="1">
            <a:spLocks noChangeArrowheads="1"/>
          </p:cNvSpPr>
          <p:nvPr/>
        </p:nvSpPr>
        <p:spPr bwMode="auto">
          <a:xfrm>
            <a:off x="6130925" y="1231900"/>
            <a:ext cx="436338" cy="400110"/>
          </a:xfrm>
          <a:prstGeom prst="rect">
            <a:avLst/>
          </a:prstGeom>
          <a:noFill/>
          <a:ln w="31750">
            <a:noFill/>
            <a:miter lim="800000"/>
            <a:headEnd/>
            <a:tailEnd/>
          </a:ln>
          <a:effectLst/>
        </p:spPr>
        <p:txBody>
          <a:bodyPr wrap="none">
            <a:spAutoFit/>
          </a:bodyPr>
          <a:lstStyle/>
          <a:p>
            <a:r>
              <a:rPr lang="en-US" altLang="zh-CN" sz="2000">
                <a:ea typeface="宋体" pitchFamily="2" charset="-122"/>
              </a:rPr>
              <a:t>SP</a:t>
            </a:r>
          </a:p>
        </p:txBody>
      </p:sp>
      <p:sp>
        <p:nvSpPr>
          <p:cNvPr id="19" name="Rectangle 18"/>
          <p:cNvSpPr/>
          <p:nvPr/>
        </p:nvSpPr>
        <p:spPr>
          <a:xfrm>
            <a:off x="5429672" y="611971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32BF50DB-BA42-411D-AC0A-D753CAD1A794}" type="slidenum">
              <a:rPr lang="en-US" altLang="zh-CN"/>
              <a:pPr/>
              <a:t>42</a:t>
            </a:fld>
            <a:endParaRPr lang="en-US" altLang="zh-CN"/>
          </a:p>
        </p:txBody>
      </p:sp>
      <p:sp>
        <p:nvSpPr>
          <p:cNvPr id="1186818" name="Rectangle 2"/>
          <p:cNvSpPr>
            <a:spLocks noGrp="1" noChangeArrowheads="1"/>
          </p:cNvSpPr>
          <p:nvPr>
            <p:ph type="title"/>
          </p:nvPr>
        </p:nvSpPr>
        <p:spPr>
          <a:xfrm>
            <a:off x="407368" y="433818"/>
            <a:ext cx="10972800" cy="654032"/>
          </a:xfrm>
        </p:spPr>
        <p:txBody>
          <a:bodyPr>
            <a:normAutofit fontScale="90000"/>
          </a:bodyPr>
          <a:lstStyle/>
          <a:p>
            <a:pPr algn="l"/>
            <a:r>
              <a:rPr lang="en-US" altLang="zh-CN" dirty="0">
                <a:ea typeface="宋体" pitchFamily="2" charset="-122"/>
              </a:rPr>
              <a:t>Buffer Overflow Example</a:t>
            </a:r>
          </a:p>
        </p:txBody>
      </p:sp>
      <p:sp>
        <p:nvSpPr>
          <p:cNvPr id="1186819" name="Text Box 3"/>
          <p:cNvSpPr txBox="1">
            <a:spLocks noChangeArrowheads="1"/>
          </p:cNvSpPr>
          <p:nvPr/>
        </p:nvSpPr>
        <p:spPr bwMode="auto">
          <a:xfrm>
            <a:off x="2286001" y="2514600"/>
            <a:ext cx="4424609" cy="1569660"/>
          </a:xfrm>
          <a:prstGeom prst="rect">
            <a:avLst/>
          </a:prstGeom>
          <a:noFill/>
          <a:ln w="25400">
            <a:noFill/>
            <a:miter lim="800000"/>
            <a:headEnd/>
            <a:tailEnd/>
          </a:ln>
          <a:effectLst/>
        </p:spPr>
        <p:txBody>
          <a:bodyPr wrap="none">
            <a:spAutoFit/>
          </a:bodyPr>
          <a:lstStyle/>
          <a:p>
            <a:r>
              <a:rPr lang="en-US" altLang="zh-CN" sz="2400" b="1">
                <a:latin typeface="Courier New" pitchFamily="49" charset="0"/>
                <a:ea typeface="宋体" pitchFamily="2" charset="-122"/>
              </a:rPr>
              <a:t>g(char *text) {</a:t>
            </a:r>
          </a:p>
          <a:p>
            <a:r>
              <a:rPr lang="en-US" altLang="zh-CN" sz="2400" b="1">
                <a:latin typeface="Courier New" pitchFamily="49" charset="0"/>
                <a:ea typeface="宋体" pitchFamily="2" charset="-122"/>
              </a:rPr>
              <a:t>  char buffer[128];</a:t>
            </a:r>
          </a:p>
          <a:p>
            <a:r>
              <a:rPr lang="en-US" altLang="zh-CN" sz="2400" b="1">
                <a:latin typeface="Courier New" pitchFamily="49" charset="0"/>
                <a:ea typeface="宋体" pitchFamily="2" charset="-122"/>
              </a:rPr>
              <a:t>  strcpy(buffer, text);</a:t>
            </a:r>
          </a:p>
          <a:p>
            <a:r>
              <a:rPr lang="en-US" altLang="zh-CN" sz="2400" b="1">
                <a:latin typeface="Courier New" pitchFamily="49" charset="0"/>
                <a:ea typeface="宋体" pitchFamily="2" charset="-122"/>
              </a:rPr>
              <a:t>}</a:t>
            </a:r>
          </a:p>
        </p:txBody>
      </p:sp>
      <p:sp>
        <p:nvSpPr>
          <p:cNvPr id="1186820" name="Rectangle 4"/>
          <p:cNvSpPr>
            <a:spLocks noChangeArrowheads="1"/>
          </p:cNvSpPr>
          <p:nvPr/>
        </p:nvSpPr>
        <p:spPr bwMode="auto">
          <a:xfrm>
            <a:off x="7553325" y="5375276"/>
            <a:ext cx="2173288" cy="847725"/>
          </a:xfrm>
          <a:prstGeom prst="rect">
            <a:avLst/>
          </a:prstGeom>
          <a:solidFill>
            <a:schemeClr val="folHlink"/>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f’s stack frame</a:t>
            </a:r>
          </a:p>
          <a:p>
            <a:pPr algn="ctr"/>
            <a:endParaRPr lang="en-US" altLang="zh-CN" sz="2400">
              <a:latin typeface="Arial" pitchFamily="34" charset="0"/>
              <a:ea typeface="宋体" pitchFamily="2" charset="-122"/>
            </a:endParaRPr>
          </a:p>
        </p:txBody>
      </p:sp>
      <p:sp>
        <p:nvSpPr>
          <p:cNvPr id="1186821" name="Rectangle 5"/>
          <p:cNvSpPr>
            <a:spLocks noChangeArrowheads="1"/>
          </p:cNvSpPr>
          <p:nvPr/>
        </p:nvSpPr>
        <p:spPr bwMode="auto">
          <a:xfrm>
            <a:off x="7559675" y="2242493"/>
            <a:ext cx="2173288" cy="461665"/>
          </a:xfrm>
          <a:prstGeom prst="rect">
            <a:avLst/>
          </a:prstGeom>
          <a:solidFill>
            <a:srgbClr val="FFFF99"/>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base pointer</a:t>
            </a:r>
          </a:p>
        </p:txBody>
      </p:sp>
      <p:sp>
        <p:nvSpPr>
          <p:cNvPr id="1186822" name="Rectangle 6"/>
          <p:cNvSpPr>
            <a:spLocks noChangeArrowheads="1"/>
          </p:cNvSpPr>
          <p:nvPr/>
        </p:nvSpPr>
        <p:spPr bwMode="auto">
          <a:xfrm>
            <a:off x="7556500" y="1019175"/>
            <a:ext cx="2173288" cy="1212850"/>
          </a:xfrm>
          <a:prstGeom prst="rect">
            <a:avLst/>
          </a:prstGeom>
          <a:solidFill>
            <a:schemeClr val="accent1"/>
          </a:solidFill>
          <a:ln w="25400">
            <a:solidFill>
              <a:schemeClr val="tx1"/>
            </a:solidFill>
            <a:miter lim="800000"/>
            <a:headEnd/>
            <a:tailEnd/>
          </a:ln>
          <a:effectLst/>
        </p:spPr>
        <p:txBody>
          <a:bodyPr anchor="ctr">
            <a:spAutoFit/>
          </a:bodyPr>
          <a:lstStyle/>
          <a:p>
            <a:r>
              <a:rPr lang="en-US" altLang="zh-CN" sz="2400" b="1">
                <a:latin typeface="Courier New" pitchFamily="49" charset="0"/>
                <a:ea typeface="宋体" pitchFamily="2" charset="-122"/>
              </a:rPr>
              <a:t>buffer[]</a:t>
            </a:r>
          </a:p>
          <a:p>
            <a:endParaRPr lang="en-US" altLang="zh-CN" sz="2400">
              <a:latin typeface="Arial" pitchFamily="34" charset="0"/>
              <a:ea typeface="宋体" pitchFamily="2" charset="-122"/>
            </a:endParaRPr>
          </a:p>
          <a:p>
            <a:endParaRPr lang="en-US" altLang="zh-CN" sz="2400">
              <a:latin typeface="Arial" pitchFamily="34" charset="0"/>
              <a:ea typeface="宋体" pitchFamily="2" charset="-122"/>
            </a:endParaRPr>
          </a:p>
        </p:txBody>
      </p:sp>
      <p:sp>
        <p:nvSpPr>
          <p:cNvPr id="1186823" name="Line 7"/>
          <p:cNvSpPr>
            <a:spLocks noChangeShapeType="1"/>
          </p:cNvSpPr>
          <p:nvPr/>
        </p:nvSpPr>
        <p:spPr bwMode="auto">
          <a:xfrm flipV="1">
            <a:off x="6683376" y="1019176"/>
            <a:ext cx="873125" cy="276225"/>
          </a:xfrm>
          <a:prstGeom prst="line">
            <a:avLst/>
          </a:prstGeom>
          <a:noFill/>
          <a:ln w="25400">
            <a:solidFill>
              <a:schemeClr val="tx1"/>
            </a:solidFill>
            <a:round/>
            <a:headEnd/>
            <a:tailEnd type="triangle" w="med" len="med"/>
          </a:ln>
          <a:effectLst/>
        </p:spPr>
        <p:txBody>
          <a:bodyPr>
            <a:spAutoFit/>
          </a:bodyPr>
          <a:lstStyle/>
          <a:p>
            <a:endParaRPr lang="zh-CN" altLang="en-US"/>
          </a:p>
        </p:txBody>
      </p:sp>
      <p:sp>
        <p:nvSpPr>
          <p:cNvPr id="1186824" name="Rectangle 8"/>
          <p:cNvSpPr>
            <a:spLocks noChangeArrowheads="1"/>
          </p:cNvSpPr>
          <p:nvPr/>
        </p:nvSpPr>
        <p:spPr bwMode="auto">
          <a:xfrm>
            <a:off x="7559339" y="2725093"/>
            <a:ext cx="2170787" cy="461665"/>
          </a:xfrm>
          <a:prstGeom prst="rect">
            <a:avLst/>
          </a:prstGeom>
          <a:solidFill>
            <a:srgbClr val="FFFF99"/>
          </a:solidFill>
          <a:ln w="25400">
            <a:solidFill>
              <a:schemeClr val="tx1"/>
            </a:solidFill>
            <a:miter lim="800000"/>
            <a:headEnd/>
            <a:tailEnd/>
          </a:ln>
          <a:effectLst/>
        </p:spPr>
        <p:txBody>
          <a:bodyPr wrap="none" anchor="ctr">
            <a:spAutoFit/>
          </a:bodyPr>
          <a:lstStyle/>
          <a:p>
            <a:pPr algn="ctr"/>
            <a:r>
              <a:rPr lang="en-US" altLang="zh-CN" sz="2400">
                <a:latin typeface="Arial" pitchFamily="34" charset="0"/>
                <a:ea typeface="宋体" pitchFamily="2" charset="-122"/>
              </a:rPr>
              <a:t>return address</a:t>
            </a:r>
          </a:p>
        </p:txBody>
      </p:sp>
      <p:sp>
        <p:nvSpPr>
          <p:cNvPr id="1186825" name="AutoShape 9"/>
          <p:cNvSpPr>
            <a:spLocks/>
          </p:cNvSpPr>
          <p:nvPr/>
        </p:nvSpPr>
        <p:spPr bwMode="auto">
          <a:xfrm>
            <a:off x="7239000" y="3186758"/>
            <a:ext cx="152400" cy="2178049"/>
          </a:xfrm>
          <a:prstGeom prst="leftBrace">
            <a:avLst>
              <a:gd name="adj1" fmla="val 119097"/>
              <a:gd name="adj2" fmla="val 50000"/>
            </a:avLst>
          </a:prstGeom>
          <a:noFill/>
          <a:ln w="25400">
            <a:solidFill>
              <a:schemeClr val="tx1"/>
            </a:solidFill>
            <a:round/>
            <a:headEnd/>
            <a:tailEnd/>
          </a:ln>
          <a:effectLst/>
        </p:spPr>
        <p:txBody>
          <a:bodyPr anchor="ctr">
            <a:noAutofit/>
          </a:bodyPr>
          <a:lstStyle/>
          <a:p>
            <a:endParaRPr lang="zh-CN" altLang="en-US"/>
          </a:p>
        </p:txBody>
      </p:sp>
      <p:sp>
        <p:nvSpPr>
          <p:cNvPr id="1186826" name="Text Box 10"/>
          <p:cNvSpPr txBox="1">
            <a:spLocks noChangeArrowheads="1"/>
          </p:cNvSpPr>
          <p:nvPr/>
        </p:nvSpPr>
        <p:spPr bwMode="auto">
          <a:xfrm>
            <a:off x="6226175" y="4067175"/>
            <a:ext cx="914400" cy="457200"/>
          </a:xfrm>
          <a:prstGeom prst="rect">
            <a:avLst/>
          </a:prstGeom>
          <a:noFill/>
          <a:ln w="25400">
            <a:noFill/>
            <a:miter lim="800000"/>
            <a:headEnd/>
            <a:tailEnd/>
          </a:ln>
          <a:effectLst/>
        </p:spPr>
        <p:txBody>
          <a:bodyPr wrap="none">
            <a:spAutoFit/>
          </a:bodyPr>
          <a:lstStyle/>
          <a:p>
            <a:r>
              <a:rPr lang="en-US" altLang="zh-CN" sz="2400" b="1">
                <a:latin typeface="Courier New" pitchFamily="49" charset="0"/>
                <a:ea typeface="宋体" pitchFamily="2" charset="-122"/>
              </a:rPr>
              <a:t>text</a:t>
            </a:r>
          </a:p>
        </p:txBody>
      </p:sp>
      <p:sp>
        <p:nvSpPr>
          <p:cNvPr id="1186827" name="Rectangle 11"/>
          <p:cNvSpPr>
            <a:spLocks noChangeArrowheads="1"/>
          </p:cNvSpPr>
          <p:nvPr/>
        </p:nvSpPr>
        <p:spPr bwMode="auto">
          <a:xfrm>
            <a:off x="7556500" y="4420543"/>
            <a:ext cx="2173288" cy="461665"/>
          </a:xfrm>
          <a:prstGeom prst="rect">
            <a:avLst/>
          </a:prstGeom>
          <a:solidFill>
            <a:srgbClr val="FF99CC"/>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a:t>
            </a:r>
          </a:p>
        </p:txBody>
      </p:sp>
      <p:sp>
        <p:nvSpPr>
          <p:cNvPr id="1186828" name="Rectangle 12"/>
          <p:cNvSpPr>
            <a:spLocks noChangeArrowheads="1"/>
          </p:cNvSpPr>
          <p:nvPr/>
        </p:nvSpPr>
        <p:spPr bwMode="auto">
          <a:xfrm>
            <a:off x="7553325" y="3197225"/>
            <a:ext cx="2173288" cy="1212850"/>
          </a:xfrm>
          <a:prstGeom prst="rect">
            <a:avLst/>
          </a:prstGeom>
          <a:solidFill>
            <a:srgbClr val="FF99CC"/>
          </a:solidFill>
          <a:ln w="25400">
            <a:solidFill>
              <a:schemeClr val="tx1"/>
            </a:solidFill>
            <a:miter lim="800000"/>
            <a:headEnd/>
            <a:tailEnd/>
          </a:ln>
          <a:effectLst/>
        </p:spPr>
        <p:txBody>
          <a:bodyPr anchor="ctr">
            <a:spAutoFit/>
          </a:bodyPr>
          <a:lstStyle/>
          <a:p>
            <a:pPr algn="ctr"/>
            <a:endParaRPr lang="en-US" altLang="zh-CN" sz="2400">
              <a:latin typeface="Arial" pitchFamily="34" charset="0"/>
              <a:ea typeface="宋体" pitchFamily="2" charset="-122"/>
            </a:endParaRPr>
          </a:p>
          <a:p>
            <a:pPr algn="ctr"/>
            <a:r>
              <a:rPr lang="en-US" altLang="zh-CN" sz="2400">
                <a:latin typeface="Arial" pitchFamily="34" charset="0"/>
                <a:ea typeface="宋体" pitchFamily="2" charset="-122"/>
              </a:rPr>
              <a:t>Attack code</a:t>
            </a:r>
          </a:p>
          <a:p>
            <a:pPr algn="ctr"/>
            <a:r>
              <a:rPr lang="en-US" altLang="zh-CN" sz="2400">
                <a:latin typeface="Arial" pitchFamily="34" charset="0"/>
                <a:ea typeface="宋体" pitchFamily="2" charset="-122"/>
              </a:rPr>
              <a:t>128 bytes</a:t>
            </a:r>
          </a:p>
        </p:txBody>
      </p:sp>
      <p:sp>
        <p:nvSpPr>
          <p:cNvPr id="1186829" name="Rectangle 13"/>
          <p:cNvSpPr>
            <a:spLocks noChangeArrowheads="1"/>
          </p:cNvSpPr>
          <p:nvPr/>
        </p:nvSpPr>
        <p:spPr bwMode="auto">
          <a:xfrm>
            <a:off x="7556501" y="4903143"/>
            <a:ext cx="2170113" cy="461665"/>
          </a:xfrm>
          <a:prstGeom prst="rect">
            <a:avLst/>
          </a:prstGeom>
          <a:solidFill>
            <a:srgbClr val="FF99CC"/>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ADDR</a:t>
            </a:r>
          </a:p>
        </p:txBody>
      </p:sp>
      <p:sp>
        <p:nvSpPr>
          <p:cNvPr id="1186830" name="Line 14"/>
          <p:cNvSpPr>
            <a:spLocks noChangeShapeType="1"/>
          </p:cNvSpPr>
          <p:nvPr/>
        </p:nvSpPr>
        <p:spPr bwMode="auto">
          <a:xfrm>
            <a:off x="9742488" y="2514600"/>
            <a:ext cx="239712" cy="0"/>
          </a:xfrm>
          <a:prstGeom prst="line">
            <a:avLst/>
          </a:prstGeom>
          <a:noFill/>
          <a:ln w="25400">
            <a:solidFill>
              <a:schemeClr val="tx1"/>
            </a:solidFill>
            <a:round/>
            <a:headEnd/>
            <a:tailEnd/>
          </a:ln>
          <a:effectLst/>
        </p:spPr>
        <p:txBody>
          <a:bodyPr wrap="none">
            <a:spAutoFit/>
          </a:bodyPr>
          <a:lstStyle/>
          <a:p>
            <a:endParaRPr lang="zh-CN" altLang="en-US"/>
          </a:p>
        </p:txBody>
      </p:sp>
      <p:sp>
        <p:nvSpPr>
          <p:cNvPr id="1186831" name="Line 15"/>
          <p:cNvSpPr>
            <a:spLocks noChangeShapeType="1"/>
          </p:cNvSpPr>
          <p:nvPr/>
        </p:nvSpPr>
        <p:spPr bwMode="auto">
          <a:xfrm>
            <a:off x="9982200" y="2514600"/>
            <a:ext cx="0" cy="2971800"/>
          </a:xfrm>
          <a:prstGeom prst="line">
            <a:avLst/>
          </a:prstGeom>
          <a:noFill/>
          <a:ln w="25400">
            <a:solidFill>
              <a:schemeClr val="tx1"/>
            </a:solidFill>
            <a:round/>
            <a:headEnd/>
            <a:tailEnd/>
          </a:ln>
          <a:effectLst/>
        </p:spPr>
        <p:txBody>
          <a:bodyPr wrap="none">
            <a:spAutoFit/>
          </a:bodyPr>
          <a:lstStyle/>
          <a:p>
            <a:endParaRPr lang="zh-CN" altLang="en-US"/>
          </a:p>
        </p:txBody>
      </p:sp>
      <p:sp>
        <p:nvSpPr>
          <p:cNvPr id="1186832" name="Line 16"/>
          <p:cNvSpPr>
            <a:spLocks noChangeShapeType="1"/>
          </p:cNvSpPr>
          <p:nvPr/>
        </p:nvSpPr>
        <p:spPr bwMode="auto">
          <a:xfrm flipH="1">
            <a:off x="9742488" y="5486400"/>
            <a:ext cx="239712" cy="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8" name="Rectangle 17"/>
          <p:cNvSpPr/>
          <p:nvPr/>
        </p:nvSpPr>
        <p:spPr>
          <a:xfrm>
            <a:off x="5429672" y="6191726"/>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997F880D-3A62-4323-8374-7B9DCC4E3991}" type="slidenum">
              <a:rPr lang="en-US" altLang="zh-CN"/>
              <a:pPr/>
              <a:t>43</a:t>
            </a:fld>
            <a:endParaRPr lang="en-US" altLang="zh-CN"/>
          </a:p>
        </p:txBody>
      </p:sp>
      <p:sp>
        <p:nvSpPr>
          <p:cNvPr id="1187842" name="Rectangle 2"/>
          <p:cNvSpPr>
            <a:spLocks noChangeArrowheads="1"/>
          </p:cNvSpPr>
          <p:nvPr/>
        </p:nvSpPr>
        <p:spPr bwMode="auto">
          <a:xfrm>
            <a:off x="2743200" y="3320534"/>
            <a:ext cx="3757614" cy="369332"/>
          </a:xfrm>
          <a:prstGeom prst="rect">
            <a:avLst/>
          </a:prstGeom>
          <a:solidFill>
            <a:schemeClr val="folHlink"/>
          </a:solidFill>
          <a:ln w="25400">
            <a:solidFill>
              <a:schemeClr val="folHlink"/>
            </a:solidFill>
            <a:miter lim="800000"/>
            <a:headEnd/>
            <a:tailEnd/>
          </a:ln>
          <a:effectLst/>
        </p:spPr>
        <p:txBody>
          <a:bodyPr anchor="ctr">
            <a:noAutofit/>
          </a:bodyPr>
          <a:lstStyle/>
          <a:p>
            <a:endParaRPr lang="zh-CN" altLang="en-US"/>
          </a:p>
        </p:txBody>
      </p:sp>
      <p:sp>
        <p:nvSpPr>
          <p:cNvPr id="1187843" name="Rectangle 3"/>
          <p:cNvSpPr>
            <a:spLocks noGrp="1" noChangeArrowheads="1"/>
          </p:cNvSpPr>
          <p:nvPr>
            <p:ph type="title"/>
          </p:nvPr>
        </p:nvSpPr>
        <p:spPr>
          <a:xfrm>
            <a:off x="407368" y="367427"/>
            <a:ext cx="10972800" cy="654032"/>
          </a:xfrm>
        </p:spPr>
        <p:txBody>
          <a:bodyPr>
            <a:normAutofit fontScale="90000"/>
          </a:bodyPr>
          <a:lstStyle/>
          <a:p>
            <a:pPr algn="l"/>
            <a:r>
              <a:rPr lang="en-US" altLang="zh-CN" dirty="0">
                <a:ea typeface="宋体" pitchFamily="2" charset="-122"/>
              </a:rPr>
              <a:t>Buffer Overflow Example</a:t>
            </a:r>
          </a:p>
        </p:txBody>
      </p:sp>
      <p:sp>
        <p:nvSpPr>
          <p:cNvPr id="1187844" name="Text Box 4"/>
          <p:cNvSpPr txBox="1">
            <a:spLocks noChangeArrowheads="1"/>
          </p:cNvSpPr>
          <p:nvPr/>
        </p:nvSpPr>
        <p:spPr bwMode="auto">
          <a:xfrm>
            <a:off x="2286001" y="2514600"/>
            <a:ext cx="4424609" cy="1569660"/>
          </a:xfrm>
          <a:prstGeom prst="rect">
            <a:avLst/>
          </a:prstGeom>
          <a:noFill/>
          <a:ln w="25400">
            <a:noFill/>
            <a:miter lim="800000"/>
            <a:headEnd/>
            <a:tailEnd/>
          </a:ln>
          <a:effectLst/>
        </p:spPr>
        <p:txBody>
          <a:bodyPr wrap="none">
            <a:spAutoFit/>
          </a:bodyPr>
          <a:lstStyle/>
          <a:p>
            <a:r>
              <a:rPr lang="en-US" altLang="zh-CN" sz="2400" b="1" dirty="0">
                <a:latin typeface="Courier New" pitchFamily="49" charset="0"/>
                <a:ea typeface="宋体" pitchFamily="2" charset="-122"/>
              </a:rPr>
              <a:t>g(char *text) {</a:t>
            </a:r>
          </a:p>
          <a:p>
            <a:r>
              <a:rPr lang="en-US" altLang="zh-CN" sz="2400" b="1" dirty="0">
                <a:latin typeface="Courier New" pitchFamily="49" charset="0"/>
                <a:ea typeface="宋体" pitchFamily="2" charset="-122"/>
              </a:rPr>
              <a:t>  char buffer[128];</a:t>
            </a:r>
          </a:p>
          <a:p>
            <a:r>
              <a:rPr lang="en-US" altLang="zh-CN" sz="2400" b="1" dirty="0">
                <a:latin typeface="Courier New" pitchFamily="49" charset="0"/>
                <a:ea typeface="宋体" pitchFamily="2" charset="-122"/>
              </a:rPr>
              <a:t>  </a:t>
            </a:r>
            <a:r>
              <a:rPr lang="en-US" altLang="zh-CN" sz="2400" b="1" dirty="0" err="1">
                <a:latin typeface="Courier New" pitchFamily="49" charset="0"/>
                <a:ea typeface="宋体" pitchFamily="2" charset="-122"/>
              </a:rPr>
              <a:t>strcpy</a:t>
            </a:r>
            <a:r>
              <a:rPr lang="en-US" altLang="zh-CN" sz="2400" b="1" dirty="0">
                <a:latin typeface="Courier New" pitchFamily="49" charset="0"/>
                <a:ea typeface="宋体" pitchFamily="2" charset="-122"/>
              </a:rPr>
              <a:t>(buffer, text);</a:t>
            </a:r>
          </a:p>
          <a:p>
            <a:r>
              <a:rPr lang="en-US" altLang="zh-CN" sz="2400" b="1" dirty="0">
                <a:latin typeface="Courier New" pitchFamily="49" charset="0"/>
                <a:ea typeface="宋体" pitchFamily="2" charset="-122"/>
              </a:rPr>
              <a:t>}</a:t>
            </a:r>
          </a:p>
        </p:txBody>
      </p:sp>
      <p:sp>
        <p:nvSpPr>
          <p:cNvPr id="1187845" name="Rectangle 5"/>
          <p:cNvSpPr>
            <a:spLocks noChangeArrowheads="1"/>
          </p:cNvSpPr>
          <p:nvPr/>
        </p:nvSpPr>
        <p:spPr bwMode="auto">
          <a:xfrm>
            <a:off x="7550150" y="5375276"/>
            <a:ext cx="2173288" cy="847725"/>
          </a:xfrm>
          <a:prstGeom prst="rect">
            <a:avLst/>
          </a:prstGeom>
          <a:solidFill>
            <a:schemeClr val="folHlink"/>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f’s stack frame</a:t>
            </a:r>
          </a:p>
          <a:p>
            <a:pPr algn="ctr"/>
            <a:endParaRPr lang="en-US" altLang="zh-CN" sz="2400">
              <a:latin typeface="Arial" pitchFamily="34" charset="0"/>
              <a:ea typeface="宋体" pitchFamily="2" charset="-122"/>
            </a:endParaRPr>
          </a:p>
        </p:txBody>
      </p:sp>
      <p:sp>
        <p:nvSpPr>
          <p:cNvPr id="1187846" name="Rectangle 6"/>
          <p:cNvSpPr>
            <a:spLocks noChangeArrowheads="1"/>
          </p:cNvSpPr>
          <p:nvPr/>
        </p:nvSpPr>
        <p:spPr bwMode="auto">
          <a:xfrm>
            <a:off x="7559675" y="2242493"/>
            <a:ext cx="2173288" cy="461665"/>
          </a:xfrm>
          <a:prstGeom prst="rect">
            <a:avLst/>
          </a:prstGeom>
          <a:solidFill>
            <a:srgbClr val="FFFF99"/>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base pointer</a:t>
            </a:r>
          </a:p>
        </p:txBody>
      </p:sp>
      <p:sp>
        <p:nvSpPr>
          <p:cNvPr id="1187847" name="Rectangle 7"/>
          <p:cNvSpPr>
            <a:spLocks noChangeArrowheads="1"/>
          </p:cNvSpPr>
          <p:nvPr/>
        </p:nvSpPr>
        <p:spPr bwMode="auto">
          <a:xfrm>
            <a:off x="7556500" y="1019175"/>
            <a:ext cx="2173288" cy="1212850"/>
          </a:xfrm>
          <a:prstGeom prst="rect">
            <a:avLst/>
          </a:prstGeom>
          <a:solidFill>
            <a:schemeClr val="accent1"/>
          </a:solidFill>
          <a:ln w="25400">
            <a:solidFill>
              <a:schemeClr val="tx1"/>
            </a:solidFill>
            <a:miter lim="800000"/>
            <a:headEnd/>
            <a:tailEnd/>
          </a:ln>
          <a:effectLst/>
        </p:spPr>
        <p:txBody>
          <a:bodyPr anchor="ctr">
            <a:spAutoFit/>
          </a:bodyPr>
          <a:lstStyle/>
          <a:p>
            <a:r>
              <a:rPr lang="en-US" altLang="zh-CN" sz="2400" b="1">
                <a:latin typeface="Courier New" pitchFamily="49" charset="0"/>
                <a:ea typeface="宋体" pitchFamily="2" charset="-122"/>
              </a:rPr>
              <a:t>buffer[]</a:t>
            </a:r>
          </a:p>
          <a:p>
            <a:endParaRPr lang="en-US" altLang="zh-CN" sz="2400">
              <a:latin typeface="Arial" pitchFamily="34" charset="0"/>
              <a:ea typeface="宋体" pitchFamily="2" charset="-122"/>
            </a:endParaRPr>
          </a:p>
          <a:p>
            <a:endParaRPr lang="en-US" altLang="zh-CN" sz="2400">
              <a:latin typeface="Arial" pitchFamily="34" charset="0"/>
              <a:ea typeface="宋体" pitchFamily="2" charset="-122"/>
            </a:endParaRPr>
          </a:p>
        </p:txBody>
      </p:sp>
      <p:sp>
        <p:nvSpPr>
          <p:cNvPr id="1187848" name="Rectangle 8"/>
          <p:cNvSpPr>
            <a:spLocks noChangeArrowheads="1"/>
          </p:cNvSpPr>
          <p:nvPr/>
        </p:nvSpPr>
        <p:spPr bwMode="auto">
          <a:xfrm>
            <a:off x="7559339" y="2725093"/>
            <a:ext cx="2170787" cy="461665"/>
          </a:xfrm>
          <a:prstGeom prst="rect">
            <a:avLst/>
          </a:prstGeom>
          <a:solidFill>
            <a:srgbClr val="FFFF99"/>
          </a:solidFill>
          <a:ln w="25400">
            <a:solidFill>
              <a:schemeClr val="tx1"/>
            </a:solidFill>
            <a:miter lim="800000"/>
            <a:headEnd/>
            <a:tailEnd/>
          </a:ln>
          <a:effectLst/>
        </p:spPr>
        <p:txBody>
          <a:bodyPr wrap="none" anchor="ctr">
            <a:spAutoFit/>
          </a:bodyPr>
          <a:lstStyle/>
          <a:p>
            <a:pPr algn="ctr"/>
            <a:r>
              <a:rPr lang="en-US" altLang="zh-CN" sz="2400">
                <a:latin typeface="Arial" pitchFamily="34" charset="0"/>
                <a:ea typeface="宋体" pitchFamily="2" charset="-122"/>
              </a:rPr>
              <a:t>return address</a:t>
            </a:r>
          </a:p>
        </p:txBody>
      </p:sp>
      <p:sp>
        <p:nvSpPr>
          <p:cNvPr id="1187849" name="AutoShape 9"/>
          <p:cNvSpPr>
            <a:spLocks/>
          </p:cNvSpPr>
          <p:nvPr/>
        </p:nvSpPr>
        <p:spPr bwMode="auto">
          <a:xfrm>
            <a:off x="7239000" y="3258026"/>
            <a:ext cx="152400" cy="2106782"/>
          </a:xfrm>
          <a:prstGeom prst="leftBrace">
            <a:avLst>
              <a:gd name="adj1" fmla="val 119097"/>
              <a:gd name="adj2" fmla="val 50000"/>
            </a:avLst>
          </a:prstGeom>
          <a:noFill/>
          <a:ln w="25400">
            <a:solidFill>
              <a:schemeClr val="tx1"/>
            </a:solidFill>
            <a:round/>
            <a:headEnd/>
            <a:tailEnd/>
          </a:ln>
          <a:effectLst/>
        </p:spPr>
        <p:txBody>
          <a:bodyPr anchor="ctr">
            <a:noAutofit/>
          </a:bodyPr>
          <a:lstStyle/>
          <a:p>
            <a:endParaRPr lang="zh-CN" altLang="en-US"/>
          </a:p>
        </p:txBody>
      </p:sp>
      <p:sp>
        <p:nvSpPr>
          <p:cNvPr id="1187850" name="Text Box 10"/>
          <p:cNvSpPr txBox="1">
            <a:spLocks noChangeArrowheads="1"/>
          </p:cNvSpPr>
          <p:nvPr/>
        </p:nvSpPr>
        <p:spPr bwMode="auto">
          <a:xfrm>
            <a:off x="6226175" y="4067175"/>
            <a:ext cx="914400" cy="457200"/>
          </a:xfrm>
          <a:prstGeom prst="rect">
            <a:avLst/>
          </a:prstGeom>
          <a:noFill/>
          <a:ln w="25400">
            <a:noFill/>
            <a:miter lim="800000"/>
            <a:headEnd/>
            <a:tailEnd/>
          </a:ln>
          <a:effectLst/>
        </p:spPr>
        <p:txBody>
          <a:bodyPr wrap="none">
            <a:spAutoFit/>
          </a:bodyPr>
          <a:lstStyle/>
          <a:p>
            <a:r>
              <a:rPr lang="en-US" altLang="zh-CN" sz="2400" b="1">
                <a:latin typeface="Courier New" pitchFamily="49" charset="0"/>
                <a:ea typeface="宋体" pitchFamily="2" charset="-122"/>
              </a:rPr>
              <a:t>text</a:t>
            </a:r>
          </a:p>
        </p:txBody>
      </p:sp>
      <p:sp>
        <p:nvSpPr>
          <p:cNvPr id="1187851" name="Rectangle 11"/>
          <p:cNvSpPr>
            <a:spLocks noChangeArrowheads="1"/>
          </p:cNvSpPr>
          <p:nvPr/>
        </p:nvSpPr>
        <p:spPr bwMode="auto">
          <a:xfrm>
            <a:off x="7556500" y="4420543"/>
            <a:ext cx="2173288" cy="461665"/>
          </a:xfrm>
          <a:prstGeom prst="rect">
            <a:avLst/>
          </a:prstGeom>
          <a:solidFill>
            <a:srgbClr val="FF99CC"/>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a:t>
            </a:r>
          </a:p>
        </p:txBody>
      </p:sp>
      <p:sp>
        <p:nvSpPr>
          <p:cNvPr id="1187852" name="Rectangle 12"/>
          <p:cNvSpPr>
            <a:spLocks noChangeArrowheads="1"/>
          </p:cNvSpPr>
          <p:nvPr/>
        </p:nvSpPr>
        <p:spPr bwMode="auto">
          <a:xfrm>
            <a:off x="7553325" y="3197225"/>
            <a:ext cx="2173288" cy="1212850"/>
          </a:xfrm>
          <a:prstGeom prst="rect">
            <a:avLst/>
          </a:prstGeom>
          <a:solidFill>
            <a:srgbClr val="FF99CC"/>
          </a:solidFill>
          <a:ln w="25400">
            <a:solidFill>
              <a:schemeClr val="tx1"/>
            </a:solidFill>
            <a:miter lim="800000"/>
            <a:headEnd/>
            <a:tailEnd/>
          </a:ln>
          <a:effectLst/>
        </p:spPr>
        <p:txBody>
          <a:bodyPr anchor="ctr">
            <a:spAutoFit/>
          </a:bodyPr>
          <a:lstStyle/>
          <a:p>
            <a:pPr algn="ctr"/>
            <a:endParaRPr lang="en-US" altLang="zh-CN" sz="2400">
              <a:latin typeface="Arial" pitchFamily="34" charset="0"/>
              <a:ea typeface="宋体" pitchFamily="2" charset="-122"/>
            </a:endParaRPr>
          </a:p>
          <a:p>
            <a:pPr algn="ctr"/>
            <a:r>
              <a:rPr lang="en-US" altLang="zh-CN" sz="2400">
                <a:latin typeface="Arial" pitchFamily="34" charset="0"/>
                <a:ea typeface="宋体" pitchFamily="2" charset="-122"/>
              </a:rPr>
              <a:t>Attack code</a:t>
            </a:r>
          </a:p>
          <a:p>
            <a:pPr algn="ctr"/>
            <a:r>
              <a:rPr lang="en-US" altLang="zh-CN" sz="2400">
                <a:latin typeface="Arial" pitchFamily="34" charset="0"/>
                <a:ea typeface="宋体" pitchFamily="2" charset="-122"/>
              </a:rPr>
              <a:t>128 bytes</a:t>
            </a:r>
          </a:p>
        </p:txBody>
      </p:sp>
      <p:sp>
        <p:nvSpPr>
          <p:cNvPr id="1187853" name="Rectangle 13"/>
          <p:cNvSpPr>
            <a:spLocks noChangeArrowheads="1"/>
          </p:cNvSpPr>
          <p:nvPr/>
        </p:nvSpPr>
        <p:spPr bwMode="auto">
          <a:xfrm>
            <a:off x="7556501" y="4903143"/>
            <a:ext cx="2170113" cy="461665"/>
          </a:xfrm>
          <a:prstGeom prst="rect">
            <a:avLst/>
          </a:prstGeom>
          <a:solidFill>
            <a:srgbClr val="FF99CC"/>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ADDR</a:t>
            </a:r>
          </a:p>
        </p:txBody>
      </p:sp>
      <p:sp>
        <p:nvSpPr>
          <p:cNvPr id="1187854" name="Rectangle 14"/>
          <p:cNvSpPr>
            <a:spLocks noChangeArrowheads="1"/>
          </p:cNvSpPr>
          <p:nvPr/>
        </p:nvSpPr>
        <p:spPr bwMode="auto">
          <a:xfrm>
            <a:off x="7553325" y="2242493"/>
            <a:ext cx="2173288" cy="461665"/>
          </a:xfrm>
          <a:prstGeom prst="rect">
            <a:avLst/>
          </a:prstGeom>
          <a:solidFill>
            <a:srgbClr val="FF99CC">
              <a:alpha val="50000"/>
            </a:srgbClr>
          </a:solidFill>
          <a:ln w="25400">
            <a:solidFill>
              <a:schemeClr val="tx1"/>
            </a:solidFill>
            <a:miter lim="800000"/>
            <a:headEnd/>
            <a:tailEnd/>
          </a:ln>
          <a:effectLst/>
        </p:spPr>
        <p:txBody>
          <a:bodyPr anchor="ctr">
            <a:spAutoFit/>
          </a:bodyPr>
          <a:lstStyle/>
          <a:p>
            <a:pPr algn="ctr"/>
            <a:r>
              <a:rPr lang="en-US" altLang="zh-CN" sz="2400">
                <a:latin typeface="Arial" pitchFamily="34" charset="0"/>
                <a:ea typeface="宋体" pitchFamily="2" charset="-122"/>
              </a:rPr>
              <a:t>…</a:t>
            </a:r>
          </a:p>
        </p:txBody>
      </p:sp>
      <p:sp>
        <p:nvSpPr>
          <p:cNvPr id="1187855" name="Rectangle 15"/>
          <p:cNvSpPr>
            <a:spLocks noChangeArrowheads="1"/>
          </p:cNvSpPr>
          <p:nvPr/>
        </p:nvSpPr>
        <p:spPr bwMode="auto">
          <a:xfrm>
            <a:off x="7550150" y="1019175"/>
            <a:ext cx="2173288" cy="1212850"/>
          </a:xfrm>
          <a:prstGeom prst="rect">
            <a:avLst/>
          </a:prstGeom>
          <a:solidFill>
            <a:srgbClr val="FF99CC">
              <a:alpha val="50000"/>
            </a:srgbClr>
          </a:solidFill>
          <a:ln w="25400">
            <a:solidFill>
              <a:schemeClr val="tx1"/>
            </a:solidFill>
            <a:miter lim="800000"/>
            <a:headEnd/>
            <a:tailEnd/>
          </a:ln>
          <a:effectLst/>
        </p:spPr>
        <p:txBody>
          <a:bodyPr anchor="ctr">
            <a:spAutoFit/>
          </a:bodyPr>
          <a:lstStyle/>
          <a:p>
            <a:pPr algn="ctr"/>
            <a:endParaRPr lang="en-US" altLang="zh-CN" sz="2400">
              <a:latin typeface="Arial" pitchFamily="34" charset="0"/>
              <a:ea typeface="宋体" pitchFamily="2" charset="-122"/>
            </a:endParaRPr>
          </a:p>
          <a:p>
            <a:pPr algn="ctr"/>
            <a:r>
              <a:rPr lang="en-US" altLang="zh-CN" sz="2400">
                <a:latin typeface="Arial" pitchFamily="34" charset="0"/>
                <a:ea typeface="宋体" pitchFamily="2" charset="-122"/>
              </a:rPr>
              <a:t>Attack code</a:t>
            </a:r>
          </a:p>
          <a:p>
            <a:pPr algn="ctr"/>
            <a:r>
              <a:rPr lang="en-US" altLang="zh-CN" sz="2400">
                <a:latin typeface="Arial" pitchFamily="34" charset="0"/>
                <a:ea typeface="宋体" pitchFamily="2" charset="-122"/>
              </a:rPr>
              <a:t>128 bytes</a:t>
            </a:r>
          </a:p>
        </p:txBody>
      </p:sp>
      <p:sp>
        <p:nvSpPr>
          <p:cNvPr id="1187856" name="Rectangle 16"/>
          <p:cNvSpPr>
            <a:spLocks noChangeArrowheads="1"/>
          </p:cNvSpPr>
          <p:nvPr/>
        </p:nvSpPr>
        <p:spPr bwMode="auto">
          <a:xfrm>
            <a:off x="7553326" y="2663539"/>
            <a:ext cx="2170113" cy="584775"/>
          </a:xfrm>
          <a:prstGeom prst="rect">
            <a:avLst/>
          </a:prstGeom>
          <a:solidFill>
            <a:srgbClr val="0070C0">
              <a:alpha val="50000"/>
            </a:srgbClr>
          </a:solidFill>
          <a:ln w="25400">
            <a:solidFill>
              <a:schemeClr val="tx1"/>
            </a:solidFill>
            <a:miter lim="800000"/>
            <a:headEnd/>
            <a:tailEnd/>
          </a:ln>
          <a:effectLst/>
        </p:spPr>
        <p:txBody>
          <a:bodyPr anchor="ctr">
            <a:spAutoFit/>
          </a:bodyPr>
          <a:lstStyle/>
          <a:p>
            <a:pPr algn="ctr"/>
            <a:r>
              <a:rPr lang="en-US" altLang="zh-CN" sz="3200" b="1" dirty="0">
                <a:solidFill>
                  <a:srgbClr val="FF0000"/>
                </a:solidFill>
                <a:latin typeface="Arial" pitchFamily="34" charset="0"/>
                <a:ea typeface="宋体" pitchFamily="2" charset="-122"/>
              </a:rPr>
              <a:t>ADDR</a:t>
            </a:r>
          </a:p>
        </p:txBody>
      </p:sp>
      <p:sp>
        <p:nvSpPr>
          <p:cNvPr id="1187857" name="Text Box 17"/>
          <p:cNvSpPr txBox="1">
            <a:spLocks noChangeArrowheads="1"/>
          </p:cNvSpPr>
          <p:nvPr/>
        </p:nvSpPr>
        <p:spPr bwMode="auto">
          <a:xfrm>
            <a:off x="6500814" y="1019175"/>
            <a:ext cx="1049337"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ADDR</a:t>
            </a:r>
          </a:p>
        </p:txBody>
      </p:sp>
      <p:sp>
        <p:nvSpPr>
          <p:cNvPr id="1187858" name="Text Box 18"/>
          <p:cNvSpPr txBox="1">
            <a:spLocks noChangeArrowheads="1"/>
          </p:cNvSpPr>
          <p:nvPr/>
        </p:nvSpPr>
        <p:spPr bwMode="auto">
          <a:xfrm>
            <a:off x="2279576" y="4797152"/>
            <a:ext cx="4680520" cy="1077218"/>
          </a:xfrm>
          <a:prstGeom prst="rect">
            <a:avLst/>
          </a:prstGeom>
          <a:noFill/>
          <a:ln w="31750">
            <a:noFill/>
            <a:miter lim="800000"/>
            <a:headEnd/>
            <a:tailEnd/>
          </a:ln>
          <a:effectLst/>
        </p:spPr>
        <p:txBody>
          <a:bodyPr wrap="square">
            <a:spAutoFit/>
          </a:bodyPr>
          <a:lstStyle/>
          <a:p>
            <a:r>
              <a:rPr lang="en-US" altLang="zh-CN" sz="3200" dirty="0">
                <a:ea typeface="宋体" pitchFamily="2" charset="-122"/>
              </a:rPr>
              <a:t>Upon return from g, attack code gets executed !</a:t>
            </a:r>
          </a:p>
        </p:txBody>
      </p:sp>
      <p:sp>
        <p:nvSpPr>
          <p:cNvPr id="20" name="Rectangle 19"/>
          <p:cNvSpPr/>
          <p:nvPr/>
        </p:nvSpPr>
        <p:spPr>
          <a:xfrm>
            <a:off x="5429672" y="6191726"/>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3000"/>
          </a:schemeClr>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65652A3-7DF5-4D7F-B5CC-19524FA58E88}" type="slidenum">
              <a:rPr lang="en-US" altLang="zh-CN"/>
              <a:pPr/>
              <a:t>44</a:t>
            </a:fld>
            <a:endParaRPr lang="en-US" altLang="zh-CN"/>
          </a:p>
        </p:txBody>
      </p:sp>
      <p:sp>
        <p:nvSpPr>
          <p:cNvPr id="1188866" name="Rectangle 2"/>
          <p:cNvSpPr>
            <a:spLocks noGrp="1" noChangeArrowheads="1"/>
          </p:cNvSpPr>
          <p:nvPr>
            <p:ph type="title"/>
          </p:nvPr>
        </p:nvSpPr>
        <p:spPr>
          <a:xfrm>
            <a:off x="443880" y="188640"/>
            <a:ext cx="8229600" cy="654032"/>
          </a:xfrm>
        </p:spPr>
        <p:txBody>
          <a:bodyPr>
            <a:normAutofit fontScale="90000"/>
          </a:bodyPr>
          <a:lstStyle/>
          <a:p>
            <a:r>
              <a:rPr lang="en-US" altLang="zh-CN" dirty="0">
                <a:ea typeface="宋体" pitchFamily="2" charset="-122"/>
              </a:rPr>
              <a:t>Solutions</a:t>
            </a:r>
          </a:p>
        </p:txBody>
      </p:sp>
      <p:sp>
        <p:nvSpPr>
          <p:cNvPr id="1188867" name="Rectangle 3"/>
          <p:cNvSpPr>
            <a:spLocks noGrp="1" noChangeArrowheads="1"/>
          </p:cNvSpPr>
          <p:nvPr>
            <p:ph type="body" idx="1"/>
          </p:nvPr>
        </p:nvSpPr>
        <p:spPr>
          <a:xfrm>
            <a:off x="1129680" y="908720"/>
            <a:ext cx="10654952" cy="5400600"/>
          </a:xfrm>
        </p:spPr>
        <p:txBody>
          <a:bodyPr>
            <a:noAutofit/>
          </a:bodyPr>
          <a:lstStyle/>
          <a:p>
            <a:pPr>
              <a:lnSpc>
                <a:spcPct val="90000"/>
              </a:lnSpc>
            </a:pPr>
            <a:r>
              <a:rPr lang="en-US" altLang="zh-CN" dirty="0">
                <a:ea typeface="宋体" pitchFamily="2" charset="-122"/>
              </a:rPr>
              <a:t>Don’t write code in C</a:t>
            </a:r>
          </a:p>
          <a:p>
            <a:pPr lvl="1">
              <a:lnSpc>
                <a:spcPct val="90000"/>
              </a:lnSpc>
            </a:pPr>
            <a:r>
              <a:rPr lang="en-US" altLang="zh-CN" dirty="0">
                <a:ea typeface="宋体" pitchFamily="2" charset="-122"/>
              </a:rPr>
              <a:t>Use a safe language instead (Java, C#, …)</a:t>
            </a:r>
          </a:p>
          <a:p>
            <a:pPr lvl="1">
              <a:lnSpc>
                <a:spcPct val="90000"/>
              </a:lnSpc>
            </a:pPr>
            <a:r>
              <a:rPr lang="en-US" altLang="zh-CN" dirty="0">
                <a:ea typeface="宋体" pitchFamily="2" charset="-122"/>
              </a:rPr>
              <a:t>Not always possible (low level programming)</a:t>
            </a:r>
          </a:p>
          <a:p>
            <a:pPr lvl="1">
              <a:lnSpc>
                <a:spcPct val="90000"/>
              </a:lnSpc>
            </a:pPr>
            <a:r>
              <a:rPr lang="en-US" altLang="zh-CN" dirty="0">
                <a:ea typeface="宋体" pitchFamily="2" charset="-122"/>
              </a:rPr>
              <a:t>Doesn’t solve legacy code problem</a:t>
            </a:r>
          </a:p>
          <a:p>
            <a:pPr>
              <a:lnSpc>
                <a:spcPct val="90000"/>
              </a:lnSpc>
            </a:pPr>
            <a:r>
              <a:rPr lang="en-US" altLang="zh-CN" dirty="0">
                <a:ea typeface="宋体" pitchFamily="2" charset="-122"/>
              </a:rPr>
              <a:t>Link C code against safe version of </a:t>
            </a:r>
            <a:r>
              <a:rPr lang="en-US" altLang="zh-CN" dirty="0" err="1">
                <a:ea typeface="宋体" pitchFamily="2" charset="-122"/>
              </a:rPr>
              <a:t>libc</a:t>
            </a:r>
            <a:endParaRPr lang="en-US" altLang="zh-CN" dirty="0">
              <a:ea typeface="宋体" pitchFamily="2" charset="-122"/>
            </a:endParaRPr>
          </a:p>
          <a:p>
            <a:pPr lvl="1">
              <a:lnSpc>
                <a:spcPct val="90000"/>
              </a:lnSpc>
            </a:pPr>
            <a:r>
              <a:rPr lang="en-US" altLang="zh-CN" dirty="0">
                <a:ea typeface="宋体" pitchFamily="2" charset="-122"/>
              </a:rPr>
              <a:t>May degrade performance unacceptably</a:t>
            </a:r>
          </a:p>
          <a:p>
            <a:pPr>
              <a:lnSpc>
                <a:spcPct val="90000"/>
              </a:lnSpc>
            </a:pPr>
            <a:r>
              <a:rPr lang="en-US" altLang="zh-CN" dirty="0">
                <a:ea typeface="宋体" pitchFamily="2" charset="-122"/>
              </a:rPr>
              <a:t>Software fault isolation</a:t>
            </a:r>
          </a:p>
          <a:p>
            <a:pPr lvl="1">
              <a:lnSpc>
                <a:spcPct val="90000"/>
              </a:lnSpc>
            </a:pPr>
            <a:r>
              <a:rPr lang="en-US" altLang="zh-CN" dirty="0">
                <a:ea typeface="宋体" pitchFamily="2" charset="-122"/>
              </a:rPr>
              <a:t>Instrument executable code to insert checks</a:t>
            </a:r>
          </a:p>
          <a:p>
            <a:pPr>
              <a:lnSpc>
                <a:spcPct val="90000"/>
              </a:lnSpc>
            </a:pPr>
            <a:r>
              <a:rPr lang="en-US" altLang="zh-CN" dirty="0">
                <a:ea typeface="宋体" pitchFamily="2" charset="-122"/>
              </a:rPr>
              <a:t>Program analysis techniques</a:t>
            </a:r>
          </a:p>
          <a:p>
            <a:pPr lvl="1">
              <a:lnSpc>
                <a:spcPct val="90000"/>
              </a:lnSpc>
            </a:pPr>
            <a:r>
              <a:rPr lang="en-US" altLang="zh-CN" dirty="0">
                <a:ea typeface="宋体" pitchFamily="2" charset="-122"/>
              </a:rPr>
              <a:t>Examine program to see whether “tainted” data is used as argument to </a:t>
            </a:r>
            <a:r>
              <a:rPr lang="en-US" altLang="zh-CN" dirty="0" err="1">
                <a:solidFill>
                  <a:srgbClr val="FF0000"/>
                </a:solidFill>
                <a:ea typeface="宋体" pitchFamily="2" charset="-122"/>
              </a:rPr>
              <a:t>strcpy</a:t>
            </a:r>
            <a:endParaRPr lang="en-US" altLang="zh-CN" dirty="0">
              <a:solidFill>
                <a:srgbClr val="FF0000"/>
              </a:solidFill>
              <a:ea typeface="宋体" pitchFamily="2" charset="-122"/>
            </a:endParaRPr>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a:xfrm>
            <a:off x="263352" y="231538"/>
            <a:ext cx="8229600" cy="654032"/>
          </a:xfrm>
        </p:spPr>
        <p:txBody>
          <a:bodyPr>
            <a:normAutofit fontScale="90000"/>
          </a:bodyPr>
          <a:lstStyle/>
          <a:p>
            <a:r>
              <a:rPr lang="en-US" altLang="zh-CN" dirty="0">
                <a:ea typeface="宋体" charset="-122"/>
              </a:rPr>
              <a:t>Trojan horses [</a:t>
            </a:r>
            <a:r>
              <a:rPr lang="zh-CN" altLang="en-US" sz="3600" dirty="0">
                <a:ea typeface="宋体" charset="-122"/>
              </a:rPr>
              <a:t>特洛伊木马</a:t>
            </a:r>
            <a:r>
              <a:rPr lang="en-US" altLang="zh-CN" dirty="0">
                <a:ea typeface="宋体" charset="-122"/>
              </a:rPr>
              <a:t>]</a:t>
            </a:r>
          </a:p>
        </p:txBody>
      </p:sp>
      <p:sp>
        <p:nvSpPr>
          <p:cNvPr id="22535" name="Rectangle 7"/>
          <p:cNvSpPr>
            <a:spLocks noGrp="1" noChangeArrowheads="1"/>
          </p:cNvSpPr>
          <p:nvPr>
            <p:ph type="body" idx="1"/>
          </p:nvPr>
        </p:nvSpPr>
        <p:spPr>
          <a:xfrm>
            <a:off x="1055440" y="823226"/>
            <a:ext cx="10729192" cy="5126055"/>
          </a:xfrm>
        </p:spPr>
        <p:txBody>
          <a:bodyPr>
            <a:noAutofit/>
          </a:bodyPr>
          <a:lstStyle/>
          <a:p>
            <a:r>
              <a:rPr lang="en-US" altLang="zh-CN" sz="2800" dirty="0">
                <a:ea typeface="宋体" charset="-122"/>
              </a:rPr>
              <a:t>Free program made available to unsuspecting user</a:t>
            </a:r>
          </a:p>
          <a:p>
            <a:pPr lvl="1"/>
            <a:r>
              <a:rPr lang="en-US" altLang="zh-CN" sz="2400" dirty="0">
                <a:ea typeface="宋体" charset="-122"/>
              </a:rPr>
              <a:t>Actually contains code to do harm</a:t>
            </a:r>
          </a:p>
          <a:p>
            <a:pPr lvl="1"/>
            <a:r>
              <a:rPr lang="en-US" altLang="zh-CN" sz="2400" dirty="0">
                <a:ea typeface="宋体" charset="-122"/>
              </a:rPr>
              <a:t>May do something useful as well…</a:t>
            </a:r>
          </a:p>
          <a:p>
            <a:r>
              <a:rPr lang="en-US" altLang="zh-CN" sz="2800" dirty="0">
                <a:ea typeface="宋体" charset="-122"/>
              </a:rPr>
              <a:t>Altered version of utility program on victim's computer</a:t>
            </a:r>
          </a:p>
          <a:p>
            <a:pPr lvl="1"/>
            <a:r>
              <a:rPr lang="en-US" altLang="zh-CN" sz="2400" dirty="0">
                <a:ea typeface="宋体" charset="-122"/>
              </a:rPr>
              <a:t>Trick user into running that program</a:t>
            </a:r>
          </a:p>
          <a:p>
            <a:r>
              <a:rPr lang="en-US" altLang="zh-CN" sz="2800" dirty="0">
                <a:ea typeface="宋体" charset="-122"/>
              </a:rPr>
              <a:t>Example (getting </a:t>
            </a:r>
            <a:r>
              <a:rPr lang="en-US" altLang="zh-CN" sz="2800" dirty="0" err="1">
                <a:ea typeface="宋体" charset="-122"/>
              </a:rPr>
              <a:t>superuser</a:t>
            </a:r>
            <a:r>
              <a:rPr lang="en-US" altLang="zh-CN" sz="2800" dirty="0">
                <a:ea typeface="宋体" charset="-122"/>
              </a:rPr>
              <a:t> access on CATS?)</a:t>
            </a:r>
          </a:p>
          <a:p>
            <a:pPr lvl="1"/>
            <a:r>
              <a:rPr lang="en-US" altLang="zh-CN" sz="2400" dirty="0">
                <a:ea typeface="宋体" charset="-122"/>
              </a:rPr>
              <a:t>Place a file called </a:t>
            </a:r>
            <a:r>
              <a:rPr lang="en-US" altLang="zh-CN" sz="2400" b="1" dirty="0" err="1">
                <a:latin typeface="Monaco" charset="0"/>
                <a:ea typeface="宋体" charset="-122"/>
              </a:rPr>
              <a:t>ls</a:t>
            </a:r>
            <a:r>
              <a:rPr lang="en-US" altLang="zh-CN" sz="2400" dirty="0">
                <a:ea typeface="宋体" charset="-122"/>
              </a:rPr>
              <a:t> in your home directory</a:t>
            </a:r>
          </a:p>
          <a:p>
            <a:pPr lvl="2"/>
            <a:r>
              <a:rPr lang="en-US" altLang="zh-CN" sz="2000" dirty="0">
                <a:ea typeface="宋体" charset="-122"/>
              </a:rPr>
              <a:t>File creates a shell in </a:t>
            </a:r>
            <a:r>
              <a:rPr lang="en-US" altLang="zh-CN" sz="2000" dirty="0">
                <a:latin typeface="Monaco" charset="0"/>
                <a:ea typeface="宋体" charset="-122"/>
              </a:rPr>
              <a:t>/</a:t>
            </a:r>
            <a:r>
              <a:rPr lang="en-US" altLang="zh-CN" sz="2000" dirty="0" err="1">
                <a:latin typeface="Monaco" charset="0"/>
                <a:ea typeface="宋体" charset="-122"/>
              </a:rPr>
              <a:t>tmp</a:t>
            </a:r>
            <a:r>
              <a:rPr lang="en-US" altLang="zh-CN" sz="2000" dirty="0">
                <a:ea typeface="宋体" charset="-122"/>
              </a:rPr>
              <a:t> with privileges of whoever ran it</a:t>
            </a:r>
          </a:p>
          <a:p>
            <a:pPr lvl="2"/>
            <a:r>
              <a:rPr lang="en-US" altLang="zh-CN" sz="2000" dirty="0">
                <a:ea typeface="宋体" charset="-122"/>
              </a:rPr>
              <a:t>File then actually runs the real </a:t>
            </a:r>
            <a:r>
              <a:rPr lang="en-US" altLang="zh-CN" sz="2000" dirty="0" err="1">
                <a:latin typeface="Monaco" charset="0"/>
                <a:ea typeface="宋体" charset="-122"/>
              </a:rPr>
              <a:t>ls</a:t>
            </a:r>
            <a:endParaRPr lang="en-US" altLang="zh-CN" sz="2000" dirty="0">
              <a:ea typeface="宋体" charset="-122"/>
            </a:endParaRPr>
          </a:p>
          <a:p>
            <a:pPr lvl="1"/>
            <a:r>
              <a:rPr lang="en-US" altLang="zh-CN" sz="2400" dirty="0">
                <a:ea typeface="宋体" charset="-122"/>
              </a:rPr>
              <a:t>Complain to your </a:t>
            </a:r>
            <a:r>
              <a:rPr lang="en-US" altLang="zh-CN" sz="2400" dirty="0" err="1">
                <a:ea typeface="宋体" charset="-122"/>
              </a:rPr>
              <a:t>sysadmin</a:t>
            </a:r>
            <a:r>
              <a:rPr lang="en-US" altLang="zh-CN" sz="2400" dirty="0">
                <a:ea typeface="宋体" charset="-122"/>
              </a:rPr>
              <a:t> that you can’t see any files in your directory</a:t>
            </a:r>
          </a:p>
          <a:p>
            <a:pPr lvl="1"/>
            <a:r>
              <a:rPr lang="en-US" altLang="zh-CN" sz="2400" dirty="0" err="1">
                <a:ea typeface="宋体" charset="-122"/>
              </a:rPr>
              <a:t>Sysadmin</a:t>
            </a:r>
            <a:r>
              <a:rPr lang="en-US" altLang="zh-CN" sz="2400" dirty="0">
                <a:ea typeface="宋体" charset="-122"/>
              </a:rPr>
              <a:t> runs </a:t>
            </a:r>
            <a:r>
              <a:rPr lang="en-US" altLang="zh-CN" sz="2400" dirty="0" err="1">
                <a:ea typeface="宋体" charset="-122"/>
              </a:rPr>
              <a:t>ls</a:t>
            </a:r>
            <a:r>
              <a:rPr lang="en-US" altLang="zh-CN" sz="2400" dirty="0">
                <a:ea typeface="宋体" charset="-122"/>
              </a:rPr>
              <a:t> in your directory</a:t>
            </a:r>
          </a:p>
          <a:p>
            <a:pPr lvl="2"/>
            <a:r>
              <a:rPr lang="en-US" altLang="zh-CN" sz="2000" dirty="0">
                <a:ea typeface="宋体" charset="-122"/>
              </a:rPr>
              <a:t>Hopefully, he runs </a:t>
            </a:r>
            <a:r>
              <a:rPr lang="en-US" altLang="zh-CN" sz="2000" i="1" dirty="0">
                <a:ea typeface="宋体" charset="-122"/>
              </a:rPr>
              <a:t>your</a:t>
            </a:r>
            <a:r>
              <a:rPr lang="en-US" altLang="zh-CN" sz="2000" dirty="0">
                <a:ea typeface="宋体" charset="-122"/>
              </a:rPr>
              <a:t> </a:t>
            </a:r>
            <a:r>
              <a:rPr lang="en-US" altLang="zh-CN" sz="2000" dirty="0" err="1">
                <a:latin typeface="Monaco" charset="0"/>
                <a:ea typeface="宋体" charset="-122"/>
              </a:rPr>
              <a:t>ls</a:t>
            </a:r>
            <a:r>
              <a:rPr lang="en-US" altLang="zh-CN" sz="2000" dirty="0">
                <a:ea typeface="宋体" charset="-122"/>
              </a:rPr>
              <a:t> rather than the real one (depends on his search path)</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45</a:t>
            </a:fld>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normAutofit fontScale="90000"/>
          </a:bodyPr>
          <a:lstStyle/>
          <a:p>
            <a:r>
              <a:rPr lang="en-US" altLang="zh-CN">
                <a:ea typeface="宋体" charset="-122"/>
              </a:rPr>
              <a:t>Virus damage scenarios</a:t>
            </a:r>
          </a:p>
        </p:txBody>
      </p:sp>
      <p:sp>
        <p:nvSpPr>
          <p:cNvPr id="31749" name="Rectangle 5"/>
          <p:cNvSpPr>
            <a:spLocks noGrp="1" noChangeArrowheads="1"/>
          </p:cNvSpPr>
          <p:nvPr>
            <p:ph type="body" idx="1"/>
          </p:nvPr>
        </p:nvSpPr>
        <p:spPr>
          <a:xfrm>
            <a:off x="1055440" y="1000108"/>
            <a:ext cx="10526960" cy="5453228"/>
          </a:xfrm>
        </p:spPr>
        <p:txBody>
          <a:bodyPr>
            <a:normAutofit/>
          </a:bodyPr>
          <a:lstStyle/>
          <a:p>
            <a:r>
              <a:rPr lang="en-US" altLang="zh-CN" dirty="0">
                <a:ea typeface="宋体" charset="-122"/>
              </a:rPr>
              <a:t>Blackmail [</a:t>
            </a:r>
            <a:r>
              <a:rPr lang="zh-CN" altLang="en-US" sz="2400" dirty="0"/>
              <a:t>敲诈，勒索，讹诈</a:t>
            </a:r>
            <a:r>
              <a:rPr lang="en-US" altLang="zh-CN" dirty="0">
                <a:ea typeface="宋体" charset="-122"/>
              </a:rPr>
              <a:t>]</a:t>
            </a:r>
          </a:p>
          <a:p>
            <a:r>
              <a:rPr lang="en-US" altLang="zh-CN" dirty="0">
                <a:ea typeface="宋体" charset="-122"/>
              </a:rPr>
              <a:t>Denial of service as long as virus runs</a:t>
            </a:r>
          </a:p>
          <a:p>
            <a:r>
              <a:rPr lang="en-US" altLang="zh-CN" dirty="0">
                <a:ea typeface="宋体" charset="-122"/>
              </a:rPr>
              <a:t>Permanently damage hardware</a:t>
            </a:r>
          </a:p>
          <a:p>
            <a:r>
              <a:rPr lang="en-US" altLang="zh-CN" dirty="0">
                <a:ea typeface="宋体" charset="-122"/>
              </a:rPr>
              <a:t>Target a competitor's computer</a:t>
            </a:r>
          </a:p>
          <a:p>
            <a:pPr lvl="1"/>
            <a:r>
              <a:rPr lang="en-US" altLang="zh-CN" dirty="0">
                <a:ea typeface="宋体" charset="-122"/>
              </a:rPr>
              <a:t>Do harm</a:t>
            </a:r>
          </a:p>
          <a:p>
            <a:pPr lvl="1"/>
            <a:r>
              <a:rPr lang="en-US" altLang="zh-CN" dirty="0">
                <a:ea typeface="宋体" charset="-122"/>
              </a:rPr>
              <a:t>Espionage</a:t>
            </a:r>
          </a:p>
          <a:p>
            <a:r>
              <a:rPr lang="en-US" altLang="zh-CN" dirty="0">
                <a:ea typeface="宋体" charset="-122"/>
              </a:rPr>
              <a:t>Intra-corporate dirty tricks</a:t>
            </a:r>
          </a:p>
          <a:p>
            <a:pPr lvl="1"/>
            <a:r>
              <a:rPr lang="en-US" altLang="zh-CN" dirty="0">
                <a:ea typeface="宋体" charset="-122"/>
              </a:rPr>
              <a:t>Practical joke</a:t>
            </a:r>
          </a:p>
          <a:p>
            <a:pPr lvl="1"/>
            <a:r>
              <a:rPr lang="en-US" altLang="zh-CN" dirty="0">
                <a:ea typeface="宋体" charset="-122"/>
              </a:rPr>
              <a:t>Sabotage [</a:t>
            </a:r>
            <a:r>
              <a:rPr lang="zh-CN" altLang="en-US" sz="2400" dirty="0">
                <a:ea typeface="宋体" charset="-122"/>
              </a:rPr>
              <a:t>阴谋破坏，蓄意破坏</a:t>
            </a:r>
            <a:r>
              <a:rPr lang="en-US" altLang="zh-CN" dirty="0">
                <a:ea typeface="宋体" charset="-122"/>
              </a:rPr>
              <a:t>] another corporate officer's files</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46</a:t>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normAutofit fontScale="90000"/>
          </a:bodyPr>
          <a:lstStyle/>
          <a:p>
            <a:r>
              <a:rPr lang="en-US" altLang="zh-CN">
                <a:ea typeface="宋体" charset="-122"/>
              </a:rPr>
              <a:t>How viruses work</a:t>
            </a:r>
          </a:p>
        </p:txBody>
      </p:sp>
      <p:sp>
        <p:nvSpPr>
          <p:cNvPr id="32773" name="Rectangle 5"/>
          <p:cNvSpPr>
            <a:spLocks noGrp="1" noChangeArrowheads="1"/>
          </p:cNvSpPr>
          <p:nvPr>
            <p:ph type="body" idx="1"/>
          </p:nvPr>
        </p:nvSpPr>
        <p:spPr/>
        <p:txBody>
          <a:bodyPr>
            <a:normAutofit fontScale="92500" lnSpcReduction="10000"/>
          </a:bodyPr>
          <a:lstStyle/>
          <a:p>
            <a:r>
              <a:rPr lang="en-US" altLang="zh-CN" dirty="0">
                <a:ea typeface="宋体" charset="-122"/>
              </a:rPr>
              <a:t>Virus language</a:t>
            </a:r>
          </a:p>
          <a:p>
            <a:pPr lvl="1"/>
            <a:r>
              <a:rPr lang="en-US" altLang="zh-CN" dirty="0">
                <a:ea typeface="宋体" charset="-122"/>
              </a:rPr>
              <a:t>Assembly language: infects programs</a:t>
            </a:r>
          </a:p>
          <a:p>
            <a:pPr lvl="1"/>
            <a:r>
              <a:rPr lang="en-US" altLang="zh-CN" dirty="0">
                <a:ea typeface="宋体" charset="-122"/>
              </a:rPr>
              <a:t>“Macro” language: infects email and other documents</a:t>
            </a:r>
          </a:p>
          <a:p>
            <a:pPr lvl="2"/>
            <a:r>
              <a:rPr lang="en-US" altLang="zh-CN" dirty="0">
                <a:ea typeface="宋体" charset="-122"/>
              </a:rPr>
              <a:t>Runs when email reader / browser program opens message</a:t>
            </a:r>
          </a:p>
          <a:p>
            <a:pPr lvl="2"/>
            <a:r>
              <a:rPr lang="en-US" altLang="zh-CN" dirty="0">
                <a:ea typeface="宋体" charset="-122"/>
              </a:rPr>
              <a:t>Program “runs” virus (as message attachment) automatically</a:t>
            </a:r>
          </a:p>
          <a:p>
            <a:r>
              <a:rPr lang="en-US" altLang="zh-CN" dirty="0">
                <a:ea typeface="宋体" charset="-122"/>
              </a:rPr>
              <a:t>Inserted into another program</a:t>
            </a:r>
          </a:p>
          <a:p>
            <a:pPr lvl="1"/>
            <a:r>
              <a:rPr lang="en-US" altLang="zh-CN" dirty="0">
                <a:ea typeface="宋体" charset="-122"/>
              </a:rPr>
              <a:t>Use tool called a “dropper”</a:t>
            </a:r>
          </a:p>
          <a:p>
            <a:pPr lvl="1"/>
            <a:r>
              <a:rPr lang="en-US" altLang="zh-CN" dirty="0">
                <a:ea typeface="宋体" charset="-122"/>
              </a:rPr>
              <a:t>May also infect system code (boot block, etc.)</a:t>
            </a:r>
          </a:p>
          <a:p>
            <a:r>
              <a:rPr lang="en-US" altLang="zh-CN" dirty="0">
                <a:ea typeface="宋体" charset="-122"/>
              </a:rPr>
              <a:t>Virus dormant until program executed</a:t>
            </a:r>
          </a:p>
          <a:p>
            <a:pPr lvl="1"/>
            <a:r>
              <a:rPr lang="en-US" altLang="zh-CN" dirty="0">
                <a:ea typeface="宋体" charset="-122"/>
              </a:rPr>
              <a:t>Then infects other programs</a:t>
            </a:r>
          </a:p>
          <a:p>
            <a:pPr lvl="1"/>
            <a:r>
              <a:rPr lang="en-US" altLang="zh-CN" dirty="0">
                <a:ea typeface="宋体" charset="-122"/>
              </a:rPr>
              <a:t>Eventually executes its “payload”</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47</a:t>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normAutofit fontScale="90000"/>
          </a:bodyPr>
          <a:lstStyle/>
          <a:p>
            <a:r>
              <a:rPr lang="en-US" altLang="zh-CN">
                <a:ea typeface="宋体" charset="-122"/>
              </a:rPr>
              <a:t>Worms vs. viruses</a:t>
            </a:r>
          </a:p>
        </p:txBody>
      </p:sp>
      <p:sp>
        <p:nvSpPr>
          <p:cNvPr id="40965" name="Rectangle 5"/>
          <p:cNvSpPr>
            <a:spLocks noGrp="1" noChangeArrowheads="1"/>
          </p:cNvSpPr>
          <p:nvPr>
            <p:ph type="body" idx="1"/>
          </p:nvPr>
        </p:nvSpPr>
        <p:spPr/>
        <p:txBody>
          <a:bodyPr>
            <a:normAutofit lnSpcReduction="10000"/>
          </a:bodyPr>
          <a:lstStyle/>
          <a:p>
            <a:r>
              <a:rPr lang="en-US" altLang="zh-CN">
                <a:ea typeface="宋体" charset="-122"/>
              </a:rPr>
              <a:t>Viruses require other programs to run</a:t>
            </a:r>
          </a:p>
          <a:p>
            <a:r>
              <a:rPr lang="en-US" altLang="zh-CN">
                <a:ea typeface="宋体" charset="-122"/>
              </a:rPr>
              <a:t>Worms are self-running (separate process)</a:t>
            </a:r>
          </a:p>
          <a:p>
            <a:r>
              <a:rPr lang="en-US" altLang="zh-CN">
                <a:ea typeface="宋体" charset="-122"/>
              </a:rPr>
              <a:t>The 1988 Internet Worm</a:t>
            </a:r>
          </a:p>
          <a:p>
            <a:pPr lvl="1"/>
            <a:r>
              <a:rPr lang="en-US" altLang="zh-CN">
                <a:ea typeface="宋体" charset="-122"/>
              </a:rPr>
              <a:t>Consisted of two programs</a:t>
            </a:r>
          </a:p>
          <a:p>
            <a:pPr lvl="2"/>
            <a:r>
              <a:rPr lang="en-US" altLang="zh-CN">
                <a:ea typeface="宋体" charset="-122"/>
              </a:rPr>
              <a:t>Bootstrap to upload worm</a:t>
            </a:r>
          </a:p>
          <a:p>
            <a:pPr lvl="2"/>
            <a:r>
              <a:rPr lang="en-US" altLang="zh-CN">
                <a:ea typeface="宋体" charset="-122"/>
              </a:rPr>
              <a:t>The worm itself</a:t>
            </a:r>
          </a:p>
          <a:p>
            <a:pPr lvl="1"/>
            <a:r>
              <a:rPr lang="en-US" altLang="zh-CN">
                <a:ea typeface="宋体" charset="-122"/>
              </a:rPr>
              <a:t>Exploited bugs in sendmail and finger</a:t>
            </a:r>
          </a:p>
          <a:p>
            <a:pPr lvl="1"/>
            <a:r>
              <a:rPr lang="en-US" altLang="zh-CN">
                <a:ea typeface="宋体" charset="-122"/>
              </a:rPr>
              <a:t>Worm first hid its existence</a:t>
            </a:r>
          </a:p>
          <a:p>
            <a:pPr lvl="1"/>
            <a:r>
              <a:rPr lang="en-US" altLang="zh-CN">
                <a:ea typeface="宋体" charset="-122"/>
              </a:rPr>
              <a:t>Next replicated itself on new machines</a:t>
            </a:r>
          </a:p>
          <a:p>
            <a:pPr lvl="1"/>
            <a:r>
              <a:rPr lang="en-US" altLang="zh-CN">
                <a:ea typeface="宋体" charset="-122"/>
              </a:rPr>
              <a:t>Brought the Internet (1988 version) to a screeching halt</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48</a:t>
            </a:fld>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title"/>
          </p:nvPr>
        </p:nvSpPr>
        <p:spPr>
          <a:xfrm>
            <a:off x="191344" y="533400"/>
            <a:ext cx="10363200" cy="609600"/>
          </a:xfrm>
        </p:spPr>
        <p:txBody>
          <a:bodyPr>
            <a:normAutofit fontScale="90000"/>
          </a:bodyPr>
          <a:lstStyle/>
          <a:p>
            <a:pPr algn="l"/>
            <a:r>
              <a:rPr lang="en-US" altLang="zh-CN" dirty="0">
                <a:ea typeface="宋体" charset="-122"/>
              </a:rPr>
              <a:t>Using encryption to hide a virus</a:t>
            </a:r>
          </a:p>
        </p:txBody>
      </p:sp>
      <p:sp>
        <p:nvSpPr>
          <p:cNvPr id="135172" name="Rectangle 4"/>
          <p:cNvSpPr>
            <a:spLocks noGrp="1" noChangeArrowheads="1"/>
          </p:cNvSpPr>
          <p:nvPr>
            <p:ph type="body" sz="half" idx="1"/>
          </p:nvPr>
        </p:nvSpPr>
        <p:spPr>
          <a:xfrm>
            <a:off x="695400" y="1447800"/>
            <a:ext cx="5730800" cy="4953000"/>
          </a:xfrm>
        </p:spPr>
        <p:txBody>
          <a:bodyPr anchor="ctr">
            <a:normAutofit/>
          </a:bodyPr>
          <a:lstStyle/>
          <a:p>
            <a:r>
              <a:rPr lang="en-US" altLang="zh-CN" sz="2400" dirty="0">
                <a:ea typeface="宋体" charset="-122"/>
              </a:rPr>
              <a:t>Hide virus by encrypting it</a:t>
            </a:r>
          </a:p>
          <a:p>
            <a:pPr lvl="1"/>
            <a:r>
              <a:rPr lang="en-US" altLang="zh-CN" sz="2000" dirty="0">
                <a:ea typeface="宋体" charset="-122"/>
              </a:rPr>
              <a:t>Vary the key in each file</a:t>
            </a:r>
          </a:p>
          <a:p>
            <a:pPr lvl="1"/>
            <a:r>
              <a:rPr lang="en-US" altLang="zh-CN" sz="2000" dirty="0">
                <a:ea typeface="宋体" charset="-122"/>
              </a:rPr>
              <a:t>Virus “code” varies in each infected file</a:t>
            </a:r>
          </a:p>
          <a:p>
            <a:pPr lvl="1"/>
            <a:r>
              <a:rPr lang="en-US" altLang="zh-CN" sz="2000" dirty="0">
                <a:ea typeface="宋体" charset="-122"/>
              </a:rPr>
              <a:t>Problem: lots of common code still in the clear</a:t>
            </a:r>
          </a:p>
          <a:p>
            <a:pPr lvl="2"/>
            <a:r>
              <a:rPr lang="en-US" altLang="zh-CN" sz="1800" dirty="0">
                <a:ea typeface="宋体" charset="-122"/>
              </a:rPr>
              <a:t>Compress / decompress</a:t>
            </a:r>
          </a:p>
          <a:p>
            <a:pPr lvl="2"/>
            <a:r>
              <a:rPr lang="en-US" altLang="zh-CN" sz="1800" dirty="0">
                <a:ea typeface="宋体" charset="-122"/>
              </a:rPr>
              <a:t>Encrypt / decrypt</a:t>
            </a:r>
          </a:p>
          <a:p>
            <a:r>
              <a:rPr lang="en-US" altLang="zh-CN" sz="2400" dirty="0">
                <a:ea typeface="宋体" charset="-122"/>
              </a:rPr>
              <a:t>Even better: leave only </a:t>
            </a:r>
            <a:r>
              <a:rPr lang="en-US" altLang="zh-CN" sz="2400" dirty="0" err="1">
                <a:ea typeface="宋体" charset="-122"/>
              </a:rPr>
              <a:t>decryptor</a:t>
            </a:r>
            <a:r>
              <a:rPr lang="en-US" altLang="zh-CN" sz="2400" dirty="0">
                <a:ea typeface="宋体" charset="-122"/>
              </a:rPr>
              <a:t> and key in the clear</a:t>
            </a:r>
          </a:p>
          <a:p>
            <a:pPr lvl="1"/>
            <a:r>
              <a:rPr lang="en-US" altLang="zh-CN" sz="2000" dirty="0">
                <a:ea typeface="宋体" charset="-122"/>
              </a:rPr>
              <a:t>Less constant per virus</a:t>
            </a:r>
          </a:p>
          <a:p>
            <a:pPr lvl="1"/>
            <a:r>
              <a:rPr lang="en-US" altLang="zh-CN" sz="2000" dirty="0">
                <a:ea typeface="宋体" charset="-122"/>
              </a:rPr>
              <a:t>Use polymorphic code (more in a bit) to hide even this</a:t>
            </a:r>
          </a:p>
        </p:txBody>
      </p:sp>
      <p:sp>
        <p:nvSpPr>
          <p:cNvPr id="135177" name="Rectangle 9"/>
          <p:cNvSpPr>
            <a:spLocks noChangeArrowheads="1"/>
          </p:cNvSpPr>
          <p:nvPr/>
        </p:nvSpPr>
        <p:spPr bwMode="auto">
          <a:xfrm>
            <a:off x="6400800" y="4343400"/>
            <a:ext cx="1219200" cy="1143000"/>
          </a:xfrm>
          <a:prstGeom prst="rect">
            <a:avLst/>
          </a:prstGeom>
          <a:solidFill>
            <a:srgbClr val="99CCFF"/>
          </a:solidFill>
          <a:ln w="9525">
            <a:solidFill>
              <a:schemeClr val="tx1"/>
            </a:solidFill>
            <a:miter lim="800000"/>
            <a:headEnd/>
            <a:tailEnd/>
          </a:ln>
          <a:effectLst/>
        </p:spPr>
        <p:txBody>
          <a:bodyPr wrap="none" anchor="ctr"/>
          <a:lstStyle/>
          <a:p>
            <a:pPr algn="ctr"/>
            <a:r>
              <a:rPr lang="en-US" altLang="zh-CN">
                <a:ea typeface="宋体" charset="-122"/>
              </a:rPr>
              <a:t>Compressed</a:t>
            </a:r>
            <a:br>
              <a:rPr lang="en-US" altLang="zh-CN">
                <a:ea typeface="宋体" charset="-122"/>
              </a:rPr>
            </a:br>
            <a:r>
              <a:rPr lang="en-US" altLang="zh-CN">
                <a:ea typeface="宋体" charset="-122"/>
              </a:rPr>
              <a:t>executable</a:t>
            </a:r>
            <a:br>
              <a:rPr lang="en-US" altLang="zh-CN">
                <a:ea typeface="宋体" charset="-122"/>
              </a:rPr>
            </a:br>
            <a:r>
              <a:rPr lang="en-US" altLang="zh-CN">
                <a:ea typeface="宋体" charset="-122"/>
              </a:rPr>
              <a:t>program</a:t>
            </a:r>
          </a:p>
        </p:txBody>
      </p:sp>
      <p:sp>
        <p:nvSpPr>
          <p:cNvPr id="135178" name="Rectangle 10"/>
          <p:cNvSpPr>
            <a:spLocks noChangeArrowheads="1"/>
          </p:cNvSpPr>
          <p:nvPr/>
        </p:nvSpPr>
        <p:spPr bwMode="auto">
          <a:xfrm>
            <a:off x="6400800" y="5486400"/>
            <a:ext cx="1219200" cy="304800"/>
          </a:xfrm>
          <a:prstGeom prst="rect">
            <a:avLst/>
          </a:prstGeom>
          <a:solidFill>
            <a:srgbClr val="CC99FF"/>
          </a:solidFill>
          <a:ln w="9525">
            <a:solidFill>
              <a:schemeClr val="tx1"/>
            </a:solidFill>
            <a:miter lim="800000"/>
            <a:headEnd/>
            <a:tailEnd/>
          </a:ln>
          <a:effectLst/>
        </p:spPr>
        <p:txBody>
          <a:bodyPr wrap="none" anchor="ctr"/>
          <a:lstStyle/>
          <a:p>
            <a:pPr algn="ctr"/>
            <a:r>
              <a:rPr lang="en-US" altLang="zh-CN">
                <a:ea typeface="宋体" charset="-122"/>
              </a:rPr>
              <a:t>Header</a:t>
            </a:r>
          </a:p>
        </p:txBody>
      </p:sp>
      <p:sp>
        <p:nvSpPr>
          <p:cNvPr id="135180" name="Rectangle 12"/>
          <p:cNvSpPr>
            <a:spLocks noChangeArrowheads="1"/>
          </p:cNvSpPr>
          <p:nvPr/>
        </p:nvSpPr>
        <p:spPr bwMode="auto">
          <a:xfrm>
            <a:off x="6400800" y="3200400"/>
            <a:ext cx="1219200" cy="533400"/>
          </a:xfrm>
          <a:prstGeom prst="rect">
            <a:avLst/>
          </a:prstGeom>
          <a:solidFill>
            <a:srgbClr val="FFCC00"/>
          </a:solidFill>
          <a:ln w="9525">
            <a:solidFill>
              <a:schemeClr val="tx1"/>
            </a:solidFill>
            <a:miter lim="800000"/>
            <a:headEnd/>
            <a:tailEnd/>
          </a:ln>
          <a:effectLst/>
        </p:spPr>
        <p:txBody>
          <a:bodyPr wrap="none" anchor="ctr"/>
          <a:lstStyle/>
          <a:p>
            <a:pPr algn="ctr"/>
            <a:r>
              <a:rPr lang="en-US" altLang="zh-CN">
                <a:ea typeface="宋体" charset="-122"/>
              </a:rPr>
              <a:t>Virus</a:t>
            </a:r>
          </a:p>
        </p:txBody>
      </p:sp>
      <p:sp>
        <p:nvSpPr>
          <p:cNvPr id="135181" name="Rectangle 13"/>
          <p:cNvSpPr>
            <a:spLocks noChangeArrowheads="1"/>
          </p:cNvSpPr>
          <p:nvPr/>
        </p:nvSpPr>
        <p:spPr bwMode="auto">
          <a:xfrm>
            <a:off x="6400800" y="40386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1600">
                <a:ea typeface="宋体" charset="-122"/>
              </a:rPr>
              <a:t>Decompressor</a:t>
            </a:r>
          </a:p>
        </p:txBody>
      </p:sp>
      <p:sp>
        <p:nvSpPr>
          <p:cNvPr id="135182" name="Rectangle 14"/>
          <p:cNvSpPr>
            <a:spLocks noChangeArrowheads="1"/>
          </p:cNvSpPr>
          <p:nvPr/>
        </p:nvSpPr>
        <p:spPr bwMode="auto">
          <a:xfrm>
            <a:off x="6400800" y="37338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ea typeface="宋体" charset="-122"/>
              </a:rPr>
              <a:t>Compressor</a:t>
            </a:r>
          </a:p>
        </p:txBody>
      </p:sp>
      <p:sp>
        <p:nvSpPr>
          <p:cNvPr id="135183" name="Rectangle 15"/>
          <p:cNvSpPr>
            <a:spLocks noChangeArrowheads="1"/>
          </p:cNvSpPr>
          <p:nvPr/>
        </p:nvSpPr>
        <p:spPr bwMode="auto">
          <a:xfrm>
            <a:off x="6400800" y="1752600"/>
            <a:ext cx="1219200" cy="1447800"/>
          </a:xfrm>
          <a:prstGeom prst="rect">
            <a:avLst/>
          </a:prstGeom>
          <a:solidFill>
            <a:srgbClr val="C0C0C0"/>
          </a:solidFill>
          <a:ln w="9525">
            <a:solidFill>
              <a:schemeClr val="tx1"/>
            </a:solidFill>
            <a:miter lim="800000"/>
            <a:headEnd/>
            <a:tailEnd/>
          </a:ln>
          <a:effectLst/>
        </p:spPr>
        <p:txBody>
          <a:bodyPr wrap="none" anchor="ctr"/>
          <a:lstStyle/>
          <a:p>
            <a:pPr algn="ctr"/>
            <a:r>
              <a:rPr lang="en-US" altLang="zh-CN">
                <a:ea typeface="宋体" charset="-122"/>
              </a:rPr>
              <a:t>Unused</a:t>
            </a:r>
          </a:p>
        </p:txBody>
      </p:sp>
      <p:sp>
        <p:nvSpPr>
          <p:cNvPr id="135202" name="Rectangle 34"/>
          <p:cNvSpPr>
            <a:spLocks noChangeArrowheads="1"/>
          </p:cNvSpPr>
          <p:nvPr/>
        </p:nvSpPr>
        <p:spPr bwMode="auto">
          <a:xfrm>
            <a:off x="7772400" y="4343400"/>
            <a:ext cx="1219200" cy="1143000"/>
          </a:xfrm>
          <a:prstGeom prst="rect">
            <a:avLst/>
          </a:prstGeom>
          <a:solidFill>
            <a:srgbClr val="99CCFF"/>
          </a:solidFill>
          <a:ln w="9525">
            <a:solidFill>
              <a:schemeClr val="tx1"/>
            </a:solidFill>
            <a:miter lim="800000"/>
            <a:headEnd/>
            <a:tailEnd/>
          </a:ln>
          <a:effectLst/>
        </p:spPr>
        <p:txBody>
          <a:bodyPr wrap="none" anchor="ctr"/>
          <a:lstStyle/>
          <a:p>
            <a:pPr algn="ctr"/>
            <a:r>
              <a:rPr lang="en-US" altLang="zh-CN">
                <a:ea typeface="宋体" charset="-122"/>
              </a:rPr>
              <a:t>Compressed</a:t>
            </a:r>
            <a:br>
              <a:rPr lang="en-US" altLang="zh-CN">
                <a:ea typeface="宋体" charset="-122"/>
              </a:rPr>
            </a:br>
            <a:r>
              <a:rPr lang="en-US" altLang="zh-CN">
                <a:ea typeface="宋体" charset="-122"/>
              </a:rPr>
              <a:t>executable</a:t>
            </a:r>
            <a:br>
              <a:rPr lang="en-US" altLang="zh-CN">
                <a:ea typeface="宋体" charset="-122"/>
              </a:rPr>
            </a:br>
            <a:r>
              <a:rPr lang="en-US" altLang="zh-CN">
                <a:ea typeface="宋体" charset="-122"/>
              </a:rPr>
              <a:t>program</a:t>
            </a:r>
          </a:p>
        </p:txBody>
      </p:sp>
      <p:sp>
        <p:nvSpPr>
          <p:cNvPr id="135203" name="Rectangle 35"/>
          <p:cNvSpPr>
            <a:spLocks noChangeArrowheads="1"/>
          </p:cNvSpPr>
          <p:nvPr/>
        </p:nvSpPr>
        <p:spPr bwMode="auto">
          <a:xfrm>
            <a:off x="7772400" y="5486400"/>
            <a:ext cx="1219200" cy="304800"/>
          </a:xfrm>
          <a:prstGeom prst="rect">
            <a:avLst/>
          </a:prstGeom>
          <a:solidFill>
            <a:srgbClr val="CC99FF"/>
          </a:solidFill>
          <a:ln w="9525">
            <a:solidFill>
              <a:schemeClr val="tx1"/>
            </a:solidFill>
            <a:miter lim="800000"/>
            <a:headEnd/>
            <a:tailEnd/>
          </a:ln>
          <a:effectLst/>
        </p:spPr>
        <p:txBody>
          <a:bodyPr wrap="none" anchor="ctr"/>
          <a:lstStyle/>
          <a:p>
            <a:pPr algn="ctr"/>
            <a:r>
              <a:rPr lang="en-US" altLang="zh-CN">
                <a:ea typeface="宋体" charset="-122"/>
              </a:rPr>
              <a:t>Header</a:t>
            </a:r>
          </a:p>
        </p:txBody>
      </p:sp>
      <p:sp>
        <p:nvSpPr>
          <p:cNvPr id="135204" name="Rectangle 36"/>
          <p:cNvSpPr>
            <a:spLocks noChangeArrowheads="1"/>
          </p:cNvSpPr>
          <p:nvPr/>
        </p:nvSpPr>
        <p:spPr bwMode="auto">
          <a:xfrm>
            <a:off x="7772400" y="2286000"/>
            <a:ext cx="1219200" cy="533400"/>
          </a:xfrm>
          <a:prstGeom prst="rect">
            <a:avLst/>
          </a:prstGeom>
          <a:solidFill>
            <a:srgbClr val="FFCC00"/>
          </a:solidFill>
          <a:ln w="9525">
            <a:solidFill>
              <a:schemeClr val="tx1"/>
            </a:solidFill>
            <a:miter lim="800000"/>
            <a:headEnd/>
            <a:tailEnd/>
          </a:ln>
          <a:effectLst/>
        </p:spPr>
        <p:txBody>
          <a:bodyPr wrap="none" anchor="ctr"/>
          <a:lstStyle/>
          <a:p>
            <a:pPr algn="ctr"/>
            <a:r>
              <a:rPr lang="en-US" altLang="zh-CN">
                <a:ea typeface="宋体" charset="-122"/>
              </a:rPr>
              <a:t>Virus</a:t>
            </a:r>
          </a:p>
        </p:txBody>
      </p:sp>
      <p:sp>
        <p:nvSpPr>
          <p:cNvPr id="135205" name="Rectangle 37"/>
          <p:cNvSpPr>
            <a:spLocks noChangeArrowheads="1"/>
          </p:cNvSpPr>
          <p:nvPr/>
        </p:nvSpPr>
        <p:spPr bwMode="auto">
          <a:xfrm>
            <a:off x="7772400" y="31242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1600">
                <a:ea typeface="宋体" charset="-122"/>
              </a:rPr>
              <a:t>Decompressor</a:t>
            </a:r>
          </a:p>
        </p:txBody>
      </p:sp>
      <p:sp>
        <p:nvSpPr>
          <p:cNvPr id="135206" name="Rectangle 38"/>
          <p:cNvSpPr>
            <a:spLocks noChangeArrowheads="1"/>
          </p:cNvSpPr>
          <p:nvPr/>
        </p:nvSpPr>
        <p:spPr bwMode="auto">
          <a:xfrm>
            <a:off x="7772400" y="28194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ea typeface="宋体" charset="-122"/>
              </a:rPr>
              <a:t>Compressor</a:t>
            </a:r>
          </a:p>
        </p:txBody>
      </p:sp>
      <p:sp>
        <p:nvSpPr>
          <p:cNvPr id="135207" name="Rectangle 39"/>
          <p:cNvSpPr>
            <a:spLocks noChangeArrowheads="1"/>
          </p:cNvSpPr>
          <p:nvPr/>
        </p:nvSpPr>
        <p:spPr bwMode="auto">
          <a:xfrm>
            <a:off x="7772400" y="1752600"/>
            <a:ext cx="1219200" cy="533400"/>
          </a:xfrm>
          <a:prstGeom prst="rect">
            <a:avLst/>
          </a:prstGeom>
          <a:solidFill>
            <a:srgbClr val="C0C0C0"/>
          </a:solidFill>
          <a:ln w="9525">
            <a:solidFill>
              <a:schemeClr val="tx1"/>
            </a:solidFill>
            <a:miter lim="800000"/>
            <a:headEnd/>
            <a:tailEnd/>
          </a:ln>
          <a:effectLst/>
        </p:spPr>
        <p:txBody>
          <a:bodyPr wrap="none" anchor="ctr"/>
          <a:lstStyle/>
          <a:p>
            <a:pPr algn="ctr"/>
            <a:r>
              <a:rPr lang="en-US" altLang="zh-CN">
                <a:ea typeface="宋体" charset="-122"/>
              </a:rPr>
              <a:t>Unused</a:t>
            </a:r>
          </a:p>
        </p:txBody>
      </p:sp>
      <p:sp>
        <p:nvSpPr>
          <p:cNvPr id="135208" name="Rectangle 40"/>
          <p:cNvSpPr>
            <a:spLocks noChangeArrowheads="1"/>
          </p:cNvSpPr>
          <p:nvPr/>
        </p:nvSpPr>
        <p:spPr bwMode="auto">
          <a:xfrm>
            <a:off x="9144000" y="4343400"/>
            <a:ext cx="1219200" cy="1143000"/>
          </a:xfrm>
          <a:prstGeom prst="rect">
            <a:avLst/>
          </a:prstGeom>
          <a:solidFill>
            <a:srgbClr val="99CCFF"/>
          </a:solidFill>
          <a:ln w="9525">
            <a:solidFill>
              <a:schemeClr val="tx1"/>
            </a:solidFill>
            <a:miter lim="800000"/>
            <a:headEnd/>
            <a:tailEnd/>
          </a:ln>
          <a:effectLst/>
        </p:spPr>
        <p:txBody>
          <a:bodyPr wrap="none" anchor="ctr"/>
          <a:lstStyle/>
          <a:p>
            <a:pPr algn="ctr"/>
            <a:r>
              <a:rPr lang="en-US" altLang="zh-CN">
                <a:ea typeface="宋体" charset="-122"/>
              </a:rPr>
              <a:t>Compressed</a:t>
            </a:r>
            <a:br>
              <a:rPr lang="en-US" altLang="zh-CN">
                <a:ea typeface="宋体" charset="-122"/>
              </a:rPr>
            </a:br>
            <a:r>
              <a:rPr lang="en-US" altLang="zh-CN">
                <a:ea typeface="宋体" charset="-122"/>
              </a:rPr>
              <a:t>executable</a:t>
            </a:r>
            <a:br>
              <a:rPr lang="en-US" altLang="zh-CN">
                <a:ea typeface="宋体" charset="-122"/>
              </a:rPr>
            </a:br>
            <a:r>
              <a:rPr lang="en-US" altLang="zh-CN">
                <a:ea typeface="宋体" charset="-122"/>
              </a:rPr>
              <a:t>program</a:t>
            </a:r>
          </a:p>
        </p:txBody>
      </p:sp>
      <p:sp>
        <p:nvSpPr>
          <p:cNvPr id="135209" name="Rectangle 41"/>
          <p:cNvSpPr>
            <a:spLocks noChangeArrowheads="1"/>
          </p:cNvSpPr>
          <p:nvPr/>
        </p:nvSpPr>
        <p:spPr bwMode="auto">
          <a:xfrm>
            <a:off x="9144000" y="5486400"/>
            <a:ext cx="1219200" cy="304800"/>
          </a:xfrm>
          <a:prstGeom prst="rect">
            <a:avLst/>
          </a:prstGeom>
          <a:solidFill>
            <a:srgbClr val="CC99FF"/>
          </a:solidFill>
          <a:ln w="9525">
            <a:solidFill>
              <a:schemeClr val="tx1"/>
            </a:solidFill>
            <a:miter lim="800000"/>
            <a:headEnd/>
            <a:tailEnd/>
          </a:ln>
          <a:effectLst/>
        </p:spPr>
        <p:txBody>
          <a:bodyPr wrap="none" anchor="ctr"/>
          <a:lstStyle/>
          <a:p>
            <a:pPr algn="ctr"/>
            <a:r>
              <a:rPr lang="en-US" altLang="zh-CN">
                <a:ea typeface="宋体" charset="-122"/>
              </a:rPr>
              <a:t>Header</a:t>
            </a:r>
          </a:p>
        </p:txBody>
      </p:sp>
      <p:sp>
        <p:nvSpPr>
          <p:cNvPr id="135214" name="Rectangle 46"/>
          <p:cNvSpPr>
            <a:spLocks noChangeArrowheads="1"/>
          </p:cNvSpPr>
          <p:nvPr/>
        </p:nvSpPr>
        <p:spPr bwMode="auto">
          <a:xfrm>
            <a:off x="7772400" y="37338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sz="1600">
                <a:ea typeface="宋体" charset="-122"/>
              </a:rPr>
              <a:t>Key</a:t>
            </a:r>
          </a:p>
        </p:txBody>
      </p:sp>
      <p:sp>
        <p:nvSpPr>
          <p:cNvPr id="135215" name="Rectangle 47"/>
          <p:cNvSpPr>
            <a:spLocks noChangeArrowheads="1"/>
          </p:cNvSpPr>
          <p:nvPr/>
        </p:nvSpPr>
        <p:spPr bwMode="auto">
          <a:xfrm>
            <a:off x="7772400" y="34290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a:ea typeface="宋体" charset="-122"/>
              </a:rPr>
              <a:t>Encryptor</a:t>
            </a:r>
          </a:p>
        </p:txBody>
      </p:sp>
      <p:sp>
        <p:nvSpPr>
          <p:cNvPr id="135217" name="Rectangle 49"/>
          <p:cNvSpPr>
            <a:spLocks noChangeArrowheads="1"/>
          </p:cNvSpPr>
          <p:nvPr/>
        </p:nvSpPr>
        <p:spPr bwMode="auto">
          <a:xfrm>
            <a:off x="7772400" y="40386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a:ea typeface="宋体" charset="-122"/>
              </a:rPr>
              <a:t>Decryptor</a:t>
            </a:r>
          </a:p>
        </p:txBody>
      </p:sp>
      <p:sp>
        <p:nvSpPr>
          <p:cNvPr id="135218" name="Rectangle 50"/>
          <p:cNvSpPr>
            <a:spLocks noChangeArrowheads="1"/>
          </p:cNvSpPr>
          <p:nvPr/>
        </p:nvSpPr>
        <p:spPr bwMode="auto">
          <a:xfrm>
            <a:off x="9144000" y="2286000"/>
            <a:ext cx="1219200" cy="533400"/>
          </a:xfrm>
          <a:prstGeom prst="rect">
            <a:avLst/>
          </a:prstGeom>
          <a:solidFill>
            <a:srgbClr val="FFCC00"/>
          </a:solidFill>
          <a:ln w="9525">
            <a:solidFill>
              <a:schemeClr val="tx1"/>
            </a:solidFill>
            <a:miter lim="800000"/>
            <a:headEnd/>
            <a:tailEnd/>
          </a:ln>
          <a:effectLst/>
        </p:spPr>
        <p:txBody>
          <a:bodyPr wrap="none" anchor="ctr"/>
          <a:lstStyle/>
          <a:p>
            <a:pPr algn="ctr"/>
            <a:r>
              <a:rPr lang="en-US" altLang="zh-CN">
                <a:ea typeface="宋体" charset="-122"/>
              </a:rPr>
              <a:t>Virus</a:t>
            </a:r>
          </a:p>
        </p:txBody>
      </p:sp>
      <p:sp>
        <p:nvSpPr>
          <p:cNvPr id="135219" name="Rectangle 51"/>
          <p:cNvSpPr>
            <a:spLocks noChangeArrowheads="1"/>
          </p:cNvSpPr>
          <p:nvPr/>
        </p:nvSpPr>
        <p:spPr bwMode="auto">
          <a:xfrm>
            <a:off x="9144000" y="31242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sz="1600">
                <a:ea typeface="宋体" charset="-122"/>
              </a:rPr>
              <a:t>Decompressor</a:t>
            </a:r>
          </a:p>
        </p:txBody>
      </p:sp>
      <p:sp>
        <p:nvSpPr>
          <p:cNvPr id="135220" name="Rectangle 52"/>
          <p:cNvSpPr>
            <a:spLocks noChangeArrowheads="1"/>
          </p:cNvSpPr>
          <p:nvPr/>
        </p:nvSpPr>
        <p:spPr bwMode="auto">
          <a:xfrm>
            <a:off x="9144000" y="2819400"/>
            <a:ext cx="1219200" cy="304800"/>
          </a:xfrm>
          <a:prstGeom prst="rect">
            <a:avLst/>
          </a:prstGeom>
          <a:solidFill>
            <a:srgbClr val="FFFF99"/>
          </a:solidFill>
          <a:ln w="9525">
            <a:solidFill>
              <a:schemeClr val="tx1"/>
            </a:solidFill>
            <a:miter lim="800000"/>
            <a:headEnd/>
            <a:tailEnd/>
          </a:ln>
          <a:effectLst/>
        </p:spPr>
        <p:txBody>
          <a:bodyPr wrap="none" anchor="ctr"/>
          <a:lstStyle/>
          <a:p>
            <a:pPr algn="ctr"/>
            <a:r>
              <a:rPr lang="en-US" altLang="zh-CN">
                <a:ea typeface="宋体" charset="-122"/>
              </a:rPr>
              <a:t>Compressor</a:t>
            </a:r>
          </a:p>
        </p:txBody>
      </p:sp>
      <p:sp>
        <p:nvSpPr>
          <p:cNvPr id="135221" name="Rectangle 53"/>
          <p:cNvSpPr>
            <a:spLocks noChangeArrowheads="1"/>
          </p:cNvSpPr>
          <p:nvPr/>
        </p:nvSpPr>
        <p:spPr bwMode="auto">
          <a:xfrm>
            <a:off x="9144000" y="1752600"/>
            <a:ext cx="1219200" cy="533400"/>
          </a:xfrm>
          <a:prstGeom prst="rect">
            <a:avLst/>
          </a:prstGeom>
          <a:solidFill>
            <a:srgbClr val="C0C0C0"/>
          </a:solidFill>
          <a:ln w="9525">
            <a:solidFill>
              <a:schemeClr val="tx1"/>
            </a:solidFill>
            <a:miter lim="800000"/>
            <a:headEnd/>
            <a:tailEnd/>
          </a:ln>
          <a:effectLst/>
        </p:spPr>
        <p:txBody>
          <a:bodyPr wrap="none" anchor="ctr"/>
          <a:lstStyle/>
          <a:p>
            <a:pPr algn="ctr"/>
            <a:r>
              <a:rPr lang="en-US" altLang="zh-CN">
                <a:ea typeface="宋体" charset="-122"/>
              </a:rPr>
              <a:t>Unused</a:t>
            </a:r>
          </a:p>
        </p:txBody>
      </p:sp>
      <p:sp>
        <p:nvSpPr>
          <p:cNvPr id="135222" name="Rectangle 54"/>
          <p:cNvSpPr>
            <a:spLocks noChangeArrowheads="1"/>
          </p:cNvSpPr>
          <p:nvPr/>
        </p:nvSpPr>
        <p:spPr bwMode="auto">
          <a:xfrm>
            <a:off x="9144000" y="37338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sz="1600">
                <a:ea typeface="宋体" charset="-122"/>
              </a:rPr>
              <a:t>Key</a:t>
            </a:r>
          </a:p>
        </p:txBody>
      </p:sp>
      <p:sp>
        <p:nvSpPr>
          <p:cNvPr id="135223" name="Rectangle 55"/>
          <p:cNvSpPr>
            <a:spLocks noChangeArrowheads="1"/>
          </p:cNvSpPr>
          <p:nvPr/>
        </p:nvSpPr>
        <p:spPr bwMode="auto">
          <a:xfrm>
            <a:off x="9144000" y="34290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a:ea typeface="宋体" charset="-122"/>
              </a:rPr>
              <a:t>Encryptor</a:t>
            </a:r>
          </a:p>
        </p:txBody>
      </p:sp>
      <p:sp>
        <p:nvSpPr>
          <p:cNvPr id="135224" name="Rectangle 56"/>
          <p:cNvSpPr>
            <a:spLocks noChangeArrowheads="1"/>
          </p:cNvSpPr>
          <p:nvPr/>
        </p:nvSpPr>
        <p:spPr bwMode="auto">
          <a:xfrm>
            <a:off x="9144000" y="4038600"/>
            <a:ext cx="1219200" cy="304800"/>
          </a:xfrm>
          <a:prstGeom prst="rect">
            <a:avLst/>
          </a:prstGeom>
          <a:solidFill>
            <a:srgbClr val="FF99CC"/>
          </a:solidFill>
          <a:ln w="9525">
            <a:solidFill>
              <a:schemeClr val="tx1"/>
            </a:solidFill>
            <a:miter lim="800000"/>
            <a:headEnd/>
            <a:tailEnd/>
          </a:ln>
          <a:effectLst/>
        </p:spPr>
        <p:txBody>
          <a:bodyPr wrap="none" anchor="ctr"/>
          <a:lstStyle/>
          <a:p>
            <a:pPr algn="ctr"/>
            <a:r>
              <a:rPr lang="en-US" altLang="zh-CN">
                <a:ea typeface="宋体" charset="-122"/>
              </a:rPr>
              <a:t>Decryptor</a:t>
            </a:r>
          </a:p>
        </p:txBody>
      </p:sp>
      <p:sp>
        <p:nvSpPr>
          <p:cNvPr id="135225" name="Rectangle 57"/>
          <p:cNvSpPr>
            <a:spLocks noChangeArrowheads="1"/>
          </p:cNvSpPr>
          <p:nvPr/>
        </p:nvSpPr>
        <p:spPr bwMode="auto">
          <a:xfrm>
            <a:off x="7772400" y="2286000"/>
            <a:ext cx="1219200" cy="533400"/>
          </a:xfrm>
          <a:prstGeom prst="rect">
            <a:avLst/>
          </a:prstGeom>
          <a:solidFill>
            <a:srgbClr val="333333">
              <a:alpha val="50000"/>
            </a:srgbClr>
          </a:solidFill>
          <a:ln w="9525">
            <a:solidFill>
              <a:schemeClr val="tx1"/>
            </a:solidFill>
            <a:miter lim="800000"/>
            <a:headEnd/>
            <a:tailEnd/>
          </a:ln>
          <a:effectLst/>
        </p:spPr>
        <p:txBody>
          <a:bodyPr wrap="none" anchor="ctr"/>
          <a:lstStyle/>
          <a:p>
            <a:endParaRPr lang="zh-CN" altLang="en-US"/>
          </a:p>
        </p:txBody>
      </p:sp>
      <p:sp>
        <p:nvSpPr>
          <p:cNvPr id="135226" name="Rectangle 58"/>
          <p:cNvSpPr>
            <a:spLocks noChangeArrowheads="1"/>
          </p:cNvSpPr>
          <p:nvPr/>
        </p:nvSpPr>
        <p:spPr bwMode="auto">
          <a:xfrm>
            <a:off x="9144000" y="2286000"/>
            <a:ext cx="1219200" cy="1447800"/>
          </a:xfrm>
          <a:prstGeom prst="rect">
            <a:avLst/>
          </a:prstGeom>
          <a:solidFill>
            <a:srgbClr val="333333">
              <a:alpha val="50000"/>
            </a:srgbClr>
          </a:solidFill>
          <a:ln w="9525">
            <a:solidFill>
              <a:schemeClr val="tx1"/>
            </a:solidFill>
            <a:miter lim="800000"/>
            <a:headEnd/>
            <a:tailEnd/>
          </a:ln>
          <a:effectLst/>
        </p:spPr>
        <p:txBody>
          <a:bodyPr wrap="none" anchor="ctr"/>
          <a:lstStyle/>
          <a:p>
            <a:endParaRPr lang="zh-CN" altLang="en-US"/>
          </a:p>
        </p:txBody>
      </p:sp>
      <p:sp>
        <p:nvSpPr>
          <p:cNvPr id="31" name="Slide Number Placeholder 30"/>
          <p:cNvSpPr>
            <a:spLocks noGrp="1"/>
          </p:cNvSpPr>
          <p:nvPr>
            <p:ph type="sldNum" sz="quarter" idx="11"/>
          </p:nvPr>
        </p:nvSpPr>
        <p:spPr/>
        <p:txBody>
          <a:bodyPr/>
          <a:lstStyle/>
          <a:p>
            <a:fld id="{EC65776F-257D-493B-B186-E4D1E3E1123B}" type="slidenum">
              <a:rPr lang="en-US" altLang="zh-CN" smtClean="0"/>
              <a:pPr/>
              <a:t>49</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fontScale="90000"/>
          </a:bodyPr>
          <a:lstStyle/>
          <a:p>
            <a:r>
              <a:rPr lang="en-US" altLang="zh-CN">
                <a:ea typeface="宋体" charset="-122"/>
              </a:rPr>
              <a:t>Accidents cause problems, too…</a:t>
            </a:r>
          </a:p>
        </p:txBody>
      </p:sp>
      <p:sp>
        <p:nvSpPr>
          <p:cNvPr id="9221" name="Rectangle 5"/>
          <p:cNvSpPr>
            <a:spLocks noGrp="1" noChangeArrowheads="1"/>
          </p:cNvSpPr>
          <p:nvPr>
            <p:ph type="body" idx="1"/>
          </p:nvPr>
        </p:nvSpPr>
        <p:spPr/>
        <p:txBody>
          <a:bodyPr>
            <a:normAutofit fontScale="92500" lnSpcReduction="10000"/>
          </a:bodyPr>
          <a:lstStyle/>
          <a:p>
            <a:pPr>
              <a:lnSpc>
                <a:spcPct val="90000"/>
              </a:lnSpc>
            </a:pPr>
            <a:r>
              <a:rPr lang="en-US" altLang="zh-CN" dirty="0">
                <a:ea typeface="宋体" charset="-122"/>
              </a:rPr>
              <a:t>Acts of God</a:t>
            </a:r>
          </a:p>
          <a:p>
            <a:pPr lvl="1">
              <a:lnSpc>
                <a:spcPct val="90000"/>
              </a:lnSpc>
            </a:pPr>
            <a:r>
              <a:rPr lang="en-US" altLang="zh-CN" dirty="0">
                <a:ea typeface="宋体" charset="-122"/>
              </a:rPr>
              <a:t>Fires</a:t>
            </a:r>
          </a:p>
          <a:p>
            <a:pPr lvl="1">
              <a:lnSpc>
                <a:spcPct val="90000"/>
              </a:lnSpc>
            </a:pPr>
            <a:r>
              <a:rPr lang="en-US" altLang="zh-CN" dirty="0">
                <a:ea typeface="宋体" charset="-122"/>
              </a:rPr>
              <a:t>Earthquakes</a:t>
            </a:r>
          </a:p>
          <a:p>
            <a:pPr lvl="1">
              <a:lnSpc>
                <a:spcPct val="90000"/>
              </a:lnSpc>
            </a:pPr>
            <a:r>
              <a:rPr lang="en-US" altLang="zh-CN" dirty="0">
                <a:ea typeface="宋体" charset="-122"/>
              </a:rPr>
              <a:t>Wars (is this really an “act of God”?)</a:t>
            </a:r>
          </a:p>
          <a:p>
            <a:pPr>
              <a:lnSpc>
                <a:spcPct val="90000"/>
              </a:lnSpc>
            </a:pPr>
            <a:r>
              <a:rPr lang="en-US" altLang="zh-CN" dirty="0">
                <a:ea typeface="宋体" charset="-122"/>
              </a:rPr>
              <a:t>Hardware or software error</a:t>
            </a:r>
          </a:p>
          <a:p>
            <a:pPr lvl="1">
              <a:lnSpc>
                <a:spcPct val="90000"/>
              </a:lnSpc>
            </a:pPr>
            <a:r>
              <a:rPr lang="en-US" altLang="zh-CN" dirty="0">
                <a:ea typeface="宋体" charset="-122"/>
              </a:rPr>
              <a:t>CPU malfunction</a:t>
            </a:r>
          </a:p>
          <a:p>
            <a:pPr lvl="1">
              <a:lnSpc>
                <a:spcPct val="90000"/>
              </a:lnSpc>
            </a:pPr>
            <a:r>
              <a:rPr lang="en-US" altLang="zh-CN" dirty="0">
                <a:ea typeface="宋体" charset="-122"/>
              </a:rPr>
              <a:t>Disk crash</a:t>
            </a:r>
          </a:p>
          <a:p>
            <a:pPr lvl="1">
              <a:lnSpc>
                <a:spcPct val="90000"/>
              </a:lnSpc>
            </a:pPr>
            <a:r>
              <a:rPr lang="en-US" altLang="zh-CN" dirty="0">
                <a:ea typeface="宋体" charset="-122"/>
              </a:rPr>
              <a:t>Program bugs</a:t>
            </a:r>
          </a:p>
          <a:p>
            <a:pPr>
              <a:lnSpc>
                <a:spcPct val="90000"/>
              </a:lnSpc>
            </a:pPr>
            <a:r>
              <a:rPr lang="en-US" altLang="zh-CN" dirty="0">
                <a:ea typeface="宋体" charset="-122"/>
              </a:rPr>
              <a:t>Human errors</a:t>
            </a:r>
          </a:p>
          <a:p>
            <a:pPr lvl="1">
              <a:lnSpc>
                <a:spcPct val="90000"/>
              </a:lnSpc>
            </a:pPr>
            <a:r>
              <a:rPr lang="en-US" altLang="zh-CN" dirty="0">
                <a:ea typeface="宋体" charset="-122"/>
              </a:rPr>
              <a:t>Data entry</a:t>
            </a:r>
          </a:p>
          <a:p>
            <a:pPr lvl="1">
              <a:lnSpc>
                <a:spcPct val="90000"/>
              </a:lnSpc>
            </a:pPr>
            <a:r>
              <a:rPr lang="en-US" altLang="zh-CN" dirty="0">
                <a:ea typeface="宋体" charset="-122"/>
              </a:rPr>
              <a:t>Wrong tape mounted</a:t>
            </a:r>
          </a:p>
          <a:p>
            <a:pPr lvl="1">
              <a:lnSpc>
                <a:spcPct val="90000"/>
              </a:lnSpc>
            </a:pPr>
            <a:r>
              <a:rPr lang="en-US" altLang="zh-CN" dirty="0" err="1">
                <a:ea typeface="宋体" charset="-122"/>
              </a:rPr>
              <a:t>rm</a:t>
            </a:r>
            <a:r>
              <a:rPr lang="en-US" altLang="zh-CN" dirty="0">
                <a:ea typeface="宋体" charset="-122"/>
              </a:rPr>
              <a:t> * .o</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5</a:t>
            </a:fld>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0000"/>
          </a:schemeClr>
        </a:solidFill>
        <a:effectLst/>
      </p:bgPr>
    </p:bg>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22ADEA99-A893-4F3C-9A3A-74173829EFBD}" type="slidenum">
              <a:rPr lang="en-US" altLang="zh-CN"/>
              <a:pPr/>
              <a:t>50</a:t>
            </a:fld>
            <a:endParaRPr lang="en-US" altLang="zh-CN"/>
          </a:p>
        </p:txBody>
      </p:sp>
      <p:sp>
        <p:nvSpPr>
          <p:cNvPr id="1192962" name="Rectangle 2"/>
          <p:cNvSpPr>
            <a:spLocks noGrp="1" noChangeArrowheads="1"/>
          </p:cNvSpPr>
          <p:nvPr>
            <p:ph type="title"/>
          </p:nvPr>
        </p:nvSpPr>
        <p:spPr/>
        <p:txBody>
          <a:bodyPr>
            <a:normAutofit fontScale="90000"/>
          </a:bodyPr>
          <a:lstStyle/>
          <a:p>
            <a:r>
              <a:rPr lang="en-US" altLang="zh-CN">
                <a:ea typeface="宋体" pitchFamily="2" charset="-122"/>
              </a:rPr>
              <a:t>Bootstrap Viruses</a:t>
            </a:r>
          </a:p>
        </p:txBody>
      </p:sp>
      <p:sp>
        <p:nvSpPr>
          <p:cNvPr id="1192963" name="Rectangle 3"/>
          <p:cNvSpPr>
            <a:spLocks noGrp="1" noChangeArrowheads="1"/>
          </p:cNvSpPr>
          <p:nvPr>
            <p:ph type="body" idx="1"/>
          </p:nvPr>
        </p:nvSpPr>
        <p:spPr>
          <a:xfrm>
            <a:off x="2716088" y="2924945"/>
            <a:ext cx="7772400" cy="2378075"/>
          </a:xfrm>
        </p:spPr>
        <p:txBody>
          <a:bodyPr>
            <a:normAutofit fontScale="85000" lnSpcReduction="20000"/>
          </a:bodyPr>
          <a:lstStyle/>
          <a:p>
            <a:pPr>
              <a:lnSpc>
                <a:spcPct val="90000"/>
              </a:lnSpc>
            </a:pPr>
            <a:r>
              <a:rPr lang="en-US" altLang="zh-CN" dirty="0">
                <a:ea typeface="宋体" pitchFamily="2" charset="-122"/>
              </a:rPr>
              <a:t>Bootstrap Process:</a:t>
            </a:r>
          </a:p>
          <a:p>
            <a:pPr lvl="1">
              <a:lnSpc>
                <a:spcPct val="90000"/>
              </a:lnSpc>
            </a:pPr>
            <a:r>
              <a:rPr lang="en-US" altLang="zh-CN" dirty="0">
                <a:ea typeface="宋体" pitchFamily="2" charset="-122"/>
              </a:rPr>
              <a:t>Firmware (ROM) copies MBR (master boot record) to memory, jumps to that program</a:t>
            </a:r>
          </a:p>
          <a:p>
            <a:pPr>
              <a:lnSpc>
                <a:spcPct val="90000"/>
              </a:lnSpc>
            </a:pPr>
            <a:r>
              <a:rPr lang="en-US" altLang="zh-CN" dirty="0">
                <a:ea typeface="宋体" pitchFamily="2" charset="-122"/>
              </a:rPr>
              <a:t>MBR (or Boot Sector)</a:t>
            </a:r>
          </a:p>
          <a:p>
            <a:pPr lvl="1">
              <a:lnSpc>
                <a:spcPct val="90000"/>
              </a:lnSpc>
            </a:pPr>
            <a:r>
              <a:rPr lang="en-US" altLang="zh-CN" dirty="0">
                <a:ea typeface="宋体" pitchFamily="2" charset="-122"/>
              </a:rPr>
              <a:t>Fixed position on disk</a:t>
            </a:r>
          </a:p>
          <a:p>
            <a:pPr lvl="1">
              <a:lnSpc>
                <a:spcPct val="90000"/>
              </a:lnSpc>
            </a:pPr>
            <a:r>
              <a:rPr lang="en-US" altLang="zh-CN" dirty="0">
                <a:ea typeface="宋体" pitchFamily="2" charset="-122"/>
              </a:rPr>
              <a:t>“Chained” boot sectors permit longer Bootstrap Loaders </a:t>
            </a:r>
          </a:p>
        </p:txBody>
      </p:sp>
      <p:sp>
        <p:nvSpPr>
          <p:cNvPr id="1192964" name="Rectangle 4"/>
          <p:cNvSpPr>
            <a:spLocks noChangeArrowheads="1"/>
          </p:cNvSpPr>
          <p:nvPr/>
        </p:nvSpPr>
        <p:spPr bwMode="auto">
          <a:xfrm>
            <a:off x="243840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2965" name="Text Box 5"/>
          <p:cNvSpPr txBox="1">
            <a:spLocks noChangeArrowheads="1"/>
          </p:cNvSpPr>
          <p:nvPr/>
        </p:nvSpPr>
        <p:spPr bwMode="auto">
          <a:xfrm>
            <a:off x="2436813" y="1524000"/>
            <a:ext cx="862012"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MBR</a:t>
            </a:r>
          </a:p>
        </p:txBody>
      </p:sp>
      <p:sp>
        <p:nvSpPr>
          <p:cNvPr id="1192966" name="Rectangle 6"/>
          <p:cNvSpPr>
            <a:spLocks noChangeArrowheads="1"/>
          </p:cNvSpPr>
          <p:nvPr/>
        </p:nvSpPr>
        <p:spPr bwMode="auto">
          <a:xfrm>
            <a:off x="329882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67" name="Rectangle 7"/>
          <p:cNvSpPr>
            <a:spLocks noChangeArrowheads="1"/>
          </p:cNvSpPr>
          <p:nvPr/>
        </p:nvSpPr>
        <p:spPr bwMode="auto">
          <a:xfrm>
            <a:off x="415925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2968" name="Rectangle 8"/>
          <p:cNvSpPr>
            <a:spLocks noChangeArrowheads="1"/>
          </p:cNvSpPr>
          <p:nvPr/>
        </p:nvSpPr>
        <p:spPr bwMode="auto">
          <a:xfrm>
            <a:off x="501967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69" name="Rectangle 9"/>
          <p:cNvSpPr>
            <a:spLocks noChangeArrowheads="1"/>
          </p:cNvSpPr>
          <p:nvPr/>
        </p:nvSpPr>
        <p:spPr bwMode="auto">
          <a:xfrm>
            <a:off x="5880101"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70" name="Rectangle 10"/>
          <p:cNvSpPr>
            <a:spLocks noChangeArrowheads="1"/>
          </p:cNvSpPr>
          <p:nvPr/>
        </p:nvSpPr>
        <p:spPr bwMode="auto">
          <a:xfrm>
            <a:off x="674052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71" name="Rectangle 11"/>
          <p:cNvSpPr>
            <a:spLocks noChangeArrowheads="1"/>
          </p:cNvSpPr>
          <p:nvPr/>
        </p:nvSpPr>
        <p:spPr bwMode="auto">
          <a:xfrm>
            <a:off x="760095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2972" name="Rectangle 12"/>
          <p:cNvSpPr>
            <a:spLocks noChangeArrowheads="1"/>
          </p:cNvSpPr>
          <p:nvPr/>
        </p:nvSpPr>
        <p:spPr bwMode="auto">
          <a:xfrm>
            <a:off x="846137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73" name="Rectangle 13"/>
          <p:cNvSpPr>
            <a:spLocks noChangeArrowheads="1"/>
          </p:cNvSpPr>
          <p:nvPr/>
        </p:nvSpPr>
        <p:spPr bwMode="auto">
          <a:xfrm>
            <a:off x="9321801"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2974" name="Text Box 14"/>
          <p:cNvSpPr txBox="1">
            <a:spLocks noChangeArrowheads="1"/>
          </p:cNvSpPr>
          <p:nvPr/>
        </p:nvSpPr>
        <p:spPr bwMode="auto">
          <a:xfrm>
            <a:off x="4241801" y="1524000"/>
            <a:ext cx="777875"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boot</a:t>
            </a:r>
          </a:p>
        </p:txBody>
      </p:sp>
      <p:sp>
        <p:nvSpPr>
          <p:cNvPr id="1192975" name="Text Box 15"/>
          <p:cNvSpPr txBox="1">
            <a:spLocks noChangeArrowheads="1"/>
          </p:cNvSpPr>
          <p:nvPr/>
        </p:nvSpPr>
        <p:spPr bwMode="auto">
          <a:xfrm>
            <a:off x="7600951" y="1524000"/>
            <a:ext cx="777875"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boot</a:t>
            </a:r>
          </a:p>
        </p:txBody>
      </p:sp>
      <p:sp>
        <p:nvSpPr>
          <p:cNvPr id="1192976" name="Line 16"/>
          <p:cNvSpPr>
            <a:spLocks noChangeShapeType="1"/>
          </p:cNvSpPr>
          <p:nvPr/>
        </p:nvSpPr>
        <p:spPr bwMode="auto">
          <a:xfrm>
            <a:off x="3124200" y="2209800"/>
            <a:ext cx="0" cy="304800"/>
          </a:xfrm>
          <a:prstGeom prst="line">
            <a:avLst/>
          </a:prstGeom>
          <a:noFill/>
          <a:ln w="25400">
            <a:solidFill>
              <a:schemeClr val="tx1"/>
            </a:solidFill>
            <a:round/>
            <a:headEnd/>
            <a:tailEnd/>
          </a:ln>
          <a:effectLst/>
        </p:spPr>
        <p:txBody>
          <a:bodyPr>
            <a:spAutoFit/>
          </a:bodyPr>
          <a:lstStyle/>
          <a:p>
            <a:endParaRPr lang="zh-CN" altLang="en-US"/>
          </a:p>
        </p:txBody>
      </p:sp>
      <p:sp>
        <p:nvSpPr>
          <p:cNvPr id="1192977" name="Line 17"/>
          <p:cNvSpPr>
            <a:spLocks noChangeShapeType="1"/>
          </p:cNvSpPr>
          <p:nvPr/>
        </p:nvSpPr>
        <p:spPr bwMode="auto">
          <a:xfrm>
            <a:off x="3124200" y="2514601"/>
            <a:ext cx="1117600" cy="3175"/>
          </a:xfrm>
          <a:prstGeom prst="line">
            <a:avLst/>
          </a:prstGeom>
          <a:noFill/>
          <a:ln w="25400">
            <a:solidFill>
              <a:schemeClr val="tx1"/>
            </a:solidFill>
            <a:round/>
            <a:headEnd/>
            <a:tailEnd/>
          </a:ln>
          <a:effectLst/>
        </p:spPr>
        <p:txBody>
          <a:bodyPr>
            <a:spAutoFit/>
          </a:bodyPr>
          <a:lstStyle/>
          <a:p>
            <a:endParaRPr lang="zh-CN" altLang="en-US"/>
          </a:p>
        </p:txBody>
      </p:sp>
      <p:sp>
        <p:nvSpPr>
          <p:cNvPr id="1192978" name="Line 18"/>
          <p:cNvSpPr>
            <a:spLocks noChangeShapeType="1"/>
          </p:cNvSpPr>
          <p:nvPr/>
        </p:nvSpPr>
        <p:spPr bwMode="auto">
          <a:xfrm flipV="1">
            <a:off x="4241800" y="2209800"/>
            <a:ext cx="0" cy="3048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92979" name="Line 19"/>
          <p:cNvSpPr>
            <a:spLocks noChangeShapeType="1"/>
          </p:cNvSpPr>
          <p:nvPr/>
        </p:nvSpPr>
        <p:spPr bwMode="auto">
          <a:xfrm>
            <a:off x="4876800" y="2209800"/>
            <a:ext cx="0" cy="304800"/>
          </a:xfrm>
          <a:prstGeom prst="line">
            <a:avLst/>
          </a:prstGeom>
          <a:noFill/>
          <a:ln w="25400">
            <a:solidFill>
              <a:schemeClr val="tx1"/>
            </a:solidFill>
            <a:round/>
            <a:headEnd/>
            <a:tailEnd/>
          </a:ln>
          <a:effectLst/>
        </p:spPr>
        <p:txBody>
          <a:bodyPr>
            <a:spAutoFit/>
          </a:bodyPr>
          <a:lstStyle/>
          <a:p>
            <a:endParaRPr lang="zh-CN" altLang="en-US"/>
          </a:p>
        </p:txBody>
      </p:sp>
      <p:sp>
        <p:nvSpPr>
          <p:cNvPr id="1192980" name="Line 20"/>
          <p:cNvSpPr>
            <a:spLocks noChangeShapeType="1"/>
          </p:cNvSpPr>
          <p:nvPr/>
        </p:nvSpPr>
        <p:spPr bwMode="auto">
          <a:xfrm>
            <a:off x="4876800" y="2514601"/>
            <a:ext cx="2895600" cy="3175"/>
          </a:xfrm>
          <a:prstGeom prst="line">
            <a:avLst/>
          </a:prstGeom>
          <a:noFill/>
          <a:ln w="25400">
            <a:solidFill>
              <a:schemeClr val="tx1"/>
            </a:solidFill>
            <a:round/>
            <a:headEnd/>
            <a:tailEnd/>
          </a:ln>
          <a:effectLst/>
        </p:spPr>
        <p:txBody>
          <a:bodyPr>
            <a:spAutoFit/>
          </a:bodyPr>
          <a:lstStyle/>
          <a:p>
            <a:endParaRPr lang="zh-CN" altLang="en-US"/>
          </a:p>
        </p:txBody>
      </p:sp>
      <p:sp>
        <p:nvSpPr>
          <p:cNvPr id="1192981" name="Line 21"/>
          <p:cNvSpPr>
            <a:spLocks noChangeShapeType="1"/>
          </p:cNvSpPr>
          <p:nvPr/>
        </p:nvSpPr>
        <p:spPr bwMode="auto">
          <a:xfrm flipV="1">
            <a:off x="7772400" y="2209800"/>
            <a:ext cx="0" cy="3048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23" name="Rectangle 22"/>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0000"/>
          </a:schemeClr>
        </a:solidFill>
        <a:effectLst/>
      </p:bgPr>
    </p:bg>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7B082967-290D-497B-8E48-531732B5C2C2}" type="slidenum">
              <a:rPr lang="en-US" altLang="zh-CN"/>
              <a:pPr/>
              <a:t>51</a:t>
            </a:fld>
            <a:endParaRPr lang="en-US" altLang="zh-CN"/>
          </a:p>
        </p:txBody>
      </p:sp>
      <p:sp>
        <p:nvSpPr>
          <p:cNvPr id="1193986" name="Rectangle 2"/>
          <p:cNvSpPr>
            <a:spLocks noGrp="1" noChangeArrowheads="1"/>
          </p:cNvSpPr>
          <p:nvPr>
            <p:ph type="title"/>
          </p:nvPr>
        </p:nvSpPr>
        <p:spPr/>
        <p:txBody>
          <a:bodyPr>
            <a:normAutofit fontScale="90000"/>
          </a:bodyPr>
          <a:lstStyle/>
          <a:p>
            <a:r>
              <a:rPr lang="en-US" altLang="zh-CN">
                <a:ea typeface="宋体" pitchFamily="2" charset="-122"/>
              </a:rPr>
              <a:t>Bootstrap Viruses</a:t>
            </a:r>
          </a:p>
        </p:txBody>
      </p:sp>
      <p:sp>
        <p:nvSpPr>
          <p:cNvPr id="1193987" name="Rectangle 3"/>
          <p:cNvSpPr>
            <a:spLocks noGrp="1" noChangeArrowheads="1"/>
          </p:cNvSpPr>
          <p:nvPr>
            <p:ph type="body" idx="1"/>
          </p:nvPr>
        </p:nvSpPr>
        <p:spPr>
          <a:xfrm>
            <a:off x="2932112" y="2995142"/>
            <a:ext cx="6260232" cy="2378075"/>
          </a:xfrm>
        </p:spPr>
        <p:txBody>
          <a:bodyPr/>
          <a:lstStyle/>
          <a:p>
            <a:r>
              <a:rPr lang="en-US" altLang="zh-CN" dirty="0">
                <a:ea typeface="宋体" pitchFamily="2" charset="-122"/>
              </a:rPr>
              <a:t>Virus breaks the chain</a:t>
            </a:r>
          </a:p>
          <a:p>
            <a:r>
              <a:rPr lang="en-US" altLang="zh-CN" dirty="0">
                <a:ea typeface="宋体" pitchFamily="2" charset="-122"/>
              </a:rPr>
              <a:t>Inserts virus code</a:t>
            </a:r>
          </a:p>
          <a:p>
            <a:r>
              <a:rPr lang="en-US" altLang="zh-CN" dirty="0">
                <a:ea typeface="宋体" pitchFamily="2" charset="-122"/>
              </a:rPr>
              <a:t>Reconnects chain afterwards </a:t>
            </a:r>
          </a:p>
        </p:txBody>
      </p:sp>
      <p:sp>
        <p:nvSpPr>
          <p:cNvPr id="1193988" name="Rectangle 4"/>
          <p:cNvSpPr>
            <a:spLocks noChangeArrowheads="1"/>
          </p:cNvSpPr>
          <p:nvPr/>
        </p:nvSpPr>
        <p:spPr bwMode="auto">
          <a:xfrm>
            <a:off x="243840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3989" name="Text Box 5"/>
          <p:cNvSpPr txBox="1">
            <a:spLocks noChangeArrowheads="1"/>
          </p:cNvSpPr>
          <p:nvPr/>
        </p:nvSpPr>
        <p:spPr bwMode="auto">
          <a:xfrm>
            <a:off x="2436813" y="1524000"/>
            <a:ext cx="862012"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MBR</a:t>
            </a:r>
          </a:p>
        </p:txBody>
      </p:sp>
      <p:sp>
        <p:nvSpPr>
          <p:cNvPr id="1193990" name="Rectangle 6"/>
          <p:cNvSpPr>
            <a:spLocks noChangeArrowheads="1"/>
          </p:cNvSpPr>
          <p:nvPr/>
        </p:nvSpPr>
        <p:spPr bwMode="auto">
          <a:xfrm>
            <a:off x="329882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3991" name="Rectangle 7"/>
          <p:cNvSpPr>
            <a:spLocks noChangeArrowheads="1"/>
          </p:cNvSpPr>
          <p:nvPr/>
        </p:nvSpPr>
        <p:spPr bwMode="auto">
          <a:xfrm>
            <a:off x="415925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3992" name="Rectangle 8"/>
          <p:cNvSpPr>
            <a:spLocks noChangeArrowheads="1"/>
          </p:cNvSpPr>
          <p:nvPr/>
        </p:nvSpPr>
        <p:spPr bwMode="auto">
          <a:xfrm>
            <a:off x="501967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3993" name="Rectangle 9"/>
          <p:cNvSpPr>
            <a:spLocks noChangeArrowheads="1"/>
          </p:cNvSpPr>
          <p:nvPr/>
        </p:nvSpPr>
        <p:spPr bwMode="auto">
          <a:xfrm>
            <a:off x="5880101" y="1594921"/>
            <a:ext cx="860425" cy="369332"/>
          </a:xfrm>
          <a:prstGeom prst="rect">
            <a:avLst/>
          </a:prstGeom>
          <a:solidFill>
            <a:srgbClr val="FF99CC"/>
          </a:solidFill>
          <a:ln w="25400">
            <a:solidFill>
              <a:schemeClr val="tx1"/>
            </a:solidFill>
            <a:miter lim="800000"/>
            <a:headEnd/>
            <a:tailEnd/>
          </a:ln>
          <a:effectLst/>
        </p:spPr>
        <p:txBody>
          <a:bodyPr anchor="ctr">
            <a:spAutoFit/>
          </a:bodyPr>
          <a:lstStyle/>
          <a:p>
            <a:endParaRPr lang="zh-CN" altLang="en-US"/>
          </a:p>
        </p:txBody>
      </p:sp>
      <p:sp>
        <p:nvSpPr>
          <p:cNvPr id="1193994" name="Rectangle 10"/>
          <p:cNvSpPr>
            <a:spLocks noChangeArrowheads="1"/>
          </p:cNvSpPr>
          <p:nvPr/>
        </p:nvSpPr>
        <p:spPr bwMode="auto">
          <a:xfrm>
            <a:off x="674052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3995" name="Rectangle 11"/>
          <p:cNvSpPr>
            <a:spLocks noChangeArrowheads="1"/>
          </p:cNvSpPr>
          <p:nvPr/>
        </p:nvSpPr>
        <p:spPr bwMode="auto">
          <a:xfrm>
            <a:off x="7600951" y="1594921"/>
            <a:ext cx="860425" cy="369332"/>
          </a:xfrm>
          <a:prstGeom prst="rect">
            <a:avLst/>
          </a:prstGeom>
          <a:solidFill>
            <a:schemeClr val="accent1"/>
          </a:solidFill>
          <a:ln w="25400">
            <a:solidFill>
              <a:schemeClr val="tx1"/>
            </a:solidFill>
            <a:miter lim="800000"/>
            <a:headEnd/>
            <a:tailEnd/>
          </a:ln>
          <a:effectLst/>
        </p:spPr>
        <p:txBody>
          <a:bodyPr anchor="ctr">
            <a:spAutoFit/>
          </a:bodyPr>
          <a:lstStyle/>
          <a:p>
            <a:endParaRPr lang="zh-CN" altLang="en-US"/>
          </a:p>
        </p:txBody>
      </p:sp>
      <p:sp>
        <p:nvSpPr>
          <p:cNvPr id="1193996" name="Rectangle 12"/>
          <p:cNvSpPr>
            <a:spLocks noChangeArrowheads="1"/>
          </p:cNvSpPr>
          <p:nvPr/>
        </p:nvSpPr>
        <p:spPr bwMode="auto">
          <a:xfrm>
            <a:off x="8461376"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3997" name="Rectangle 13"/>
          <p:cNvSpPr>
            <a:spLocks noChangeArrowheads="1"/>
          </p:cNvSpPr>
          <p:nvPr/>
        </p:nvSpPr>
        <p:spPr bwMode="auto">
          <a:xfrm>
            <a:off x="9321801" y="1594921"/>
            <a:ext cx="860425" cy="369332"/>
          </a:xfrm>
          <a:prstGeom prst="rect">
            <a:avLst/>
          </a:prstGeom>
          <a:solidFill>
            <a:srgbClr val="FFFF99"/>
          </a:solidFill>
          <a:ln w="25400">
            <a:solidFill>
              <a:schemeClr val="tx1"/>
            </a:solidFill>
            <a:miter lim="800000"/>
            <a:headEnd/>
            <a:tailEnd/>
          </a:ln>
          <a:effectLst/>
        </p:spPr>
        <p:txBody>
          <a:bodyPr anchor="ctr">
            <a:spAutoFit/>
          </a:bodyPr>
          <a:lstStyle/>
          <a:p>
            <a:endParaRPr lang="zh-CN" altLang="en-US"/>
          </a:p>
        </p:txBody>
      </p:sp>
      <p:sp>
        <p:nvSpPr>
          <p:cNvPr id="1193998" name="Text Box 14"/>
          <p:cNvSpPr txBox="1">
            <a:spLocks noChangeArrowheads="1"/>
          </p:cNvSpPr>
          <p:nvPr/>
        </p:nvSpPr>
        <p:spPr bwMode="auto">
          <a:xfrm>
            <a:off x="4241801" y="1524000"/>
            <a:ext cx="777875"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boot</a:t>
            </a:r>
          </a:p>
        </p:txBody>
      </p:sp>
      <p:sp>
        <p:nvSpPr>
          <p:cNvPr id="1193999" name="Text Box 15"/>
          <p:cNvSpPr txBox="1">
            <a:spLocks noChangeArrowheads="1"/>
          </p:cNvSpPr>
          <p:nvPr/>
        </p:nvSpPr>
        <p:spPr bwMode="auto">
          <a:xfrm>
            <a:off x="7600951" y="1524000"/>
            <a:ext cx="777875"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boot</a:t>
            </a:r>
          </a:p>
        </p:txBody>
      </p:sp>
      <p:sp>
        <p:nvSpPr>
          <p:cNvPr id="1194000" name="Line 16"/>
          <p:cNvSpPr>
            <a:spLocks noChangeShapeType="1"/>
          </p:cNvSpPr>
          <p:nvPr/>
        </p:nvSpPr>
        <p:spPr bwMode="auto">
          <a:xfrm>
            <a:off x="3124200" y="2209800"/>
            <a:ext cx="0" cy="304800"/>
          </a:xfrm>
          <a:prstGeom prst="line">
            <a:avLst/>
          </a:prstGeom>
          <a:noFill/>
          <a:ln w="25400">
            <a:solidFill>
              <a:schemeClr val="tx1"/>
            </a:solidFill>
            <a:round/>
            <a:headEnd/>
            <a:tailEnd/>
          </a:ln>
          <a:effectLst/>
        </p:spPr>
        <p:txBody>
          <a:bodyPr>
            <a:spAutoFit/>
          </a:bodyPr>
          <a:lstStyle/>
          <a:p>
            <a:endParaRPr lang="zh-CN" altLang="en-US"/>
          </a:p>
        </p:txBody>
      </p:sp>
      <p:sp>
        <p:nvSpPr>
          <p:cNvPr id="1194001" name="Line 17"/>
          <p:cNvSpPr>
            <a:spLocks noChangeShapeType="1"/>
          </p:cNvSpPr>
          <p:nvPr/>
        </p:nvSpPr>
        <p:spPr bwMode="auto">
          <a:xfrm>
            <a:off x="3124200" y="2514601"/>
            <a:ext cx="1117600" cy="3175"/>
          </a:xfrm>
          <a:prstGeom prst="line">
            <a:avLst/>
          </a:prstGeom>
          <a:noFill/>
          <a:ln w="25400">
            <a:solidFill>
              <a:schemeClr val="tx1"/>
            </a:solidFill>
            <a:round/>
            <a:headEnd/>
            <a:tailEnd/>
          </a:ln>
          <a:effectLst/>
        </p:spPr>
        <p:txBody>
          <a:bodyPr>
            <a:spAutoFit/>
          </a:bodyPr>
          <a:lstStyle/>
          <a:p>
            <a:endParaRPr lang="zh-CN" altLang="en-US"/>
          </a:p>
        </p:txBody>
      </p:sp>
      <p:sp>
        <p:nvSpPr>
          <p:cNvPr id="1194002" name="Line 18"/>
          <p:cNvSpPr>
            <a:spLocks noChangeShapeType="1"/>
          </p:cNvSpPr>
          <p:nvPr/>
        </p:nvSpPr>
        <p:spPr bwMode="auto">
          <a:xfrm flipV="1">
            <a:off x="4241800" y="2209800"/>
            <a:ext cx="0" cy="3048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94003" name="Line 19"/>
          <p:cNvSpPr>
            <a:spLocks noChangeShapeType="1"/>
          </p:cNvSpPr>
          <p:nvPr/>
        </p:nvSpPr>
        <p:spPr bwMode="auto">
          <a:xfrm>
            <a:off x="4876800" y="2209800"/>
            <a:ext cx="0" cy="304800"/>
          </a:xfrm>
          <a:prstGeom prst="line">
            <a:avLst/>
          </a:prstGeom>
          <a:noFill/>
          <a:ln w="25400">
            <a:solidFill>
              <a:schemeClr val="tx1"/>
            </a:solidFill>
            <a:round/>
            <a:headEnd/>
            <a:tailEnd/>
          </a:ln>
          <a:effectLst/>
        </p:spPr>
        <p:txBody>
          <a:bodyPr>
            <a:spAutoFit/>
          </a:bodyPr>
          <a:lstStyle/>
          <a:p>
            <a:endParaRPr lang="zh-CN" altLang="en-US"/>
          </a:p>
        </p:txBody>
      </p:sp>
      <p:sp>
        <p:nvSpPr>
          <p:cNvPr id="1194004" name="Line 20"/>
          <p:cNvSpPr>
            <a:spLocks noChangeShapeType="1"/>
          </p:cNvSpPr>
          <p:nvPr/>
        </p:nvSpPr>
        <p:spPr bwMode="auto">
          <a:xfrm>
            <a:off x="4876800" y="2514601"/>
            <a:ext cx="1143000" cy="3175"/>
          </a:xfrm>
          <a:prstGeom prst="line">
            <a:avLst/>
          </a:prstGeom>
          <a:noFill/>
          <a:ln w="25400">
            <a:solidFill>
              <a:schemeClr val="tx1"/>
            </a:solidFill>
            <a:round/>
            <a:headEnd/>
            <a:tailEnd/>
          </a:ln>
          <a:effectLst/>
        </p:spPr>
        <p:txBody>
          <a:bodyPr>
            <a:spAutoFit/>
          </a:bodyPr>
          <a:lstStyle/>
          <a:p>
            <a:endParaRPr lang="zh-CN" altLang="en-US"/>
          </a:p>
        </p:txBody>
      </p:sp>
      <p:sp>
        <p:nvSpPr>
          <p:cNvPr id="1194005" name="Line 21"/>
          <p:cNvSpPr>
            <a:spLocks noChangeShapeType="1"/>
          </p:cNvSpPr>
          <p:nvPr/>
        </p:nvSpPr>
        <p:spPr bwMode="auto">
          <a:xfrm flipV="1">
            <a:off x="6019800" y="2212975"/>
            <a:ext cx="0" cy="3048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94006" name="Line 22"/>
          <p:cNvSpPr>
            <a:spLocks noChangeShapeType="1"/>
          </p:cNvSpPr>
          <p:nvPr/>
        </p:nvSpPr>
        <p:spPr bwMode="auto">
          <a:xfrm>
            <a:off x="6629400" y="2206625"/>
            <a:ext cx="0" cy="304800"/>
          </a:xfrm>
          <a:prstGeom prst="line">
            <a:avLst/>
          </a:prstGeom>
          <a:noFill/>
          <a:ln w="25400">
            <a:solidFill>
              <a:schemeClr val="tx1"/>
            </a:solidFill>
            <a:round/>
            <a:headEnd/>
            <a:tailEnd/>
          </a:ln>
          <a:effectLst/>
        </p:spPr>
        <p:txBody>
          <a:bodyPr>
            <a:spAutoFit/>
          </a:bodyPr>
          <a:lstStyle/>
          <a:p>
            <a:endParaRPr lang="zh-CN" altLang="en-US"/>
          </a:p>
        </p:txBody>
      </p:sp>
      <p:sp>
        <p:nvSpPr>
          <p:cNvPr id="1194007" name="Line 23"/>
          <p:cNvSpPr>
            <a:spLocks noChangeShapeType="1"/>
          </p:cNvSpPr>
          <p:nvPr/>
        </p:nvSpPr>
        <p:spPr bwMode="auto">
          <a:xfrm>
            <a:off x="6629400" y="2511426"/>
            <a:ext cx="1143000" cy="3175"/>
          </a:xfrm>
          <a:prstGeom prst="line">
            <a:avLst/>
          </a:prstGeom>
          <a:noFill/>
          <a:ln w="25400">
            <a:solidFill>
              <a:schemeClr val="tx1"/>
            </a:solidFill>
            <a:round/>
            <a:headEnd/>
            <a:tailEnd/>
          </a:ln>
          <a:effectLst/>
        </p:spPr>
        <p:txBody>
          <a:bodyPr>
            <a:spAutoFit/>
          </a:bodyPr>
          <a:lstStyle/>
          <a:p>
            <a:endParaRPr lang="zh-CN" altLang="en-US"/>
          </a:p>
        </p:txBody>
      </p:sp>
      <p:sp>
        <p:nvSpPr>
          <p:cNvPr id="1194008" name="Line 24"/>
          <p:cNvSpPr>
            <a:spLocks noChangeShapeType="1"/>
          </p:cNvSpPr>
          <p:nvPr/>
        </p:nvSpPr>
        <p:spPr bwMode="auto">
          <a:xfrm flipV="1">
            <a:off x="7772400" y="2209800"/>
            <a:ext cx="0" cy="304800"/>
          </a:xfrm>
          <a:prstGeom prst="line">
            <a:avLst/>
          </a:prstGeom>
          <a:noFill/>
          <a:ln w="25400">
            <a:solidFill>
              <a:schemeClr val="tx1"/>
            </a:solidFill>
            <a:round/>
            <a:headEnd/>
            <a:tailEnd type="triangle" w="med" len="med"/>
          </a:ln>
          <a:effectLst/>
        </p:spPr>
        <p:txBody>
          <a:bodyPr wrap="none">
            <a:spAutoFit/>
          </a:bodyPr>
          <a:lstStyle/>
          <a:p>
            <a:endParaRPr lang="zh-CN" altLang="en-US"/>
          </a:p>
        </p:txBody>
      </p:sp>
      <p:sp>
        <p:nvSpPr>
          <p:cNvPr id="1194009" name="Text Box 25"/>
          <p:cNvSpPr txBox="1">
            <a:spLocks noChangeArrowheads="1"/>
          </p:cNvSpPr>
          <p:nvPr/>
        </p:nvSpPr>
        <p:spPr bwMode="auto">
          <a:xfrm>
            <a:off x="5880101" y="1524000"/>
            <a:ext cx="828675" cy="457200"/>
          </a:xfrm>
          <a:prstGeom prst="rect">
            <a:avLst/>
          </a:prstGeom>
          <a:noFill/>
          <a:ln w="25400">
            <a:noFill/>
            <a:miter lim="800000"/>
            <a:headEnd/>
            <a:tailEnd/>
          </a:ln>
          <a:effectLst/>
        </p:spPr>
        <p:txBody>
          <a:bodyPr wrap="none">
            <a:spAutoFit/>
          </a:bodyPr>
          <a:lstStyle/>
          <a:p>
            <a:r>
              <a:rPr lang="en-US" altLang="zh-CN" sz="2400">
                <a:latin typeface="Arial" pitchFamily="34" charset="0"/>
                <a:ea typeface="宋体" pitchFamily="2" charset="-122"/>
              </a:rPr>
              <a:t>virus</a:t>
            </a:r>
          </a:p>
        </p:txBody>
      </p:sp>
      <p:sp>
        <p:nvSpPr>
          <p:cNvPr id="27" name="Rectangle 26"/>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30000"/>
          </a:schemeClr>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0017066-0E1A-4E78-B76C-96FCAD291791}" type="slidenum">
              <a:rPr lang="en-US" altLang="zh-CN"/>
              <a:pPr/>
              <a:t>52</a:t>
            </a:fld>
            <a:endParaRPr lang="en-US" altLang="zh-CN"/>
          </a:p>
        </p:txBody>
      </p:sp>
      <p:sp>
        <p:nvSpPr>
          <p:cNvPr id="1195010" name="Rectangle 2"/>
          <p:cNvSpPr>
            <a:spLocks noGrp="1" noChangeArrowheads="1"/>
          </p:cNvSpPr>
          <p:nvPr>
            <p:ph type="title"/>
          </p:nvPr>
        </p:nvSpPr>
        <p:spPr/>
        <p:txBody>
          <a:bodyPr>
            <a:normAutofit fontScale="90000"/>
          </a:bodyPr>
          <a:lstStyle/>
          <a:p>
            <a:r>
              <a:rPr lang="en-US" altLang="zh-CN">
                <a:ea typeface="宋体" pitchFamily="2" charset="-122"/>
              </a:rPr>
              <a:t>Why the Boot Sector?</a:t>
            </a:r>
          </a:p>
        </p:txBody>
      </p:sp>
      <p:sp>
        <p:nvSpPr>
          <p:cNvPr id="1195011" name="Rectangle 3"/>
          <p:cNvSpPr>
            <a:spLocks noGrp="1" noChangeArrowheads="1"/>
          </p:cNvSpPr>
          <p:nvPr>
            <p:ph type="body" idx="1"/>
          </p:nvPr>
        </p:nvSpPr>
        <p:spPr/>
        <p:txBody>
          <a:bodyPr/>
          <a:lstStyle/>
          <a:p>
            <a:r>
              <a:rPr lang="en-US" altLang="zh-CN">
                <a:ea typeface="宋体" pitchFamily="2" charset="-122"/>
              </a:rPr>
              <a:t>Automatically executed</a:t>
            </a:r>
            <a:r>
              <a:rPr lang="en-US" altLang="zh-CN" i="1">
                <a:ea typeface="宋体" pitchFamily="2" charset="-122"/>
              </a:rPr>
              <a:t> before</a:t>
            </a:r>
            <a:r>
              <a:rPr lang="en-US" altLang="zh-CN">
                <a:ea typeface="宋体" pitchFamily="2" charset="-122"/>
              </a:rPr>
              <a:t> OS is running</a:t>
            </a:r>
          </a:p>
          <a:p>
            <a:pPr lvl="1"/>
            <a:r>
              <a:rPr lang="en-US" altLang="zh-CN">
                <a:ea typeface="宋体" pitchFamily="2" charset="-122"/>
              </a:rPr>
              <a:t>Also before detection tools are running</a:t>
            </a:r>
          </a:p>
          <a:p>
            <a:r>
              <a:rPr lang="en-US" altLang="zh-CN">
                <a:ea typeface="宋体" pitchFamily="2" charset="-122"/>
              </a:rPr>
              <a:t>OS hides boot sector information from users</a:t>
            </a:r>
          </a:p>
          <a:p>
            <a:pPr lvl="1"/>
            <a:r>
              <a:rPr lang="en-US" altLang="zh-CN">
                <a:ea typeface="宋体" pitchFamily="2" charset="-122"/>
              </a:rPr>
              <a:t>Hard to discover that the virus is there</a:t>
            </a:r>
          </a:p>
          <a:p>
            <a:pPr lvl="1"/>
            <a:r>
              <a:rPr lang="en-US" altLang="zh-CN">
                <a:ea typeface="宋体" pitchFamily="2" charset="-122"/>
              </a:rPr>
              <a:t>Harder to fix</a:t>
            </a:r>
          </a:p>
          <a:p>
            <a:pPr lvl="1"/>
            <a:endParaRPr lang="en-US" altLang="zh-CN">
              <a:ea typeface="宋体" pitchFamily="2" charset="-122"/>
            </a:endParaRPr>
          </a:p>
          <a:p>
            <a:r>
              <a:rPr lang="en-US" altLang="zh-CN">
                <a:ea typeface="宋体" pitchFamily="2" charset="-122"/>
              </a:rPr>
              <a:t>Any good virus scanning software scans the boot sectors</a:t>
            </a:r>
          </a:p>
        </p:txBody>
      </p:sp>
      <p:sp>
        <p:nvSpPr>
          <p:cNvPr id="5" name="Rectangle 4"/>
          <p:cNvSpPr/>
          <p:nvPr/>
        </p:nvSpPr>
        <p:spPr>
          <a:xfrm>
            <a:off x="5429672" y="6021288"/>
            <a:ext cx="5238328" cy="261610"/>
          </a:xfrm>
          <a:prstGeom prst="rect">
            <a:avLst/>
          </a:prstGeom>
        </p:spPr>
        <p:txBody>
          <a:bodyPr wrap="square">
            <a:spAutoFit/>
          </a:bodyPr>
          <a:lstStyle/>
          <a:p>
            <a:r>
              <a:rPr lang="en-US" altLang="zh-CN" sz="1100" dirty="0">
                <a:solidFill>
                  <a:schemeClr val="bg1">
                    <a:lumMod val="85000"/>
                  </a:schemeClr>
                </a:solidFill>
              </a:rPr>
              <a:t>PPTs.2012\PPTs from others\www.cis.upenn.edu_~lee_03cse380\ln22-security-v3.ppt</a:t>
            </a:r>
            <a:endParaRPr lang="zh-CN" altLang="en-US" sz="1100" dirty="0">
              <a:solidFill>
                <a:schemeClr val="bg1">
                  <a:lumMod val="8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ltLang="zh-CN">
                <a:ea typeface="宋体" charset="-122"/>
              </a:rPr>
              <a:t>The Internet Worm</a:t>
            </a:r>
          </a:p>
        </p:txBody>
      </p:sp>
      <p:sp>
        <p:nvSpPr>
          <p:cNvPr id="54275" name="Rectangle 3"/>
          <p:cNvSpPr>
            <a:spLocks noGrp="1" noChangeArrowheads="1"/>
          </p:cNvSpPr>
          <p:nvPr>
            <p:ph type="body" idx="1"/>
          </p:nvPr>
        </p:nvSpPr>
        <p:spPr>
          <a:xfrm>
            <a:off x="1415480" y="1000108"/>
            <a:ext cx="10166920" cy="5453228"/>
          </a:xfrm>
        </p:spPr>
        <p:txBody>
          <a:bodyPr>
            <a:normAutofit/>
          </a:bodyPr>
          <a:lstStyle/>
          <a:p>
            <a:r>
              <a:rPr lang="en-US" altLang="zh-CN" dirty="0">
                <a:ea typeface="宋体" charset="-122"/>
              </a:rPr>
              <a:t>In 1988, a Cornell graduate student, RTM (Robert Tappan Morris Jr.), released a worm into the Internet</a:t>
            </a:r>
          </a:p>
          <a:p>
            <a:r>
              <a:rPr lang="en-US" altLang="zh-CN" dirty="0">
                <a:ea typeface="宋体" charset="-122"/>
              </a:rPr>
              <a:t>The worm used three attacks</a:t>
            </a:r>
          </a:p>
          <a:p>
            <a:pPr lvl="1"/>
            <a:r>
              <a:rPr lang="en-US" altLang="zh-CN" b="1" dirty="0" err="1">
                <a:latin typeface="Courier New" pitchFamily="49" charset="0"/>
                <a:ea typeface="宋体" charset="-122"/>
              </a:rPr>
              <a:t>Rsh</a:t>
            </a:r>
            <a:r>
              <a:rPr lang="en-US" altLang="zh-CN" b="1" dirty="0">
                <a:latin typeface="Courier New" pitchFamily="49" charset="0"/>
                <a:ea typeface="宋体" charset="-122"/>
              </a:rPr>
              <a:t> (a kind of shell)</a:t>
            </a:r>
          </a:p>
          <a:p>
            <a:pPr lvl="1"/>
            <a:r>
              <a:rPr lang="en-US" altLang="zh-CN" b="1" dirty="0" err="1">
                <a:latin typeface="Courier New" pitchFamily="49" charset="0"/>
                <a:ea typeface="宋体" charset="-122"/>
              </a:rPr>
              <a:t>fingerd</a:t>
            </a:r>
            <a:endParaRPr lang="en-US" altLang="zh-CN" b="1" dirty="0">
              <a:latin typeface="Courier New" pitchFamily="49" charset="0"/>
              <a:ea typeface="宋体" charset="-122"/>
            </a:endParaRPr>
          </a:p>
          <a:p>
            <a:pPr lvl="1"/>
            <a:r>
              <a:rPr lang="en-US" altLang="zh-CN" b="1" dirty="0" err="1">
                <a:latin typeface="Courier New" pitchFamily="49" charset="0"/>
                <a:ea typeface="宋体" charset="-122"/>
              </a:rPr>
              <a:t>Sendmail</a:t>
            </a:r>
            <a:endParaRPr lang="en-US" altLang="zh-CN" b="1" dirty="0">
              <a:latin typeface="Courier New" pitchFamily="49" charset="0"/>
              <a:ea typeface="宋体" charset="-122"/>
            </a:endParaRPr>
          </a:p>
          <a:p>
            <a:r>
              <a:rPr lang="en-US" altLang="zh-CN" dirty="0">
                <a:ea typeface="宋体" charset="-122"/>
              </a:rPr>
              <a:t>Some machines trust other machines, the use of </a:t>
            </a:r>
            <a:r>
              <a:rPr lang="en-US" altLang="zh-CN" b="1" dirty="0" err="1">
                <a:latin typeface="Courier New" pitchFamily="49" charset="0"/>
                <a:ea typeface="宋体" charset="-122"/>
              </a:rPr>
              <a:t>rsh</a:t>
            </a:r>
            <a:r>
              <a:rPr lang="en-US" altLang="zh-CN" dirty="0">
                <a:ea typeface="宋体" charset="-122"/>
              </a:rPr>
              <a:t> was sufficient to get into a remote machine without authentication</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US" altLang="zh-CN" dirty="0">
                <a:ea typeface="宋体" charset="-122"/>
              </a:rPr>
              <a:t>The Internet Worm (cont’)</a:t>
            </a:r>
          </a:p>
        </p:txBody>
      </p:sp>
      <p:sp>
        <p:nvSpPr>
          <p:cNvPr id="56323" name="Rectangle 3"/>
          <p:cNvSpPr>
            <a:spLocks noGrp="1" noChangeArrowheads="1"/>
          </p:cNvSpPr>
          <p:nvPr>
            <p:ph type="body" idx="1"/>
          </p:nvPr>
        </p:nvSpPr>
        <p:spPr>
          <a:xfrm>
            <a:off x="1055440" y="1000108"/>
            <a:ext cx="10526960" cy="5453228"/>
          </a:xfrm>
        </p:spPr>
        <p:txBody>
          <a:bodyPr>
            <a:normAutofit/>
          </a:bodyPr>
          <a:lstStyle/>
          <a:p>
            <a:r>
              <a:rPr lang="en-US" altLang="zh-CN" b="1" dirty="0">
                <a:latin typeface="Courier New" pitchFamily="49" charset="0"/>
                <a:ea typeface="宋体" charset="-122"/>
              </a:rPr>
              <a:t>finger</a:t>
            </a:r>
            <a:r>
              <a:rPr lang="en-US" altLang="zh-CN" dirty="0">
                <a:ea typeface="宋体" charset="-122"/>
              </a:rPr>
              <a:t> command did not check the input buffer size</a:t>
            </a:r>
          </a:p>
          <a:p>
            <a:pPr lvl="1"/>
            <a:r>
              <a:rPr lang="en-US" altLang="zh-CN" b="1" dirty="0">
                <a:latin typeface="Courier New" pitchFamily="49" charset="0"/>
                <a:ea typeface="宋体" charset="-122"/>
              </a:rPr>
              <a:t>finger </a:t>
            </a:r>
            <a:r>
              <a:rPr lang="en-US" altLang="zh-CN" b="1" dirty="0" err="1">
                <a:latin typeface="Courier New" pitchFamily="49" charset="0"/>
                <a:ea typeface="宋体" charset="-122"/>
              </a:rPr>
              <a:t>name@location</a:t>
            </a:r>
            <a:endParaRPr lang="en-US" altLang="zh-CN" b="1" dirty="0">
              <a:latin typeface="Courier New" pitchFamily="49" charset="0"/>
              <a:ea typeface="宋体" charset="-122"/>
            </a:endParaRPr>
          </a:p>
          <a:p>
            <a:pPr lvl="1"/>
            <a:r>
              <a:rPr lang="en-US" altLang="zh-CN" dirty="0">
                <a:ea typeface="宋体" charset="-122"/>
              </a:rPr>
              <a:t>Overflow the buffer </a:t>
            </a:r>
          </a:p>
          <a:p>
            <a:pPr lvl="1"/>
            <a:r>
              <a:rPr lang="en-US" altLang="zh-CN" dirty="0">
                <a:ea typeface="宋体" charset="-122"/>
              </a:rPr>
              <a:t>Overwrite the return address of a procedure </a:t>
            </a:r>
          </a:p>
          <a:p>
            <a:pPr lvl="1"/>
            <a:r>
              <a:rPr lang="en-US" altLang="zh-CN" dirty="0">
                <a:ea typeface="宋体" charset="-122"/>
              </a:rPr>
              <a:t>Jump and execute a shell (under root privilege)</a:t>
            </a:r>
          </a:p>
          <a:p>
            <a:r>
              <a:rPr lang="en-US" altLang="zh-CN" b="1" dirty="0" err="1">
                <a:latin typeface="Courier New" pitchFamily="49" charset="0"/>
                <a:ea typeface="宋体" charset="-122"/>
              </a:rPr>
              <a:t>sendmail</a:t>
            </a:r>
            <a:r>
              <a:rPr lang="en-US" altLang="zh-CN" dirty="0">
                <a:ea typeface="宋体" charset="-122"/>
              </a:rPr>
              <a:t> allowed the worm to mail a copy of the code and get it executed</a:t>
            </a:r>
          </a:p>
          <a:p>
            <a:r>
              <a:rPr lang="en-US" altLang="zh-CN" dirty="0">
                <a:ea typeface="宋体" charset="-122"/>
              </a:rPr>
              <a:t>The worm was caught due to multiple infections</a:t>
            </a:r>
          </a:p>
          <a:p>
            <a:pPr lvl="1"/>
            <a:r>
              <a:rPr lang="en-US" altLang="zh-CN" dirty="0">
                <a:ea typeface="宋体" charset="-122"/>
              </a:rPr>
              <a:t>People noticed the high CPU load </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6" end="6"/>
                                            </p:txEl>
                                          </p:spTgt>
                                        </p:tgtEl>
                                        <p:attrNameLst>
                                          <p:attrName>style.visibility</p:attrName>
                                        </p:attrNameLst>
                                      </p:cBhvr>
                                      <p:to>
                                        <p:strVal val="visible"/>
                                      </p:to>
                                    </p:set>
                                    <p:anim calcmode="lin" valueType="num">
                                      <p:cBhvr additive="base">
                                        <p:cTn id="7" dur="500" fill="hold"/>
                                        <p:tgtEl>
                                          <p:spTgt spid="5632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7" end="7"/>
                                            </p:txEl>
                                          </p:spTgt>
                                        </p:tgtEl>
                                        <p:attrNameLst>
                                          <p:attrName>style.visibility</p:attrName>
                                        </p:attrNameLst>
                                      </p:cBhvr>
                                      <p:to>
                                        <p:strVal val="visible"/>
                                      </p:to>
                                    </p:set>
                                    <p:anim calcmode="lin" valueType="num">
                                      <p:cBhvr additive="base">
                                        <p:cTn id="11" dur="500" fill="hold"/>
                                        <p:tgtEl>
                                          <p:spTgt spid="5632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zh-CN"/>
              <a:t>Slide </a:t>
            </a:r>
            <a:fld id="{6FD5BDF3-A0FB-421A-AF40-E433181D58CC}" type="slidenum">
              <a:rPr lang="en-US" altLang="zh-CN"/>
              <a:pPr/>
              <a:t>55</a:t>
            </a:fld>
            <a:endParaRPr lang="en-US" altLang="zh-CN"/>
          </a:p>
        </p:txBody>
      </p:sp>
      <p:sp>
        <p:nvSpPr>
          <p:cNvPr id="52226" name="Rectangle 2"/>
          <p:cNvSpPr>
            <a:spLocks noGrp="1" noChangeArrowheads="1"/>
          </p:cNvSpPr>
          <p:nvPr>
            <p:ph type="title"/>
          </p:nvPr>
        </p:nvSpPr>
        <p:spPr>
          <a:solidFill>
            <a:srgbClr val="FF9900"/>
          </a:solidFill>
        </p:spPr>
        <p:txBody>
          <a:bodyPr>
            <a:normAutofit fontScale="90000"/>
          </a:bodyPr>
          <a:lstStyle/>
          <a:p>
            <a:r>
              <a:rPr lang="en-US" altLang="zh-CN" dirty="0" err="1">
                <a:ea typeface="宋体" pitchFamily="2" charset="-122"/>
              </a:rPr>
              <a:t>FireWall</a:t>
            </a:r>
            <a:r>
              <a:rPr lang="en-US" altLang="zh-CN" dirty="0">
                <a:ea typeface="宋体" pitchFamily="2" charset="-122"/>
              </a:rPr>
              <a:t> [</a:t>
            </a:r>
            <a:r>
              <a:rPr lang="zh-CN" altLang="en-US" sz="3600" dirty="0">
                <a:ea typeface="宋体" pitchFamily="2" charset="-122"/>
              </a:rPr>
              <a:t>防火墙</a:t>
            </a:r>
            <a:r>
              <a:rPr lang="en-US" altLang="zh-CN" dirty="0">
                <a:ea typeface="宋体" pitchFamily="2" charset="-122"/>
              </a:rPr>
              <a:t>]</a:t>
            </a:r>
          </a:p>
        </p:txBody>
      </p:sp>
      <p:sp>
        <p:nvSpPr>
          <p:cNvPr id="52227" name="Rectangle 3"/>
          <p:cNvSpPr>
            <a:spLocks noGrp="1" noChangeArrowheads="1"/>
          </p:cNvSpPr>
          <p:nvPr>
            <p:ph type="body" idx="1"/>
          </p:nvPr>
        </p:nvSpPr>
        <p:spPr>
          <a:xfrm>
            <a:off x="1127448" y="1206500"/>
            <a:ext cx="10454952" cy="4889500"/>
          </a:xfrm>
        </p:spPr>
        <p:txBody>
          <a:bodyPr>
            <a:noAutofit/>
          </a:bodyPr>
          <a:lstStyle/>
          <a:p>
            <a:r>
              <a:rPr lang="en-US" altLang="zh-CN" sz="2800" dirty="0">
                <a:ea typeface="宋体" pitchFamily="2" charset="-122"/>
              </a:rPr>
              <a:t>A firewall is a computer or router placed between trusted and </a:t>
            </a:r>
            <a:r>
              <a:rPr lang="en-US" altLang="zh-CN" sz="2800" dirty="0" err="1">
                <a:ea typeface="宋体" pitchFamily="2" charset="-122"/>
              </a:rPr>
              <a:t>untrusted</a:t>
            </a:r>
            <a:r>
              <a:rPr lang="en-US" altLang="zh-CN" sz="2800" dirty="0">
                <a:ea typeface="宋体" pitchFamily="2" charset="-122"/>
              </a:rPr>
              <a:t> hosts.</a:t>
            </a:r>
          </a:p>
          <a:p>
            <a:r>
              <a:rPr lang="en-US" altLang="zh-CN" sz="2800" dirty="0">
                <a:ea typeface="宋体" pitchFamily="2" charset="-122"/>
              </a:rPr>
              <a:t>The firewall limits network access between these two security domains.</a:t>
            </a:r>
          </a:p>
          <a:p>
            <a:pPr lvl="1"/>
            <a:r>
              <a:rPr lang="en-US" altLang="zh-CN" sz="2400" dirty="0">
                <a:ea typeface="宋体" pitchFamily="2" charset="-122"/>
              </a:rPr>
              <a:t>It can also limit connections based on source or destination address or direction of the connection</a:t>
            </a:r>
          </a:p>
          <a:p>
            <a:r>
              <a:rPr lang="en-US" altLang="zh-CN" sz="2800" dirty="0">
                <a:ea typeface="宋体" pitchFamily="2" charset="-122"/>
              </a:rPr>
              <a:t>DMZ (demilitarized [</a:t>
            </a:r>
            <a:r>
              <a:rPr lang="zh-CN" altLang="en-US" sz="2400" dirty="0"/>
              <a:t>非武装的</a:t>
            </a:r>
            <a:r>
              <a:rPr lang="en-US" altLang="zh-CN" sz="2800" dirty="0">
                <a:ea typeface="宋体" pitchFamily="2" charset="-122"/>
              </a:rPr>
              <a:t>] zone) is a semi-secure and semi-trusted network</a:t>
            </a:r>
          </a:p>
          <a:p>
            <a:pPr lvl="1"/>
            <a:r>
              <a:rPr lang="en-US" altLang="zh-CN" sz="2400" dirty="0">
                <a:ea typeface="宋体" pitchFamily="2" charset="-122"/>
              </a:rPr>
              <a:t>The Internet can connect to the DMZ but not directly to the company’s computers. The company’s computers connect to the DMZ and the firewall protects the company’s computers from illegal access from the Internet.</a:t>
            </a:r>
          </a:p>
          <a:p>
            <a:pPr lvl="1"/>
            <a:endParaRPr lang="en-US" altLang="zh-CN" sz="2400" dirty="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ltLang="zh-CN"/>
              <a:t>Slide </a:t>
            </a:r>
            <a:fld id="{D32C369E-C2E6-4175-AD8E-09954352BDCF}" type="slidenum">
              <a:rPr lang="en-US" altLang="zh-CN"/>
              <a:pPr/>
              <a:t>56</a:t>
            </a:fld>
            <a:endParaRPr lang="en-US" altLang="zh-CN"/>
          </a:p>
        </p:txBody>
      </p:sp>
      <p:sp>
        <p:nvSpPr>
          <p:cNvPr id="44034" name="Rectangle 2"/>
          <p:cNvSpPr>
            <a:spLocks noGrp="1" noChangeArrowheads="1"/>
          </p:cNvSpPr>
          <p:nvPr>
            <p:ph type="title"/>
          </p:nvPr>
        </p:nvSpPr>
        <p:spPr>
          <a:xfrm>
            <a:off x="263352" y="371476"/>
            <a:ext cx="10404649" cy="982663"/>
          </a:xfrm>
        </p:spPr>
        <p:txBody>
          <a:bodyPr>
            <a:normAutofit fontScale="90000"/>
          </a:bodyPr>
          <a:lstStyle/>
          <a:p>
            <a:pPr algn="l"/>
            <a:r>
              <a:rPr lang="en-US" altLang="zh-CN" sz="3500" dirty="0">
                <a:ea typeface="宋体" pitchFamily="2" charset="-122"/>
              </a:rPr>
              <a:t>Network Security Through Domain Separation Via Firewall</a:t>
            </a:r>
          </a:p>
        </p:txBody>
      </p:sp>
      <p:pic>
        <p:nvPicPr>
          <p:cNvPr id="44035" name="Picture 3"/>
          <p:cNvPicPr>
            <a:picLocks noChangeAspect="1" noChangeArrowheads="1"/>
          </p:cNvPicPr>
          <p:nvPr/>
        </p:nvPicPr>
        <p:blipFill>
          <a:blip r:embed="rId2" cstate="print"/>
          <a:srcRect l="766" t="12308" r="574" b="12122"/>
          <a:stretch>
            <a:fillRect/>
          </a:stretch>
        </p:blipFill>
        <p:spPr bwMode="auto">
          <a:xfrm>
            <a:off x="2484438" y="1820863"/>
            <a:ext cx="7366000" cy="4513262"/>
          </a:xfrm>
          <a:prstGeom prst="rect">
            <a:avLst/>
          </a:prstGeom>
          <a:noFill/>
          <a:ln w="57150" cmpd="thickThin">
            <a:solidFill>
              <a:schemeClr val="tx1"/>
            </a:solid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zh-CN"/>
              <a:t>Slide </a:t>
            </a:r>
            <a:fld id="{6819955C-9F00-4AE9-911C-DC49E4966111}" type="slidenum">
              <a:rPr lang="en-US" altLang="zh-CN"/>
              <a:pPr/>
              <a:t>57</a:t>
            </a:fld>
            <a:endParaRPr lang="en-US" altLang="zh-CN"/>
          </a:p>
        </p:txBody>
      </p:sp>
      <p:sp>
        <p:nvSpPr>
          <p:cNvPr id="53250" name="Rectangle 1026"/>
          <p:cNvSpPr>
            <a:spLocks noGrp="1" noChangeArrowheads="1"/>
          </p:cNvSpPr>
          <p:nvPr>
            <p:ph type="title"/>
          </p:nvPr>
        </p:nvSpPr>
        <p:spPr>
          <a:xfrm>
            <a:off x="695400" y="260648"/>
            <a:ext cx="7772400" cy="738336"/>
          </a:xfrm>
          <a:solidFill>
            <a:srgbClr val="FF9900"/>
          </a:solidFill>
        </p:spPr>
        <p:txBody>
          <a:bodyPr>
            <a:normAutofit fontScale="90000"/>
          </a:bodyPr>
          <a:lstStyle/>
          <a:p>
            <a:r>
              <a:rPr lang="en-US" altLang="zh-CN" dirty="0">
                <a:ea typeface="宋体" pitchFamily="2" charset="-122"/>
              </a:rPr>
              <a:t>Intrusion Detection [</a:t>
            </a:r>
            <a:r>
              <a:rPr lang="zh-CN" altLang="en-US" sz="3600" dirty="0">
                <a:ea typeface="宋体" pitchFamily="2" charset="-122"/>
              </a:rPr>
              <a:t>入侵检测</a:t>
            </a:r>
            <a:r>
              <a:rPr lang="en-US" altLang="zh-CN" dirty="0">
                <a:ea typeface="宋体" pitchFamily="2" charset="-122"/>
              </a:rPr>
              <a:t>]</a:t>
            </a:r>
          </a:p>
        </p:txBody>
      </p:sp>
      <p:sp>
        <p:nvSpPr>
          <p:cNvPr id="53251" name="Rectangle 1027"/>
          <p:cNvSpPr>
            <a:spLocks noGrp="1" noChangeArrowheads="1"/>
          </p:cNvSpPr>
          <p:nvPr>
            <p:ph type="body" idx="1"/>
          </p:nvPr>
        </p:nvSpPr>
        <p:spPr>
          <a:xfrm>
            <a:off x="847800" y="1151780"/>
            <a:ext cx="10734600" cy="5589588"/>
          </a:xfrm>
        </p:spPr>
        <p:txBody>
          <a:bodyPr>
            <a:normAutofit/>
          </a:bodyPr>
          <a:lstStyle/>
          <a:p>
            <a:pPr>
              <a:lnSpc>
                <a:spcPct val="90000"/>
              </a:lnSpc>
            </a:pPr>
            <a:r>
              <a:rPr lang="en-US" altLang="zh-CN" dirty="0">
                <a:ea typeface="宋体" pitchFamily="2" charset="-122"/>
              </a:rPr>
              <a:t>Detect attempts to intrude into computer systems</a:t>
            </a:r>
          </a:p>
          <a:p>
            <a:pPr lvl="1">
              <a:lnSpc>
                <a:spcPct val="90000"/>
              </a:lnSpc>
            </a:pPr>
            <a:r>
              <a:rPr lang="en-US" altLang="zh-CN" dirty="0">
                <a:ea typeface="宋体" pitchFamily="2" charset="-122"/>
              </a:rPr>
              <a:t>Signature-based detection: specific behaviors patterns (signatures) of input or network traffic </a:t>
            </a:r>
          </a:p>
          <a:p>
            <a:pPr lvl="2">
              <a:lnSpc>
                <a:spcPct val="90000"/>
              </a:lnSpc>
            </a:pPr>
            <a:r>
              <a:rPr lang="en-US" altLang="zh-CN" sz="2800" dirty="0">
                <a:ea typeface="宋体" pitchFamily="2" charset="-122"/>
              </a:rPr>
              <a:t>Multiple failed logon attempts to an account</a:t>
            </a:r>
          </a:p>
          <a:p>
            <a:pPr lvl="2">
              <a:lnSpc>
                <a:spcPct val="90000"/>
              </a:lnSpc>
            </a:pPr>
            <a:r>
              <a:rPr lang="en-US" altLang="zh-CN" sz="2800" dirty="0">
                <a:ea typeface="宋体" pitchFamily="2" charset="-122"/>
              </a:rPr>
              <a:t>Only detects known attacks based on signature not new ones</a:t>
            </a:r>
          </a:p>
          <a:p>
            <a:pPr lvl="1">
              <a:lnSpc>
                <a:spcPct val="90000"/>
              </a:lnSpc>
            </a:pPr>
            <a:r>
              <a:rPr lang="en-US" altLang="zh-CN" dirty="0" err="1">
                <a:ea typeface="宋体" pitchFamily="2" charset="-122"/>
              </a:rPr>
              <a:t>Anamoly</a:t>
            </a:r>
            <a:r>
              <a:rPr lang="en-US" altLang="zh-CN" dirty="0">
                <a:ea typeface="宋体" pitchFamily="2" charset="-122"/>
              </a:rPr>
              <a:t>-based detection</a:t>
            </a:r>
          </a:p>
          <a:p>
            <a:pPr lvl="2">
              <a:lnSpc>
                <a:spcPct val="90000"/>
              </a:lnSpc>
            </a:pPr>
            <a:r>
              <a:rPr lang="en-US" altLang="zh-CN" sz="2800" dirty="0">
                <a:ea typeface="宋体" pitchFamily="2" charset="-122"/>
              </a:rPr>
              <a:t>Unusual logon time for a user</a:t>
            </a:r>
          </a:p>
          <a:p>
            <a:pPr lvl="2">
              <a:lnSpc>
                <a:spcPct val="90000"/>
              </a:lnSpc>
            </a:pPr>
            <a:r>
              <a:rPr lang="en-US" altLang="zh-CN" sz="2800" dirty="0">
                <a:ea typeface="宋体" pitchFamily="2" charset="-122"/>
              </a:rPr>
              <a:t>Detect possible use of buffer overflow </a:t>
            </a:r>
          </a:p>
          <a:p>
            <a:pPr lvl="2">
              <a:lnSpc>
                <a:spcPct val="90000"/>
              </a:lnSpc>
            </a:pPr>
            <a:r>
              <a:rPr lang="en-US" altLang="zh-CN" sz="2800" dirty="0">
                <a:ea typeface="宋体" pitchFamily="2" charset="-122"/>
              </a:rPr>
              <a:t>Difficulty – can detect new attacks but how to you decide what is “normal”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zh-CN"/>
              <a:t>Slide </a:t>
            </a:r>
            <a:fld id="{6819955C-9F00-4AE9-911C-DC49E4966111}" type="slidenum">
              <a:rPr lang="en-US" altLang="zh-CN"/>
              <a:pPr/>
              <a:t>58</a:t>
            </a:fld>
            <a:endParaRPr lang="en-US" altLang="zh-CN"/>
          </a:p>
        </p:txBody>
      </p:sp>
      <p:sp>
        <p:nvSpPr>
          <p:cNvPr id="53250" name="Rectangle 1026"/>
          <p:cNvSpPr>
            <a:spLocks noGrp="1" noChangeArrowheads="1"/>
          </p:cNvSpPr>
          <p:nvPr>
            <p:ph type="title"/>
          </p:nvPr>
        </p:nvSpPr>
        <p:spPr>
          <a:xfrm>
            <a:off x="551384" y="0"/>
            <a:ext cx="7772400" cy="1143000"/>
          </a:xfrm>
        </p:spPr>
        <p:txBody>
          <a:bodyPr>
            <a:normAutofit/>
          </a:bodyPr>
          <a:lstStyle/>
          <a:p>
            <a:r>
              <a:rPr lang="en-US" altLang="zh-CN" dirty="0">
                <a:ea typeface="宋体" pitchFamily="2" charset="-122"/>
              </a:rPr>
              <a:t>Intrusion Detection (cont’)</a:t>
            </a:r>
          </a:p>
        </p:txBody>
      </p:sp>
      <p:sp>
        <p:nvSpPr>
          <p:cNvPr id="53251" name="Rectangle 1027"/>
          <p:cNvSpPr>
            <a:spLocks noGrp="1" noChangeArrowheads="1"/>
          </p:cNvSpPr>
          <p:nvPr>
            <p:ph type="body" idx="1"/>
          </p:nvPr>
        </p:nvSpPr>
        <p:spPr>
          <a:xfrm>
            <a:off x="942528" y="1102866"/>
            <a:ext cx="10842104" cy="5350470"/>
          </a:xfrm>
        </p:spPr>
        <p:txBody>
          <a:bodyPr>
            <a:normAutofit/>
          </a:bodyPr>
          <a:lstStyle/>
          <a:p>
            <a:pPr>
              <a:lnSpc>
                <a:spcPct val="90000"/>
              </a:lnSpc>
            </a:pPr>
            <a:r>
              <a:rPr lang="en-US" altLang="zh-CN" dirty="0">
                <a:ea typeface="宋体" pitchFamily="2" charset="-122"/>
              </a:rPr>
              <a:t>Detection methods:</a:t>
            </a:r>
          </a:p>
          <a:p>
            <a:pPr lvl="1">
              <a:lnSpc>
                <a:spcPct val="90000"/>
              </a:lnSpc>
            </a:pPr>
            <a:r>
              <a:rPr lang="en-US" altLang="zh-CN" dirty="0">
                <a:ea typeface="宋体" pitchFamily="2" charset="-122"/>
              </a:rPr>
              <a:t>Audit trail processing – match security relevant events against attack signatures or analyzed for anomalous behavior</a:t>
            </a:r>
          </a:p>
          <a:p>
            <a:pPr lvl="1">
              <a:lnSpc>
                <a:spcPct val="90000"/>
              </a:lnSpc>
            </a:pPr>
            <a:r>
              <a:rPr lang="en-US" altLang="zh-CN" dirty="0">
                <a:ea typeface="宋体" pitchFamily="2" charset="-122"/>
              </a:rPr>
              <a:t>Tripwire [</a:t>
            </a:r>
            <a:r>
              <a:rPr lang="zh-CN" altLang="en-US" sz="2400" dirty="0">
                <a:ea typeface="宋体" pitchFamily="2" charset="-122"/>
              </a:rPr>
              <a:t>绊网；引爆线；警报拉发线</a:t>
            </a:r>
            <a:r>
              <a:rPr lang="en-US" altLang="zh-CN" dirty="0">
                <a:ea typeface="宋体" pitchFamily="2" charset="-122"/>
              </a:rPr>
              <a:t>] file system integrity checking tool</a:t>
            </a:r>
          </a:p>
          <a:p>
            <a:pPr lvl="2">
              <a:lnSpc>
                <a:spcPct val="90000"/>
              </a:lnSpc>
            </a:pPr>
            <a:r>
              <a:rPr lang="en-US" altLang="zh-CN" sz="2800" dirty="0">
                <a:ea typeface="宋体" pitchFamily="2" charset="-122"/>
              </a:rPr>
              <a:t>UNIX software that checks if certain files and directories have been altered – i.e. password files</a:t>
            </a:r>
          </a:p>
          <a:p>
            <a:pPr lvl="2">
              <a:lnSpc>
                <a:spcPct val="90000"/>
              </a:lnSpc>
            </a:pPr>
            <a:r>
              <a:rPr lang="en-US" altLang="zh-CN" sz="2800" dirty="0">
                <a:ea typeface="宋体" pitchFamily="2" charset="-122"/>
              </a:rPr>
              <a:t>System call monitoring – monitors process system calls to detect in real-time when a process is deviating from its expected system-call behavior</a:t>
            </a:r>
          </a:p>
          <a:p>
            <a:pPr lvl="3">
              <a:lnSpc>
                <a:spcPct val="90000"/>
              </a:lnSpc>
            </a:pPr>
            <a:r>
              <a:rPr lang="en-US" altLang="zh-CN" sz="2400" dirty="0">
                <a:ea typeface="宋体" pitchFamily="2" charset="-122"/>
              </a:rPr>
              <a:t>Can be used to detect buffer overflow exploitation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ltLang="zh-CN"/>
              <a:t>Slide </a:t>
            </a:r>
            <a:fld id="{2586900F-0096-47C8-AAD8-A80E0A197A42}" type="slidenum">
              <a:rPr lang="en-US" altLang="zh-CN"/>
              <a:pPr/>
              <a:t>59</a:t>
            </a:fld>
            <a:endParaRPr lang="en-US" altLang="zh-CN"/>
          </a:p>
        </p:txBody>
      </p:sp>
      <p:sp>
        <p:nvSpPr>
          <p:cNvPr id="57346" name="Rectangle 2"/>
          <p:cNvSpPr>
            <a:spLocks noGrp="1" noChangeArrowheads="1"/>
          </p:cNvSpPr>
          <p:nvPr>
            <p:ph type="title"/>
          </p:nvPr>
        </p:nvSpPr>
        <p:spPr>
          <a:solidFill>
            <a:srgbClr val="FF9900"/>
          </a:solidFill>
        </p:spPr>
        <p:txBody>
          <a:bodyPr>
            <a:normAutofit fontScale="90000"/>
          </a:bodyPr>
          <a:lstStyle/>
          <a:p>
            <a:r>
              <a:rPr lang="en-US" altLang="zh-CN" dirty="0">
                <a:ea typeface="宋体" pitchFamily="2" charset="-122"/>
              </a:rPr>
              <a:t>Windows NT Example</a:t>
            </a:r>
          </a:p>
        </p:txBody>
      </p:sp>
      <p:sp>
        <p:nvSpPr>
          <p:cNvPr id="57347" name="Rectangle 3"/>
          <p:cNvSpPr>
            <a:spLocks noGrp="1" noChangeArrowheads="1"/>
          </p:cNvSpPr>
          <p:nvPr>
            <p:ph type="body" idx="1"/>
          </p:nvPr>
        </p:nvSpPr>
        <p:spPr>
          <a:xfrm>
            <a:off x="1782763" y="1143000"/>
            <a:ext cx="9799637" cy="4953000"/>
          </a:xfrm>
        </p:spPr>
        <p:txBody>
          <a:bodyPr>
            <a:noAutofit/>
          </a:bodyPr>
          <a:lstStyle/>
          <a:p>
            <a:r>
              <a:rPr lang="en-US" altLang="zh-CN" dirty="0">
                <a:ea typeface="宋体" pitchFamily="2" charset="-122"/>
              </a:rPr>
              <a:t>Security is based on user accounts where each user has a security ID.</a:t>
            </a:r>
          </a:p>
          <a:p>
            <a:r>
              <a:rPr lang="en-US" altLang="zh-CN" dirty="0">
                <a:ea typeface="宋体" pitchFamily="2" charset="-122"/>
              </a:rPr>
              <a:t>Uses a subject model to ensure access security. </a:t>
            </a:r>
          </a:p>
          <a:p>
            <a:pPr lvl="1"/>
            <a:r>
              <a:rPr lang="en-US" altLang="zh-CN" dirty="0">
                <a:ea typeface="宋体" pitchFamily="2" charset="-122"/>
              </a:rPr>
              <a:t>A subject tracks and manages permissions for each program that a user runs.</a:t>
            </a:r>
          </a:p>
          <a:p>
            <a:r>
              <a:rPr lang="en-US" altLang="zh-CN" dirty="0">
                <a:ea typeface="宋体" pitchFamily="2" charset="-122"/>
              </a:rPr>
              <a:t>Each object in Windows NT has a security attribute defined by a security descriptor. </a:t>
            </a:r>
          </a:p>
          <a:p>
            <a:pPr lvl="1"/>
            <a:r>
              <a:rPr lang="en-US" altLang="zh-CN" dirty="0">
                <a:ea typeface="宋体" pitchFamily="2" charset="-122"/>
              </a:rPr>
              <a:t>For example, a file has a security descriptor that indicates the access permissions for all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ltLang="zh-CN">
                <a:ea typeface="宋体" charset="-122"/>
              </a:rPr>
              <a:t>Security Goals</a:t>
            </a:r>
          </a:p>
        </p:txBody>
      </p:sp>
      <p:sp>
        <p:nvSpPr>
          <p:cNvPr id="10243" name="Rectangle 3"/>
          <p:cNvSpPr>
            <a:spLocks noGrp="1" noChangeArrowheads="1"/>
          </p:cNvSpPr>
          <p:nvPr>
            <p:ph type="body" idx="1"/>
          </p:nvPr>
        </p:nvSpPr>
        <p:spPr/>
        <p:txBody>
          <a:bodyPr>
            <a:normAutofit/>
          </a:bodyPr>
          <a:lstStyle/>
          <a:p>
            <a:r>
              <a:rPr lang="en-US" altLang="zh-CN" sz="3600" b="1" i="1" dirty="0">
                <a:solidFill>
                  <a:srgbClr val="9966FF"/>
                </a:solidFill>
                <a:ea typeface="宋体" charset="-122"/>
              </a:rPr>
              <a:t>Data confidentiality</a:t>
            </a:r>
            <a:r>
              <a:rPr lang="en-US" altLang="zh-CN" sz="3600" dirty="0">
                <a:ea typeface="宋体" charset="-122"/>
              </a:rPr>
              <a:t>:  </a:t>
            </a:r>
          </a:p>
          <a:p>
            <a:pPr lvl="1"/>
            <a:r>
              <a:rPr lang="en-US" altLang="zh-CN" sz="3200" dirty="0">
                <a:ea typeface="宋体" charset="-122"/>
              </a:rPr>
              <a:t>secret data remains secret</a:t>
            </a:r>
          </a:p>
          <a:p>
            <a:r>
              <a:rPr lang="en-US" altLang="zh-CN" sz="3600" b="1" i="1" dirty="0">
                <a:solidFill>
                  <a:srgbClr val="9966FF"/>
                </a:solidFill>
                <a:ea typeface="宋体" charset="-122"/>
              </a:rPr>
              <a:t>Data integrity</a:t>
            </a:r>
            <a:r>
              <a:rPr lang="en-US" altLang="zh-CN" sz="3600" dirty="0">
                <a:ea typeface="宋体" charset="-122"/>
              </a:rPr>
              <a:t>:  </a:t>
            </a:r>
          </a:p>
          <a:p>
            <a:pPr lvl="1"/>
            <a:r>
              <a:rPr lang="en-US" altLang="zh-CN" sz="3200" dirty="0">
                <a:ea typeface="宋体" charset="-122"/>
              </a:rPr>
              <a:t>unauthorized users should not be able to modify data</a:t>
            </a:r>
          </a:p>
          <a:p>
            <a:r>
              <a:rPr lang="en-US" altLang="zh-CN" sz="3600" b="1" i="1" dirty="0">
                <a:solidFill>
                  <a:srgbClr val="9966FF"/>
                </a:solidFill>
                <a:ea typeface="宋体" charset="-122"/>
              </a:rPr>
              <a:t>System availability</a:t>
            </a:r>
            <a:r>
              <a:rPr lang="en-US" altLang="zh-CN" sz="3600" dirty="0">
                <a:ea typeface="宋体" charset="-122"/>
              </a:rPr>
              <a:t>:  </a:t>
            </a:r>
          </a:p>
          <a:p>
            <a:pPr lvl="1"/>
            <a:r>
              <a:rPr lang="en-US" altLang="zh-CN" sz="3200" dirty="0">
                <a:ea typeface="宋体" charset="-122"/>
              </a:rPr>
              <a:t>nobody can make a system unusable</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07368" y="-27384"/>
            <a:ext cx="8229600" cy="654032"/>
          </a:xfrm>
          <a:solidFill>
            <a:srgbClr val="FF9900"/>
          </a:solidFill>
        </p:spPr>
        <p:txBody>
          <a:bodyPr>
            <a:normAutofit fontScale="90000"/>
          </a:bodyPr>
          <a:lstStyle/>
          <a:p>
            <a:r>
              <a:rPr lang="en-US" altLang="zh-CN" dirty="0">
                <a:ea typeface="宋体" charset="-122"/>
              </a:rPr>
              <a:t>Security in Java</a:t>
            </a:r>
          </a:p>
        </p:txBody>
      </p:sp>
      <p:sp>
        <p:nvSpPr>
          <p:cNvPr id="180227" name="Rectangle 3"/>
          <p:cNvSpPr>
            <a:spLocks noGrp="1" noChangeArrowheads="1"/>
          </p:cNvSpPr>
          <p:nvPr>
            <p:ph type="body" idx="1"/>
          </p:nvPr>
        </p:nvSpPr>
        <p:spPr>
          <a:xfrm>
            <a:off x="768424" y="686997"/>
            <a:ext cx="11088216" cy="5126055"/>
          </a:xfrm>
        </p:spPr>
        <p:txBody>
          <a:bodyPr>
            <a:noAutofit/>
          </a:bodyPr>
          <a:lstStyle/>
          <a:p>
            <a:r>
              <a:rPr lang="en-US" altLang="zh-CN" sz="2800" dirty="0">
                <a:ea typeface="宋体" charset="-122"/>
              </a:rPr>
              <a:t>Java is a type safe language</a:t>
            </a:r>
          </a:p>
          <a:p>
            <a:pPr lvl="1"/>
            <a:r>
              <a:rPr lang="en-US" altLang="zh-CN" sz="2400" dirty="0">
                <a:ea typeface="宋体" charset="-122"/>
              </a:rPr>
              <a:t>Compiler rejects attempts to misuse variable</a:t>
            </a:r>
          </a:p>
          <a:p>
            <a:r>
              <a:rPr lang="en-US" altLang="zh-CN" sz="2800" dirty="0">
                <a:ea typeface="宋体" charset="-122"/>
              </a:rPr>
              <a:t>No “real” pointers</a:t>
            </a:r>
          </a:p>
          <a:p>
            <a:pPr lvl="1"/>
            <a:r>
              <a:rPr lang="en-US" altLang="zh-CN" sz="2400" dirty="0">
                <a:ea typeface="宋体" charset="-122"/>
              </a:rPr>
              <a:t>Can’t simply create a pointer and dereference it as in C</a:t>
            </a:r>
          </a:p>
          <a:p>
            <a:r>
              <a:rPr lang="en-US" altLang="zh-CN" sz="2800" dirty="0">
                <a:ea typeface="宋体" charset="-122"/>
              </a:rPr>
              <a:t>Checks include …</a:t>
            </a:r>
          </a:p>
          <a:p>
            <a:pPr lvl="1"/>
            <a:r>
              <a:rPr lang="en-US" altLang="zh-CN" sz="2400" dirty="0">
                <a:ea typeface="宋体" charset="-122"/>
              </a:rPr>
              <a:t>Attempts to forge pointers</a:t>
            </a:r>
          </a:p>
          <a:p>
            <a:pPr lvl="1"/>
            <a:r>
              <a:rPr lang="en-US" altLang="zh-CN" sz="2400" dirty="0">
                <a:ea typeface="宋体" charset="-122"/>
              </a:rPr>
              <a:t>Violation of access restrictions on private class members</a:t>
            </a:r>
          </a:p>
          <a:p>
            <a:pPr lvl="1"/>
            <a:r>
              <a:rPr lang="en-US" altLang="zh-CN" sz="2400" dirty="0">
                <a:ea typeface="宋体" charset="-122"/>
              </a:rPr>
              <a:t>Misuse of variables by type</a:t>
            </a:r>
          </a:p>
          <a:p>
            <a:pPr lvl="1"/>
            <a:r>
              <a:rPr lang="en-US" altLang="zh-CN" sz="2400" dirty="0">
                <a:ea typeface="宋体" charset="-122"/>
              </a:rPr>
              <a:t>Generation of stack over/underflows</a:t>
            </a:r>
          </a:p>
          <a:p>
            <a:pPr lvl="1"/>
            <a:r>
              <a:rPr lang="en-US" altLang="zh-CN" sz="2400" dirty="0">
                <a:ea typeface="宋体" charset="-122"/>
              </a:rPr>
              <a:t>Illegal conversion of variables to another type</a:t>
            </a:r>
          </a:p>
          <a:p>
            <a:r>
              <a:rPr lang="en-US" altLang="zh-CN" sz="2800" dirty="0">
                <a:ea typeface="宋体" charset="-122"/>
              </a:rPr>
              <a:t>Applets can have specific operations restricted</a:t>
            </a:r>
          </a:p>
          <a:p>
            <a:pPr lvl="1"/>
            <a:r>
              <a:rPr lang="en-US" altLang="zh-CN" sz="2400" dirty="0">
                <a:ea typeface="宋体" charset="-122"/>
              </a:rPr>
              <a:t>Example: don’t allow </a:t>
            </a:r>
            <a:r>
              <a:rPr lang="en-US" altLang="zh-CN" sz="2400" dirty="0" err="1">
                <a:ea typeface="宋体" charset="-122"/>
              </a:rPr>
              <a:t>untrusted</a:t>
            </a:r>
            <a:r>
              <a:rPr lang="en-US" altLang="zh-CN" sz="2400" dirty="0">
                <a:ea typeface="宋体" charset="-122"/>
              </a:rPr>
              <a:t> code access to the whole file system</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60</a:t>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altLang="zh-CN">
                <a:ea typeface="宋体" charset="-122"/>
              </a:rPr>
              <a:t>Security Components</a:t>
            </a:r>
          </a:p>
        </p:txBody>
      </p:sp>
      <p:sp>
        <p:nvSpPr>
          <p:cNvPr id="11267" name="Rectangle 3"/>
          <p:cNvSpPr>
            <a:spLocks noGrp="1" noChangeArrowheads="1"/>
          </p:cNvSpPr>
          <p:nvPr>
            <p:ph type="body" idx="1"/>
          </p:nvPr>
        </p:nvSpPr>
        <p:spPr/>
        <p:txBody>
          <a:bodyPr>
            <a:normAutofit/>
          </a:bodyPr>
          <a:lstStyle/>
          <a:p>
            <a:r>
              <a:rPr lang="en-US" altLang="zh-CN" sz="3600" b="1" i="1" dirty="0">
                <a:solidFill>
                  <a:srgbClr val="9966FF"/>
                </a:solidFill>
                <a:ea typeface="宋体" charset="-122"/>
              </a:rPr>
              <a:t>Authentication</a:t>
            </a:r>
            <a:r>
              <a:rPr lang="en-US" altLang="zh-CN" sz="3600" dirty="0">
                <a:ea typeface="宋体" charset="-122"/>
              </a:rPr>
              <a:t> </a:t>
            </a:r>
          </a:p>
          <a:p>
            <a:pPr lvl="1"/>
            <a:r>
              <a:rPr lang="en-US" altLang="zh-CN" sz="3200" dirty="0">
                <a:ea typeface="宋体" charset="-122"/>
              </a:rPr>
              <a:t>determines who the user is</a:t>
            </a:r>
          </a:p>
          <a:p>
            <a:r>
              <a:rPr lang="en-US" altLang="zh-CN" sz="3600" b="1" i="1" dirty="0">
                <a:solidFill>
                  <a:srgbClr val="9966FF"/>
                </a:solidFill>
                <a:ea typeface="宋体" charset="-122"/>
              </a:rPr>
              <a:t>Authorization</a:t>
            </a:r>
            <a:r>
              <a:rPr lang="en-US" altLang="zh-CN" sz="3600" dirty="0">
                <a:ea typeface="宋体" charset="-122"/>
              </a:rPr>
              <a:t> </a:t>
            </a:r>
          </a:p>
          <a:p>
            <a:pPr lvl="1"/>
            <a:r>
              <a:rPr lang="en-US" altLang="zh-CN" sz="3200" dirty="0">
                <a:ea typeface="宋体" charset="-122"/>
              </a:rPr>
              <a:t>determines who is allowed to do what</a:t>
            </a:r>
          </a:p>
          <a:p>
            <a:r>
              <a:rPr lang="en-US" altLang="zh-CN" sz="3600" b="1" i="1" dirty="0">
                <a:solidFill>
                  <a:srgbClr val="9966FF"/>
                </a:solidFill>
                <a:ea typeface="宋体" charset="-122"/>
              </a:rPr>
              <a:t>Enforcement</a:t>
            </a:r>
            <a:r>
              <a:rPr lang="en-US" altLang="zh-CN" sz="3600" dirty="0">
                <a:ea typeface="宋体" charset="-122"/>
              </a:rPr>
              <a:t> [</a:t>
            </a:r>
            <a:r>
              <a:rPr lang="zh-CN" altLang="en-US" sz="2800" dirty="0">
                <a:ea typeface="宋体" charset="-122"/>
              </a:rPr>
              <a:t>强制检测</a:t>
            </a:r>
            <a:r>
              <a:rPr lang="en-US" altLang="zh-CN" sz="3600" dirty="0">
                <a:ea typeface="宋体" charset="-122"/>
              </a:rPr>
              <a:t>]</a:t>
            </a:r>
          </a:p>
          <a:p>
            <a:pPr lvl="1"/>
            <a:r>
              <a:rPr lang="en-US" altLang="zh-CN" sz="3200" dirty="0">
                <a:ea typeface="宋体" charset="-122"/>
              </a:rPr>
              <a:t>makes it so people can do only what they are allowed to do</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6ECF0B9-61B3-433D-BBBA-D3280EF51039}" type="slidenum">
              <a:rPr lang="en-US" altLang="zh-CN"/>
              <a:pPr/>
              <a:t>8</a:t>
            </a:fld>
            <a:endParaRPr lang="en-US" altLang="zh-CN"/>
          </a:p>
        </p:txBody>
      </p:sp>
      <p:sp>
        <p:nvSpPr>
          <p:cNvPr id="1159170" name="Rectangle 2"/>
          <p:cNvSpPr>
            <a:spLocks noGrp="1" noChangeArrowheads="1"/>
          </p:cNvSpPr>
          <p:nvPr>
            <p:ph type="title"/>
          </p:nvPr>
        </p:nvSpPr>
        <p:spPr>
          <a:xfrm>
            <a:off x="508000" y="116632"/>
            <a:ext cx="8229600" cy="654032"/>
          </a:xfrm>
        </p:spPr>
        <p:txBody>
          <a:bodyPr>
            <a:normAutofit fontScale="90000"/>
          </a:bodyPr>
          <a:lstStyle/>
          <a:p>
            <a:r>
              <a:rPr lang="en-US" altLang="zh-CN" dirty="0">
                <a:ea typeface="宋体" pitchFamily="2" charset="-122"/>
              </a:rPr>
              <a:t>Sample Tools</a:t>
            </a:r>
          </a:p>
        </p:txBody>
      </p:sp>
      <p:sp>
        <p:nvSpPr>
          <p:cNvPr id="1159171" name="Rectangle 3"/>
          <p:cNvSpPr>
            <a:spLocks noGrp="1" noChangeArrowheads="1"/>
          </p:cNvSpPr>
          <p:nvPr>
            <p:ph type="body" idx="1"/>
          </p:nvPr>
        </p:nvSpPr>
        <p:spPr>
          <a:xfrm>
            <a:off x="1524000" y="764704"/>
            <a:ext cx="9144000" cy="5518150"/>
          </a:xfrm>
          <a:noFill/>
          <a:ln/>
        </p:spPr>
        <p:txBody>
          <a:bodyPr/>
          <a:lstStyle/>
          <a:p>
            <a:pPr marL="609600" indent="-609600"/>
            <a:r>
              <a:rPr lang="en-US" altLang="zh-CN" b="1" dirty="0">
                <a:ea typeface="宋体" pitchFamily="2" charset="-122"/>
              </a:rPr>
              <a:t>Cryptography</a:t>
            </a:r>
          </a:p>
          <a:p>
            <a:pPr marL="990600" lvl="1" indent="-533400"/>
            <a:r>
              <a:rPr lang="en-US" altLang="zh-CN" dirty="0">
                <a:ea typeface="宋体" pitchFamily="2" charset="-122"/>
              </a:rPr>
              <a:t>Can ensure confidentiality and integrity</a:t>
            </a:r>
          </a:p>
          <a:p>
            <a:pPr marL="990600" lvl="1" indent="-533400"/>
            <a:r>
              <a:rPr lang="en-US" altLang="zh-CN" dirty="0">
                <a:ea typeface="宋体" pitchFamily="2" charset="-122"/>
              </a:rPr>
              <a:t>Typically used for authentication</a:t>
            </a:r>
          </a:p>
          <a:p>
            <a:pPr marL="609600" indent="-609600"/>
            <a:r>
              <a:rPr lang="en-US" altLang="zh-CN" b="1" dirty="0">
                <a:ea typeface="宋体" pitchFamily="2" charset="-122"/>
              </a:rPr>
              <a:t>Firewalls</a:t>
            </a:r>
            <a:r>
              <a:rPr lang="en-US" altLang="zh-CN" dirty="0">
                <a:ea typeface="宋体" pitchFamily="2" charset="-122"/>
              </a:rPr>
              <a:t>, passwords, </a:t>
            </a:r>
            <a:r>
              <a:rPr lang="en-US" altLang="zh-CN" b="1" dirty="0">
                <a:ea typeface="宋体" pitchFamily="2" charset="-122"/>
              </a:rPr>
              <a:t>access control</a:t>
            </a:r>
          </a:p>
          <a:p>
            <a:pPr marL="990600" lvl="1" indent="-533400"/>
            <a:r>
              <a:rPr lang="en-US" altLang="zh-CN" dirty="0">
                <a:ea typeface="宋体" pitchFamily="2" charset="-122"/>
              </a:rPr>
              <a:t>Authorization mechanisms</a:t>
            </a:r>
          </a:p>
          <a:p>
            <a:pPr marL="609600" indent="-609600"/>
            <a:r>
              <a:rPr lang="en-US" altLang="zh-CN" dirty="0">
                <a:ea typeface="宋体" pitchFamily="2" charset="-122"/>
              </a:rPr>
              <a:t>Operating systems</a:t>
            </a:r>
          </a:p>
          <a:p>
            <a:pPr marL="990600" lvl="1" indent="-533400"/>
            <a:r>
              <a:rPr lang="en-US" altLang="zh-CN" dirty="0">
                <a:ea typeface="宋体" pitchFamily="2" charset="-122"/>
              </a:rPr>
              <a:t>Resource allocation</a:t>
            </a:r>
          </a:p>
          <a:p>
            <a:pPr marL="990600" lvl="1" indent="-533400"/>
            <a:r>
              <a:rPr lang="en-US" altLang="zh-CN" dirty="0">
                <a:ea typeface="宋体" pitchFamily="2" charset="-122"/>
              </a:rPr>
              <a:t>Monitoring and logging for audits</a:t>
            </a:r>
          </a:p>
          <a:p>
            <a:pPr marL="609600" indent="-609600"/>
            <a:r>
              <a:rPr lang="en-US" altLang="zh-CN" dirty="0">
                <a:ea typeface="宋体" pitchFamily="2" charset="-122"/>
              </a:rPr>
              <a:t>Java </a:t>
            </a:r>
            <a:r>
              <a:rPr lang="en-US" altLang="zh-CN" dirty="0" err="1">
                <a:ea typeface="宋体" pitchFamily="2" charset="-122"/>
              </a:rPr>
              <a:t>bytecode</a:t>
            </a:r>
            <a:r>
              <a:rPr lang="en-US" altLang="zh-CN" dirty="0">
                <a:ea typeface="宋体" pitchFamily="2" charset="-122"/>
              </a:rPr>
              <a:t> verifier</a:t>
            </a:r>
          </a:p>
          <a:p>
            <a:pPr marL="990600" lvl="1" indent="-533400"/>
            <a:r>
              <a:rPr lang="en-US" altLang="zh-CN" dirty="0">
                <a:ea typeface="宋体" pitchFamily="2" charset="-122"/>
              </a:rPr>
              <a:t>Memory safety against malicious/defective code</a:t>
            </a:r>
          </a:p>
        </p:txBody>
      </p:sp>
      <p:sp>
        <p:nvSpPr>
          <p:cNvPr id="1159172" name="Text Box 4"/>
          <p:cNvSpPr txBox="1">
            <a:spLocks noChangeArrowheads="1"/>
          </p:cNvSpPr>
          <p:nvPr/>
        </p:nvSpPr>
        <p:spPr bwMode="auto">
          <a:xfrm>
            <a:off x="4007780" y="6093296"/>
            <a:ext cx="6660220" cy="523220"/>
          </a:xfrm>
          <a:prstGeom prst="rect">
            <a:avLst/>
          </a:prstGeom>
          <a:noFill/>
          <a:ln w="31750">
            <a:noFill/>
            <a:miter lim="800000"/>
            <a:headEnd/>
            <a:tailEnd/>
          </a:ln>
          <a:effectLst/>
        </p:spPr>
        <p:txBody>
          <a:bodyPr wrap="none">
            <a:spAutoFit/>
          </a:bodyPr>
          <a:lstStyle/>
          <a:p>
            <a:pPr algn="r"/>
            <a:r>
              <a:rPr lang="en-US" altLang="zh-CN" sz="2800" dirty="0">
                <a:solidFill>
                  <a:srgbClr val="FF0000"/>
                </a:solidFill>
                <a:ea typeface="宋体" pitchFamily="2" charset="-122"/>
              </a:rPr>
              <a:t>We do not have adequate technology today!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159172"/>
                                        </p:tgtEl>
                                        <p:attrNameLst>
                                          <p:attrName>style.visibility</p:attrName>
                                        </p:attrNameLst>
                                      </p:cBhvr>
                                      <p:to>
                                        <p:strVal val="visible"/>
                                      </p:to>
                                    </p:set>
                                    <p:anim calcmode="lin" valueType="num">
                                      <p:cBhvr>
                                        <p:cTn id="7" dur="500" fill="hold"/>
                                        <p:tgtEl>
                                          <p:spTgt spid="115917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5917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5917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59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solidFill>
            <a:srgbClr val="00B0F0"/>
          </a:solidFill>
        </p:spPr>
        <p:txBody>
          <a:bodyPr>
            <a:normAutofit fontScale="90000"/>
          </a:bodyPr>
          <a:lstStyle/>
          <a:p>
            <a:r>
              <a:rPr lang="en-US" altLang="zh-CN" dirty="0">
                <a:ea typeface="宋体" pitchFamily="2" charset="-122"/>
              </a:rPr>
              <a:t>Authentication [</a:t>
            </a:r>
            <a:r>
              <a:rPr lang="zh-CN" altLang="en-US" sz="3600" dirty="0">
                <a:ea typeface="宋体" pitchFamily="2" charset="-122"/>
              </a:rPr>
              <a:t>身份验证</a:t>
            </a:r>
            <a:r>
              <a:rPr lang="en-US" altLang="zh-CN" dirty="0">
                <a:ea typeface="宋体" pitchFamily="2" charset="-122"/>
              </a:rPr>
              <a:t>]</a:t>
            </a:r>
          </a:p>
        </p:txBody>
      </p:sp>
      <p:sp>
        <p:nvSpPr>
          <p:cNvPr id="12291" name="Rectangle 3"/>
          <p:cNvSpPr>
            <a:spLocks noGrp="1" noChangeArrowheads="1"/>
          </p:cNvSpPr>
          <p:nvPr>
            <p:ph type="body" idx="1"/>
          </p:nvPr>
        </p:nvSpPr>
        <p:spPr/>
        <p:txBody>
          <a:bodyPr/>
          <a:lstStyle/>
          <a:p>
            <a:r>
              <a:rPr lang="en-US" altLang="zh-CN">
                <a:ea typeface="宋体" pitchFamily="2" charset="-122"/>
              </a:rPr>
              <a:t>The most common approach:  </a:t>
            </a:r>
            <a:r>
              <a:rPr lang="en-US" altLang="zh-CN" b="1" i="1">
                <a:solidFill>
                  <a:srgbClr val="9966FF"/>
                </a:solidFill>
                <a:ea typeface="宋体" pitchFamily="2" charset="-122"/>
              </a:rPr>
              <a:t>passwords</a:t>
            </a:r>
          </a:p>
          <a:p>
            <a:pPr lvl="1"/>
            <a:r>
              <a:rPr lang="en-US" altLang="zh-CN">
                <a:ea typeface="宋体" pitchFamily="2" charset="-122"/>
              </a:rPr>
              <a:t>If I know the secret, the machine can assume that I’m the user</a:t>
            </a:r>
          </a:p>
          <a:p>
            <a:r>
              <a:rPr lang="en-US" altLang="zh-CN">
                <a:ea typeface="宋体" pitchFamily="2" charset="-122"/>
              </a:rPr>
              <a:t>Problems:</a:t>
            </a:r>
          </a:p>
          <a:p>
            <a:pPr lvl="1">
              <a:buFont typeface="Wingdings" pitchFamily="2" charset="2"/>
              <a:buNone/>
            </a:pPr>
            <a:r>
              <a:rPr lang="en-US" altLang="zh-CN">
                <a:ea typeface="宋体" pitchFamily="2" charset="-122"/>
              </a:rPr>
              <a:t>1.  Password storage</a:t>
            </a:r>
          </a:p>
          <a:p>
            <a:pPr lvl="1">
              <a:buFont typeface="Wingdings" pitchFamily="2" charset="2"/>
              <a:buNone/>
            </a:pPr>
            <a:r>
              <a:rPr lang="en-US" altLang="zh-CN">
                <a:ea typeface="宋体" pitchFamily="2" charset="-122"/>
              </a:rPr>
              <a:t>2.  Poor passwords</a:t>
            </a: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DURATION" val="3600"/>
  <p:tag name="ISPRING_ULTRA_SCORM_SLIDE_COUNT" val="58"/>
  <p:tag name="ISPRING_ULTRA_SCORM_TRACKING_SLIDES" val="1"/>
  <p:tag name="GENSWF_OUTPUT_FILE_NAME" val="Part 07 Deadlock"/>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30846</TotalTime>
  <Words>4171</Words>
  <Application>Microsoft Office PowerPoint</Application>
  <PresentationFormat>宽屏</PresentationFormat>
  <Paragraphs>789</Paragraphs>
  <Slides>60</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Happy</vt:lpstr>
      <vt:lpstr>Monaco</vt:lpstr>
      <vt:lpstr>楷体</vt:lpstr>
      <vt:lpstr>Arial</vt:lpstr>
      <vt:lpstr>Calibri</vt:lpstr>
      <vt:lpstr>Courier New</vt:lpstr>
      <vt:lpstr>Times</vt:lpstr>
      <vt:lpstr>Times New Roman</vt:lpstr>
      <vt:lpstr>Wingdings</vt:lpstr>
      <vt:lpstr>Office Theme</vt:lpstr>
      <vt:lpstr>Operating system</vt:lpstr>
      <vt:lpstr>Security &amp; Protection</vt:lpstr>
      <vt:lpstr>Definitions</vt:lpstr>
      <vt:lpstr>What kinds of intruders are there?</vt:lpstr>
      <vt:lpstr>Accidents cause problems, too…</vt:lpstr>
      <vt:lpstr>Security Goals</vt:lpstr>
      <vt:lpstr>Security Components</vt:lpstr>
      <vt:lpstr>Sample Tools</vt:lpstr>
      <vt:lpstr>Authentication [身份验证]</vt:lpstr>
      <vt:lpstr>Password Storage</vt:lpstr>
      <vt:lpstr>Poor Passwords</vt:lpstr>
      <vt:lpstr>Partial Solutions</vt:lpstr>
      <vt:lpstr>Authentication in Distributed Systems</vt:lpstr>
      <vt:lpstr>Cryptography [密码学]</vt:lpstr>
      <vt:lpstr>Cryptography basics</vt:lpstr>
      <vt:lpstr>Encryption Algorithms</vt:lpstr>
      <vt:lpstr>Symmetric Encryption</vt:lpstr>
      <vt:lpstr>Asymmetric Encryption</vt:lpstr>
      <vt:lpstr>Asymmetric Encryption (cont’)</vt:lpstr>
      <vt:lpstr>Modern encryption algorithms</vt:lpstr>
      <vt:lpstr>Public Key Encryption</vt:lpstr>
      <vt:lpstr>Public Key Encryption</vt:lpstr>
      <vt:lpstr>Digital Signatures with Public Keys</vt:lpstr>
      <vt:lpstr>Hash Functions cont’d</vt:lpstr>
      <vt:lpstr>Hash Functions cont’d</vt:lpstr>
      <vt:lpstr>Security &amp; Protection</vt:lpstr>
      <vt:lpstr>Protection</vt:lpstr>
      <vt:lpstr>Protection domains</vt:lpstr>
      <vt:lpstr>Protection matrix</vt:lpstr>
      <vt:lpstr>Domains as objects in the protection matrix</vt:lpstr>
      <vt:lpstr>Representing the protection matrix</vt:lpstr>
      <vt:lpstr>Access control lists</vt:lpstr>
      <vt:lpstr>Access control lists in the real world</vt:lpstr>
      <vt:lpstr>Capabilities</vt:lpstr>
      <vt:lpstr>Protecting the access matrix: summary</vt:lpstr>
      <vt:lpstr>Reference monitor</vt:lpstr>
      <vt:lpstr>Security &amp; Protection</vt:lpstr>
      <vt:lpstr>Network Security</vt:lpstr>
      <vt:lpstr>Buffer Overflow Attacks</vt:lpstr>
      <vt:lpstr>C’s Control Stack</vt:lpstr>
      <vt:lpstr>C’s Control Stack</vt:lpstr>
      <vt:lpstr>Buffer Overflow Example</vt:lpstr>
      <vt:lpstr>Buffer Overflow Example</vt:lpstr>
      <vt:lpstr>Solutions</vt:lpstr>
      <vt:lpstr>Trojan horses [特洛伊木马]</vt:lpstr>
      <vt:lpstr>Virus damage scenarios</vt:lpstr>
      <vt:lpstr>How viruses work</vt:lpstr>
      <vt:lpstr>Worms vs. viruses</vt:lpstr>
      <vt:lpstr>Using encryption to hide a virus</vt:lpstr>
      <vt:lpstr>Bootstrap Viruses</vt:lpstr>
      <vt:lpstr>Bootstrap Viruses</vt:lpstr>
      <vt:lpstr>Why the Boot Sector?</vt:lpstr>
      <vt:lpstr>The Internet Worm</vt:lpstr>
      <vt:lpstr>The Internet Worm (cont’)</vt:lpstr>
      <vt:lpstr>FireWall [防火墙]</vt:lpstr>
      <vt:lpstr>Network Security Through Domain Separation Via Firewall</vt:lpstr>
      <vt:lpstr>Intrusion Detection [入侵检测]</vt:lpstr>
      <vt:lpstr>Intrusion Detection (cont’)</vt:lpstr>
      <vt:lpstr>Windows NT Example</vt:lpstr>
      <vt:lpstr>Security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孔 令波</cp:lastModifiedBy>
  <cp:revision>1187</cp:revision>
  <dcterms:created xsi:type="dcterms:W3CDTF">2009-03-23T15:53:52Z</dcterms:created>
  <dcterms:modified xsi:type="dcterms:W3CDTF">2022-10-20T08:39:49Z</dcterms:modified>
</cp:coreProperties>
</file>