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1192" r:id="rId2"/>
    <p:sldId id="1504" r:id="rId3"/>
    <p:sldId id="1201" r:id="rId4"/>
    <p:sldId id="1218" r:id="rId5"/>
    <p:sldId id="1195" r:id="rId6"/>
    <p:sldId id="1196" r:id="rId7"/>
    <p:sldId id="1199" r:id="rId8"/>
    <p:sldId id="1203" r:id="rId9"/>
    <p:sldId id="1204" r:id="rId10"/>
    <p:sldId id="1205" r:id="rId11"/>
    <p:sldId id="1210" r:id="rId12"/>
    <p:sldId id="1211" r:id="rId13"/>
    <p:sldId id="1207" r:id="rId14"/>
    <p:sldId id="1208" r:id="rId15"/>
    <p:sldId id="1206" r:id="rId16"/>
    <p:sldId id="1198" r:id="rId17"/>
    <p:sldId id="1209" r:id="rId18"/>
    <p:sldId id="1215" r:id="rId19"/>
    <p:sldId id="1219" r:id="rId20"/>
    <p:sldId id="1220" r:id="rId21"/>
    <p:sldId id="122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104"/>
    <a:srgbClr val="CC0066"/>
    <a:srgbClr val="B2E2EB"/>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76529" autoAdjust="0"/>
  </p:normalViewPr>
  <p:slideViewPr>
    <p:cSldViewPr>
      <p:cViewPr varScale="1">
        <p:scale>
          <a:sx n="62" d="100"/>
          <a:sy n="62" d="100"/>
        </p:scale>
        <p:origin x="1382"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ABAE4-DFF8-4AA2-A763-0BD96F79CD62}" type="datetimeFigureOut">
              <a:rPr lang="zh-CN" altLang="en-US" smtClean="0"/>
              <a:pPr/>
              <a:t>2021/11/3</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49880-5997-49F2-8F31-2944F76044EA}" type="slidenum">
              <a:rPr lang="zh-CN" altLang="en-US" smtClean="0"/>
              <a:pPr/>
              <a:t>‹#›</a:t>
            </a:fld>
            <a:endParaRPr lang="zh-CN" altLang="en-US"/>
          </a:p>
        </p:txBody>
      </p:sp>
    </p:spTree>
    <p:extLst>
      <p:ext uri="{BB962C8B-B14F-4D97-AF65-F5344CB8AC3E}">
        <p14:creationId xmlns:p14="http://schemas.microsoft.com/office/powerpoint/2010/main" val="27775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1" i="0" u="none" strike="noStrike" kern="1200" dirty="0">
                <a:solidFill>
                  <a:schemeClr val="tx1"/>
                </a:solidFill>
                <a:effectLst/>
                <a:latin typeface="+mn-lt"/>
                <a:ea typeface="+mn-ea"/>
                <a:cs typeface="+mn-cs"/>
              </a:rPr>
              <a:t>logical addresses 	physical addresses</a:t>
            </a:r>
            <a:endParaRPr lang="zh-CN" altLang="zh-CN" sz="1200" b="0" i="0" u="none" strike="noStrike" kern="1200" dirty="0">
              <a:solidFill>
                <a:schemeClr val="tx1"/>
              </a:solidFill>
              <a:effectLst/>
              <a:latin typeface="+mn-lt"/>
              <a:ea typeface="+mn-ea"/>
              <a:cs typeface="+mn-cs"/>
            </a:endParaRPr>
          </a:p>
          <a:p>
            <a:r>
              <a:rPr lang="en-US" altLang="zh-CN" dirty="0"/>
              <a:t>0		2048</a:t>
            </a:r>
          </a:p>
          <a:p>
            <a:r>
              <a:rPr lang="zh-CN" altLang="en-US" dirty="0"/>
              <a:t>和</a:t>
            </a:r>
            <a:endParaRPr lang="en-US" altLang="zh-CN" dirty="0"/>
          </a:p>
          <a:p>
            <a:pPr rtl="0" eaLnBrk="1" fontAlgn="t" latinLnBrk="0" hangingPunct="1"/>
            <a:r>
              <a:rPr lang="en-US" altLang="zh-CN" sz="1200" b="1" i="0" u="none" strike="noStrike" kern="1200" dirty="0">
                <a:solidFill>
                  <a:schemeClr val="tx1"/>
                </a:solidFill>
                <a:effectLst/>
                <a:latin typeface="+mn-lt"/>
                <a:ea typeface="+mn-ea"/>
                <a:cs typeface="+mn-cs"/>
              </a:rPr>
              <a:t>Page table</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1" i="0" u="none" strike="noStrike" kern="1200" dirty="0">
                <a:solidFill>
                  <a:schemeClr val="tx1"/>
                </a:solidFill>
                <a:effectLst/>
                <a:latin typeface="+mn-lt"/>
                <a:ea typeface="+mn-ea"/>
                <a:cs typeface="+mn-cs"/>
              </a:rPr>
              <a:t>0	4</a:t>
            </a:r>
            <a:endParaRPr lang="zh-CN" altLang="zh-CN" sz="1200" b="0" i="0" u="none" strike="noStrike" kern="1200" dirty="0">
              <a:solidFill>
                <a:schemeClr val="tx1"/>
              </a:solidFill>
              <a:effectLst/>
              <a:latin typeface="+mn-lt"/>
              <a:ea typeface="+mn-ea"/>
              <a:cs typeface="+mn-cs"/>
            </a:endParaRPr>
          </a:p>
          <a:p>
            <a:r>
              <a:rPr lang="zh-CN" altLang="en-US" dirty="0"/>
              <a:t>可一知道 </a:t>
            </a:r>
            <a:r>
              <a:rPr lang="en-US" altLang="zh-CN" dirty="0"/>
              <a:t>Page 0 </a:t>
            </a:r>
            <a:r>
              <a:rPr lang="zh-CN" altLang="en-US" dirty="0"/>
              <a:t>映射到 </a:t>
            </a:r>
            <a:r>
              <a:rPr lang="en-US" altLang="zh-CN" dirty="0"/>
              <a:t>Frame 4,</a:t>
            </a:r>
            <a:r>
              <a:rPr lang="en-US" altLang="zh-CN" baseline="0" dirty="0"/>
              <a:t> </a:t>
            </a:r>
            <a:r>
              <a:rPr lang="zh-CN" altLang="en-US" baseline="0" dirty="0"/>
              <a:t>而且</a:t>
            </a:r>
            <a:r>
              <a:rPr lang="en-US" altLang="zh-CN" baseline="0" dirty="0"/>
              <a:t>, Frame 4 </a:t>
            </a:r>
            <a:r>
              <a:rPr lang="zh-CN" altLang="en-US" baseline="0" dirty="0"/>
              <a:t>的初始地址是 </a:t>
            </a:r>
            <a:r>
              <a:rPr lang="en-US" altLang="zh-CN" baseline="0" dirty="0"/>
              <a:t>2048</a:t>
            </a:r>
          </a:p>
          <a:p>
            <a:r>
              <a:rPr lang="en-US" altLang="zh-CN" baseline="0" dirty="0"/>
              <a:t>Frame 4 </a:t>
            </a:r>
            <a:r>
              <a:rPr lang="zh-CN" altLang="en-US" baseline="0" dirty="0"/>
              <a:t>前 有</a:t>
            </a:r>
            <a:r>
              <a:rPr lang="en-US" altLang="zh-CN" baseline="0" dirty="0"/>
              <a:t>0,1,2,3 </a:t>
            </a:r>
            <a:r>
              <a:rPr lang="zh-CN" altLang="en-US" baseline="0" dirty="0"/>
              <a:t>共</a:t>
            </a:r>
            <a:r>
              <a:rPr lang="en-US" altLang="zh-CN" baseline="0" dirty="0"/>
              <a:t>4 </a:t>
            </a:r>
            <a:r>
              <a:rPr lang="zh-CN" altLang="en-US" baseline="0" dirty="0"/>
              <a:t>个</a:t>
            </a:r>
            <a:r>
              <a:rPr lang="en-US" altLang="zh-CN" baseline="0" dirty="0"/>
              <a:t>Frame, </a:t>
            </a:r>
            <a:r>
              <a:rPr lang="zh-CN" altLang="en-US" baseline="0" dirty="0"/>
              <a:t>那么</a:t>
            </a:r>
            <a:r>
              <a:rPr lang="en-US" altLang="zh-CN" baseline="0" dirty="0"/>
              <a:t>, </a:t>
            </a:r>
            <a:r>
              <a:rPr lang="zh-CN" altLang="en-US" baseline="0" dirty="0"/>
              <a:t>可知 </a:t>
            </a:r>
            <a:r>
              <a:rPr lang="en-US" altLang="zh-CN" baseline="0" dirty="0"/>
              <a:t>Frame </a:t>
            </a:r>
            <a:r>
              <a:rPr lang="zh-CN" altLang="en-US" baseline="0" dirty="0"/>
              <a:t>的大小是 </a:t>
            </a:r>
            <a:r>
              <a:rPr lang="en-US" altLang="zh-CN" baseline="0" dirty="0"/>
              <a:t>2048/4 = 512 = Page size </a:t>
            </a:r>
          </a:p>
          <a:p>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13</a:t>
            </a:fld>
            <a:endParaRPr lang="zh-CN" altLang="en-US"/>
          </a:p>
        </p:txBody>
      </p:sp>
    </p:spTree>
    <p:extLst>
      <p:ext uri="{BB962C8B-B14F-4D97-AF65-F5344CB8AC3E}">
        <p14:creationId xmlns:p14="http://schemas.microsoft.com/office/powerpoint/2010/main" val="137089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2B26D41-69C7-4F32-B05B-D8E3F2490A84}" type="slidenum">
              <a:rPr lang="zh-CN" altLang="en-US" smtClean="0"/>
              <a:pPr>
                <a:defRPr/>
              </a:pPr>
              <a:t>16</a:t>
            </a:fld>
            <a:endParaRPr lang="zh-CN" altLang="en-US"/>
          </a:p>
        </p:txBody>
      </p:sp>
    </p:spTree>
    <p:extLst>
      <p:ext uri="{BB962C8B-B14F-4D97-AF65-F5344CB8AC3E}">
        <p14:creationId xmlns:p14="http://schemas.microsoft.com/office/powerpoint/2010/main" val="3251186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2B26D41-69C7-4F32-B05B-D8E3F2490A84}" type="slidenum">
              <a:rPr lang="zh-CN" altLang="en-US" smtClean="0"/>
              <a:pPr>
                <a:defRPr/>
              </a:pPr>
              <a:t>17</a:t>
            </a:fld>
            <a:endParaRPr lang="zh-CN" altLang="en-US"/>
          </a:p>
        </p:txBody>
      </p:sp>
    </p:spTree>
    <p:extLst>
      <p:ext uri="{BB962C8B-B14F-4D97-AF65-F5344CB8AC3E}">
        <p14:creationId xmlns:p14="http://schemas.microsoft.com/office/powerpoint/2010/main" val="370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CPU, MM, HDD, File system</a:t>
            </a:r>
          </a:p>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a:t>
            </a:fld>
            <a:endParaRPr lang="zh-CN" altLang="en-US"/>
          </a:p>
        </p:txBody>
      </p:sp>
    </p:spTree>
    <p:extLst>
      <p:ext uri="{BB962C8B-B14F-4D97-AF65-F5344CB8AC3E}">
        <p14:creationId xmlns:p14="http://schemas.microsoft.com/office/powerpoint/2010/main" val="1224124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N*(P-1)+1&lt;=R</a:t>
            </a:r>
          </a:p>
          <a:p>
            <a:r>
              <a:rPr lang="en-US" altLang="zh-CN" dirty="0"/>
              <a:t>4*(P-1)+1&lt;=18</a:t>
            </a:r>
          </a:p>
          <a:p>
            <a:r>
              <a:rPr lang="en-US" altLang="zh-CN" dirty="0"/>
              <a:t>P-1&lt;=17/4</a:t>
            </a:r>
          </a:p>
          <a:p>
            <a:r>
              <a:rPr lang="en-US" altLang="zh-CN" dirty="0"/>
              <a:t>P&lt;=17/4+1</a:t>
            </a:r>
            <a:r>
              <a:rPr lang="en-US" altLang="zh-CN" baseline="0" dirty="0"/>
              <a:t>=21/4</a:t>
            </a:r>
          </a:p>
          <a:p>
            <a:r>
              <a:rPr lang="en-US" altLang="zh-CN" baseline="0" dirty="0"/>
              <a:t>P could at most be 5</a:t>
            </a:r>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a:t>
            </a:fld>
            <a:endParaRPr lang="zh-CN" altLang="en-US"/>
          </a:p>
        </p:txBody>
      </p:sp>
    </p:spTree>
    <p:extLst>
      <p:ext uri="{BB962C8B-B14F-4D97-AF65-F5344CB8AC3E}">
        <p14:creationId xmlns:p14="http://schemas.microsoft.com/office/powerpoint/2010/main" val="1691851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4</a:t>
            </a:fld>
            <a:endParaRPr lang="zh-CN" altLang="en-US"/>
          </a:p>
        </p:txBody>
      </p:sp>
    </p:spTree>
    <p:extLst>
      <p:ext uri="{BB962C8B-B14F-4D97-AF65-F5344CB8AC3E}">
        <p14:creationId xmlns:p14="http://schemas.microsoft.com/office/powerpoint/2010/main" val="48016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2B26D41-69C7-4F32-B05B-D8E3F2490A84}" type="slidenum">
              <a:rPr lang="zh-CN" altLang="en-US" smtClean="0"/>
              <a:pPr>
                <a:defRPr/>
              </a:pPr>
              <a:t>5</a:t>
            </a:fld>
            <a:endParaRPr lang="zh-CN" altLang="en-US"/>
          </a:p>
        </p:txBody>
      </p:sp>
    </p:spTree>
    <p:extLst>
      <p:ext uri="{BB962C8B-B14F-4D97-AF65-F5344CB8AC3E}">
        <p14:creationId xmlns:p14="http://schemas.microsoft.com/office/powerpoint/2010/main" val="399140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2B26D41-69C7-4F32-B05B-D8E3F2490A84}" type="slidenum">
              <a:rPr lang="zh-CN" altLang="en-US" smtClean="0"/>
              <a:pPr>
                <a:defRPr/>
              </a:pPr>
              <a:t>6</a:t>
            </a:fld>
            <a:endParaRPr lang="zh-CN" altLang="en-US"/>
          </a:p>
        </p:txBody>
      </p:sp>
    </p:spTree>
    <p:extLst>
      <p:ext uri="{BB962C8B-B14F-4D97-AF65-F5344CB8AC3E}">
        <p14:creationId xmlns:p14="http://schemas.microsoft.com/office/powerpoint/2010/main" val="2664738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a:solidFill>
                  <a:schemeClr val="tx1"/>
                </a:solidFill>
                <a:effectLst/>
                <a:latin typeface="+mn-lt"/>
                <a:ea typeface="+mn-ea"/>
                <a:cs typeface="+mn-cs"/>
              </a:rPr>
              <a:t>Long ago there are many monks in a temple. Some were old and some were young. The young monks were bringing up water from a well. And the old monks can regale on it. </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a:solidFill>
                  <a:schemeClr val="tx1"/>
                </a:solidFill>
                <a:effectLst/>
                <a:latin typeface="+mn-lt"/>
                <a:ea typeface="+mn-ea"/>
                <a:cs typeface="+mn-cs"/>
              </a:rPr>
              <a:t>The well was too small to put one bucket every time. </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a:solidFill>
                  <a:schemeClr val="tx1"/>
                </a:solidFill>
                <a:effectLst/>
                <a:latin typeface="+mn-lt"/>
                <a:ea typeface="+mn-ea"/>
                <a:cs typeface="+mn-cs"/>
              </a:rPr>
              <a:t>Another vat [</a:t>
            </a:r>
            <a:r>
              <a:rPr lang="zh-CN" altLang="zh-CN" sz="1200" b="1" kern="1200" dirty="0">
                <a:solidFill>
                  <a:schemeClr val="tx1"/>
                </a:solidFill>
                <a:effectLst/>
                <a:latin typeface="+mn-lt"/>
                <a:ea typeface="+mn-ea"/>
                <a:cs typeface="+mn-cs"/>
              </a:rPr>
              <a:t>大桶</a:t>
            </a:r>
            <a:r>
              <a:rPr lang="en-US" altLang="zh-CN" sz="1200" kern="1200" dirty="0">
                <a:solidFill>
                  <a:schemeClr val="tx1"/>
                </a:solidFill>
                <a:effectLst/>
                <a:latin typeface="+mn-lt"/>
                <a:ea typeface="+mn-ea"/>
                <a:cs typeface="+mn-cs"/>
              </a:rPr>
              <a:t>] is in the kitchen. It can contain total 10 buckets water. Only one bucket can put in vat and fetch out water. </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a:solidFill>
                  <a:schemeClr val="tx1"/>
                </a:solidFill>
                <a:effectLst/>
                <a:latin typeface="+mn-lt"/>
                <a:ea typeface="+mn-ea"/>
                <a:cs typeface="+mn-cs"/>
              </a:rPr>
              <a:t>There are 3 buckets can be used by everyone. </a:t>
            </a: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7</a:t>
            </a:fld>
            <a:endParaRPr lang="zh-CN" altLang="en-US"/>
          </a:p>
        </p:txBody>
      </p:sp>
    </p:spTree>
    <p:extLst>
      <p:ext uri="{BB962C8B-B14F-4D97-AF65-F5344CB8AC3E}">
        <p14:creationId xmlns:p14="http://schemas.microsoft.com/office/powerpoint/2010/main" val="269837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8</a:t>
            </a:fld>
            <a:endParaRPr lang="zh-CN" altLang="en-US"/>
          </a:p>
        </p:txBody>
      </p:sp>
    </p:spTree>
    <p:extLst>
      <p:ext uri="{BB962C8B-B14F-4D97-AF65-F5344CB8AC3E}">
        <p14:creationId xmlns:p14="http://schemas.microsoft.com/office/powerpoint/2010/main" val="2094742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P(NS)</a:t>
            </a:r>
          </a:p>
          <a:p>
            <a:r>
              <a:rPr lang="en-US" altLang="zh-CN" dirty="0"/>
              <a:t>    if (</a:t>
            </a:r>
            <a:r>
              <a:rPr lang="en-US" altLang="zh-CN" dirty="0" err="1"/>
              <a:t>num_NS</a:t>
            </a:r>
            <a:r>
              <a:rPr lang="en-US" altLang="zh-CN" dirty="0"/>
              <a:t> == 1) P(S);</a:t>
            </a:r>
          </a:p>
          <a:p>
            <a:r>
              <a:rPr lang="en-US" altLang="zh-CN" dirty="0"/>
              <a:t>    </a:t>
            </a:r>
            <a:r>
              <a:rPr lang="en-US" altLang="zh-CN" dirty="0" err="1"/>
              <a:t>num_NS</a:t>
            </a:r>
            <a:r>
              <a:rPr lang="en-US" altLang="zh-CN" dirty="0"/>
              <a:t>++;</a:t>
            </a:r>
          </a:p>
          <a:p>
            <a:r>
              <a:rPr lang="en-US" altLang="zh-CN" dirty="0"/>
              <a:t>V(NS)</a:t>
            </a:r>
          </a:p>
          <a:p>
            <a:endParaRPr lang="en-US" altLang="zh-CN" dirty="0"/>
          </a:p>
          <a:p>
            <a:r>
              <a:rPr lang="en-US" altLang="zh-CN" dirty="0"/>
              <a:t>P(</a:t>
            </a:r>
            <a:r>
              <a:rPr lang="en-US" altLang="zh-CN" dirty="0" err="1"/>
              <a:t>NS_Token</a:t>
            </a:r>
            <a:r>
              <a:rPr lang="en-US" altLang="zh-CN" dirty="0"/>
              <a:t>);</a:t>
            </a:r>
          </a:p>
          <a:p>
            <a:r>
              <a:rPr lang="en-US" altLang="zh-CN" dirty="0"/>
              <a:t>…</a:t>
            </a:r>
          </a:p>
          <a:p>
            <a:r>
              <a:rPr lang="en-US" altLang="zh-CN" dirty="0"/>
              <a:t>V(</a:t>
            </a:r>
            <a:r>
              <a:rPr lang="en-US" altLang="zh-CN" dirty="0" err="1"/>
              <a:t>NS_Token</a:t>
            </a:r>
            <a:r>
              <a:rPr lang="en-US" altLang="zh-CN" dirty="0"/>
              <a:t>);</a:t>
            </a:r>
          </a:p>
          <a:p>
            <a:endParaRPr lang="en-US" altLang="zh-CN" dirty="0"/>
          </a:p>
          <a:p>
            <a:r>
              <a:rPr lang="en-US" altLang="zh-CN" dirty="0"/>
              <a:t>P(NS);</a:t>
            </a:r>
          </a:p>
          <a:p>
            <a:r>
              <a:rPr lang="en-US" altLang="zh-CN" dirty="0"/>
              <a:t>   </a:t>
            </a:r>
            <a:r>
              <a:rPr lang="en-US" altLang="zh-CN" dirty="0" err="1"/>
              <a:t>num_NS</a:t>
            </a:r>
            <a:r>
              <a:rPr lang="en-US" altLang="zh-CN" dirty="0"/>
              <a:t>--;</a:t>
            </a:r>
          </a:p>
          <a:p>
            <a:r>
              <a:rPr lang="en-US" altLang="zh-CN" dirty="0"/>
              <a:t>   if (</a:t>
            </a:r>
            <a:r>
              <a:rPr lang="en-US" altLang="zh-CN" dirty="0" err="1"/>
              <a:t>num_NS</a:t>
            </a:r>
            <a:r>
              <a:rPr lang="en-US" altLang="zh-CN" baseline="0" dirty="0"/>
              <a:t> == 0</a:t>
            </a:r>
            <a:r>
              <a:rPr lang="en-US" altLang="zh-CN" dirty="0"/>
              <a:t>) V(S);</a:t>
            </a:r>
          </a:p>
          <a:p>
            <a:r>
              <a:rPr lang="en-US" altLang="zh-CN" dirty="0"/>
              <a:t>V(NS);</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12</a:t>
            </a:fld>
            <a:endParaRPr lang="zh-CN" altLang="en-US"/>
          </a:p>
        </p:txBody>
      </p:sp>
    </p:spTree>
    <p:extLst>
      <p:ext uri="{BB962C8B-B14F-4D97-AF65-F5344CB8AC3E}">
        <p14:creationId xmlns:p14="http://schemas.microsoft.com/office/powerpoint/2010/main" val="2528958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130426"/>
            <a:ext cx="10363200" cy="1470025"/>
          </a:xfrm>
        </p:spPr>
        <p:txBody>
          <a:bodyPr/>
          <a:lstStyle>
            <a:lvl1pPr algn="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A0EA9DFD-E049-41C8-9D80-6609E094B18C}" type="datetime1">
              <a:rPr lang="zh-CN" altLang="en-US" smtClean="0"/>
              <a:pPr/>
              <a:t>2021/11/3</a:t>
            </a:fld>
            <a:endParaRPr lang="zh-CN" altLang="en-US"/>
          </a:p>
        </p:txBody>
      </p:sp>
      <p:sp>
        <p:nvSpPr>
          <p:cNvPr id="5" name="Footer Placeholder 4"/>
          <p:cNvSpPr>
            <a:spLocks noGrp="1"/>
          </p:cNvSpPr>
          <p:nvPr>
            <p:ph type="ftr" sz="quarter" idx="11"/>
          </p:nvPr>
        </p:nvSpPr>
        <p:spPr>
          <a:xfrm>
            <a:off x="4165600" y="6356351"/>
            <a:ext cx="4121165" cy="365125"/>
          </a:xfrm>
        </p:spPr>
        <p:txBody>
          <a:bodyPr/>
          <a:lstStyle/>
          <a:p>
            <a:r>
              <a:rPr lang="en-US" altLang="zh-CN"/>
              <a:t>Operating system Part I Introduction</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34FE1C9-E2BC-4555-94DF-5B3D76BB11F2}" type="datetime1">
              <a:rPr lang="zh-CN" altLang="en-US" smtClean="0"/>
              <a:pPr/>
              <a:t>2021/11/3</a:t>
            </a:fld>
            <a:endParaRPr lang="zh-CN" altLang="en-US"/>
          </a:p>
        </p:txBody>
      </p:sp>
      <p:sp>
        <p:nvSpPr>
          <p:cNvPr id="6" name="Footer Placeholder 5"/>
          <p:cNvSpPr>
            <a:spLocks noGrp="1"/>
          </p:cNvSpPr>
          <p:nvPr>
            <p:ph type="ftr" sz="quarter" idx="11"/>
          </p:nvPr>
        </p:nvSpPr>
        <p:spPr/>
        <p:txBody>
          <a:bodyPr/>
          <a:lstStyle/>
          <a:p>
            <a:r>
              <a:rPr lang="en-US" altLang="zh-CN"/>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7BD800D-8007-4A42-8AFE-42B1E43873E5}" type="datetime1">
              <a:rPr lang="zh-CN" altLang="en-US" smtClean="0"/>
              <a:pPr/>
              <a:t>2021/11/3</a:t>
            </a:fld>
            <a:endParaRPr lang="zh-CN" altLang="en-US"/>
          </a:p>
        </p:txBody>
      </p:sp>
      <p:sp>
        <p:nvSpPr>
          <p:cNvPr id="5" name="Footer Placeholder 4"/>
          <p:cNvSpPr>
            <a:spLocks noGrp="1"/>
          </p:cNvSpPr>
          <p:nvPr>
            <p:ph type="ftr" sz="quarter" idx="11"/>
          </p:nvPr>
        </p:nvSpPr>
        <p:spPr/>
        <p:txBody>
          <a:bodyPr/>
          <a:lstStyle/>
          <a:p>
            <a:r>
              <a:rPr lang="en-US" altLang="zh-CN" dirty="0"/>
              <a:t>Operating system Part I Introduction</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76E10DA2-23BF-4369-8E4F-51B43FB283BE}" type="datetime1">
              <a:rPr lang="zh-CN" altLang="en-US" smtClean="0"/>
              <a:pPr/>
              <a:t>2021/11/3</a:t>
            </a:fld>
            <a:endParaRPr lang="zh-CN" altLang="en-US"/>
          </a:p>
        </p:txBody>
      </p:sp>
      <p:sp>
        <p:nvSpPr>
          <p:cNvPr id="5" name="Footer Placeholder 4"/>
          <p:cNvSpPr>
            <a:spLocks noGrp="1"/>
          </p:cNvSpPr>
          <p:nvPr>
            <p:ph type="ftr" sz="quarter" idx="11"/>
          </p:nvPr>
        </p:nvSpPr>
        <p:spPr/>
        <p:txBody>
          <a:bodyPr/>
          <a:lstStyle/>
          <a:p>
            <a:r>
              <a:rPr lang="en-US" altLang="zh-CN"/>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Rectangle 54"/>
          <p:cNvSpPr>
            <a:spLocks noChangeArrowheads="1"/>
          </p:cNvSpPr>
          <p:nvPr userDrawn="1"/>
        </p:nvSpPr>
        <p:spPr bwMode="gray">
          <a:xfrm>
            <a:off x="-7193" y="1"/>
            <a:ext cx="12192000" cy="1044342"/>
          </a:xfrm>
          <a:prstGeom prst="rect">
            <a:avLst/>
          </a:prstGeom>
          <a:solidFill>
            <a:schemeClr val="accent4">
              <a:lumMod val="75000"/>
              <a:lumOff val="25000"/>
            </a:schemeClr>
          </a:solidFill>
          <a:ln w="25400" algn="ctr">
            <a:noFill/>
            <a:miter lim="800000"/>
            <a:headEnd/>
            <a:tailEnd/>
          </a:ln>
          <a:effectLst/>
        </p:spPr>
        <p:txBody>
          <a:bodyPr wrap="none" anchor="ctr"/>
          <a:lstStyle/>
          <a:p>
            <a:pPr fontAlgn="base">
              <a:spcBef>
                <a:spcPct val="0"/>
              </a:spcBef>
              <a:spcAft>
                <a:spcPct val="0"/>
              </a:spcAft>
            </a:pPr>
            <a:endParaRPr lang="zh-CN" altLang="en-US" sz="1800">
              <a:solidFill>
                <a:srgbClr val="000000"/>
              </a:solidFill>
              <a:ea typeface="SimSun" pitchFamily="2" charset="-122"/>
            </a:endParaRPr>
          </a:p>
        </p:txBody>
      </p:sp>
      <p:sp>
        <p:nvSpPr>
          <p:cNvPr id="2" name="标题 1"/>
          <p:cNvSpPr>
            <a:spLocks noGrp="1"/>
          </p:cNvSpPr>
          <p:nvPr>
            <p:ph type="title"/>
          </p:nvPr>
        </p:nvSpPr>
        <p:spPr>
          <a:xfrm>
            <a:off x="431371" y="162918"/>
            <a:ext cx="11521280" cy="868363"/>
          </a:xfrm>
        </p:spPr>
        <p:txBody>
          <a:bodyPr vert="horz"/>
          <a:lstStyle>
            <a:lvl1pPr algn="l">
              <a:defRPr sz="3200">
                <a:solidFill>
                  <a:schemeClr val="bg1"/>
                </a:solidFill>
              </a:defRPr>
            </a:lvl1pPr>
          </a:lstStyle>
          <a:p>
            <a:r>
              <a:rPr lang="zh-CN" altLang="en-US" dirty="0"/>
              <a:t>单击此处编辑母版标题样式</a:t>
            </a:r>
          </a:p>
        </p:txBody>
      </p:sp>
      <p:sp>
        <p:nvSpPr>
          <p:cNvPr id="5" name="TextBox 4"/>
          <p:cNvSpPr txBox="1"/>
          <p:nvPr userDrawn="1"/>
        </p:nvSpPr>
        <p:spPr>
          <a:xfrm>
            <a:off x="190501" y="6416675"/>
            <a:ext cx="5233425" cy="369332"/>
          </a:xfrm>
          <a:prstGeom prst="rect">
            <a:avLst/>
          </a:prstGeom>
          <a:noFill/>
        </p:spPr>
        <p:txBody>
          <a:bodyPr wrap="squar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eaLnBrk="1" fontAlgn="base" hangingPunct="1">
              <a:spcBef>
                <a:spcPct val="0"/>
              </a:spcBef>
              <a:spcAft>
                <a:spcPct val="0"/>
              </a:spcAft>
            </a:pPr>
            <a:r>
              <a:rPr lang="en-US" altLang="zh-CN" sz="1800" b="1" dirty="0">
                <a:solidFill>
                  <a:srgbClr val="FFFFFF"/>
                </a:solidFill>
              </a:rPr>
              <a:t>KONG Ling-Bo with SSE @ BJTU</a:t>
            </a:r>
            <a:endParaRPr lang="zh-CN" altLang="en-US" sz="1800" b="1" dirty="0">
              <a:solidFill>
                <a:srgbClr val="FFFFFF"/>
              </a:solidFill>
            </a:endParaRPr>
          </a:p>
        </p:txBody>
      </p:sp>
      <p:sp>
        <p:nvSpPr>
          <p:cNvPr id="6" name="内容占位符 2"/>
          <p:cNvSpPr>
            <a:spLocks noGrp="1"/>
          </p:cNvSpPr>
          <p:nvPr>
            <p:ph idx="1"/>
          </p:nvPr>
        </p:nvSpPr>
        <p:spPr>
          <a:xfrm>
            <a:off x="1487488" y="1412776"/>
            <a:ext cx="10081120" cy="4608512"/>
          </a:xfrm>
        </p:spPr>
        <p:txBody>
          <a:bodyPr/>
          <a:lstStyle>
            <a:lvl1pPr marL="342900" indent="-342900">
              <a:buFont typeface="Wingdings" pitchFamily="2" charset="2"/>
              <a:buChar char="p"/>
              <a:defRPr sz="2800"/>
            </a:lvl1pPr>
            <a:lvl2pPr marL="742950" indent="-285750">
              <a:buFont typeface="Wingdings" pitchFamily="2" charset="2"/>
              <a:buChar char="l"/>
              <a:defRPr sz="2400"/>
            </a:lvl2pPr>
            <a:lvl3pPr marL="1143000" indent="-228600">
              <a:buFont typeface="Wingdings" pitchFamily="2" charset="2"/>
              <a:buChar char="Ø"/>
              <a:defRPr sz="2000"/>
            </a:lvl3pPr>
            <a:lvl4pPr marL="1600200" indent="-228600">
              <a:buFont typeface="Wingdings" pitchFamily="2" charset="2"/>
              <a:buChar char="ü"/>
              <a:defRPr sz="1800"/>
            </a:lvl4pPr>
            <a:lvl5pPr marL="2057400" indent="-228600">
              <a:buFont typeface="Arial" pitchFamily="34" charset="0"/>
              <a:buChar cha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3043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714469" cy="6858000"/>
          </a:xfrm>
          <a:solidFill>
            <a:schemeClr val="bg1">
              <a:lumMod val="75000"/>
            </a:schemeClr>
          </a:solidFill>
        </p:spPr>
        <p:txBody>
          <a:bodyPr vert="vert270" anchor="ctr"/>
          <a:lstStyle/>
          <a:p>
            <a:r>
              <a:rPr lang="en-US" altLang="zh-CN" dirty="0"/>
              <a:t>Click to edit Master title style</a:t>
            </a:r>
            <a:endParaRPr lang="zh-CN" altLang="en-US" dirty="0"/>
          </a:p>
        </p:txBody>
      </p:sp>
      <p:sp>
        <p:nvSpPr>
          <p:cNvPr id="3" name="Date Placeholder 2"/>
          <p:cNvSpPr>
            <a:spLocks noGrp="1"/>
          </p:cNvSpPr>
          <p:nvPr>
            <p:ph type="dt" sz="half" idx="10"/>
          </p:nvPr>
        </p:nvSpPr>
        <p:spPr>
          <a:xfrm>
            <a:off x="1822440" y="6356351"/>
            <a:ext cx="1701792" cy="365125"/>
          </a:xfrm>
        </p:spPr>
        <p:txBody>
          <a:bodyPr/>
          <a:lstStyle/>
          <a:p>
            <a:fld id="{2C99A850-D7B3-44EC-AB75-386F09793F9A}" type="datetime1">
              <a:rPr lang="zh-CN" altLang="en-US" smtClean="0"/>
              <a:pPr/>
              <a:t>2021/11/3</a:t>
            </a:fld>
            <a:endParaRPr lang="zh-CN" altLang="en-US"/>
          </a:p>
        </p:txBody>
      </p:sp>
      <p:sp>
        <p:nvSpPr>
          <p:cNvPr id="4" name="Footer Placeholder 3"/>
          <p:cNvSpPr>
            <a:spLocks noGrp="1"/>
          </p:cNvSpPr>
          <p:nvPr>
            <p:ph type="ftr" sz="quarter" idx="11"/>
          </p:nvPr>
        </p:nvSpPr>
        <p:spPr/>
        <p:txBody>
          <a:bodyPr/>
          <a:lstStyle/>
          <a:p>
            <a:r>
              <a:rPr lang="en-US" altLang="zh-CN"/>
              <a:t>Operating system Part I Introduction</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
        <p:nvSpPr>
          <p:cNvPr id="7" name="Content Placeholder 2"/>
          <p:cNvSpPr>
            <a:spLocks noGrp="1"/>
          </p:cNvSpPr>
          <p:nvPr>
            <p:ph idx="1"/>
          </p:nvPr>
        </p:nvSpPr>
        <p:spPr>
          <a:xfrm>
            <a:off x="1714469" y="571481"/>
            <a:ext cx="10096528" cy="5197493"/>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609600" y="1000109"/>
            <a:ext cx="11582400" cy="5126055"/>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p>
            <a:fld id="{2C4EA70A-5381-4927-AA32-194D970F23E6}" type="datetime1">
              <a:rPr lang="zh-CN" altLang="en-US" smtClean="0"/>
              <a:pPr/>
              <a:t>2021/11/3</a:t>
            </a:fld>
            <a:endParaRPr lang="zh-CN" altLang="en-US"/>
          </a:p>
        </p:txBody>
      </p:sp>
      <p:sp>
        <p:nvSpPr>
          <p:cNvPr id="5" name="Footer Placeholder 4"/>
          <p:cNvSpPr>
            <a:spLocks noGrp="1"/>
          </p:cNvSpPr>
          <p:nvPr>
            <p:ph type="ftr" sz="quarter" idx="11"/>
          </p:nvPr>
        </p:nvSpPr>
        <p:spPr/>
        <p:txBody>
          <a:bodyPr/>
          <a:lstStyle/>
          <a:p>
            <a:r>
              <a:rPr lang="en-US" altLang="zh-CN"/>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33F1569D-0367-4BD3-ABA5-A6E1EE728C10}" type="datetime1">
              <a:rPr lang="zh-CN" altLang="en-US" smtClean="0"/>
              <a:pPr/>
              <a:t>2021/11/3</a:t>
            </a:fld>
            <a:endParaRPr lang="zh-CN" altLang="en-US"/>
          </a:p>
        </p:txBody>
      </p:sp>
      <p:sp>
        <p:nvSpPr>
          <p:cNvPr id="5" name="Footer Placeholder 4"/>
          <p:cNvSpPr>
            <a:spLocks noGrp="1"/>
          </p:cNvSpPr>
          <p:nvPr>
            <p:ph type="ftr" sz="quarter" idx="11"/>
          </p:nvPr>
        </p:nvSpPr>
        <p:spPr/>
        <p:txBody>
          <a:bodyPr/>
          <a:lstStyle/>
          <a:p>
            <a:r>
              <a:rPr lang="en-US" altLang="zh-CN"/>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6D56287B-E294-429F-A377-C8F9E0F86FE1}" type="datetime1">
              <a:rPr lang="zh-CN" altLang="en-US" smtClean="0"/>
              <a:pPr/>
              <a:t>2021/11/3</a:t>
            </a:fld>
            <a:endParaRPr lang="zh-CN" altLang="en-US"/>
          </a:p>
        </p:txBody>
      </p:sp>
      <p:sp>
        <p:nvSpPr>
          <p:cNvPr id="6" name="Footer Placeholder 5"/>
          <p:cNvSpPr>
            <a:spLocks noGrp="1"/>
          </p:cNvSpPr>
          <p:nvPr>
            <p:ph type="ftr" sz="quarter" idx="11"/>
          </p:nvPr>
        </p:nvSpPr>
        <p:spPr/>
        <p:txBody>
          <a:bodyPr/>
          <a:lstStyle/>
          <a:p>
            <a:r>
              <a:rPr lang="en-US" altLang="zh-CN"/>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E64BD07E-5211-4861-9CA3-F1AF1C027FCC}" type="datetime1">
              <a:rPr lang="zh-CN" altLang="en-US" smtClean="0"/>
              <a:pPr/>
              <a:t>2021/11/3</a:t>
            </a:fld>
            <a:endParaRPr lang="zh-CN" altLang="en-US"/>
          </a:p>
        </p:txBody>
      </p:sp>
      <p:sp>
        <p:nvSpPr>
          <p:cNvPr id="8" name="Footer Placeholder 7"/>
          <p:cNvSpPr>
            <a:spLocks noGrp="1"/>
          </p:cNvSpPr>
          <p:nvPr>
            <p:ph type="ftr" sz="quarter" idx="11"/>
          </p:nvPr>
        </p:nvSpPr>
        <p:spPr/>
        <p:txBody>
          <a:bodyPr/>
          <a:lstStyle/>
          <a:p>
            <a:r>
              <a:rPr lang="en-US" altLang="zh-CN"/>
              <a:t>Operating system Part I Introduction</a:t>
            </a:r>
            <a:endParaRPr lang="zh-CN" altLang="en-US"/>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01F09851-7C59-4E70-ABC6-7EFF4AB29B25}" type="datetime1">
              <a:rPr lang="zh-CN" altLang="en-US" smtClean="0"/>
              <a:pPr/>
              <a:t>2021/11/3</a:t>
            </a:fld>
            <a:endParaRPr lang="zh-CN" altLang="en-US"/>
          </a:p>
        </p:txBody>
      </p:sp>
      <p:sp>
        <p:nvSpPr>
          <p:cNvPr id="4" name="Footer Placeholder 3"/>
          <p:cNvSpPr>
            <a:spLocks noGrp="1"/>
          </p:cNvSpPr>
          <p:nvPr>
            <p:ph type="ftr" sz="quarter" idx="11"/>
          </p:nvPr>
        </p:nvSpPr>
        <p:spPr/>
        <p:txBody>
          <a:bodyPr/>
          <a:lstStyle/>
          <a:p>
            <a:r>
              <a:rPr lang="en-US" altLang="zh-CN"/>
              <a:t>Operating system Part I Introduction</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1EC77-93FC-4FA4-9E4A-7A975A0DE331}" type="datetime1">
              <a:rPr lang="zh-CN" altLang="en-US" smtClean="0"/>
              <a:pPr/>
              <a:t>2021/11/3</a:t>
            </a:fld>
            <a:endParaRPr lang="zh-CN" altLang="en-US"/>
          </a:p>
        </p:txBody>
      </p:sp>
      <p:sp>
        <p:nvSpPr>
          <p:cNvPr id="3" name="Footer Placeholder 2"/>
          <p:cNvSpPr>
            <a:spLocks noGrp="1"/>
          </p:cNvSpPr>
          <p:nvPr>
            <p:ph type="ftr" sz="quarter" idx="11"/>
          </p:nvPr>
        </p:nvSpPr>
        <p:spPr/>
        <p:txBody>
          <a:bodyPr/>
          <a:lstStyle/>
          <a:p>
            <a:r>
              <a:rPr lang="en-US" altLang="zh-CN"/>
              <a:t>Operating system Part I Introduction</a:t>
            </a:r>
            <a:endParaRPr lang="zh-CN" altLang="en-US"/>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EEA3D3A-D115-48AF-8B80-86798A4100B9}" type="datetime1">
              <a:rPr lang="zh-CN" altLang="en-US" smtClean="0"/>
              <a:pPr/>
              <a:t>2021/11/3</a:t>
            </a:fld>
            <a:endParaRPr lang="zh-CN" altLang="en-US"/>
          </a:p>
        </p:txBody>
      </p:sp>
      <p:sp>
        <p:nvSpPr>
          <p:cNvPr id="6" name="Footer Placeholder 5"/>
          <p:cNvSpPr>
            <a:spLocks noGrp="1"/>
          </p:cNvSpPr>
          <p:nvPr>
            <p:ph type="ftr" sz="quarter" idx="11"/>
          </p:nvPr>
        </p:nvSpPr>
        <p:spPr/>
        <p:txBody>
          <a:bodyPr/>
          <a:lstStyle/>
          <a:p>
            <a:r>
              <a:rPr lang="en-US" altLang="zh-CN"/>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12000656" cy="654032"/>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609600" y="1000109"/>
            <a:ext cx="10972800" cy="5126055"/>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E2910-E0EA-4DA2-9850-417E7EC86851}" type="datetime1">
              <a:rPr lang="zh-CN" altLang="en-US" smtClean="0"/>
              <a:pPr/>
              <a:t>2021/11/3</a:t>
            </a:fld>
            <a:endParaRPr lang="zh-CN" altLang="en-US"/>
          </a:p>
        </p:txBody>
      </p:sp>
      <p:sp>
        <p:nvSpPr>
          <p:cNvPr id="5" name="Footer Placeholder 4"/>
          <p:cNvSpPr>
            <a:spLocks noGrp="1"/>
          </p:cNvSpPr>
          <p:nvPr>
            <p:ph type="ftr" sz="quarter" idx="3"/>
          </p:nvPr>
        </p:nvSpPr>
        <p:spPr>
          <a:xfrm>
            <a:off x="4165600" y="6356351"/>
            <a:ext cx="412116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Operating system Part I Introduction</a:t>
            </a:r>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3" r:id="rId13"/>
  </p:sldLayoutIdLst>
  <p:hf sldNum="0" hd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384" y="2130426"/>
            <a:ext cx="10116616" cy="1470025"/>
          </a:xfrm>
          <a:solidFill>
            <a:schemeClr val="accent3"/>
          </a:solidFill>
        </p:spPr>
        <p:txBody>
          <a:bodyPr/>
          <a:lstStyle/>
          <a:p>
            <a:r>
              <a:rPr lang="en-US" altLang="zh-C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Operating system</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2024034" y="3886200"/>
            <a:ext cx="8643966" cy="1752600"/>
          </a:xfrm>
        </p:spPr>
        <p:txBody>
          <a:bodyPr/>
          <a:lstStyle/>
          <a:p>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Part Review: Some questions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0"/>
            <a:ext cx="9144000" cy="6858000"/>
          </a:xfrm>
        </p:spPr>
        <p:txBody>
          <a:bodyPr>
            <a:normAutofit fontScale="55000" lnSpcReduction="20000"/>
          </a:bodyPr>
          <a:lstStyle/>
          <a:p>
            <a:pPr marL="0" indent="0">
              <a:buNone/>
            </a:pPr>
            <a:r>
              <a:rPr lang="en-US" altLang="zh-CN" b="1" dirty="0"/>
              <a:t>Begin</a:t>
            </a:r>
            <a:endParaRPr lang="zh-CN" altLang="zh-CN" dirty="0"/>
          </a:p>
          <a:p>
            <a:pPr marL="0" indent="0">
              <a:buNone/>
            </a:pPr>
            <a:r>
              <a:rPr lang="en-US" altLang="zh-CN" dirty="0"/>
              <a:t>  </a:t>
            </a:r>
            <a:r>
              <a:rPr lang="en-US" altLang="zh-CN" dirty="0" err="1"/>
              <a:t>readcountmutex</a:t>
            </a:r>
            <a:r>
              <a:rPr lang="en-US" altLang="zh-CN" dirty="0"/>
              <a:t>, </a:t>
            </a:r>
            <a:r>
              <a:rPr lang="en-US" altLang="zh-CN" dirty="0" err="1"/>
              <a:t>wmutex</a:t>
            </a:r>
            <a:r>
              <a:rPr lang="en-US" altLang="zh-CN" dirty="0"/>
              <a:t>: semaphore;  // </a:t>
            </a:r>
            <a:r>
              <a:rPr lang="zh-CN" altLang="zh-CN" dirty="0"/>
              <a:t>两个互斥信号量</a:t>
            </a:r>
          </a:p>
          <a:p>
            <a:pPr marL="0" indent="0">
              <a:buNone/>
            </a:pPr>
            <a:r>
              <a:rPr lang="en-US" altLang="zh-CN" dirty="0"/>
              <a:t>  </a:t>
            </a:r>
            <a:r>
              <a:rPr lang="en-US" altLang="zh-CN" dirty="0" err="1"/>
              <a:t>readcount</a:t>
            </a:r>
            <a:r>
              <a:rPr lang="en-US" altLang="zh-CN" dirty="0"/>
              <a:t>: Integer; 		   // </a:t>
            </a:r>
            <a:r>
              <a:rPr lang="zh-CN" altLang="zh-CN" dirty="0"/>
              <a:t>面向</a:t>
            </a:r>
            <a:r>
              <a:rPr lang="en-US" altLang="zh-CN" dirty="0"/>
              <a:t>Reader</a:t>
            </a:r>
            <a:r>
              <a:rPr lang="zh-CN" altLang="zh-CN" dirty="0"/>
              <a:t>的计数器</a:t>
            </a:r>
          </a:p>
          <a:p>
            <a:pPr marL="0" indent="0">
              <a:buNone/>
            </a:pPr>
            <a:r>
              <a:rPr lang="en-US" altLang="zh-CN" dirty="0"/>
              <a:t>  </a:t>
            </a:r>
            <a:r>
              <a:rPr lang="en-US" altLang="zh-CN" dirty="0" err="1"/>
              <a:t>readcountmutex</a:t>
            </a:r>
            <a:r>
              <a:rPr lang="en-US" altLang="zh-CN" dirty="0"/>
              <a:t> = </a:t>
            </a:r>
            <a:r>
              <a:rPr lang="en-US" altLang="zh-CN" dirty="0" err="1"/>
              <a:t>wmutex</a:t>
            </a:r>
            <a:r>
              <a:rPr lang="en-US" altLang="zh-CN" dirty="0"/>
              <a:t> = 1;</a:t>
            </a:r>
            <a:endParaRPr lang="zh-CN" altLang="zh-CN" dirty="0"/>
          </a:p>
          <a:p>
            <a:pPr marL="0" indent="0">
              <a:buNone/>
            </a:pPr>
            <a:r>
              <a:rPr lang="en-US" altLang="zh-CN" dirty="0"/>
              <a:t>  </a:t>
            </a:r>
            <a:r>
              <a:rPr lang="en-US" altLang="zh-CN" dirty="0" err="1"/>
              <a:t>rcount</a:t>
            </a:r>
            <a:r>
              <a:rPr lang="en-US" altLang="zh-CN" dirty="0"/>
              <a:t> = 0;</a:t>
            </a:r>
            <a:endParaRPr lang="zh-CN" altLang="zh-CN" dirty="0"/>
          </a:p>
          <a:p>
            <a:pPr marL="0" indent="0">
              <a:buNone/>
            </a:pPr>
            <a:r>
              <a:rPr lang="en-US" altLang="zh-CN" dirty="0"/>
              <a:t>  </a:t>
            </a:r>
            <a:endParaRPr lang="zh-CN" altLang="zh-CN" dirty="0"/>
          </a:p>
          <a:p>
            <a:pPr marL="0" indent="0">
              <a:buNone/>
            </a:pPr>
            <a:r>
              <a:rPr lang="en-US" altLang="zh-CN" dirty="0"/>
              <a:t>  </a:t>
            </a:r>
            <a:r>
              <a:rPr lang="en-US" altLang="zh-CN" b="1" dirty="0" err="1"/>
              <a:t>Cobegin</a:t>
            </a:r>
            <a:endParaRPr lang="zh-CN" altLang="zh-CN" dirty="0"/>
          </a:p>
          <a:p>
            <a:pPr marL="0" indent="0">
              <a:buNone/>
            </a:pPr>
            <a:r>
              <a:rPr lang="en-US" altLang="zh-CN" dirty="0"/>
              <a:t>    </a:t>
            </a:r>
            <a:r>
              <a:rPr lang="en-US" altLang="zh-CN" b="1" dirty="0"/>
              <a:t>Process procedure </a:t>
            </a:r>
            <a:r>
              <a:rPr lang="en-US" altLang="zh-CN" b="1" dirty="0">
                <a:solidFill>
                  <a:srgbClr val="FF0000"/>
                </a:solidFill>
              </a:rPr>
              <a:t>Reader</a:t>
            </a:r>
            <a:endParaRPr lang="zh-CN" altLang="zh-CN" dirty="0">
              <a:solidFill>
                <a:srgbClr val="FF0000"/>
              </a:solidFill>
            </a:endParaRPr>
          </a:p>
          <a:p>
            <a:pPr marL="0" indent="0">
              <a:buNone/>
            </a:pPr>
            <a:r>
              <a:rPr lang="en-US" altLang="zh-CN" dirty="0"/>
              <a:t>      </a:t>
            </a:r>
            <a:r>
              <a:rPr lang="en-US" altLang="zh-CN" b="1" dirty="0"/>
              <a:t>begin</a:t>
            </a:r>
            <a:endParaRPr lang="zh-CN" altLang="zh-CN" dirty="0"/>
          </a:p>
          <a:p>
            <a:pPr marL="0" indent="0">
              <a:buNone/>
            </a:pPr>
            <a:r>
              <a:rPr lang="en-US" altLang="zh-CN" dirty="0"/>
              <a:t>        </a:t>
            </a:r>
            <a:r>
              <a:rPr lang="en-US" altLang="zh-CN" b="1" dirty="0"/>
              <a:t>repeat</a:t>
            </a:r>
            <a:endParaRPr lang="zh-CN" altLang="zh-CN" dirty="0"/>
          </a:p>
          <a:p>
            <a:pPr marL="0" indent="0">
              <a:buNone/>
            </a:pPr>
            <a:r>
              <a:rPr lang="en-US" altLang="zh-CN" dirty="0"/>
              <a:t>          // </a:t>
            </a:r>
            <a:r>
              <a:rPr lang="en-US" altLang="zh-CN" i="1" dirty="0"/>
              <a:t>do something</a:t>
            </a:r>
            <a:endParaRPr lang="zh-CN" altLang="zh-CN" dirty="0"/>
          </a:p>
          <a:p>
            <a:pPr marL="0" indent="0">
              <a:buNone/>
            </a:pPr>
            <a:r>
              <a:rPr lang="en-US" altLang="zh-CN" dirty="0"/>
              <a:t>          P(</a:t>
            </a:r>
            <a:r>
              <a:rPr lang="en-US" altLang="zh-CN" b="1" dirty="0" err="1"/>
              <a:t>readcountmutex</a:t>
            </a:r>
            <a:r>
              <a:rPr lang="en-US" altLang="zh-CN" dirty="0"/>
              <a:t>);</a:t>
            </a:r>
            <a:endParaRPr lang="zh-CN" altLang="zh-CN" dirty="0"/>
          </a:p>
          <a:p>
            <a:pPr marL="0" indent="0">
              <a:buNone/>
            </a:pPr>
            <a:r>
              <a:rPr lang="en-US" altLang="zh-CN" dirty="0"/>
              <a:t>          ______________________; </a:t>
            </a:r>
            <a:endParaRPr lang="zh-CN" altLang="zh-CN" dirty="0"/>
          </a:p>
          <a:p>
            <a:pPr marL="0" indent="0">
              <a:buNone/>
            </a:pPr>
            <a:r>
              <a:rPr lang="en-US" altLang="zh-CN" dirty="0"/>
              <a:t>          if (</a:t>
            </a:r>
            <a:r>
              <a:rPr lang="en-US" altLang="zh-CN" dirty="0" err="1"/>
              <a:t>readcount</a:t>
            </a:r>
            <a:r>
              <a:rPr lang="en-US" altLang="zh-CN" dirty="0"/>
              <a:t> ==1) then P(</a:t>
            </a:r>
            <a:r>
              <a:rPr lang="en-US" altLang="zh-CN" b="1" dirty="0" err="1"/>
              <a:t>wmutex</a:t>
            </a:r>
            <a:r>
              <a:rPr lang="en-US" altLang="zh-CN" dirty="0"/>
              <a:t>);</a:t>
            </a:r>
            <a:endParaRPr lang="zh-CN" altLang="zh-CN" dirty="0"/>
          </a:p>
          <a:p>
            <a:pPr marL="0" indent="0">
              <a:buNone/>
            </a:pPr>
            <a:r>
              <a:rPr lang="en-US" altLang="zh-CN" dirty="0"/>
              <a:t>          V(</a:t>
            </a:r>
            <a:r>
              <a:rPr lang="en-US" altLang="zh-CN" b="1" dirty="0" err="1"/>
              <a:t>readcountmutex</a:t>
            </a:r>
            <a:r>
              <a:rPr lang="en-US" altLang="zh-CN" dirty="0"/>
              <a:t>);</a:t>
            </a:r>
            <a:endParaRPr lang="zh-CN" altLang="zh-CN" dirty="0"/>
          </a:p>
          <a:p>
            <a:pPr marL="0" indent="0">
              <a:buNone/>
            </a:pPr>
            <a:r>
              <a:rPr lang="en-US" altLang="zh-CN" dirty="0"/>
              <a:t>          </a:t>
            </a:r>
            <a:r>
              <a:rPr lang="en-US" altLang="zh-CN" b="1" i="1" dirty="0"/>
              <a:t>perform read operations</a:t>
            </a:r>
            <a:r>
              <a:rPr lang="en-US" altLang="zh-CN" dirty="0"/>
              <a:t>;</a:t>
            </a:r>
            <a:endParaRPr lang="zh-CN" altLang="zh-CN" dirty="0"/>
          </a:p>
          <a:p>
            <a:pPr marL="0" indent="0">
              <a:buNone/>
            </a:pPr>
            <a:r>
              <a:rPr lang="en-US" altLang="zh-CN" dirty="0"/>
              <a:t>          P(_________________);</a:t>
            </a:r>
            <a:endParaRPr lang="zh-CN" altLang="zh-CN" dirty="0"/>
          </a:p>
          <a:p>
            <a:pPr marL="0" indent="0">
              <a:buNone/>
            </a:pPr>
            <a:r>
              <a:rPr lang="en-US" altLang="zh-CN" dirty="0"/>
              <a:t>          </a:t>
            </a:r>
            <a:r>
              <a:rPr lang="en-US" altLang="zh-CN" dirty="0" err="1"/>
              <a:t>readcount</a:t>
            </a:r>
            <a:r>
              <a:rPr lang="en-US" altLang="zh-CN" dirty="0"/>
              <a:t>:= </a:t>
            </a:r>
            <a:r>
              <a:rPr lang="en-US" altLang="zh-CN" dirty="0" err="1"/>
              <a:t>readcount</a:t>
            </a:r>
            <a:r>
              <a:rPr lang="en-US" altLang="zh-CN" dirty="0"/>
              <a:t> - 1;</a:t>
            </a:r>
            <a:endParaRPr lang="zh-CN" altLang="zh-CN" dirty="0"/>
          </a:p>
          <a:p>
            <a:pPr marL="0" indent="0">
              <a:buNone/>
            </a:pPr>
            <a:r>
              <a:rPr lang="en-US" altLang="zh-CN" dirty="0"/>
              <a:t>          if (__________________) then V(______________);</a:t>
            </a:r>
            <a:endParaRPr lang="zh-CN" altLang="zh-CN" dirty="0"/>
          </a:p>
          <a:p>
            <a:pPr marL="0" indent="0">
              <a:buNone/>
            </a:pPr>
            <a:r>
              <a:rPr lang="en-US" altLang="zh-CN" dirty="0"/>
              <a:t>          V(_________________);</a:t>
            </a:r>
            <a:endParaRPr lang="zh-CN" altLang="zh-CN" dirty="0"/>
          </a:p>
          <a:p>
            <a:pPr marL="0" indent="0">
              <a:buNone/>
            </a:pPr>
            <a:r>
              <a:rPr lang="en-US" altLang="zh-CN" dirty="0"/>
              <a:t>          // </a:t>
            </a:r>
            <a:r>
              <a:rPr lang="en-US" altLang="zh-CN" i="1" dirty="0"/>
              <a:t>do something else</a:t>
            </a:r>
            <a:endParaRPr lang="zh-CN" altLang="zh-CN" dirty="0"/>
          </a:p>
          <a:p>
            <a:pPr marL="0" indent="0">
              <a:buNone/>
            </a:pPr>
            <a:r>
              <a:rPr lang="en-US" altLang="zh-CN" dirty="0"/>
              <a:t>        </a:t>
            </a:r>
            <a:r>
              <a:rPr lang="en-US" altLang="zh-CN" b="1" dirty="0"/>
              <a:t>until</a:t>
            </a:r>
            <a:r>
              <a:rPr lang="en-US" altLang="zh-CN" dirty="0"/>
              <a:t> false;</a:t>
            </a:r>
            <a:endParaRPr lang="zh-CN" altLang="zh-CN" dirty="0"/>
          </a:p>
          <a:p>
            <a:pPr marL="0" indent="0">
              <a:buNone/>
            </a:pPr>
            <a:r>
              <a:rPr lang="en-US" altLang="zh-CN" dirty="0"/>
              <a:t>      </a:t>
            </a:r>
            <a:r>
              <a:rPr lang="en-US" altLang="zh-CN" b="1" dirty="0"/>
              <a:t>end</a:t>
            </a:r>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10</a:t>
            </a:fld>
            <a:endParaRPr lang="zh-CN" altLang="en-US"/>
          </a:p>
        </p:txBody>
      </p:sp>
      <p:sp>
        <p:nvSpPr>
          <p:cNvPr id="6" name="矩形 5"/>
          <p:cNvSpPr/>
          <p:nvPr/>
        </p:nvSpPr>
        <p:spPr>
          <a:xfrm>
            <a:off x="7176120" y="1412777"/>
            <a:ext cx="3491880" cy="3170099"/>
          </a:xfrm>
          <a:prstGeom prst="rect">
            <a:avLst/>
          </a:prstGeom>
        </p:spPr>
        <p:txBody>
          <a:bodyPr wrap="square">
            <a:spAutoFit/>
          </a:bodyPr>
          <a:lstStyle/>
          <a:p>
            <a:r>
              <a:rPr lang="en-US" altLang="zh-CN" sz="2000" b="1" dirty="0"/>
              <a:t>Process procedure </a:t>
            </a:r>
            <a:r>
              <a:rPr lang="en-US" altLang="zh-CN" sz="2000" b="1" dirty="0">
                <a:solidFill>
                  <a:srgbClr val="FF0000"/>
                </a:solidFill>
              </a:rPr>
              <a:t>Writer</a:t>
            </a:r>
            <a:endParaRPr lang="zh-CN" altLang="zh-CN" sz="2000" dirty="0">
              <a:solidFill>
                <a:srgbClr val="FF0000"/>
              </a:solidFill>
            </a:endParaRPr>
          </a:p>
          <a:p>
            <a:r>
              <a:rPr lang="en-US" altLang="zh-CN" sz="2000" dirty="0"/>
              <a:t>      </a:t>
            </a:r>
            <a:r>
              <a:rPr lang="en-US" altLang="zh-CN" sz="2000" b="1" dirty="0"/>
              <a:t>begin</a:t>
            </a:r>
            <a:endParaRPr lang="zh-CN" altLang="zh-CN" sz="2000" dirty="0"/>
          </a:p>
          <a:p>
            <a:r>
              <a:rPr lang="en-US" altLang="zh-CN" sz="2000" dirty="0"/>
              <a:t>        </a:t>
            </a:r>
            <a:r>
              <a:rPr lang="en-US" altLang="zh-CN" sz="2000" b="1" dirty="0"/>
              <a:t>repeat</a:t>
            </a:r>
            <a:endParaRPr lang="zh-CN" altLang="zh-CN" sz="2000" dirty="0"/>
          </a:p>
          <a:p>
            <a:r>
              <a:rPr lang="en-US" altLang="zh-CN" sz="2000" dirty="0"/>
              <a:t>          P(</a:t>
            </a:r>
            <a:r>
              <a:rPr lang="en-US" altLang="zh-CN" sz="2000" b="1" dirty="0" err="1"/>
              <a:t>wmutex</a:t>
            </a:r>
            <a:r>
              <a:rPr lang="en-US" altLang="zh-CN" sz="2000" dirty="0"/>
              <a:t>);</a:t>
            </a:r>
            <a:endParaRPr lang="zh-CN" altLang="zh-CN" sz="2000" dirty="0"/>
          </a:p>
          <a:p>
            <a:r>
              <a:rPr lang="en-US" altLang="zh-CN" sz="2000" dirty="0"/>
              <a:t>          </a:t>
            </a:r>
            <a:r>
              <a:rPr lang="en-US" altLang="zh-CN" sz="2000" b="1" i="1" dirty="0"/>
              <a:t>perform write operations</a:t>
            </a:r>
            <a:r>
              <a:rPr lang="en-US" altLang="zh-CN" sz="2000" dirty="0"/>
              <a:t>;</a:t>
            </a:r>
            <a:endParaRPr lang="zh-CN" altLang="zh-CN" sz="2000" dirty="0"/>
          </a:p>
          <a:p>
            <a:r>
              <a:rPr lang="en-US" altLang="zh-CN" sz="2000" dirty="0"/>
              <a:t>          V(</a:t>
            </a:r>
            <a:r>
              <a:rPr lang="en-US" altLang="zh-CN" sz="2000" b="1" dirty="0" err="1"/>
              <a:t>wmutex</a:t>
            </a:r>
            <a:r>
              <a:rPr lang="en-US" altLang="zh-CN" sz="2000" dirty="0"/>
              <a:t>);</a:t>
            </a:r>
            <a:endParaRPr lang="zh-CN" altLang="zh-CN" sz="2000" dirty="0"/>
          </a:p>
          <a:p>
            <a:r>
              <a:rPr lang="en-US" altLang="zh-CN" sz="2000" dirty="0"/>
              <a:t>        </a:t>
            </a:r>
            <a:r>
              <a:rPr lang="en-US" altLang="zh-CN" sz="2000" b="1" dirty="0"/>
              <a:t>until</a:t>
            </a:r>
            <a:r>
              <a:rPr lang="en-US" altLang="zh-CN" sz="2000" dirty="0"/>
              <a:t> false</a:t>
            </a:r>
            <a:endParaRPr lang="zh-CN" altLang="zh-CN" sz="2000" dirty="0"/>
          </a:p>
          <a:p>
            <a:r>
              <a:rPr lang="en-US" altLang="zh-CN" sz="2000" dirty="0"/>
              <a:t>      </a:t>
            </a:r>
            <a:r>
              <a:rPr lang="en-US" altLang="zh-CN" sz="2000" b="1" dirty="0"/>
              <a:t>end</a:t>
            </a:r>
            <a:endParaRPr lang="zh-CN" altLang="zh-CN" sz="2000" dirty="0"/>
          </a:p>
          <a:p>
            <a:r>
              <a:rPr lang="en-US" altLang="zh-CN" sz="2000" dirty="0"/>
              <a:t>  </a:t>
            </a:r>
            <a:r>
              <a:rPr lang="en-US" altLang="zh-CN" sz="2000" b="1" dirty="0" err="1"/>
              <a:t>CoEnd</a:t>
            </a:r>
            <a:endParaRPr lang="zh-CN" altLang="zh-CN" sz="2000" dirty="0"/>
          </a:p>
          <a:p>
            <a:r>
              <a:rPr lang="en-US" altLang="zh-CN" sz="2000" b="1" dirty="0"/>
              <a:t>End</a:t>
            </a:r>
            <a:endParaRPr lang="zh-CN" altLang="en-US" sz="2000" dirty="0"/>
          </a:p>
        </p:txBody>
      </p:sp>
    </p:spTree>
    <p:extLst>
      <p:ext uri="{BB962C8B-B14F-4D97-AF65-F5344CB8AC3E}">
        <p14:creationId xmlns:p14="http://schemas.microsoft.com/office/powerpoint/2010/main" val="69057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1"/>
          </p:nvPr>
        </p:nvSpPr>
        <p:spPr>
          <a:xfrm>
            <a:off x="983432" y="1000109"/>
            <a:ext cx="6336704" cy="5126055"/>
          </a:xfrm>
        </p:spPr>
        <p:txBody>
          <a:bodyPr>
            <a:normAutofit lnSpcReduction="10000"/>
          </a:bodyPr>
          <a:lstStyle/>
          <a:p>
            <a:r>
              <a:rPr lang="en-US" altLang="zh-CN" dirty="0"/>
              <a:t>10.Figure 1 illustrates a bridge, and the arrows show the directions of the corresponding cars. Only one car is allowed on the bridge at any time, but several cars are allowed to pass the bridge one by one if they are for the same direction. You are required to fill the blanks in following code which is used to cope with this synchronization problem using P and V operations</a:t>
            </a:r>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11</a:t>
            </a:fld>
            <a:endParaRPr lang="zh-CN" altLang="en-US"/>
          </a:p>
        </p:txBody>
      </p:sp>
      <p:pic>
        <p:nvPicPr>
          <p:cNvPr id="6" name="Picture 1" descr="http://cimg.163.com/education/0212/18/cao02.gif"/>
          <p:cNvPicPr/>
          <p:nvPr/>
        </p:nvPicPr>
        <p:blipFill>
          <a:blip r:embed="rId2" cstate="print"/>
          <a:srcRect/>
          <a:stretch>
            <a:fillRect/>
          </a:stretch>
        </p:blipFill>
        <p:spPr bwMode="auto">
          <a:xfrm>
            <a:off x="8487306" y="939760"/>
            <a:ext cx="3095094" cy="3369637"/>
          </a:xfrm>
          <a:prstGeom prst="rect">
            <a:avLst/>
          </a:prstGeom>
          <a:noFill/>
          <a:ln w="9525">
            <a:noFill/>
            <a:miter lim="800000"/>
            <a:headEnd/>
            <a:tailEnd/>
          </a:ln>
        </p:spPr>
      </p:pic>
      <p:sp>
        <p:nvSpPr>
          <p:cNvPr id="7" name="矩形 6"/>
          <p:cNvSpPr/>
          <p:nvPr/>
        </p:nvSpPr>
        <p:spPr>
          <a:xfrm>
            <a:off x="8407457" y="4348130"/>
            <a:ext cx="3254792" cy="1754326"/>
          </a:xfrm>
          <a:prstGeom prst="rect">
            <a:avLst/>
          </a:prstGeom>
        </p:spPr>
        <p:txBody>
          <a:bodyPr wrap="square">
            <a:spAutoFit/>
          </a:bodyPr>
          <a:lstStyle/>
          <a:p>
            <a:r>
              <a:rPr lang="en-US" altLang="zh-CN" dirty="0" err="1"/>
              <a:t>Var</a:t>
            </a:r>
            <a:r>
              <a:rPr lang="en-US" altLang="zh-CN" dirty="0"/>
              <a:t> integer </a:t>
            </a:r>
            <a:r>
              <a:rPr lang="en-US" altLang="zh-CN" dirty="0" err="1"/>
              <a:t>mutex</a:t>
            </a:r>
            <a:r>
              <a:rPr lang="en-US" altLang="zh-CN" dirty="0"/>
              <a:t> </a:t>
            </a:r>
            <a:r>
              <a:rPr lang="zh-CN" altLang="en-US" dirty="0"/>
              <a:t>，</a:t>
            </a:r>
            <a:r>
              <a:rPr lang="en-US" altLang="zh-CN" dirty="0" err="1"/>
              <a:t>availn</a:t>
            </a:r>
            <a:r>
              <a:rPr lang="en-US" altLang="zh-CN" dirty="0"/>
              <a:t> </a:t>
            </a:r>
            <a:r>
              <a:rPr lang="zh-CN" altLang="en-US" dirty="0"/>
              <a:t>，</a:t>
            </a:r>
            <a:r>
              <a:rPr lang="en-US" altLang="zh-CN" dirty="0"/>
              <a:t>avails;</a:t>
            </a:r>
          </a:p>
          <a:p>
            <a:endParaRPr lang="en-US" altLang="zh-CN" dirty="0"/>
          </a:p>
          <a:p>
            <a:r>
              <a:rPr lang="en-US" altLang="zh-CN" dirty="0" err="1"/>
              <a:t>availn</a:t>
            </a:r>
            <a:r>
              <a:rPr lang="en-US" altLang="zh-CN" dirty="0"/>
              <a:t> = m; </a:t>
            </a:r>
          </a:p>
          <a:p>
            <a:r>
              <a:rPr lang="en-US" altLang="zh-CN" dirty="0"/>
              <a:t>avails =0;   </a:t>
            </a:r>
          </a:p>
          <a:p>
            <a:r>
              <a:rPr lang="en-US" altLang="zh-CN" dirty="0" err="1"/>
              <a:t>mutex</a:t>
            </a:r>
            <a:r>
              <a:rPr lang="en-US" altLang="zh-CN" dirty="0"/>
              <a:t> = 1;  </a:t>
            </a:r>
          </a:p>
        </p:txBody>
      </p:sp>
    </p:spTree>
    <p:extLst>
      <p:ext uri="{BB962C8B-B14F-4D97-AF65-F5344CB8AC3E}">
        <p14:creationId xmlns:p14="http://schemas.microsoft.com/office/powerpoint/2010/main" val="195483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0" y="44624"/>
            <a:ext cx="8229600" cy="654032"/>
          </a:xfrm>
        </p:spPr>
        <p:txBody>
          <a:bodyPr>
            <a:normAutofit fontScale="90000"/>
          </a:bodyPr>
          <a:lstStyle/>
          <a:p>
            <a:r>
              <a:rPr lang="en-US" altLang="zh-CN" dirty="0"/>
              <a:t>Wrong</a:t>
            </a:r>
            <a:endParaRPr lang="zh-CN" altLang="en-US" dirty="0"/>
          </a:p>
        </p:txBody>
      </p:sp>
      <p:sp>
        <p:nvSpPr>
          <p:cNvPr id="3" name="内容占位符 2"/>
          <p:cNvSpPr>
            <a:spLocks noGrp="1"/>
          </p:cNvSpPr>
          <p:nvPr>
            <p:ph idx="1"/>
          </p:nvPr>
        </p:nvSpPr>
        <p:spPr>
          <a:xfrm>
            <a:off x="1524000" y="595444"/>
            <a:ext cx="9144000" cy="5857892"/>
          </a:xfrm>
        </p:spPr>
        <p:txBody>
          <a:bodyPr>
            <a:noAutofit/>
          </a:bodyPr>
          <a:lstStyle/>
          <a:p>
            <a:pPr marL="0" indent="0">
              <a:buNone/>
            </a:pPr>
            <a:r>
              <a:rPr lang="en-US" altLang="zh-CN" sz="2000" dirty="0" err="1"/>
              <a:t>Var</a:t>
            </a:r>
            <a:r>
              <a:rPr lang="en-US" altLang="zh-CN" sz="2000" dirty="0"/>
              <a:t> integer </a:t>
            </a:r>
            <a:r>
              <a:rPr lang="en-US" altLang="zh-CN" sz="2000" dirty="0" err="1"/>
              <a:t>mutex</a:t>
            </a:r>
            <a:r>
              <a:rPr lang="en-US" altLang="zh-CN" sz="2000" dirty="0"/>
              <a:t> </a:t>
            </a:r>
            <a:r>
              <a:rPr lang="zh-CN" altLang="zh-CN" sz="2000" dirty="0"/>
              <a:t>，</a:t>
            </a:r>
            <a:r>
              <a:rPr lang="en-US" altLang="zh-CN" sz="2000" dirty="0" err="1"/>
              <a:t>availn</a:t>
            </a:r>
            <a:r>
              <a:rPr lang="en-US" altLang="zh-CN" sz="2000" dirty="0"/>
              <a:t> </a:t>
            </a:r>
            <a:r>
              <a:rPr lang="zh-CN" altLang="zh-CN" sz="2000" dirty="0"/>
              <a:t>，</a:t>
            </a:r>
            <a:r>
              <a:rPr lang="en-US" altLang="zh-CN" sz="2000" dirty="0"/>
              <a:t>avails;</a:t>
            </a:r>
            <a:endParaRPr lang="zh-CN" altLang="zh-CN" sz="2000" dirty="0"/>
          </a:p>
          <a:p>
            <a:pPr marL="0" indent="0">
              <a:buNone/>
            </a:pPr>
            <a:r>
              <a:rPr lang="en-US" altLang="zh-CN" sz="2000" dirty="0"/>
              <a:t>// </a:t>
            </a:r>
            <a:r>
              <a:rPr lang="en-US" altLang="zh-CN" sz="2000" dirty="0" err="1"/>
              <a:t>availn</a:t>
            </a:r>
            <a:r>
              <a:rPr lang="en-US" altLang="zh-CN" sz="2000" dirty="0"/>
              <a:t> (for North) and avails (for South) are semaphores to synchronize the passing cars  </a:t>
            </a:r>
            <a:endParaRPr lang="zh-CN" altLang="zh-CN" sz="2000" dirty="0"/>
          </a:p>
          <a:p>
            <a:pPr marL="0" indent="0">
              <a:buNone/>
            </a:pPr>
            <a:r>
              <a:rPr lang="en-US" altLang="zh-CN" sz="2000" dirty="0" err="1"/>
              <a:t>availn</a:t>
            </a:r>
            <a:r>
              <a:rPr lang="en-US" altLang="zh-CN" sz="2000" dirty="0"/>
              <a:t> = m;  // </a:t>
            </a:r>
            <a:r>
              <a:rPr lang="en-US" altLang="zh-CN" sz="2000" b="1" dirty="0"/>
              <a:t>when it’s &gt;0, it means only the cars from this direction could pass the bridge</a:t>
            </a:r>
            <a:r>
              <a:rPr lang="en-US" altLang="zh-CN" sz="2000" dirty="0"/>
              <a:t> </a:t>
            </a:r>
            <a:endParaRPr lang="zh-CN" altLang="zh-CN" sz="2000" dirty="0"/>
          </a:p>
          <a:p>
            <a:pPr marL="0" indent="0">
              <a:buNone/>
            </a:pPr>
            <a:r>
              <a:rPr lang="en-US" altLang="zh-CN" sz="2000" dirty="0"/>
              <a:t>avails =0;   // </a:t>
            </a:r>
            <a:r>
              <a:rPr lang="en-US" altLang="zh-CN" sz="2000" b="1" dirty="0"/>
              <a:t>when it’s 0, it means only the cars from this direction are forbidden to pass the bridge</a:t>
            </a:r>
            <a:r>
              <a:rPr lang="en-US" altLang="zh-CN" sz="2000" dirty="0"/>
              <a:t> </a:t>
            </a:r>
            <a:endParaRPr lang="zh-CN" altLang="zh-CN" sz="2000" dirty="0"/>
          </a:p>
          <a:p>
            <a:pPr marL="0" indent="0">
              <a:buNone/>
            </a:pPr>
            <a:r>
              <a:rPr lang="en-US" altLang="zh-CN" sz="2000" dirty="0" err="1"/>
              <a:t>mutex</a:t>
            </a:r>
            <a:r>
              <a:rPr lang="en-US" altLang="zh-CN" sz="2000" dirty="0"/>
              <a:t> = 1;  // mutual exclusion for accessing the bridge</a:t>
            </a:r>
            <a:endParaRPr lang="zh-CN" altLang="zh-CN" sz="2000" dirty="0"/>
          </a:p>
          <a:p>
            <a:pPr marL="0" indent="0">
              <a:buNone/>
            </a:pPr>
            <a:r>
              <a:rPr lang="en-US" altLang="zh-CN" sz="2000" dirty="0"/>
              <a:t> </a:t>
            </a:r>
            <a:r>
              <a:rPr lang="en-US" altLang="zh-CN" sz="2000" b="1" dirty="0"/>
              <a:t>COBEGIN </a:t>
            </a:r>
            <a:endParaRPr lang="zh-CN" altLang="zh-CN" sz="2000" dirty="0"/>
          </a:p>
          <a:p>
            <a:pPr marL="0" indent="0">
              <a:buNone/>
            </a:pPr>
            <a:r>
              <a:rPr lang="en-US" altLang="zh-CN" sz="2000" b="1" dirty="0"/>
              <a:t>Car for South</a:t>
            </a:r>
            <a:r>
              <a:rPr lang="en-US" altLang="zh-CN" sz="2000" dirty="0"/>
              <a:t>:				</a:t>
            </a:r>
            <a:r>
              <a:rPr lang="en-US" altLang="zh-CN" sz="2000" b="1" dirty="0"/>
              <a:t>Car for North</a:t>
            </a:r>
            <a:r>
              <a:rPr lang="en-US" altLang="zh-CN" sz="2000" dirty="0"/>
              <a:t>: </a:t>
            </a:r>
            <a:endParaRPr lang="zh-CN" altLang="zh-CN" sz="2000" dirty="0"/>
          </a:p>
          <a:p>
            <a:pPr marL="0" indent="0">
              <a:buNone/>
            </a:pPr>
            <a:r>
              <a:rPr lang="en-US" altLang="zh-CN" sz="2000" dirty="0"/>
              <a:t>BEGIN					BEGIN</a:t>
            </a:r>
            <a:endParaRPr lang="zh-CN" altLang="zh-CN" sz="2000" dirty="0"/>
          </a:p>
          <a:p>
            <a:pPr marL="0" indent="0">
              <a:buNone/>
            </a:pPr>
            <a:r>
              <a:rPr lang="en-US" altLang="zh-CN" sz="2000" dirty="0"/>
              <a:t>	P(____________); 			P(__________);</a:t>
            </a:r>
            <a:endParaRPr lang="zh-CN" altLang="zh-CN" sz="2000" dirty="0"/>
          </a:p>
          <a:p>
            <a:pPr marL="0" indent="0">
              <a:buNone/>
            </a:pPr>
            <a:r>
              <a:rPr lang="en-US" altLang="zh-CN" sz="2000" dirty="0"/>
              <a:t>	P(____________);			P(__________);</a:t>
            </a:r>
            <a:endParaRPr lang="zh-CN" altLang="zh-CN" sz="2000" dirty="0"/>
          </a:p>
          <a:p>
            <a:pPr marL="0" indent="0">
              <a:buNone/>
            </a:pPr>
            <a:r>
              <a:rPr lang="en-US" altLang="zh-CN" sz="2000" dirty="0"/>
              <a:t>	Cross the bridge; 				Cross the bridge;</a:t>
            </a:r>
            <a:endParaRPr lang="zh-CN" altLang="zh-CN" sz="2000" dirty="0"/>
          </a:p>
          <a:p>
            <a:pPr marL="0" indent="0">
              <a:buNone/>
            </a:pPr>
            <a:r>
              <a:rPr lang="en-US" altLang="zh-CN" sz="2000" dirty="0"/>
              <a:t>	V(___________); 				V(___________);</a:t>
            </a:r>
            <a:endParaRPr lang="zh-CN" altLang="zh-CN" sz="2000" dirty="0"/>
          </a:p>
          <a:p>
            <a:pPr marL="0" indent="0">
              <a:buNone/>
            </a:pPr>
            <a:r>
              <a:rPr lang="en-US" altLang="zh-CN" sz="2000" dirty="0"/>
              <a:t>	V(__________); 				V(___________);</a:t>
            </a:r>
            <a:endParaRPr lang="zh-CN" altLang="zh-CN" sz="2000" dirty="0"/>
          </a:p>
          <a:p>
            <a:pPr marL="0" indent="0">
              <a:buNone/>
            </a:pPr>
            <a:r>
              <a:rPr lang="en-US" altLang="zh-CN" sz="2000" dirty="0"/>
              <a:t>END;					END</a:t>
            </a:r>
            <a:endParaRPr lang="zh-CN" altLang="zh-CN" sz="2000" dirty="0"/>
          </a:p>
          <a:p>
            <a:pPr marL="0" indent="0">
              <a:buNone/>
            </a:pPr>
            <a:r>
              <a:rPr lang="en-US" altLang="zh-CN" sz="2000" dirty="0"/>
              <a:t> </a:t>
            </a:r>
            <a:endParaRPr lang="zh-CN" altLang="zh-CN" sz="2000" dirty="0"/>
          </a:p>
          <a:p>
            <a:pPr marL="0" indent="0">
              <a:buNone/>
            </a:pPr>
            <a:endParaRPr lang="zh-CN" altLang="en-US" sz="2000"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12</a:t>
            </a:fld>
            <a:endParaRPr lang="zh-CN" altLang="en-US"/>
          </a:p>
        </p:txBody>
      </p:sp>
    </p:spTree>
    <p:extLst>
      <p:ext uri="{BB962C8B-B14F-4D97-AF65-F5344CB8AC3E}">
        <p14:creationId xmlns:p14="http://schemas.microsoft.com/office/powerpoint/2010/main" val="73215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a:bodyPr>
          <a:lstStyle/>
          <a:p>
            <a:pPr lvl="0"/>
            <a:r>
              <a:rPr lang="en-US" altLang="zh-CN" dirty="0"/>
              <a:t>Assume that the main memory is organized using pure paging. The page table (uncompleted) is shown as Figure 2.</a:t>
            </a:r>
          </a:p>
          <a:p>
            <a:pPr marL="0" indent="0">
              <a:buNone/>
            </a:pPr>
            <a:r>
              <a:rPr lang="en-US" altLang="zh-CN" dirty="0"/>
              <a:t>                           For each of the following decimal logical addresses, </a:t>
            </a:r>
            <a:br>
              <a:rPr lang="en-US" altLang="zh-CN" dirty="0"/>
            </a:br>
            <a:r>
              <a:rPr lang="en-US" altLang="zh-CN" dirty="0"/>
              <a:t>                           the </a:t>
            </a:r>
            <a:r>
              <a:rPr lang="en-US" altLang="zh-CN" b="1" dirty="0"/>
              <a:t>physical addresses </a:t>
            </a:r>
            <a:r>
              <a:rPr lang="en-US" altLang="zh-CN" dirty="0"/>
              <a:t>according to them are </a:t>
            </a:r>
            <a:br>
              <a:rPr lang="en-US" altLang="zh-CN" dirty="0"/>
            </a:br>
            <a:r>
              <a:rPr lang="en-US" altLang="zh-CN" dirty="0"/>
              <a:t>                           shown as follows.</a:t>
            </a:r>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13</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457933142"/>
              </p:ext>
            </p:extLst>
          </p:nvPr>
        </p:nvGraphicFramePr>
        <p:xfrm>
          <a:off x="857672" y="2204864"/>
          <a:ext cx="1979712" cy="2951610"/>
        </p:xfrm>
        <a:graphic>
          <a:graphicData uri="http://schemas.openxmlformats.org/drawingml/2006/table">
            <a:tbl>
              <a:tblPr firstRow="1" firstCol="1" lastRow="1" lastCol="1" bandRow="1" bandCol="1">
                <a:tableStyleId>{5C22544A-7EE6-4342-B048-85BDC9FD1C3A}</a:tableStyleId>
              </a:tblPr>
              <a:tblGrid>
                <a:gridCol w="956861">
                  <a:extLst>
                    <a:ext uri="{9D8B030D-6E8A-4147-A177-3AD203B41FA5}">
                      <a16:colId xmlns:a16="http://schemas.microsoft.com/office/drawing/2014/main" val="20000"/>
                    </a:ext>
                  </a:extLst>
                </a:gridCol>
                <a:gridCol w="1022851">
                  <a:extLst>
                    <a:ext uri="{9D8B030D-6E8A-4147-A177-3AD203B41FA5}">
                      <a16:colId xmlns:a16="http://schemas.microsoft.com/office/drawing/2014/main" val="20001"/>
                    </a:ext>
                  </a:extLst>
                </a:gridCol>
              </a:tblGrid>
              <a:tr h="432048">
                <a:tc gridSpan="2">
                  <a:txBody>
                    <a:bodyPr/>
                    <a:lstStyle/>
                    <a:p>
                      <a:pPr algn="just">
                        <a:lnSpc>
                          <a:spcPct val="150000"/>
                        </a:lnSpc>
                        <a:spcAft>
                          <a:spcPts val="0"/>
                        </a:spcAft>
                      </a:pPr>
                      <a:r>
                        <a:rPr lang="en-US" sz="2400" kern="100" dirty="0">
                          <a:effectLst/>
                        </a:rPr>
                        <a:t>Page table</a:t>
                      </a:r>
                      <a:endParaRPr lang="zh-CN" sz="1800" kern="100" dirty="0">
                        <a:effectLst/>
                        <a:latin typeface="Calibri"/>
                        <a:ea typeface="宋体"/>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432048">
                <a:tc>
                  <a:txBody>
                    <a:bodyPr/>
                    <a:lstStyle/>
                    <a:p>
                      <a:pPr algn="just">
                        <a:lnSpc>
                          <a:spcPct val="150000"/>
                        </a:lnSpc>
                        <a:spcAft>
                          <a:spcPts val="0"/>
                        </a:spcAft>
                      </a:pPr>
                      <a:r>
                        <a:rPr lang="en-US" sz="2400" kern="100" dirty="0">
                          <a:effectLst/>
                        </a:rPr>
                        <a:t>0</a:t>
                      </a:r>
                      <a:endParaRPr lang="zh-CN" sz="18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400" kern="100" dirty="0">
                          <a:effectLst/>
                        </a:rPr>
                        <a:t>4</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432048">
                <a:tc>
                  <a:txBody>
                    <a:bodyPr/>
                    <a:lstStyle/>
                    <a:p>
                      <a:pPr algn="just">
                        <a:lnSpc>
                          <a:spcPct val="150000"/>
                        </a:lnSpc>
                        <a:spcAft>
                          <a:spcPts val="0"/>
                        </a:spcAft>
                      </a:pPr>
                      <a:r>
                        <a:rPr lang="en-US" sz="2400" kern="100">
                          <a:effectLst/>
                        </a:rPr>
                        <a:t>1</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400" kern="100">
                          <a:effectLst/>
                        </a:rPr>
                        <a:t> </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432048">
                <a:tc>
                  <a:txBody>
                    <a:bodyPr/>
                    <a:lstStyle/>
                    <a:p>
                      <a:pPr algn="just">
                        <a:lnSpc>
                          <a:spcPct val="150000"/>
                        </a:lnSpc>
                        <a:spcAft>
                          <a:spcPts val="0"/>
                        </a:spcAft>
                      </a:pPr>
                      <a:r>
                        <a:rPr lang="en-US" sz="2400" kern="100">
                          <a:effectLst/>
                        </a:rPr>
                        <a:t>2</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400" kern="100">
                          <a:effectLst/>
                        </a:rPr>
                        <a:t> </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432048">
                <a:tc>
                  <a:txBody>
                    <a:bodyPr/>
                    <a:lstStyle/>
                    <a:p>
                      <a:pPr algn="just">
                        <a:lnSpc>
                          <a:spcPct val="150000"/>
                        </a:lnSpc>
                        <a:spcAft>
                          <a:spcPts val="0"/>
                        </a:spcAft>
                      </a:pPr>
                      <a:r>
                        <a:rPr lang="en-US" sz="2400" kern="100">
                          <a:effectLst/>
                        </a:rPr>
                        <a:t>3</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400" kern="100">
                          <a:effectLst/>
                        </a:rPr>
                        <a:t>3</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432048">
                <a:tc>
                  <a:txBody>
                    <a:bodyPr/>
                    <a:lstStyle/>
                    <a:p>
                      <a:pPr algn="just">
                        <a:lnSpc>
                          <a:spcPct val="150000"/>
                        </a:lnSpc>
                        <a:spcAft>
                          <a:spcPts val="0"/>
                        </a:spcAft>
                      </a:pPr>
                      <a:r>
                        <a:rPr lang="en-US" sz="2400" kern="100">
                          <a:effectLst/>
                        </a:rPr>
                        <a:t>4</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2400" kern="100" dirty="0">
                          <a:effectLst/>
                        </a:rPr>
                        <a:t>1</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020064945"/>
              </p:ext>
            </p:extLst>
          </p:nvPr>
        </p:nvGraphicFramePr>
        <p:xfrm>
          <a:off x="3381866" y="3712378"/>
          <a:ext cx="5688632" cy="1967740"/>
        </p:xfrm>
        <a:graphic>
          <a:graphicData uri="http://schemas.openxmlformats.org/drawingml/2006/table">
            <a:tbl>
              <a:tblPr firstRow="1" firstCol="1" lastRow="1" lastCol="1" bandRow="1" bandCol="1">
                <a:tableStyleId>{5C22544A-7EE6-4342-B048-85BDC9FD1C3A}</a:tableStyleId>
              </a:tblPr>
              <a:tblGrid>
                <a:gridCol w="2844316">
                  <a:extLst>
                    <a:ext uri="{9D8B030D-6E8A-4147-A177-3AD203B41FA5}">
                      <a16:colId xmlns:a16="http://schemas.microsoft.com/office/drawing/2014/main" val="20000"/>
                    </a:ext>
                  </a:extLst>
                </a:gridCol>
                <a:gridCol w="2844316">
                  <a:extLst>
                    <a:ext uri="{9D8B030D-6E8A-4147-A177-3AD203B41FA5}">
                      <a16:colId xmlns:a16="http://schemas.microsoft.com/office/drawing/2014/main" val="20001"/>
                    </a:ext>
                  </a:extLst>
                </a:gridCol>
              </a:tblGrid>
              <a:tr h="0">
                <a:tc>
                  <a:txBody>
                    <a:bodyPr/>
                    <a:lstStyle/>
                    <a:p>
                      <a:pPr algn="ctr">
                        <a:lnSpc>
                          <a:spcPct val="150000"/>
                        </a:lnSpc>
                        <a:spcAft>
                          <a:spcPts val="0"/>
                        </a:spcAft>
                      </a:pPr>
                      <a:r>
                        <a:rPr lang="en-US" sz="2400" kern="100" dirty="0">
                          <a:effectLst/>
                        </a:rPr>
                        <a:t>logical addresses</a:t>
                      </a:r>
                      <a:endParaRPr lang="zh-CN" sz="180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dirty="0">
                          <a:effectLst/>
                        </a:rPr>
                        <a:t>physical addresses</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2400" kern="100" dirty="0">
                          <a:effectLst/>
                        </a:rPr>
                        <a:t>0</a:t>
                      </a:r>
                      <a:endParaRPr lang="zh-CN" sz="180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dirty="0">
                          <a:effectLst/>
                        </a:rPr>
                        <a:t>2048</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2400" kern="100">
                          <a:effectLst/>
                        </a:rPr>
                        <a:t>600</a:t>
                      </a:r>
                      <a:endParaRPr lang="zh-CN" sz="18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dirty="0">
                          <a:effectLst/>
                        </a:rPr>
                        <a:t>88</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2400" kern="100">
                          <a:effectLst/>
                        </a:rPr>
                        <a:t>1024</a:t>
                      </a:r>
                      <a:endParaRPr lang="zh-CN" sz="180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2400" kern="100" dirty="0">
                          <a:effectLst/>
                        </a:rPr>
                        <a:t>0</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761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(1) Compute the page size.</a:t>
            </a:r>
            <a:endParaRPr lang="zh-CN" altLang="zh-CN" dirty="0"/>
          </a:p>
          <a:p>
            <a:pPr marL="0" indent="0">
              <a:buNone/>
            </a:pPr>
            <a:r>
              <a:rPr lang="en-US" altLang="zh-CN" dirty="0"/>
              <a:t>(2) Fulfill the page table.</a:t>
            </a:r>
            <a:endParaRPr lang="zh-CN" altLang="zh-CN" dirty="0"/>
          </a:p>
          <a:p>
            <a:pPr marL="0" indent="0">
              <a:buNone/>
            </a:pPr>
            <a:r>
              <a:rPr lang="en-US" altLang="zh-CN" dirty="0"/>
              <a:t>(3) For each of the following decimal logical addresses, compute the </a:t>
            </a:r>
            <a:r>
              <a:rPr lang="en-US" altLang="zh-CN" b="1" dirty="0"/>
              <a:t>physical addresses </a:t>
            </a:r>
            <a:r>
              <a:rPr lang="en-US" altLang="zh-CN" dirty="0"/>
              <a:t>according to the page table.</a:t>
            </a:r>
            <a:endParaRPr lang="zh-CN" altLang="zh-CN" dirty="0"/>
          </a:p>
          <a:p>
            <a:pPr marL="0" indent="0">
              <a:buNone/>
            </a:pPr>
            <a:r>
              <a:rPr lang="en-US" altLang="zh-CN" dirty="0"/>
              <a:t>        (3-1) 1600</a:t>
            </a:r>
            <a:endParaRPr lang="zh-CN" altLang="zh-CN" dirty="0"/>
          </a:p>
          <a:p>
            <a:pPr marL="0" indent="0">
              <a:buNone/>
            </a:pPr>
            <a:r>
              <a:rPr lang="en-US" altLang="zh-CN" dirty="0"/>
              <a:t>        (3-2) 2500</a:t>
            </a:r>
            <a:endParaRPr lang="zh-CN" altLang="zh-CN" dirty="0"/>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14</a:t>
            </a:fld>
            <a:endParaRPr lang="zh-CN" altLang="en-US"/>
          </a:p>
        </p:txBody>
      </p:sp>
    </p:spTree>
    <p:extLst>
      <p:ext uri="{BB962C8B-B14F-4D97-AF65-F5344CB8AC3E}">
        <p14:creationId xmlns:p14="http://schemas.microsoft.com/office/powerpoint/2010/main" val="2121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a:t>An OS uses demand paging system in memory management. Assume the capacity of the main memory which a process could be allocated to is 300 byte, which is divided into 3 frames. The process will access the following Logical address byte series: 115, 228, 120, 88, 446, 102, 321, 432, 260, 167</a:t>
            </a:r>
            <a:r>
              <a:rPr lang="zh-CN" altLang="zh-CN" dirty="0"/>
              <a:t>（</a:t>
            </a:r>
            <a:r>
              <a:rPr lang="en-US" altLang="zh-CN" strike="sngStrike" dirty="0"/>
              <a:t>Attention: 115B is only equivalent to 1 page</a:t>
            </a:r>
            <a:r>
              <a:rPr lang="zh-CN" altLang="zh-CN" dirty="0"/>
              <a:t>）</a:t>
            </a:r>
            <a:r>
              <a:rPr lang="en-US" altLang="zh-CN" dirty="0"/>
              <a:t>. </a:t>
            </a:r>
            <a:endParaRPr lang="zh-CN" altLang="zh-CN" dirty="0"/>
          </a:p>
          <a:p>
            <a:pPr marL="0" indent="0">
              <a:buNone/>
            </a:pPr>
            <a:r>
              <a:rPr lang="en-US" altLang="zh-CN" dirty="0"/>
              <a:t>Please Answer</a:t>
            </a:r>
            <a:r>
              <a:rPr lang="zh-CN" altLang="zh-CN" dirty="0"/>
              <a:t>：</a:t>
            </a:r>
          </a:p>
          <a:p>
            <a:pPr marL="0" indent="0">
              <a:buNone/>
            </a:pPr>
            <a:r>
              <a:rPr lang="en-US" altLang="zh-CN" dirty="0"/>
              <a:t>(a) Writing down the page-reference string.</a:t>
            </a:r>
            <a:endParaRPr lang="zh-CN" altLang="zh-CN" dirty="0"/>
          </a:p>
          <a:p>
            <a:pPr marL="0" indent="0">
              <a:buNone/>
            </a:pPr>
            <a:r>
              <a:rPr lang="en-US" altLang="zh-CN" dirty="0"/>
              <a:t>(b) Analyze the page replacement situation and calculate the page fault frequency when LRU and FIFO algorithm is used</a:t>
            </a:r>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15</a:t>
            </a:fld>
            <a:endParaRPr lang="zh-CN" altLang="en-US"/>
          </a:p>
        </p:txBody>
      </p:sp>
    </p:spTree>
    <p:extLst>
      <p:ext uri="{BB962C8B-B14F-4D97-AF65-F5344CB8AC3E}">
        <p14:creationId xmlns:p14="http://schemas.microsoft.com/office/powerpoint/2010/main" val="406194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a:defRPr/>
            </a:pPr>
            <a:r>
              <a:rPr lang="en-US" altLang="zh-CN" dirty="0"/>
              <a:t>Disk scheduling algorithms</a:t>
            </a:r>
            <a:endParaRPr lang="zh-CN" altLang="en-US" dirty="0"/>
          </a:p>
        </p:txBody>
      </p:sp>
      <p:sp>
        <p:nvSpPr>
          <p:cNvPr id="752642" name="内容占位符 2"/>
          <p:cNvSpPr>
            <a:spLocks noGrp="1"/>
          </p:cNvSpPr>
          <p:nvPr>
            <p:ph idx="1"/>
          </p:nvPr>
        </p:nvSpPr>
        <p:spPr>
          <a:xfrm>
            <a:off x="1981200" y="1000125"/>
            <a:ext cx="8686800" cy="5126038"/>
          </a:xfrm>
        </p:spPr>
        <p:txBody>
          <a:bodyPr/>
          <a:lstStyle/>
          <a:p>
            <a:r>
              <a:rPr lang="en-US" altLang="zh-CN"/>
              <a:t>We illustrate them with a request queue (0-199).</a:t>
            </a:r>
            <a:endParaRPr lang="zh-CN" altLang="zh-CN"/>
          </a:p>
          <a:p>
            <a:pPr lvl="1"/>
            <a:r>
              <a:rPr lang="en-US" altLang="zh-CN"/>
              <a:t>98, 183, 37, 122, 14, 124, 65, 67</a:t>
            </a:r>
            <a:endParaRPr lang="zh-CN" altLang="zh-CN"/>
          </a:p>
          <a:p>
            <a:pPr lvl="1"/>
            <a:r>
              <a:rPr lang="en-US" altLang="zh-CN"/>
              <a:t>After visiting 40, current Head pointer is at 53</a:t>
            </a:r>
            <a:endParaRPr lang="zh-CN" altLang="zh-CN"/>
          </a:p>
          <a:p>
            <a:r>
              <a:rPr lang="en-US" altLang="zh-CN"/>
              <a:t>FCFS, SSTF, SCAN, C-SCAN, LOOK, C-LOOK</a:t>
            </a:r>
            <a:endParaRPr lang="zh-CN" altLang="en-US"/>
          </a:p>
        </p:txBody>
      </p:sp>
      <p:sp>
        <p:nvSpPr>
          <p:cNvPr id="4" name="页脚占位符 3"/>
          <p:cNvSpPr>
            <a:spLocks noGrp="1"/>
          </p:cNvSpPr>
          <p:nvPr>
            <p:ph type="ftr" sz="quarter" idx="11"/>
          </p:nvPr>
        </p:nvSpPr>
        <p:spPr/>
        <p:txBody>
          <a:bodyPr/>
          <a:lstStyle/>
          <a:p>
            <a:pPr>
              <a:defRPr/>
            </a:pPr>
            <a:r>
              <a:rPr lang="en-US" altLang="zh-CN"/>
              <a:t>Review for all topics</a:t>
            </a:r>
            <a:endParaRPr lang="zh-CN" altLang="en-US"/>
          </a:p>
        </p:txBody>
      </p:sp>
      <p:sp>
        <p:nvSpPr>
          <p:cNvPr id="5" name="灯片编号占位符 4"/>
          <p:cNvSpPr>
            <a:spLocks noGrp="1"/>
          </p:cNvSpPr>
          <p:nvPr>
            <p:ph type="sldNum" sz="quarter" idx="12"/>
          </p:nvPr>
        </p:nvSpPr>
        <p:spPr/>
        <p:txBody>
          <a:bodyPr/>
          <a:lstStyle/>
          <a:p>
            <a:pPr>
              <a:defRPr/>
            </a:pPr>
            <a:fld id="{641508B7-A4D2-43FD-A9D0-E1116839D649}" type="slidenum">
              <a:rPr lang="zh-CN" altLang="en-US"/>
              <a:pPr>
                <a:defRPr/>
              </a:pPr>
              <a:t>16</a:t>
            </a:fld>
            <a:endParaRPr lang="zh-CN" altLang="en-US"/>
          </a:p>
        </p:txBody>
      </p:sp>
      <p:pic>
        <p:nvPicPr>
          <p:cNvPr id="752645" name="图片 5"/>
          <p:cNvPicPr>
            <a:picLocks noChangeAspect="1" noChangeArrowheads="1"/>
          </p:cNvPicPr>
          <p:nvPr/>
        </p:nvPicPr>
        <p:blipFill>
          <a:blip r:embed="rId3"/>
          <a:srcRect t="4475" b="4077"/>
          <a:stretch>
            <a:fillRect/>
          </a:stretch>
        </p:blipFill>
        <p:spPr bwMode="auto">
          <a:xfrm>
            <a:off x="3581400" y="3213101"/>
            <a:ext cx="2376488" cy="1630363"/>
          </a:xfrm>
          <a:prstGeom prst="rect">
            <a:avLst/>
          </a:prstGeom>
          <a:noFill/>
          <a:ln w="9525">
            <a:noFill/>
            <a:miter lim="800000"/>
            <a:headEnd/>
            <a:tailEnd/>
          </a:ln>
        </p:spPr>
      </p:pic>
      <p:pic>
        <p:nvPicPr>
          <p:cNvPr id="752646" name="图片 6"/>
          <p:cNvPicPr>
            <a:picLocks noChangeAspect="1" noChangeArrowheads="1"/>
          </p:cNvPicPr>
          <p:nvPr/>
        </p:nvPicPr>
        <p:blipFill>
          <a:blip r:embed="rId4"/>
          <a:srcRect t="3838" b="4488"/>
          <a:stretch>
            <a:fillRect/>
          </a:stretch>
        </p:blipFill>
        <p:spPr bwMode="auto">
          <a:xfrm>
            <a:off x="6245226" y="3213101"/>
            <a:ext cx="2371725" cy="1630363"/>
          </a:xfrm>
          <a:prstGeom prst="rect">
            <a:avLst/>
          </a:prstGeom>
          <a:noFill/>
          <a:ln w="9525">
            <a:noFill/>
            <a:miter lim="800000"/>
            <a:headEnd/>
            <a:tailEnd/>
          </a:ln>
        </p:spPr>
      </p:pic>
      <p:pic>
        <p:nvPicPr>
          <p:cNvPr id="752647" name="图片 7"/>
          <p:cNvPicPr>
            <a:picLocks noChangeAspect="1" noChangeArrowheads="1"/>
          </p:cNvPicPr>
          <p:nvPr/>
        </p:nvPicPr>
        <p:blipFill>
          <a:blip r:embed="rId5"/>
          <a:srcRect/>
          <a:stretch>
            <a:fillRect/>
          </a:stretch>
        </p:blipFill>
        <p:spPr bwMode="auto">
          <a:xfrm>
            <a:off x="3614738" y="4899025"/>
            <a:ext cx="2354262" cy="1765300"/>
          </a:xfrm>
          <a:prstGeom prst="rect">
            <a:avLst/>
          </a:prstGeom>
          <a:noFill/>
          <a:ln w="9525">
            <a:noFill/>
            <a:miter lim="800000"/>
            <a:headEnd/>
            <a:tailEnd/>
          </a:ln>
        </p:spPr>
      </p:pic>
      <p:pic>
        <p:nvPicPr>
          <p:cNvPr id="752648" name="图片 8"/>
          <p:cNvPicPr>
            <a:picLocks noChangeAspect="1" noChangeArrowheads="1"/>
          </p:cNvPicPr>
          <p:nvPr/>
        </p:nvPicPr>
        <p:blipFill>
          <a:blip r:embed="rId6"/>
          <a:srcRect/>
          <a:stretch>
            <a:fillRect/>
          </a:stretch>
        </p:blipFill>
        <p:spPr bwMode="auto">
          <a:xfrm>
            <a:off x="6245226" y="4889500"/>
            <a:ext cx="2371725" cy="1778000"/>
          </a:xfrm>
          <a:prstGeom prst="rect">
            <a:avLst/>
          </a:prstGeom>
          <a:noFill/>
          <a:ln w="9525">
            <a:noFill/>
            <a:miter lim="800000"/>
            <a:headEnd/>
            <a:tailEnd/>
          </a:ln>
        </p:spPr>
      </p:pic>
    </p:spTree>
    <p:extLst>
      <p:ext uri="{BB962C8B-B14F-4D97-AF65-F5344CB8AC3E}">
        <p14:creationId xmlns:p14="http://schemas.microsoft.com/office/powerpoint/2010/main" val="1867255838"/>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60" y="260648"/>
            <a:ext cx="11521280" cy="654050"/>
          </a:xfrm>
        </p:spPr>
        <p:txBody>
          <a:bodyPr rtlCol="0">
            <a:normAutofit fontScale="90000"/>
          </a:bodyPr>
          <a:lstStyle/>
          <a:p>
            <a:pPr>
              <a:defRPr/>
            </a:pPr>
            <a:r>
              <a:rPr lang="en-US" altLang="zh-CN" dirty="0"/>
              <a:t>Typical questions for file system + Device management</a:t>
            </a:r>
            <a:endParaRPr lang="zh-CN" altLang="en-US" dirty="0"/>
          </a:p>
        </p:txBody>
      </p:sp>
      <p:sp>
        <p:nvSpPr>
          <p:cNvPr id="3" name="内容占位符 2"/>
          <p:cNvSpPr>
            <a:spLocks noGrp="1"/>
          </p:cNvSpPr>
          <p:nvPr>
            <p:ph idx="1"/>
          </p:nvPr>
        </p:nvSpPr>
        <p:spPr>
          <a:xfrm>
            <a:off x="1981200" y="1196975"/>
            <a:ext cx="8686800" cy="5256361"/>
          </a:xfrm>
        </p:spPr>
        <p:txBody>
          <a:bodyPr rtlCol="0">
            <a:normAutofit/>
          </a:bodyPr>
          <a:lstStyle/>
          <a:p>
            <a:pPr>
              <a:defRPr/>
            </a:pPr>
            <a:r>
              <a:rPr lang="en-US" altLang="zh-CN" dirty="0"/>
              <a:t>A hard disk has 40G, Its each block size is 1K</a:t>
            </a:r>
            <a:r>
              <a:rPr lang="zh-CN" altLang="zh-CN" dirty="0"/>
              <a:t>，</a:t>
            </a:r>
            <a:r>
              <a:rPr lang="en-US" altLang="zh-CN" dirty="0"/>
              <a:t>and each table entry of FAT needs 20 bits</a:t>
            </a:r>
            <a:r>
              <a:rPr lang="zh-CN" altLang="zh-CN" dirty="0"/>
              <a:t>，</a:t>
            </a:r>
            <a:r>
              <a:rPr lang="en-US" altLang="zh-CN" dirty="0"/>
              <a:t>then Its FAT (File Allocation Table) need </a:t>
            </a:r>
            <a:r>
              <a:rPr lang="zh-CN" altLang="zh-CN" dirty="0"/>
              <a:t>（</a:t>
            </a:r>
            <a:r>
              <a:rPr lang="en-US" altLang="zh-CN" dirty="0"/>
              <a:t>      </a:t>
            </a:r>
            <a:r>
              <a:rPr lang="zh-CN" altLang="zh-CN" dirty="0"/>
              <a:t>）</a:t>
            </a:r>
            <a:r>
              <a:rPr lang="en-US" altLang="zh-CN" dirty="0"/>
              <a:t>memory space</a:t>
            </a:r>
            <a:endParaRPr lang="zh-CN" altLang="zh-CN" dirty="0"/>
          </a:p>
          <a:p>
            <a:pPr lvl="1">
              <a:defRPr/>
            </a:pPr>
            <a:r>
              <a:rPr lang="en-US" altLang="zh-CN" dirty="0"/>
              <a:t>A</a:t>
            </a:r>
            <a:r>
              <a:rPr lang="zh-CN" altLang="zh-CN" dirty="0"/>
              <a:t>）</a:t>
            </a:r>
            <a:r>
              <a:rPr lang="en-US" altLang="zh-CN" dirty="0"/>
              <a:t>100M          B</a:t>
            </a:r>
            <a:r>
              <a:rPr lang="zh-CN" altLang="zh-CN" dirty="0"/>
              <a:t>）</a:t>
            </a:r>
            <a:r>
              <a:rPr lang="en-US" altLang="zh-CN" dirty="0"/>
              <a:t>120M       C</a:t>
            </a:r>
            <a:r>
              <a:rPr lang="zh-CN" altLang="zh-CN" dirty="0"/>
              <a:t>）</a:t>
            </a:r>
            <a:r>
              <a:rPr lang="en-US" altLang="zh-CN" dirty="0"/>
              <a:t>140M      D</a:t>
            </a:r>
            <a:r>
              <a:rPr lang="zh-CN" altLang="zh-CN" dirty="0"/>
              <a:t>）</a:t>
            </a:r>
            <a:r>
              <a:rPr lang="en-US" altLang="zh-CN" dirty="0"/>
              <a:t>160M</a:t>
            </a:r>
          </a:p>
          <a:p>
            <a:pPr lvl="1">
              <a:defRPr/>
            </a:pPr>
            <a:r>
              <a:rPr lang="en-US" altLang="zh-CN" dirty="0"/>
              <a:t>How about using bit map? </a:t>
            </a:r>
          </a:p>
          <a:p>
            <a:pPr lvl="1">
              <a:defRPr/>
            </a:pPr>
            <a:endParaRPr lang="en-US" altLang="zh-CN" dirty="0"/>
          </a:p>
          <a:p>
            <a:pPr>
              <a:defRPr/>
            </a:pPr>
            <a:endParaRPr lang="zh-CN" altLang="zh-CN" dirty="0"/>
          </a:p>
          <a:p>
            <a:pPr>
              <a:defRPr/>
            </a:pPr>
            <a:endParaRPr lang="zh-CN" altLang="en-US" dirty="0"/>
          </a:p>
        </p:txBody>
      </p:sp>
      <p:sp>
        <p:nvSpPr>
          <p:cNvPr id="4" name="页脚占位符 3"/>
          <p:cNvSpPr>
            <a:spLocks noGrp="1"/>
          </p:cNvSpPr>
          <p:nvPr>
            <p:ph type="ftr" sz="quarter" idx="11"/>
          </p:nvPr>
        </p:nvSpPr>
        <p:spPr/>
        <p:txBody>
          <a:bodyPr/>
          <a:lstStyle/>
          <a:p>
            <a:pPr>
              <a:defRPr/>
            </a:pPr>
            <a:r>
              <a:rPr lang="en-US" altLang="zh-CN"/>
              <a:t>Review for all topics</a:t>
            </a:r>
            <a:endParaRPr lang="zh-CN" altLang="en-US"/>
          </a:p>
        </p:txBody>
      </p:sp>
      <p:sp>
        <p:nvSpPr>
          <p:cNvPr id="5" name="灯片编号占位符 4"/>
          <p:cNvSpPr>
            <a:spLocks noGrp="1"/>
          </p:cNvSpPr>
          <p:nvPr>
            <p:ph type="sldNum" sz="quarter" idx="12"/>
          </p:nvPr>
        </p:nvSpPr>
        <p:spPr/>
        <p:txBody>
          <a:bodyPr/>
          <a:lstStyle/>
          <a:p>
            <a:pPr>
              <a:defRPr/>
            </a:pPr>
            <a:fld id="{83D89291-0745-4FE2-A2BA-46CF2774E37D}" type="slidenum">
              <a:rPr lang="zh-CN" altLang="en-US"/>
              <a:pPr>
                <a:defRPr/>
              </a:pPr>
              <a:t>17</a:t>
            </a:fld>
            <a:endParaRPr lang="zh-CN" altLang="en-US"/>
          </a:p>
        </p:txBody>
      </p:sp>
    </p:spTree>
    <p:extLst>
      <p:ext uri="{BB962C8B-B14F-4D97-AF65-F5344CB8AC3E}">
        <p14:creationId xmlns:p14="http://schemas.microsoft.com/office/powerpoint/2010/main" val="2009180668"/>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a:t>Here is a file system, which adopts multi-level index structure to support the search some records in a file. </a:t>
            </a:r>
          </a:p>
          <a:p>
            <a:r>
              <a:rPr lang="en-US" altLang="zh-CN" dirty="0"/>
              <a:t>The block size is 512 bytes, and 3 bytes are used to represent the block number. </a:t>
            </a:r>
          </a:p>
          <a:p>
            <a:r>
              <a:rPr lang="en-US" altLang="zh-CN" dirty="0"/>
              <a:t>If the cost to the logic block number in a physical block is not considered, please figure out the largest size of a file when using 2-level and 3-level index structures.</a:t>
            </a:r>
            <a:endParaRPr lang="zh-CN" altLang="zh-CN" dirty="0"/>
          </a:p>
          <a:p>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18</a:t>
            </a:fld>
            <a:endParaRPr lang="zh-CN" altLang="en-US"/>
          </a:p>
        </p:txBody>
      </p:sp>
    </p:spTree>
    <p:extLst>
      <p:ext uri="{BB962C8B-B14F-4D97-AF65-F5344CB8AC3E}">
        <p14:creationId xmlns:p14="http://schemas.microsoft.com/office/powerpoint/2010/main" val="56239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19</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4310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4308918"/>
            <a:ext cx="10466436" cy="23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86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a:solidFill>
                  <a:schemeClr val="bg1"/>
                </a:solidFill>
                <a:latin typeface="Happy" pitchFamily="34" charset="0"/>
              </a:rPr>
              <a:t>Review – Computations </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a:t>Review for all (Questions)</a:t>
            </a:r>
            <a:endParaRPr lang="zh-CN" altLang="en-US"/>
          </a:p>
        </p:txBody>
      </p:sp>
      <p:sp>
        <p:nvSpPr>
          <p:cNvPr id="5" name="Content Placeholder 4"/>
          <p:cNvSpPr>
            <a:spLocks noGrp="1"/>
          </p:cNvSpPr>
          <p:nvPr>
            <p:ph idx="1"/>
          </p:nvPr>
        </p:nvSpPr>
        <p:spPr>
          <a:xfrm>
            <a:off x="2063552" y="571480"/>
            <a:ext cx="10128448" cy="5881856"/>
          </a:xfrm>
        </p:spPr>
        <p:txBody>
          <a:bodyPr anchor="ctr">
            <a:normAutofit fontScale="92500" lnSpcReduction="10000"/>
          </a:bodyPr>
          <a:lstStyle/>
          <a:p>
            <a:r>
              <a:rPr lang="en-US" altLang="zh-CN" b="1" dirty="0">
                <a:solidFill>
                  <a:srgbClr val="C00000"/>
                </a:solidFill>
              </a:rPr>
              <a:t>CPU</a:t>
            </a:r>
            <a:r>
              <a:rPr lang="en-US" altLang="zh-CN" dirty="0"/>
              <a:t> Scheduling</a:t>
            </a:r>
          </a:p>
          <a:p>
            <a:pPr lvl="1"/>
            <a:r>
              <a:rPr lang="en-US" altLang="zh-CN" b="1" u="sng" dirty="0"/>
              <a:t>FCFS</a:t>
            </a:r>
            <a:r>
              <a:rPr lang="en-US" altLang="zh-CN" dirty="0"/>
              <a:t>, </a:t>
            </a:r>
            <a:r>
              <a:rPr lang="en-US" altLang="zh-CN" b="1" u="sng" dirty="0">
                <a:solidFill>
                  <a:srgbClr val="7030A0"/>
                </a:solidFill>
              </a:rPr>
              <a:t>SJF</a:t>
            </a:r>
            <a:r>
              <a:rPr lang="en-US" altLang="zh-CN" dirty="0"/>
              <a:t>, SRJF, RR, Priority</a:t>
            </a:r>
            <a:r>
              <a:rPr lang="en-US" altLang="zh-CN" dirty="0">
                <a:solidFill>
                  <a:schemeClr val="tx1">
                    <a:lumMod val="65000"/>
                    <a:lumOff val="35000"/>
                  </a:schemeClr>
                </a:solidFill>
              </a:rPr>
              <a:t>, MLQ, MLFQ, Lottery, HRRN</a:t>
            </a:r>
          </a:p>
          <a:p>
            <a:r>
              <a:rPr lang="en-US" altLang="zh-CN" b="1" dirty="0">
                <a:solidFill>
                  <a:srgbClr val="C00000"/>
                </a:solidFill>
              </a:rPr>
              <a:t>Synchronization</a:t>
            </a:r>
          </a:p>
          <a:p>
            <a:pPr lvl="1"/>
            <a:r>
              <a:rPr lang="en-US" altLang="zh-CN" dirty="0"/>
              <a:t>Semaphore</a:t>
            </a:r>
            <a:r>
              <a:rPr lang="zh-CN" altLang="en-US" dirty="0"/>
              <a:t> </a:t>
            </a:r>
            <a:r>
              <a:rPr lang="en-US" altLang="zh-CN" dirty="0"/>
              <a:t>based</a:t>
            </a:r>
            <a:r>
              <a:rPr lang="zh-CN" altLang="en-US" dirty="0"/>
              <a:t> </a:t>
            </a:r>
            <a:r>
              <a:rPr lang="en-US" altLang="zh-CN" dirty="0"/>
              <a:t>problems</a:t>
            </a:r>
          </a:p>
          <a:p>
            <a:pPr lvl="1"/>
            <a:r>
              <a:rPr lang="en-US" altLang="zh-CN" dirty="0"/>
              <a:t>Banker’s algorithm</a:t>
            </a:r>
          </a:p>
          <a:p>
            <a:r>
              <a:rPr lang="en-US" altLang="zh-CN" b="1" dirty="0">
                <a:solidFill>
                  <a:srgbClr val="C00000"/>
                </a:solidFill>
              </a:rPr>
              <a:t>MM</a:t>
            </a:r>
            <a:r>
              <a:rPr lang="en-US" altLang="zh-CN" dirty="0"/>
              <a:t> replacement algorithms</a:t>
            </a:r>
          </a:p>
          <a:p>
            <a:pPr lvl="1"/>
            <a:r>
              <a:rPr lang="en-US" altLang="zh-CN" b="1" u="sng" dirty="0"/>
              <a:t>FCFS</a:t>
            </a:r>
            <a:r>
              <a:rPr lang="en-US" altLang="zh-CN" dirty="0"/>
              <a:t>, </a:t>
            </a:r>
            <a:r>
              <a:rPr lang="en-US" altLang="zh-CN" b="1" u="sng" dirty="0">
                <a:solidFill>
                  <a:srgbClr val="7030A0"/>
                </a:solidFill>
              </a:rPr>
              <a:t>Optimal</a:t>
            </a:r>
            <a:r>
              <a:rPr lang="en-US" altLang="zh-CN" dirty="0"/>
              <a:t> (MIN), LRU, Clock (2</a:t>
            </a:r>
            <a:r>
              <a:rPr lang="en-US" altLang="zh-CN" baseline="30000" dirty="0"/>
              <a:t>nd</a:t>
            </a:r>
            <a:r>
              <a:rPr lang="en-US" altLang="zh-CN" dirty="0"/>
              <a:t> chance)</a:t>
            </a:r>
            <a:r>
              <a:rPr lang="en-US" altLang="zh-CN" dirty="0">
                <a:solidFill>
                  <a:schemeClr val="tx1">
                    <a:lumMod val="65000"/>
                    <a:lumOff val="35000"/>
                  </a:schemeClr>
                </a:solidFill>
              </a:rPr>
              <a:t>, LFU, MFU</a:t>
            </a:r>
          </a:p>
          <a:p>
            <a:pPr lvl="1"/>
            <a:r>
              <a:rPr lang="en-US" altLang="zh-CN" dirty="0"/>
              <a:t>MM Placement algorithms: Best, Worst, 1</a:t>
            </a:r>
            <a:r>
              <a:rPr lang="en-US" altLang="zh-CN" baseline="30000" dirty="0"/>
              <a:t>st</a:t>
            </a:r>
            <a:r>
              <a:rPr lang="en-US" altLang="zh-CN" dirty="0"/>
              <a:t>, Next</a:t>
            </a:r>
          </a:p>
          <a:p>
            <a:r>
              <a:rPr lang="en-US" altLang="zh-CN" b="1" dirty="0">
                <a:solidFill>
                  <a:srgbClr val="C00000"/>
                </a:solidFill>
              </a:rPr>
              <a:t>Disk</a:t>
            </a:r>
            <a:r>
              <a:rPr lang="en-US" altLang="zh-CN" dirty="0"/>
              <a:t> Scheduling</a:t>
            </a:r>
          </a:p>
          <a:p>
            <a:pPr lvl="1"/>
            <a:r>
              <a:rPr lang="en-US" altLang="zh-CN" b="1" u="sng" dirty="0"/>
              <a:t>FCFS</a:t>
            </a:r>
            <a:r>
              <a:rPr lang="en-US" altLang="zh-CN" dirty="0"/>
              <a:t>, </a:t>
            </a:r>
            <a:r>
              <a:rPr lang="en-US" altLang="zh-CN" b="1" u="sng" dirty="0">
                <a:solidFill>
                  <a:srgbClr val="7030A0"/>
                </a:solidFill>
              </a:rPr>
              <a:t>SSTF</a:t>
            </a:r>
            <a:r>
              <a:rPr lang="en-US" altLang="zh-CN" dirty="0"/>
              <a:t> (Shortest seek time first),</a:t>
            </a:r>
            <a:r>
              <a:rPr lang="zh-CN" altLang="en-US" dirty="0"/>
              <a:t> </a:t>
            </a:r>
            <a:r>
              <a:rPr lang="en-US" altLang="zh-CN" dirty="0"/>
              <a:t>Scan,</a:t>
            </a:r>
            <a:r>
              <a:rPr lang="zh-CN" altLang="en-US" dirty="0"/>
              <a:t> </a:t>
            </a:r>
            <a:r>
              <a:rPr lang="en-US" altLang="zh-CN" dirty="0"/>
              <a:t>C-Scan, Look, C-Look</a:t>
            </a:r>
          </a:p>
          <a:p>
            <a:r>
              <a:rPr lang="en-US" altLang="zh-CN" b="1" dirty="0">
                <a:solidFill>
                  <a:srgbClr val="C00000"/>
                </a:solidFill>
              </a:rPr>
              <a:t>File</a:t>
            </a:r>
            <a:r>
              <a:rPr lang="en-US" altLang="zh-CN" dirty="0"/>
              <a:t> system</a:t>
            </a:r>
          </a:p>
          <a:p>
            <a:pPr lvl="1"/>
            <a:r>
              <a:rPr lang="en-US" altLang="zh-CN" dirty="0"/>
              <a:t>blocks needed, File size</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a:t>
            </a:fld>
            <a:endParaRPr lang="zh-CN" altLang="en-US"/>
          </a:p>
        </p:txBody>
      </p:sp>
    </p:spTree>
    <p:extLst>
      <p:ext uri="{BB962C8B-B14F-4D97-AF65-F5344CB8AC3E}">
        <p14:creationId xmlns:p14="http://schemas.microsoft.com/office/powerpoint/2010/main" val="2331398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20</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52737"/>
            <a:ext cx="9144000" cy="4499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630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21</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41"/>
            <a:ext cx="9144000" cy="3367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4" y="3400487"/>
            <a:ext cx="7632848" cy="373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58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1775520" y="1000109"/>
            <a:ext cx="8892480" cy="5126055"/>
          </a:xfrm>
        </p:spPr>
        <p:txBody>
          <a:bodyPr/>
          <a:lstStyle/>
          <a:p>
            <a:r>
              <a:rPr lang="en-US" altLang="zh-CN" dirty="0"/>
              <a:t>There are 4 processes sharing 18 resources. For dynamic avoid deadlock, the number of resources which every process could request at most is ()</a:t>
            </a:r>
            <a:r>
              <a:rPr lang="zh-CN" altLang="en-US" dirty="0"/>
              <a:t> </a:t>
            </a:r>
          </a:p>
          <a:p>
            <a:pPr marL="0" indent="0">
              <a:buNone/>
            </a:pPr>
            <a:r>
              <a:rPr lang="en-US" altLang="zh-CN" dirty="0"/>
              <a:t>      A</a:t>
            </a:r>
            <a:r>
              <a:rPr lang="zh-CN" altLang="en-US" dirty="0"/>
              <a:t>）</a:t>
            </a:r>
            <a:r>
              <a:rPr lang="en-US" altLang="zh-CN" dirty="0"/>
              <a:t>4		B</a:t>
            </a:r>
            <a:r>
              <a:rPr lang="zh-CN" altLang="en-US" dirty="0"/>
              <a:t>）</a:t>
            </a:r>
            <a:r>
              <a:rPr lang="en-US" altLang="zh-CN" dirty="0"/>
              <a:t>5      	C</a:t>
            </a:r>
            <a:r>
              <a:rPr lang="zh-CN" altLang="en-US" dirty="0"/>
              <a:t>）</a:t>
            </a:r>
            <a:r>
              <a:rPr lang="en-US" altLang="zh-CN" dirty="0"/>
              <a:t>6		D</a:t>
            </a:r>
            <a:r>
              <a:rPr lang="zh-CN" altLang="en-US" dirty="0"/>
              <a:t>）</a:t>
            </a:r>
            <a:r>
              <a:rPr lang="en-US" altLang="zh-CN" dirty="0"/>
              <a:t>7</a:t>
            </a:r>
          </a:p>
          <a:p>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3</a:t>
            </a:fld>
            <a:endParaRPr lang="zh-CN" altLang="en-US"/>
          </a:p>
        </p:txBody>
      </p:sp>
    </p:spTree>
    <p:extLst>
      <p:ext uri="{BB962C8B-B14F-4D97-AF65-F5344CB8AC3E}">
        <p14:creationId xmlns:p14="http://schemas.microsoft.com/office/powerpoint/2010/main" val="63422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a:t>When using a counting semaphore to control the usage of 5 printers shared among many processes, which value could not occur for the counting semaphore? </a:t>
            </a:r>
          </a:p>
          <a:p>
            <a:pPr marL="0" indent="0">
              <a:buNone/>
            </a:pPr>
            <a:r>
              <a:rPr lang="en-US" altLang="zh-CN" dirty="0"/>
              <a:t>      A. -6		B.-5		C. 5		D. 6</a:t>
            </a:r>
          </a:p>
          <a:p>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4</a:t>
            </a:fld>
            <a:endParaRPr lang="zh-CN" altLang="en-US"/>
          </a:p>
        </p:txBody>
      </p:sp>
    </p:spTree>
    <p:extLst>
      <p:ext uri="{BB962C8B-B14F-4D97-AF65-F5344CB8AC3E}">
        <p14:creationId xmlns:p14="http://schemas.microsoft.com/office/powerpoint/2010/main" val="331874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676"/>
            <a:ext cx="8229600" cy="654050"/>
          </a:xfrm>
        </p:spPr>
        <p:txBody>
          <a:bodyPr rtlCol="0">
            <a:normAutofit fontScale="90000"/>
          </a:bodyPr>
          <a:lstStyle/>
          <a:p>
            <a:pPr>
              <a:defRPr/>
            </a:pPr>
            <a:r>
              <a:rPr lang="en-US" altLang="zh-CN" dirty="0"/>
              <a:t>Typical questions</a:t>
            </a:r>
            <a:endParaRPr lang="zh-CN" altLang="en-US" dirty="0"/>
          </a:p>
        </p:txBody>
      </p:sp>
      <p:sp>
        <p:nvSpPr>
          <p:cNvPr id="4" name="页脚占位符 3"/>
          <p:cNvSpPr>
            <a:spLocks noGrp="1"/>
          </p:cNvSpPr>
          <p:nvPr>
            <p:ph type="ftr" sz="quarter" idx="11"/>
          </p:nvPr>
        </p:nvSpPr>
        <p:spPr/>
        <p:txBody>
          <a:bodyPr/>
          <a:lstStyle/>
          <a:p>
            <a:pPr>
              <a:defRPr/>
            </a:pPr>
            <a:r>
              <a:rPr lang="en-US" altLang="zh-CN"/>
              <a:t>Review for all topics</a:t>
            </a:r>
            <a:endParaRPr lang="zh-CN" altLang="en-US"/>
          </a:p>
        </p:txBody>
      </p:sp>
      <p:sp>
        <p:nvSpPr>
          <p:cNvPr id="5" name="灯片编号占位符 4"/>
          <p:cNvSpPr>
            <a:spLocks noGrp="1"/>
          </p:cNvSpPr>
          <p:nvPr>
            <p:ph type="sldNum" sz="quarter" idx="12"/>
          </p:nvPr>
        </p:nvSpPr>
        <p:spPr/>
        <p:txBody>
          <a:bodyPr/>
          <a:lstStyle/>
          <a:p>
            <a:pPr>
              <a:defRPr/>
            </a:pPr>
            <a:fld id="{B39A3D5C-A7D6-4438-AD22-3C51131E65BD}" type="slidenum">
              <a:rPr lang="zh-CN" altLang="en-US"/>
              <a:pPr>
                <a:defRPr/>
              </a:pPr>
              <a:t>5</a:t>
            </a:fld>
            <a:endParaRPr lang="zh-CN" altLang="en-US"/>
          </a:p>
        </p:txBody>
      </p:sp>
      <p:pic>
        <p:nvPicPr>
          <p:cNvPr id="648197" name="Picture 1"/>
          <p:cNvPicPr>
            <a:picLocks noChangeAspect="1" noChangeArrowheads="1"/>
          </p:cNvPicPr>
          <p:nvPr/>
        </p:nvPicPr>
        <p:blipFill>
          <a:blip r:embed="rId3"/>
          <a:srcRect/>
          <a:stretch>
            <a:fillRect/>
          </a:stretch>
        </p:blipFill>
        <p:spPr bwMode="auto">
          <a:xfrm>
            <a:off x="5803702" y="20676"/>
            <a:ext cx="4324746" cy="1464108"/>
          </a:xfrm>
          <a:prstGeom prst="rect">
            <a:avLst/>
          </a:prstGeom>
          <a:noFill/>
          <a:ln w="9525">
            <a:noFill/>
            <a:miter lim="800000"/>
            <a:headEnd/>
            <a:tailEnd/>
          </a:ln>
        </p:spPr>
      </p:pic>
      <p:sp>
        <p:nvSpPr>
          <p:cNvPr id="3" name="内容占位符 2"/>
          <p:cNvSpPr>
            <a:spLocks noGrp="1"/>
          </p:cNvSpPr>
          <p:nvPr>
            <p:ph idx="1"/>
          </p:nvPr>
        </p:nvSpPr>
        <p:spPr>
          <a:xfrm>
            <a:off x="839416" y="606174"/>
            <a:ext cx="9828584" cy="5126038"/>
          </a:xfrm>
        </p:spPr>
        <p:txBody>
          <a:bodyPr rtlCol="0">
            <a:noAutofit/>
          </a:bodyPr>
          <a:lstStyle/>
          <a:p>
            <a:pPr>
              <a:defRPr/>
            </a:pPr>
            <a:r>
              <a:rPr lang="en-US" altLang="zh-CN" sz="2800" dirty="0"/>
              <a:t>Consider the following </a:t>
            </a:r>
            <a:br>
              <a:rPr lang="en-US" altLang="zh-CN" sz="2800" dirty="0"/>
            </a:br>
            <a:r>
              <a:rPr lang="en-US" altLang="zh-CN" sz="2800" dirty="0"/>
              <a:t>set of processes, with </a:t>
            </a:r>
            <a:br>
              <a:rPr lang="en-US" altLang="zh-CN" sz="2800" dirty="0"/>
            </a:br>
            <a:r>
              <a:rPr lang="en-US" altLang="zh-CN" sz="2800" dirty="0"/>
              <a:t>the length of the CPU-burst time given in milliseconds:</a:t>
            </a:r>
            <a:endParaRPr lang="zh-CN" altLang="zh-CN" sz="2800" dirty="0"/>
          </a:p>
          <a:p>
            <a:pPr>
              <a:defRPr/>
            </a:pPr>
            <a:r>
              <a:rPr lang="en-US" altLang="zh-CN" sz="2800" dirty="0"/>
              <a:t>The processes are assumed to have arrived in the order P</a:t>
            </a:r>
            <a:r>
              <a:rPr lang="en-US" altLang="zh-CN" sz="2800" baseline="-25000" dirty="0"/>
              <a:t>1</a:t>
            </a:r>
            <a:r>
              <a:rPr lang="en-US" altLang="zh-CN" sz="2800" dirty="0"/>
              <a:t>, P</a:t>
            </a:r>
            <a:r>
              <a:rPr lang="en-US" altLang="zh-CN" sz="2800" baseline="-25000" dirty="0"/>
              <a:t>2</a:t>
            </a:r>
            <a:r>
              <a:rPr lang="en-US" altLang="zh-CN" sz="2800" dirty="0"/>
              <a:t>, P</a:t>
            </a:r>
            <a:r>
              <a:rPr lang="en-US" altLang="zh-CN" sz="2800" baseline="-25000" dirty="0"/>
              <a:t>3</a:t>
            </a:r>
            <a:r>
              <a:rPr lang="en-US" altLang="zh-CN" sz="2800" dirty="0"/>
              <a:t>, P</a:t>
            </a:r>
            <a:r>
              <a:rPr lang="en-US" altLang="zh-CN" sz="2800" baseline="-25000" dirty="0"/>
              <a:t>4</a:t>
            </a:r>
            <a:r>
              <a:rPr lang="en-US" altLang="zh-CN" sz="2800" dirty="0"/>
              <a:t>, P</a:t>
            </a:r>
            <a:r>
              <a:rPr lang="en-US" altLang="zh-CN" sz="2800" baseline="-25000" dirty="0"/>
              <a:t>5</a:t>
            </a:r>
            <a:r>
              <a:rPr lang="en-US" altLang="zh-CN" sz="2800" dirty="0"/>
              <a:t>, all at time 0.</a:t>
            </a:r>
            <a:endParaRPr lang="zh-CN" altLang="zh-CN" sz="2800" dirty="0"/>
          </a:p>
          <a:p>
            <a:pPr marL="971550" lvl="1" indent="-514350">
              <a:buFont typeface="+mj-lt"/>
              <a:buAutoNum type="arabicPeriod"/>
              <a:defRPr/>
            </a:pPr>
            <a:r>
              <a:rPr lang="en-US" altLang="zh-CN" sz="2400" dirty="0"/>
              <a:t>Draw four Gantt charts illustrating the execution of these processes using FCFS, SJF, a non-preemptive priority (a smaller priority number implies a higher priority), and RR (quantum = 1) scheduling.</a:t>
            </a:r>
            <a:endParaRPr lang="zh-CN" altLang="zh-CN" sz="2400" dirty="0"/>
          </a:p>
          <a:p>
            <a:pPr marL="971550" lvl="1" indent="-514350">
              <a:buFont typeface="+mj-lt"/>
              <a:buAutoNum type="arabicPeriod"/>
              <a:defRPr/>
            </a:pPr>
            <a:r>
              <a:rPr lang="en-US" altLang="zh-CN" sz="2400" dirty="0"/>
              <a:t>What is the turnaround time of each process for each of the scheduling algorithms in 1?</a:t>
            </a:r>
            <a:endParaRPr lang="zh-CN" altLang="zh-CN" sz="2400" dirty="0"/>
          </a:p>
          <a:p>
            <a:pPr marL="971550" lvl="1" indent="-514350">
              <a:buFont typeface="+mj-lt"/>
              <a:buAutoNum type="arabicPeriod"/>
              <a:defRPr/>
            </a:pPr>
            <a:r>
              <a:rPr lang="en-US" altLang="zh-CN" sz="2400" dirty="0"/>
              <a:t>What is the waiting time of each process for each of the scheduling algorithms in 1?</a:t>
            </a:r>
            <a:endParaRPr lang="zh-CN" altLang="zh-CN" sz="2400" dirty="0"/>
          </a:p>
          <a:p>
            <a:pPr marL="971550" lvl="1" indent="-514350">
              <a:buFont typeface="+mj-lt"/>
              <a:buAutoNum type="arabicPeriod"/>
              <a:defRPr/>
            </a:pPr>
            <a:r>
              <a:rPr lang="en-US" altLang="zh-CN" sz="2400" dirty="0"/>
              <a:t>Which of the schedules in part a results in the minimal average waiting time (over all processes)?</a:t>
            </a:r>
            <a:endParaRPr lang="zh-CN" altLang="zh-CN" sz="2400" dirty="0"/>
          </a:p>
          <a:p>
            <a:pPr>
              <a:defRPr/>
            </a:pPr>
            <a:endParaRPr lang="zh-CN" altLang="en-US" sz="2800" dirty="0"/>
          </a:p>
        </p:txBody>
      </p:sp>
    </p:spTree>
    <p:extLst>
      <p:ext uri="{BB962C8B-B14F-4D97-AF65-F5344CB8AC3E}">
        <p14:creationId xmlns:p14="http://schemas.microsoft.com/office/powerpoint/2010/main" val="40579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332657"/>
            <a:ext cx="11017224" cy="5976663"/>
          </a:xfrm>
        </p:spPr>
        <p:txBody>
          <a:bodyPr rtlCol="0">
            <a:normAutofit fontScale="85000" lnSpcReduction="20000"/>
          </a:bodyPr>
          <a:lstStyle/>
          <a:p>
            <a:pPr>
              <a:defRPr/>
            </a:pPr>
            <a:r>
              <a:rPr lang="en-US" altLang="zh-CN" dirty="0"/>
              <a:t>A multiprogramming system has one CPU and two IO devices – IO1 and IO2. The competition for CPU follows the </a:t>
            </a:r>
            <a:r>
              <a:rPr lang="en-US" altLang="zh-CN" b="1" dirty="0"/>
              <a:t>preemptive priority </a:t>
            </a:r>
            <a:r>
              <a:rPr lang="en-US" altLang="zh-CN" dirty="0"/>
              <a:t>scheme, which means the job with higher priority could interrupt the running job with lower priority and get the CPU. While, the </a:t>
            </a:r>
            <a:r>
              <a:rPr lang="en-US" altLang="zh-CN" b="1" dirty="0"/>
              <a:t>competition for IO devices is non-preemptive</a:t>
            </a:r>
            <a:r>
              <a:rPr lang="en-US" altLang="zh-CN" dirty="0"/>
              <a:t>. </a:t>
            </a:r>
          </a:p>
          <a:p>
            <a:pPr>
              <a:defRPr/>
            </a:pPr>
            <a:r>
              <a:rPr lang="en-US" altLang="zh-CN" dirty="0"/>
              <a:t>Now there are three jobs – J1, J2 and J3 – stored in memory, and they arrive at same time. J1 has the highest priority and J3 has the lowest priority. </a:t>
            </a:r>
          </a:p>
          <a:p>
            <a:pPr>
              <a:defRPr/>
            </a:pPr>
            <a:r>
              <a:rPr lang="en-US" altLang="zh-CN" dirty="0"/>
              <a:t>Their ordered requests for CPU and IO devices are listed as follows:</a:t>
            </a:r>
            <a:endParaRPr lang="zh-CN" altLang="zh-CN" dirty="0"/>
          </a:p>
          <a:p>
            <a:pPr lvl="1">
              <a:defRPr/>
            </a:pPr>
            <a:r>
              <a:rPr lang="en-US" altLang="zh-CN" b="1" dirty="0"/>
              <a:t>J1: IO2(30ms), CPU(10ms), IO1(30ms), CPU(10ms). </a:t>
            </a:r>
            <a:endParaRPr lang="zh-CN" altLang="zh-CN" dirty="0"/>
          </a:p>
          <a:p>
            <a:pPr lvl="1">
              <a:defRPr/>
            </a:pPr>
            <a:r>
              <a:rPr lang="en-US" altLang="zh-CN" b="1" dirty="0"/>
              <a:t>J2: IO1(20ms), CPU(20ms), IO2(40ms).</a:t>
            </a:r>
            <a:endParaRPr lang="zh-CN" altLang="zh-CN" dirty="0"/>
          </a:p>
          <a:p>
            <a:pPr lvl="1">
              <a:defRPr/>
            </a:pPr>
            <a:r>
              <a:rPr lang="en-US" altLang="zh-CN" b="1" dirty="0"/>
              <a:t>J3: CPU(30ms), IO1(20ms).</a:t>
            </a:r>
            <a:endParaRPr lang="zh-CN" altLang="zh-CN" dirty="0"/>
          </a:p>
          <a:p>
            <a:pPr>
              <a:defRPr/>
            </a:pPr>
            <a:r>
              <a:rPr lang="en-US" altLang="zh-CN" dirty="0"/>
              <a:t>Please draw the </a:t>
            </a:r>
            <a:r>
              <a:rPr lang="en-US" altLang="zh-CN" b="1" dirty="0"/>
              <a:t>Gantt diagram</a:t>
            </a:r>
            <a:r>
              <a:rPr lang="en-US" altLang="zh-CN" dirty="0"/>
              <a:t> and answer the following questions:</a:t>
            </a:r>
            <a:endParaRPr lang="zh-CN" altLang="zh-CN" dirty="0"/>
          </a:p>
          <a:p>
            <a:pPr marL="971550" lvl="1" indent="-514350">
              <a:buFont typeface="+mj-lt"/>
              <a:buAutoNum type="arabicPeriod"/>
              <a:defRPr/>
            </a:pPr>
            <a:r>
              <a:rPr lang="en-US" altLang="zh-CN" dirty="0"/>
              <a:t>Compute the turnaround time of those three jobs;</a:t>
            </a:r>
            <a:endParaRPr lang="zh-CN" altLang="zh-CN" dirty="0"/>
          </a:p>
          <a:p>
            <a:pPr marL="971550" lvl="1" indent="-514350">
              <a:buFont typeface="+mj-lt"/>
              <a:buAutoNum type="arabicPeriod"/>
              <a:defRPr/>
            </a:pPr>
            <a:r>
              <a:rPr lang="en-US" altLang="zh-CN" dirty="0"/>
              <a:t>Compute the CPU utilization rate after all three jobs are finished; </a:t>
            </a:r>
            <a:endParaRPr lang="zh-CN" altLang="zh-CN" dirty="0"/>
          </a:p>
          <a:p>
            <a:pPr marL="971550" lvl="1" indent="-514350">
              <a:buFont typeface="+mj-lt"/>
              <a:buAutoNum type="arabicPeriod"/>
              <a:defRPr/>
            </a:pPr>
            <a:r>
              <a:rPr lang="en-US" altLang="zh-CN" dirty="0"/>
              <a:t>Compute the utilization rate of IO1 after all three jobs are finished.</a:t>
            </a:r>
            <a:endParaRPr lang="zh-CN" altLang="en-US" dirty="0"/>
          </a:p>
        </p:txBody>
      </p:sp>
      <p:sp>
        <p:nvSpPr>
          <p:cNvPr id="4" name="页脚占位符 3"/>
          <p:cNvSpPr>
            <a:spLocks noGrp="1"/>
          </p:cNvSpPr>
          <p:nvPr>
            <p:ph type="ftr" sz="quarter" idx="11"/>
          </p:nvPr>
        </p:nvSpPr>
        <p:spPr/>
        <p:txBody>
          <a:bodyPr/>
          <a:lstStyle/>
          <a:p>
            <a:pPr>
              <a:defRPr/>
            </a:pPr>
            <a:r>
              <a:rPr lang="en-US" altLang="zh-CN"/>
              <a:t>Review for all topics</a:t>
            </a:r>
            <a:endParaRPr lang="zh-CN" altLang="en-US"/>
          </a:p>
        </p:txBody>
      </p:sp>
      <p:sp>
        <p:nvSpPr>
          <p:cNvPr id="5" name="灯片编号占位符 4"/>
          <p:cNvSpPr>
            <a:spLocks noGrp="1"/>
          </p:cNvSpPr>
          <p:nvPr>
            <p:ph type="sldNum" sz="quarter" idx="12"/>
          </p:nvPr>
        </p:nvSpPr>
        <p:spPr/>
        <p:txBody>
          <a:bodyPr/>
          <a:lstStyle/>
          <a:p>
            <a:pPr>
              <a:defRPr/>
            </a:pPr>
            <a:fld id="{7D46F4B8-3A8E-4E72-BFAE-CE697115089E}" type="slidenum">
              <a:rPr lang="zh-CN" altLang="en-US"/>
              <a:pPr>
                <a:defRPr/>
              </a:pPr>
              <a:t>6</a:t>
            </a:fld>
            <a:endParaRPr lang="zh-CN" altLang="en-US"/>
          </a:p>
        </p:txBody>
      </p:sp>
    </p:spTree>
    <p:extLst>
      <p:ext uri="{BB962C8B-B14F-4D97-AF65-F5344CB8AC3E}">
        <p14:creationId xmlns:p14="http://schemas.microsoft.com/office/powerpoint/2010/main" val="153095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7</a:t>
            </a:fld>
            <a:endParaRPr lang="zh-CN" altLang="en-US"/>
          </a:p>
        </p:txBody>
      </p:sp>
      <p:pic>
        <p:nvPicPr>
          <p:cNvPr id="9"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63804" y="4937102"/>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291" y="3754268"/>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92" y="3415309"/>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557058" name="Picture 2" descr="C:\Users\mlinking\Pictures\path.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00000">
            <a:off x="4910629" y="1414067"/>
            <a:ext cx="1647825" cy="4877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mlinking\Pictures\va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2104" y="1155060"/>
            <a:ext cx="1944216" cy="2130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mlinking\Pictures\well-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7132" y="4972512"/>
            <a:ext cx="1798490" cy="1408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mlinking\Pictures\Wood-Bucket.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11185" y="5709052"/>
            <a:ext cx="610385" cy="6722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57856" y="5467320"/>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13627" y="4332137"/>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mlinking\Pictures\Wood-Bucket.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38948" y="818922"/>
            <a:ext cx="610385" cy="6722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mlinking\Pictures\Wood-Bucket.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0808" y="5709052"/>
            <a:ext cx="610385" cy="6722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10325158" y="1219789"/>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9768409" y="958147"/>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9319163" y="696647"/>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8976320" y="262750"/>
            <a:ext cx="342843" cy="106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6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1"/>
            <a:ext cx="11449272" cy="1214203"/>
          </a:xfrm>
          <a:solidFill>
            <a:srgbClr val="92D050"/>
          </a:solidFill>
        </p:spPr>
        <p:txBody>
          <a:bodyPr>
            <a:normAutofit fontScale="90000"/>
          </a:bodyPr>
          <a:lstStyle/>
          <a:p>
            <a:r>
              <a:rPr lang="en-US" altLang="zh-CN" dirty="0"/>
              <a:t>General rules to cope with CS problem using semaphores</a:t>
            </a:r>
            <a:endParaRPr lang="zh-CN" altLang="en-US" dirty="0"/>
          </a:p>
        </p:txBody>
      </p:sp>
      <p:sp>
        <p:nvSpPr>
          <p:cNvPr id="3" name="内容占位符 2"/>
          <p:cNvSpPr>
            <a:spLocks noGrp="1"/>
          </p:cNvSpPr>
          <p:nvPr>
            <p:ph idx="1"/>
          </p:nvPr>
        </p:nvSpPr>
        <p:spPr>
          <a:xfrm>
            <a:off x="1559496" y="1268760"/>
            <a:ext cx="10297144" cy="5040560"/>
          </a:xfrm>
        </p:spPr>
        <p:txBody>
          <a:bodyPr>
            <a:normAutofit/>
          </a:bodyPr>
          <a:lstStyle/>
          <a:p>
            <a:pPr marL="514350" indent="-514350">
              <a:buFont typeface="+mj-lt"/>
              <a:buAutoNum type="arabicPeriod"/>
            </a:pPr>
            <a:r>
              <a:rPr lang="en-US" altLang="zh-CN" dirty="0"/>
              <a:t>Find the types of </a:t>
            </a:r>
            <a:r>
              <a:rPr lang="en-US" altLang="zh-CN" dirty="0">
                <a:solidFill>
                  <a:srgbClr val="FF0000"/>
                </a:solidFill>
              </a:rPr>
              <a:t>actors</a:t>
            </a:r>
          </a:p>
          <a:p>
            <a:pPr lvl="1"/>
            <a:r>
              <a:rPr lang="en-US" altLang="zh-CN" dirty="0"/>
              <a:t>To determine the </a:t>
            </a:r>
            <a:r>
              <a:rPr lang="en-US" altLang="zh-CN" b="1" u="sng" dirty="0"/>
              <a:t>processes</a:t>
            </a:r>
          </a:p>
          <a:p>
            <a:pPr marL="514350" indent="-514350">
              <a:buFont typeface="+mj-lt"/>
              <a:buAutoNum type="arabicPeriod"/>
            </a:pPr>
            <a:r>
              <a:rPr lang="en-US" altLang="zh-CN" dirty="0"/>
              <a:t>Recognize the shared </a:t>
            </a:r>
            <a:r>
              <a:rPr lang="en-US" altLang="zh-CN" dirty="0">
                <a:solidFill>
                  <a:srgbClr val="FF0000"/>
                </a:solidFill>
              </a:rPr>
              <a:t>resources</a:t>
            </a:r>
            <a:r>
              <a:rPr lang="en-US" altLang="zh-CN" dirty="0"/>
              <a:t> between actors</a:t>
            </a:r>
          </a:p>
          <a:p>
            <a:pPr marL="514350" indent="-514350">
              <a:buFont typeface="+mj-lt"/>
              <a:buAutoNum type="arabicPeriod"/>
            </a:pPr>
            <a:r>
              <a:rPr lang="en-US" altLang="zh-CN" dirty="0"/>
              <a:t>Infer the </a:t>
            </a:r>
            <a:r>
              <a:rPr lang="en-US" altLang="zh-CN" dirty="0">
                <a:solidFill>
                  <a:srgbClr val="FF0000"/>
                </a:solidFill>
              </a:rPr>
              <a:t>constraints</a:t>
            </a:r>
            <a:r>
              <a:rPr lang="en-US" altLang="zh-CN" dirty="0"/>
              <a:t> based on the situations when actors use those shared resources</a:t>
            </a:r>
          </a:p>
          <a:p>
            <a:pPr lvl="1"/>
            <a:r>
              <a:rPr lang="en-US" altLang="zh-CN" b="1" u="sng" dirty="0"/>
              <a:t>ME or SCH</a:t>
            </a:r>
            <a:r>
              <a:rPr lang="en-US" altLang="zh-CN" dirty="0"/>
              <a:t>?</a:t>
            </a:r>
          </a:p>
          <a:p>
            <a:pPr lvl="2"/>
            <a:r>
              <a:rPr lang="en-US" altLang="zh-CN" dirty="0"/>
              <a:t>To determine semaphores and their initial values</a:t>
            </a:r>
          </a:p>
          <a:p>
            <a:pPr lvl="2"/>
            <a:r>
              <a:rPr lang="en-US" altLang="zh-CN" dirty="0"/>
              <a:t>To determine the code (nested for ME, and scattered for SCH)</a:t>
            </a:r>
          </a:p>
          <a:p>
            <a:pPr marL="514350" indent="-514350">
              <a:buFont typeface="+mj-lt"/>
              <a:buAutoNum type="arabicPeriod"/>
            </a:pPr>
            <a:r>
              <a:rPr lang="en-US" altLang="zh-CN" dirty="0"/>
              <a:t>Use semaphores to finish those processes</a:t>
            </a:r>
            <a:endParaRPr lang="zh-CN" altLang="en-US" dirty="0"/>
          </a:p>
        </p:txBody>
      </p:sp>
      <p:sp>
        <p:nvSpPr>
          <p:cNvPr id="4" name="页脚占位符 3"/>
          <p:cNvSpPr>
            <a:spLocks noGrp="1"/>
          </p:cNvSpPr>
          <p:nvPr>
            <p:ph type="ftr" sz="quarter" idx="11"/>
          </p:nvPr>
        </p:nvSpPr>
        <p:spPr/>
        <p:txBody>
          <a:bodyPr/>
          <a:lstStyle/>
          <a:p>
            <a:pPr>
              <a:defRPr/>
            </a:pPr>
            <a:r>
              <a:rPr lang="en-US" altLang="zh-CN"/>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8</a:t>
            </a:fld>
            <a:endParaRPr lang="zh-CN" altLang="en-US"/>
          </a:p>
        </p:txBody>
      </p:sp>
    </p:spTree>
    <p:extLst>
      <p:ext uri="{BB962C8B-B14F-4D97-AF65-F5344CB8AC3E}">
        <p14:creationId xmlns:p14="http://schemas.microsoft.com/office/powerpoint/2010/main" val="375871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a:t>Readers-Writers Problem is a quite popular synchronization problem in OS. </a:t>
            </a:r>
          </a:p>
          <a:p>
            <a:r>
              <a:rPr lang="en-US" altLang="zh-CN" dirty="0"/>
              <a:t>One of its typical sub-problems is the </a:t>
            </a:r>
            <a:r>
              <a:rPr lang="en-US" altLang="zh-CN" b="1" dirty="0"/>
              <a:t>First Readers-Writers Problem</a:t>
            </a:r>
            <a:r>
              <a:rPr lang="en-US" altLang="zh-CN" dirty="0"/>
              <a:t>, in which readers have priority over writers. </a:t>
            </a:r>
          </a:p>
          <a:p>
            <a:r>
              <a:rPr lang="en-US" altLang="zh-CN" dirty="0"/>
              <a:t>That is, </a:t>
            </a:r>
            <a:r>
              <a:rPr lang="en-US" altLang="zh-CN" dirty="0">
                <a:solidFill>
                  <a:srgbClr val="FF0000"/>
                </a:solidFill>
              </a:rPr>
              <a:t>unless a writer has permission to access the object, any reader requesting access to the object will get it</a:t>
            </a:r>
            <a:r>
              <a:rPr lang="en-US" altLang="zh-CN" dirty="0"/>
              <a:t>. (</a:t>
            </a:r>
            <a:r>
              <a:rPr lang="en-US" altLang="zh-CN" sz="2000" dirty="0"/>
              <a:t>Note this may result in a writer waiting indefinitely to access the object, AKA starvation.</a:t>
            </a:r>
            <a:r>
              <a:rPr lang="en-US" altLang="zh-CN" dirty="0"/>
              <a:t>) </a:t>
            </a:r>
          </a:p>
          <a:p>
            <a:r>
              <a:rPr lang="en-US" altLang="zh-CN" dirty="0"/>
              <a:t>Following is an unfinished pseudo code for this problem, please complete it. </a:t>
            </a:r>
            <a:endParaRPr lang="zh-CN" altLang="en-US" dirty="0"/>
          </a:p>
        </p:txBody>
      </p:sp>
      <p:sp>
        <p:nvSpPr>
          <p:cNvPr id="4" name="页脚占位符 3"/>
          <p:cNvSpPr>
            <a:spLocks noGrp="1"/>
          </p:cNvSpPr>
          <p:nvPr>
            <p:ph type="ftr" sz="quarter" idx="11"/>
          </p:nvPr>
        </p:nvSpPr>
        <p:spPr/>
        <p:txBody>
          <a:bodyPr/>
          <a:lstStyle/>
          <a:p>
            <a:r>
              <a:rPr lang="en-US" altLang="zh-CN"/>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9</a:t>
            </a:fld>
            <a:endParaRPr lang="zh-CN" altLang="en-US"/>
          </a:p>
        </p:txBody>
      </p:sp>
    </p:spTree>
    <p:extLst>
      <p:ext uri="{BB962C8B-B14F-4D97-AF65-F5344CB8AC3E}">
        <p14:creationId xmlns:p14="http://schemas.microsoft.com/office/powerpoint/2010/main" val="1369069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DURATION" val="3600"/>
  <p:tag name="ISPRING_ULTRA_SCORM_SLIDE_COUNT" val="58"/>
  <p:tag name="ISPRING_ULTRA_SCORM_TRACKING_SLIDES" val="1"/>
  <p:tag name="GENSWF_OUTPUT_FILE_NAME" val="Part 01 Introduction"/>
  <p:tag name="ISPRING_SCORM_RATE_SLIDES" val="0"/>
  <p:tag name="ISPRING_SCORM_RATE_QUIZZES" val="0"/>
  <p:tag name="ISPRING_SCORM_PASSING_SCORE" val="0.0000000000"/>
  <p:tag name="ISPRING_UUID" val="{A54EA9D7-859D-461E-A221-9DDD4DF18876}"/>
  <p:tag name="ISPRING_RESOURCE_FOLDER" val="D:\My7\MyClasses\01.Operating system\PPTs.2015-32\PPTs-32 Classes\Part 01 Introduction-2hrs\"/>
  <p:tag name="ISPRING_PRESENTATION_PATH" val="D:\My7\MyClasses\01.Operating system\PPTs.2015-32\PPTs-32 Classes\Part 01 Introduction-2hrs.pptx"/>
  <p:tag name="ISPRING_PRESENTATION_INFO" val="&lt;?xml version=&quot;1.0&quot; encoding=&quot;UTF-8&quot; standalone=&quot;no&quot; ?&gt;&#10;&lt;presentation&gt;&#10;&#10;  &lt;slides&gt;&#10;    &lt;slide duration=&quot;5000&quot; id=&quot;{928E6E7C-6387-43F0-9A27-577BEF6D88C8}&quot; pptId=&quot;256&quot; transitionDuration=&quot;0&quot;/&gt;&#10;    &lt;slide duration=&quot;5000&quot; id=&quot;{B7FFDD2B-AEA2-434B-A18B-28900DC08BC3}&quot; pptId=&quot;1067&quot; transitionDuration=&quot;0&quot;/&gt;&#10;    &lt;slide duration=&quot;5000&quot; id=&quot;{DE3EC241-4981-41CC-B903-3C80AAEED60B}&quot; pptId=&quot;1098&quot; transitionDuration=&quot;0&quot;/&gt;&#10;    &lt;slide duration=&quot;5000&quot; id=&quot;{95771F81-357F-465A-98EA-16B0B299EFB3}&quot; pptId=&quot;1004&quot; transitionDuration=&quot;0&quot;/&gt;&#10;    &lt;slide duration=&quot;5000&quot; id=&quot;{A933A794-4660-4D23-8579-BF92BC10D4A3}&quot; pptId=&quot;1092&quot; transitionDuration=&quot;0&quot;/&gt;&#10;    &lt;slide duration=&quot;5000&quot; id=&quot;{6F872CD3-28FB-4D31-9E8F-6924F4C8D251}&quot; pptId=&quot;1005&quot; transitionDuration=&quot;0&quot;/&gt;&#10;    &lt;slide duration=&quot;5000&quot; id=&quot;{53EAD216-A367-420E-95DD-7241CE9B7CCF}&quot; pptId=&quot;995&quot; transitionDuration=&quot;0&quot;/&gt;&#10;    &lt;slide duration=&quot;5000&quot; id=&quot;{6BF56334-9BA8-4F9A-94FF-EF3690416B56}&quot; pptId=&quot;1099&quot; transitionDuration=&quot;0&quot;/&gt;&#10;    &lt;slide duration=&quot;5000&quot; id=&quot;{9C5D8764-DE49-40D4-9271-323D7A1889C0}&quot; pptId=&quot;1047&quot; transitionDuration=&quot;0&quot;/&gt;&#10;    &lt;slide duration=&quot;5000&quot; id=&quot;{3B85E39E-1E17-4406-8B19-E43E3F0CA91F}&quot; pptId=&quot;1048&quot; transitionDuration=&quot;0&quot;/&gt;&#10;    &lt;slide duration=&quot;2501&quot; id=&quot;{A67DC5F9-478E-4D5D-9464-4B30092F6B0C}&quot; pptId=&quot;1049&quot; transitionDuration=&quot;0&quot;/&gt;&#10;    &lt;slide duration=&quot;501&quot; id=&quot;{F2050960-E076-4E87-B363-E580407DDD5B}&quot; pptId=&quot;1062&quot; transitionDuration=&quot;0&quot;/&gt;&#10;    &lt;slide duration=&quot;5000&quot; id=&quot;{E9F37FBE-7EBC-4BB1-9BAF-96958AF4949F}&quot; pptId=&quot;1050&quot; transitionDuration=&quot;0&quot;/&gt;&#10;    &lt;slide duration=&quot;5000&quot; id=&quot;{98CBCDBC-E7A0-4E7B-B87C-587321A11239}&quot; pptId=&quot;1051&quot; transitionDuration=&quot;0&quot;/&gt;&#10;    &lt;slide duration=&quot;5000&quot; id=&quot;{0FF8C082-F0B4-4500-AC51-2337A43050CB}&quot; pptId=&quot;1052&quot; transitionDuration=&quot;0&quot;/&gt;&#10;    &lt;slide duration=&quot;3001&quot; id=&quot;{B18E624F-D32A-4446-8A6B-0163881E0896}&quot; pptId=&quot;1061&quot; transitionDuration=&quot;0&quot;/&gt;&#10;    &lt;slide duration=&quot;5000&quot; id=&quot;{08A91C3E-C0ED-47A4-BA40-F2EC10311D45}&quot; pptId=&quot;1054&quot; transitionDuration=&quot;0&quot;/&gt;&#10;    &lt;slide duration=&quot;5000&quot; id=&quot;{196D4454-7AF1-46BC-8865-B1541DE8132A}&quot; pptId=&quot;1055&quot; transitionDuration=&quot;0&quot;/&gt;&#10;    &lt;slide duration=&quot;5000&quot; id=&quot;{6180C043-2F9D-4C7B-B627-6E132C09BE50}&quot; pptId=&quot;1056&quot; transitionDuration=&quot;0&quot;/&gt;&#10;    &lt;slide duration=&quot;5000&quot; id=&quot;{736CD315-5F18-416E-9E72-511F2679FBA3}&quot; pptId=&quot;1103&quot; transitionDuration=&quot;0&quot;/&gt;&#10;    &lt;slide duration=&quot;5000&quot; id=&quot;{21FDD349-1FCA-4665-B223-5AEED66CA342}&quot; pptId=&quot;1100&quot; transitionDuration=&quot;0&quot;/&gt;&#10;    &lt;slide duration=&quot;5000&quot; id=&quot;{7C393098-256F-4048-BA99-5E0672B03006}&quot; pptId=&quot;1063&quot; transitionDuration=&quot;0&quot;/&gt;&#10;    &lt;slide duration=&quot;5000&quot; id=&quot;{B96A01C1-FDFB-4EDF-9117-F6336A0371A8}&quot; pptId=&quot;1064&quot; transitionDuration=&quot;0&quot;/&gt;&#10;    &lt;slide duration=&quot;5000&quot; id=&quot;{B867BA84-86B6-4581-96C8-F8907D510E66}&quot; pptId=&quot;1065&quot; transitionDuration=&quot;0&quot;/&gt;&#10;    &lt;slide duration=&quot;5000&quot; id=&quot;{6AA7B2B8-3C1D-494F-945E-08D6A7381EB2}&quot; pptId=&quot;1101&quot; transitionDuration=&quot;0&quot;/&gt;&#10;    &lt;slide duration=&quot;5000&quot; id=&quot;{380F8DB3-11A7-40DA-8BFD-F26DCE69CE38}&quot; pptId=&quot;1094&quot; transitionDuration=&quot;0&quot;/&gt;&#10;    &lt;slide duration=&quot;6001&quot; id=&quot;{7288F7F7-6F6F-4197-AF63-646F7617E7B6}&quot; pptId=&quot;1106&quot; transitionDuration=&quot;0&quot;/&gt;&#10;    &lt;slide duration=&quot;8001&quot; id=&quot;{4A25EFE4-4DF0-4AF4-9061-2B684C5FF254}&quot; pptId=&quot;1110&quot; transitionDuration=&quot;0&quot;/&gt;&#10;    &lt;slide duration=&quot;5001&quot; id=&quot;{482B2A81-013C-4B9A-95CD-4C4A540DB508}&quot; pptId=&quot;1111&quot; transitionDuration=&quot;0&quot;/&gt;&#10;    &lt;slide duration=&quot;5000&quot; id=&quot;{751C0A16-6E70-4A3A-A072-81F5F5BE7D07}&quot; pptId=&quot;1096&quot; transitionDuration=&quot;0&quot;/&gt;&#10;    &lt;slide duration=&quot;5000&quot; id=&quot;{555FCE85-1AEC-4393-9EB2-67D32F9C401F}&quot; pptId=&quot;1104&quot; transitionDuration=&quot;0&quot;/&gt;&#10;    &lt;slide duration=&quot;5000&quot; id=&quot;{645EA5C5-7787-498A-AF87-B894F67ED276}&quot; pptId=&quot;1097&quot; transitionDuration=&quot;0&quot;/&gt;&#10;    &lt;slide duration=&quot;5000&quot; id=&quot;{89B8304C-6EF8-47B1-982F-FC776603E0F7}&quot; pptId=&quot;1109&quot; transitionDuration=&quot;0&quot;/&gt;&#10;    &lt;slide duration=&quot;5000&quot; id=&quot;{E447921B-C170-4EA6-ADFC-322D92BF8C4D}&quot; pptId=&quot;1105&quot; transitionDuration=&quot;0&quot;/&gt;&#10;    &lt;slide duration=&quot;501&quot; id=&quot;{59FB8CC6-C336-4C29-AFF6-4E28DD6A129C}&quot; pptId=&quot;1010&quot; transitionDuration=&quot;0&quot;/&gt;&#10;    &lt;slide duration=&quot;5000&quot; id=&quot;{03A21CAB-E239-4BB6-9D3A-6E1A102A4CE8}&quot; pptId=&quot;1011&quot; transitionDuration=&quot;0&quot;/&gt;&#10;    &lt;slide duration=&quot;6001&quot; id=&quot;{E2E81B8B-018E-47DB-A4F3-8E3095199C4A}&quot; pptId=&quot;1013&quot; transitionDuration=&quot;0&quot;/&gt;&#10;    &lt;slide duration=&quot;3002&quot; id=&quot;{A85884D8-5DB7-45BE-A940-CFEAF02B1807}&quot; pptId=&quot;1015&quot; transitionDuration=&quot;0&quot;/&gt;&#10;    &lt;slide duration=&quot;5000&quot; id=&quot;{91897216-A311-4B38-A2B7-558D06F66B2C}&quot; pptId=&quot;1016&quot; transitionDuration=&quot;0&quot;/&gt;&#10;    &lt;slide duration=&quot;1501&quot; id=&quot;{79F3AFEB-DA01-40F2-A3BD-56ADDF985C99}&quot; pptId=&quot;1018&quot; transitionDuration=&quot;0&quot;/&gt;&#10;    &lt;slide duration=&quot;1001&quot; id=&quot;{D77CE66B-913D-4D42-A813-AD672593BEC7}&quot; pptId=&quot;1017&quot; transitionDuration=&quot;0&quot;/&gt;&#10;    &lt;slide duration=&quot;2001&quot; id=&quot;{2B4C7A96-D104-4210-B194-ED540888911B}&quot; pptId=&quot;1014&quot; transitionDuration=&quot;0&quot;/&gt;&#10;    &lt;slide duration=&quot;5000&quot; id=&quot;{9CD81FF7-0557-43F8-BC17-303B17FE26F1}&quot; pptId=&quot;1112&quot; transitionDuration=&quot;0&quot;/&gt;&#10;    &lt;slide duration=&quot;5000&quot; id=&quot;{596208F3-471C-4884-A813-348B8D929CE6}&quot; pptId=&quot;1113&quot; transitionDuration=&quot;0&quot;/&gt;&#10;    &lt;slide duration=&quot;5000&quot; id=&quot;{AEFD3918-908D-4AA7-A3EB-7C9F19A2444F}&quot; pptId=&quot;1102&quot; transitionDuration=&quot;0&quot;/&gt;&#10;    &lt;slide duration=&quot;2501&quot; id=&quot;{76BF69B9-E2E8-429A-B5AD-E180C83619D2}&quot; pptId=&quot;1070&quot; transitionDuration=&quot;0&quot;/&gt;&#10;    &lt;slide duration=&quot;2001&quot; id=&quot;{B830CD72-81C7-4D2D-AF5A-E915E568F54E}&quot; pptId=&quot;1069&quot; transitionDuration=&quot;0&quot;/&gt;&#10;    &lt;slide duration=&quot;5000&quot; id=&quot;{07B7D0DF-6B49-4D24-AD05-C10BE16F2484}&quot; pptId=&quot;1089&quot; transitionDuration=&quot;0&quot;/&gt;&#10;    &lt;slide duration=&quot;5000&quot; id=&quot;{0A3D37F7-9FC8-4F8D-9FA8-27AB15FD3D61}&quot; pptId=&quot;1020&quot; transitionDuration=&quot;0&quot;/&gt;&#10;    &lt;slide duration=&quot;5000&quot; id=&quot;{85AF5C33-5F5D-43B1-989B-55171F2CA2F6}&quot; pptId=&quot;1068&quot; transitionDuration=&quot;0&quot;/&gt;&#10;    &lt;slide duration=&quot;5000&quot; id=&quot;{E8C620C4-3139-4161-98B1-B6BB4CD79527}&quot; pptId=&quot;1072&quot; transitionDuration=&quot;0&quot;/&gt;&#10;  &lt;/slides&gt;&#10;&#10;&lt;/presentation&gt;&#10;"/>
  <p:tag name="ISPRING_RESOURCE_PATHS_HASH_2" val="50c3a45d46a1f499c72fd8aa28e4166c8e1aa9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66223</TotalTime>
  <Words>1824</Words>
  <Application>Microsoft Office PowerPoint</Application>
  <PresentationFormat>宽屏</PresentationFormat>
  <Paragraphs>230</Paragraphs>
  <Slides>21</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Happy</vt:lpstr>
      <vt:lpstr>宋体</vt:lpstr>
      <vt:lpstr>宋体</vt:lpstr>
      <vt:lpstr>Arial</vt:lpstr>
      <vt:lpstr>Calibri</vt:lpstr>
      <vt:lpstr>Times New Roman</vt:lpstr>
      <vt:lpstr>Wingdings</vt:lpstr>
      <vt:lpstr>Office Theme</vt:lpstr>
      <vt:lpstr>Operating system</vt:lpstr>
      <vt:lpstr>Review – Computations </vt:lpstr>
      <vt:lpstr>PowerPoint 演示文稿</vt:lpstr>
      <vt:lpstr>PowerPoint 演示文稿</vt:lpstr>
      <vt:lpstr>Typical questions</vt:lpstr>
      <vt:lpstr>PowerPoint 演示文稿</vt:lpstr>
      <vt:lpstr>PowerPoint 演示文稿</vt:lpstr>
      <vt:lpstr>General rules to cope with CS problem using semaphores</vt:lpstr>
      <vt:lpstr>PowerPoint 演示文稿</vt:lpstr>
      <vt:lpstr>PowerPoint 演示文稿</vt:lpstr>
      <vt:lpstr>PowerPoint 演示文稿</vt:lpstr>
      <vt:lpstr>Wrong</vt:lpstr>
      <vt:lpstr>PowerPoint 演示文稿</vt:lpstr>
      <vt:lpstr>PowerPoint 演示文稿</vt:lpstr>
      <vt:lpstr>PowerPoint 演示文稿</vt:lpstr>
      <vt:lpstr>Disk scheduling algorithms</vt:lpstr>
      <vt:lpstr>Typical questions for file system + Device management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mlinking</dc:creator>
  <cp:lastModifiedBy>孔 令波</cp:lastModifiedBy>
  <cp:revision>1575</cp:revision>
  <dcterms:created xsi:type="dcterms:W3CDTF">2009-03-23T15:53:52Z</dcterms:created>
  <dcterms:modified xsi:type="dcterms:W3CDTF">2021-11-03T05:27:33Z</dcterms:modified>
</cp:coreProperties>
</file>