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5" r:id="rId9"/>
    <p:sldId id="263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6E8E6-29E8-434A-B0D4-C7C191526B36}" v="73" dt="2025-01-15T19:32:41.510"/>
    <p1510:client id="{6B989BDF-CA1C-492E-8D0D-25820B592C9F}" v="88" dt="2025-01-15T19:20:16.578"/>
    <p1510:client id="{7A690D4A-B945-4CFE-8EAE-4294579FAC2A}" v="5" dt="2025-01-15T19:23:14.590"/>
    <p1510:client id="{B81D14AD-FAC5-4FF2-9939-14AB0EAF78B9}" v="2" dt="2025-01-15T18:55:49.469"/>
    <p1510:client id="{EFB08177-7EC0-42AC-AB18-CD784878865F}" v="11" dt="2025-01-15T19:58:27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4676" y="1315546"/>
            <a:ext cx="562377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/>
              <a:t>Платформа для картографии и создания собственных карт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4676" y="460015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err="1"/>
              <a:t>Богданцев</a:t>
            </a:r>
            <a:r>
              <a:rPr lang="ru-RU"/>
              <a:t> Александр Викторович</a:t>
            </a:r>
          </a:p>
          <a:p>
            <a:pPr algn="l"/>
            <a:r>
              <a:rPr lang="ru-RU"/>
              <a:t>Завьялов Павел Андреевич</a:t>
            </a:r>
          </a:p>
          <a:p>
            <a:pPr algn="l"/>
            <a:r>
              <a:rPr lang="ru-RU"/>
              <a:t>Захаркин Егор Сергеевич</a:t>
            </a:r>
          </a:p>
        </p:txBody>
      </p:sp>
      <p:pic>
        <p:nvPicPr>
          <p:cNvPr id="4" name="Рисунок 3" descr="Изображение выглядит как текст, мультимедиа, снимок экрана, Устройство отображения&#10;&#10;Автоматически созданное описание">
            <a:extLst>
              <a:ext uri="{FF2B5EF4-FFF2-40B4-BE49-F238E27FC236}">
                <a16:creationId xmlns:a16="http://schemas.microsoft.com/office/drawing/2014/main" id="{061D150E-AF5B-80D4-8900-31CF40CB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77" y="1850571"/>
            <a:ext cx="5046367" cy="31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214648" y="364900"/>
            <a:ext cx="8854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/>
              <a:t>Методика выполнения. Разработка кода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0553"/>
          <a:stretch/>
        </p:blipFill>
        <p:spPr>
          <a:xfrm>
            <a:off x="297254" y="4940018"/>
            <a:ext cx="6298295" cy="103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648" y="6213099"/>
            <a:ext cx="383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Пример кнопок выбора</a:t>
            </a:r>
          </a:p>
        </p:txBody>
      </p:sp>
      <p:sp>
        <p:nvSpPr>
          <p:cNvPr id="5" name="AutoShape 2" descr="blob:https://web.telegram.org/1837cdde-a2af-40d0-ad42-2faa535b855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" r="48133"/>
          <a:stretch/>
        </p:blipFill>
        <p:spPr>
          <a:xfrm>
            <a:off x="155575" y="1707694"/>
            <a:ext cx="4192138" cy="111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575" y="2958524"/>
            <a:ext cx="36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Параметры логотипа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559" y="1240809"/>
            <a:ext cx="6555985" cy="2556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6015" y="3896474"/>
            <a:ext cx="64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Адаптация для мобильных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3541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5E9A95F-139A-8237-13A3-B961A325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31493"/>
              </p:ext>
            </p:extLst>
          </p:nvPr>
        </p:nvGraphicFramePr>
        <p:xfrm>
          <a:off x="320040" y="2865343"/>
          <a:ext cx="11548875" cy="3122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234">
                  <a:extLst>
                    <a:ext uri="{9D8B030D-6E8A-4147-A177-3AD203B41FA5}">
                      <a16:colId xmlns:a16="http://schemas.microsoft.com/office/drawing/2014/main" val="1619400839"/>
                    </a:ext>
                  </a:extLst>
                </a:gridCol>
                <a:gridCol w="2751521">
                  <a:extLst>
                    <a:ext uri="{9D8B030D-6E8A-4147-A177-3AD203B41FA5}">
                      <a16:colId xmlns:a16="http://schemas.microsoft.com/office/drawing/2014/main" val="432511441"/>
                    </a:ext>
                  </a:extLst>
                </a:gridCol>
                <a:gridCol w="2021743">
                  <a:extLst>
                    <a:ext uri="{9D8B030D-6E8A-4147-A177-3AD203B41FA5}">
                      <a16:colId xmlns:a16="http://schemas.microsoft.com/office/drawing/2014/main" val="981821481"/>
                    </a:ext>
                  </a:extLst>
                </a:gridCol>
                <a:gridCol w="2324080">
                  <a:extLst>
                    <a:ext uri="{9D8B030D-6E8A-4147-A177-3AD203B41FA5}">
                      <a16:colId xmlns:a16="http://schemas.microsoft.com/office/drawing/2014/main" val="2142214088"/>
                    </a:ext>
                  </a:extLst>
                </a:gridCol>
                <a:gridCol w="1703769">
                  <a:extLst>
                    <a:ext uri="{9D8B030D-6E8A-4147-A177-3AD203B41FA5}">
                      <a16:colId xmlns:a16="http://schemas.microsoft.com/office/drawing/2014/main" val="2377512746"/>
                    </a:ext>
                  </a:extLst>
                </a:gridCol>
                <a:gridCol w="1321528">
                  <a:extLst>
                    <a:ext uri="{9D8B030D-6E8A-4147-A177-3AD203B41FA5}">
                      <a16:colId xmlns:a16="http://schemas.microsoft.com/office/drawing/2014/main" val="244974381"/>
                    </a:ext>
                  </a:extLst>
                </a:gridCol>
              </a:tblGrid>
              <a:tr h="555465"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Номер теста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Назначение теста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Значение исходных данных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Ожидаемый результат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Реакция программы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Вывод</a:t>
                      </a:r>
                    </a:p>
                  </a:txBody>
                  <a:tcPr marL="75063" marR="75063" marT="37531" marB="37531"/>
                </a:tc>
                <a:extLst>
                  <a:ext uri="{0D108BD9-81ED-4DB2-BD59-A6C34878D82A}">
                    <a16:rowId xmlns:a16="http://schemas.microsoft.com/office/drawing/2014/main" val="3429491929"/>
                  </a:ext>
                </a:extLst>
              </a:tr>
              <a:tr h="1005842"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  <a:p>
                      <a:pPr lvl="0" algn="ctr">
                        <a:buNone/>
                      </a:pPr>
                      <a:r>
                        <a:rPr lang="ru-RU" sz="1500"/>
                        <a:t>1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Проверка корректности работы кнопки "Создать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Нажатие на кнопку "Создать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Ожидается открытие страницы "Создать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Открытие страницы "Создать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Программа работает корректно</a:t>
                      </a:r>
                    </a:p>
                  </a:txBody>
                  <a:tcPr marL="75063" marR="75063" marT="37531" marB="37531"/>
                </a:tc>
                <a:extLst>
                  <a:ext uri="{0D108BD9-81ED-4DB2-BD59-A6C34878D82A}">
                    <a16:rowId xmlns:a16="http://schemas.microsoft.com/office/drawing/2014/main" val="1707960990"/>
                  </a:ext>
                </a:extLst>
              </a:tr>
              <a:tr h="780653"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  <a:p>
                      <a:pPr lvl="0" algn="ctr">
                        <a:buNone/>
                      </a:pPr>
                      <a:r>
                        <a:rPr lang="ru-RU" sz="1500"/>
                        <a:t>2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Проверка корректности работы кнопки "Найти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Нажатие на кнопку "Найти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Ожидается открытие страницы "Найти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Открытие страницы "Найти маршрут"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Программа работает корректно</a:t>
                      </a:r>
                    </a:p>
                  </a:txBody>
                  <a:tcPr marL="75063" marR="75063" marT="37531" marB="37531"/>
                </a:tc>
                <a:extLst>
                  <a:ext uri="{0D108BD9-81ED-4DB2-BD59-A6C34878D82A}">
                    <a16:rowId xmlns:a16="http://schemas.microsoft.com/office/drawing/2014/main" val="2316323074"/>
                  </a:ext>
                </a:extLst>
              </a:tr>
              <a:tr h="780653"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  <a:p>
                      <a:pPr lvl="0" algn="ctr">
                        <a:buNone/>
                      </a:pPr>
                      <a:r>
                        <a:rPr lang="ru-RU" sz="1500"/>
                        <a:t>3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Проверка корректности работы кнопки "Регистрация"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Нажатие на кнопку "Регистрация"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Ожидается открытие страницы "Регистрация"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Открытие страницы "Регистрация"</a:t>
                      </a:r>
                    </a:p>
                  </a:txBody>
                  <a:tcPr marL="75063" marR="75063" marT="37531" marB="3753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/>
                        <a:t>Программа работает корректно</a:t>
                      </a:r>
                    </a:p>
                  </a:txBody>
                  <a:tcPr marL="75063" marR="75063" marT="37531" marB="37531"/>
                </a:tc>
                <a:extLst>
                  <a:ext uri="{0D108BD9-81ED-4DB2-BD59-A6C34878D82A}">
                    <a16:rowId xmlns:a16="http://schemas.microsoft.com/office/drawing/2014/main" val="1729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4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9D8A2-0112-2DBD-2470-3B871E84F559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19E99FC-4D00-B97C-3F5E-2A80EEF8C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01625"/>
              </p:ext>
            </p:extLst>
          </p:nvPr>
        </p:nvGraphicFramePr>
        <p:xfrm>
          <a:off x="320040" y="2650477"/>
          <a:ext cx="11548874" cy="355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056">
                  <a:extLst>
                    <a:ext uri="{9D8B030D-6E8A-4147-A177-3AD203B41FA5}">
                      <a16:colId xmlns:a16="http://schemas.microsoft.com/office/drawing/2014/main" val="367582453"/>
                    </a:ext>
                  </a:extLst>
                </a:gridCol>
                <a:gridCol w="3816909">
                  <a:extLst>
                    <a:ext uri="{9D8B030D-6E8A-4147-A177-3AD203B41FA5}">
                      <a16:colId xmlns:a16="http://schemas.microsoft.com/office/drawing/2014/main" val="2481952083"/>
                    </a:ext>
                  </a:extLst>
                </a:gridCol>
                <a:gridCol w="3816909">
                  <a:extLst>
                    <a:ext uri="{9D8B030D-6E8A-4147-A177-3AD203B41FA5}">
                      <a16:colId xmlns:a16="http://schemas.microsoft.com/office/drawing/2014/main" val="3258169507"/>
                    </a:ext>
                  </a:extLst>
                </a:gridCol>
              </a:tblGrid>
              <a:tr h="507478">
                <a:tc>
                  <a:txBody>
                    <a:bodyPr/>
                    <a:lstStyle/>
                    <a:p>
                      <a:r>
                        <a:rPr lang="ru-RU" sz="2300"/>
                        <a:t>№ пользователя 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r>
                        <a:rPr lang="ru-RU" sz="2300"/>
                        <a:t>Удобство использования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r>
                        <a:rPr lang="ru-RU" sz="2300"/>
                        <a:t>Удобство эксплуатации</a:t>
                      </a:r>
                      <a:endParaRPr lang="ru-RU" sz="2300" err="1"/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3051271137"/>
                  </a:ext>
                </a:extLst>
              </a:tr>
              <a:tr h="507478"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1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7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</a:t>
                      </a:r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719118648"/>
                  </a:ext>
                </a:extLst>
              </a:tr>
              <a:tr h="507478"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2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9</a:t>
                      </a:r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3799576907"/>
                  </a:ext>
                </a:extLst>
              </a:tr>
              <a:tr h="507478"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3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9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</a:t>
                      </a:r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2292488413"/>
                  </a:ext>
                </a:extLst>
              </a:tr>
              <a:tr h="507478"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4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9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</a:t>
                      </a:r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1349460744"/>
                  </a:ext>
                </a:extLst>
              </a:tr>
              <a:tr h="507478"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5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7</a:t>
                      </a:r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3563097297"/>
                  </a:ext>
                </a:extLst>
              </a:tr>
              <a:tr h="507478">
                <a:tc>
                  <a:txBody>
                    <a:bodyPr/>
                    <a:lstStyle/>
                    <a:p>
                      <a:r>
                        <a:rPr lang="ru-RU" sz="2300"/>
                        <a:t>Средняя оценка: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8.2</a:t>
                      </a:r>
                    </a:p>
                  </a:txBody>
                  <a:tcPr marL="115336" marR="115336" marT="57668" marB="57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/>
                        <a:t>8</a:t>
                      </a:r>
                    </a:p>
                  </a:txBody>
                  <a:tcPr marL="115336" marR="115336" marT="57668" marB="57668"/>
                </a:tc>
                <a:extLst>
                  <a:ext uri="{0D108BD9-81ED-4DB2-BD59-A6C34878D82A}">
                    <a16:rowId xmlns:a16="http://schemas.microsoft.com/office/drawing/2014/main" val="28382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9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Разработка сайта по интересующей тематике | Идея проекта заключается в  создании удобного и привлекательного интернет-ресурса, который будет  предлагать ценный и интересный контент по выбранной тематике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r="11885" b="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9" name="Freeform: Shape 3088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1" name="Freeform: Shape 3090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Вывод</a:t>
            </a:r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4E4E6-E4B4-06D8-52C0-96984B3C355A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В ходе реализации проекта была создана интуитивно понятная платформа для онлайн картографии, которая отвечает современным требованиям пользователей. Платформа предоставляет возможность создавать и делиться картами, что способствует более эффективному обмену информацией. </a:t>
            </a:r>
          </a:p>
        </p:txBody>
      </p:sp>
    </p:spTree>
    <p:extLst>
      <p:ext uri="{BB962C8B-B14F-4D97-AF65-F5344CB8AC3E}">
        <p14:creationId xmlns:p14="http://schemas.microsoft.com/office/powerpoint/2010/main" val="37029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F84C-D40D-A3DC-5796-582E51BAC09D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Оглавление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CC7A4-0E33-73F4-BB0B-2BA32BD08FCB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Актуальность проекта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Обоснование выбора темы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Цели и задачи работы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Методика выполнения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Результаты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Вывод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87D39847-97E3-18A9-DE7E-23BC74CB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30" r="2791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Picture background">
            <a:extLst>
              <a:ext uri="{FF2B5EF4-FFF2-40B4-BE49-F238E27FC236}">
                <a16:creationId xmlns:a16="http://schemas.microsoft.com/office/drawing/2014/main" id="{82378975-3942-6F4C-B00E-FED52E79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7" b="781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Актуальность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85204-9C88-B5E7-8068-EF81FE2273F2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В современном мире картография играет ключевую роль в различных сферах деятельности: от науки и образования до бизнеса и туризма. С ростом объемов данных и необходимостью их визуализации, онлайн платформы для создания карт становятся все более актуальными. Они позволяют пользователям не только создавать собственные карты, но и делиться ими с другими, что способствует обмену знаниями и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392755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Обоснование выбора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FEB18-CC7D-3AEE-5820-CBA573844E07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Выбор темы проекта обусловлен потребностью в доступных инструментах для картографии, которые могут использоваться как профессионалами, так и любителями. Платформа позволит устранить барьеры, связанные с традиционными методами создания карт, и предоставит пользователям возможность легко и быстро визуализировать свои данные.</a:t>
            </a:r>
          </a:p>
        </p:txBody>
      </p:sp>
      <p:pic>
        <p:nvPicPr>
          <p:cNvPr id="6" name="Рисунок 5" descr="Изображение выглядит как карта,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46ABFE70-0856-451A-C1C9-CA1A9905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88" r="22479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E0778946-1CC7-687F-8445-E15237D3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02A06-58ED-6244-C571-D48DED6594CA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Разработка платформы для онлайн картографии, позволяющей пользователям создавать, редактировать и делиться собственными картами.</a:t>
            </a:r>
          </a:p>
        </p:txBody>
      </p:sp>
    </p:spTree>
    <p:extLst>
      <p:ext uri="{BB962C8B-B14F-4D97-AF65-F5344CB8AC3E}">
        <p14:creationId xmlns:p14="http://schemas.microsoft.com/office/powerpoint/2010/main" val="334956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4586706" y="3250082"/>
            <a:ext cx="2304081" cy="3675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/>
              <a:t>Задачи</a:t>
            </a:r>
            <a:r>
              <a:rPr lang="en-US" sz="2400" dirty="0"/>
              <a:t> </a:t>
            </a:r>
            <a:r>
              <a:rPr lang="en-US" sz="2400" dirty="0" err="1"/>
              <a:t>работы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4BA6-B47B-BEEC-6D23-A2658BA5EC42}"/>
              </a:ext>
            </a:extLst>
          </p:cNvPr>
          <p:cNvSpPr txBox="1"/>
          <p:nvPr/>
        </p:nvSpPr>
        <p:spPr>
          <a:xfrm>
            <a:off x="8273322" y="3161797"/>
            <a:ext cx="3648787" cy="5504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2. </a:t>
            </a:r>
            <a:r>
              <a:rPr lang="en-US" err="1"/>
              <a:t>Определить</a:t>
            </a:r>
            <a:r>
              <a:rPr lang="en-US" dirty="0"/>
              <a:t> </a:t>
            </a:r>
            <a:r>
              <a:rPr lang="en-US" err="1"/>
              <a:t>функциональные</a:t>
            </a:r>
            <a:r>
              <a:rPr lang="en-US" dirty="0"/>
              <a:t> </a:t>
            </a:r>
            <a:r>
              <a:rPr lang="en-US" err="1"/>
              <a:t>требования</a:t>
            </a:r>
            <a:r>
              <a:rPr lang="en-US" dirty="0"/>
              <a:t> к </a:t>
            </a:r>
            <a:r>
              <a:rPr lang="en-US" err="1"/>
              <a:t>платформе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DB314-A4DD-4CE0-5F4D-FE6133A76EDA}"/>
              </a:ext>
            </a:extLst>
          </p:cNvPr>
          <p:cNvSpPr txBox="1"/>
          <p:nvPr/>
        </p:nvSpPr>
        <p:spPr>
          <a:xfrm>
            <a:off x="7328849" y="5011257"/>
            <a:ext cx="18416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3. </a:t>
            </a:r>
            <a:r>
              <a:rPr lang="en-US" err="1"/>
              <a:t>Разработать</a:t>
            </a:r>
            <a:r>
              <a:rPr lang="en-US"/>
              <a:t> </a:t>
            </a:r>
            <a:r>
              <a:rPr lang="en-US" err="1"/>
              <a:t>интерфейс</a:t>
            </a:r>
            <a:r>
              <a:rPr lang="en-US"/>
              <a:t> </a:t>
            </a:r>
            <a:r>
              <a:rPr lang="en-US" err="1"/>
              <a:t>пользователя</a:t>
            </a:r>
            <a:r>
              <a:rPr lang="en-US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B97BE-A514-C76D-E5D1-B41B8E5D3B16}"/>
              </a:ext>
            </a:extLst>
          </p:cNvPr>
          <p:cNvSpPr txBox="1"/>
          <p:nvPr/>
        </p:nvSpPr>
        <p:spPr>
          <a:xfrm>
            <a:off x="1931222" y="4730862"/>
            <a:ext cx="22373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4. </a:t>
            </a:r>
            <a:r>
              <a:rPr lang="en-US" err="1"/>
              <a:t>Реализовать</a:t>
            </a:r>
            <a:r>
              <a:rPr lang="en-US"/>
              <a:t> </a:t>
            </a:r>
            <a:r>
              <a:rPr lang="en-US" err="1"/>
              <a:t>основные</a:t>
            </a:r>
            <a:r>
              <a:rPr lang="en-US"/>
              <a:t> </a:t>
            </a:r>
            <a:r>
              <a:rPr lang="en-US" err="1"/>
              <a:t>функции</a:t>
            </a:r>
            <a:r>
              <a:rPr lang="en-US"/>
              <a:t> </a:t>
            </a:r>
            <a:r>
              <a:rPr lang="en-US" err="1"/>
              <a:t>создания</a:t>
            </a:r>
            <a:r>
              <a:rPr lang="en-US"/>
              <a:t> и </a:t>
            </a:r>
            <a:r>
              <a:rPr lang="en-US" err="1"/>
              <a:t>редактирования</a:t>
            </a:r>
            <a:r>
              <a:rPr lang="en-US"/>
              <a:t> </a:t>
            </a:r>
            <a:r>
              <a:rPr lang="en-US" err="1"/>
              <a:t>карт</a:t>
            </a:r>
            <a:r>
              <a:rPr lang="en-US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470D-5C23-7856-7F89-65A058390ED0}"/>
              </a:ext>
            </a:extLst>
          </p:cNvPr>
          <p:cNvSpPr txBox="1"/>
          <p:nvPr/>
        </p:nvSpPr>
        <p:spPr>
          <a:xfrm>
            <a:off x="1229885" y="2791637"/>
            <a:ext cx="17021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5. </a:t>
            </a:r>
            <a:r>
              <a:rPr lang="en-US" err="1"/>
              <a:t>Провести</a:t>
            </a:r>
            <a:r>
              <a:rPr lang="en-US"/>
              <a:t> </a:t>
            </a:r>
            <a:r>
              <a:rPr lang="en-US" err="1"/>
              <a:t>тестирование</a:t>
            </a:r>
            <a:r>
              <a:rPr lang="en-US"/>
              <a:t> </a:t>
            </a:r>
            <a:r>
              <a:rPr lang="en-US" err="1"/>
              <a:t>платформы</a:t>
            </a:r>
            <a:r>
              <a:rPr lang="en-US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D8E50-3B89-A258-844A-E0E426A46263}"/>
              </a:ext>
            </a:extLst>
          </p:cNvPr>
          <p:cNvSpPr txBox="1"/>
          <p:nvPr/>
        </p:nvSpPr>
        <p:spPr>
          <a:xfrm>
            <a:off x="4589455" y="41861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1. </a:t>
            </a:r>
            <a:r>
              <a:rPr lang="en-US" err="1"/>
              <a:t>Исследовать</a:t>
            </a:r>
            <a:r>
              <a:rPr lang="en-US"/>
              <a:t> </a:t>
            </a:r>
            <a:r>
              <a:rPr lang="en-US" err="1"/>
              <a:t>существующие</a:t>
            </a:r>
            <a:r>
              <a:rPr lang="en-US"/>
              <a:t> </a:t>
            </a:r>
            <a:r>
              <a:rPr lang="en-US" err="1"/>
              <a:t>решения</a:t>
            </a:r>
            <a:r>
              <a:rPr lang="en-US"/>
              <a:t> в </a:t>
            </a:r>
            <a:r>
              <a:rPr lang="en-US" err="1"/>
              <a:t>области</a:t>
            </a:r>
            <a:r>
              <a:rPr lang="en-US"/>
              <a:t> </a:t>
            </a:r>
            <a:r>
              <a:rPr lang="en-US" err="1"/>
              <a:t>онлайн</a:t>
            </a:r>
            <a:r>
              <a:rPr lang="en-US"/>
              <a:t> </a:t>
            </a:r>
            <a:r>
              <a:rPr lang="en-US" err="1"/>
              <a:t>картографии</a:t>
            </a:r>
            <a:r>
              <a:rPr lang="en-US"/>
              <a:t>. </a:t>
            </a:r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34175725-154D-516D-61A9-34B674C441AE}"/>
              </a:ext>
            </a:extLst>
          </p:cNvPr>
          <p:cNvSpPr/>
          <p:nvPr/>
        </p:nvSpPr>
        <p:spPr>
          <a:xfrm rot="2580000">
            <a:off x="3935161" y="3606278"/>
            <a:ext cx="458611" cy="1220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D6192C9-FF99-3CD3-ABBE-7F155A366ACA}"/>
              </a:ext>
            </a:extLst>
          </p:cNvPr>
          <p:cNvSpPr/>
          <p:nvPr/>
        </p:nvSpPr>
        <p:spPr>
          <a:xfrm rot="-2040000">
            <a:off x="7098420" y="3734344"/>
            <a:ext cx="458611" cy="1220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8A497CDF-A8B6-A80B-BA06-23A05D0903A2}"/>
              </a:ext>
            </a:extLst>
          </p:cNvPr>
          <p:cNvSpPr/>
          <p:nvPr/>
        </p:nvSpPr>
        <p:spPr>
          <a:xfrm rot="-5400000">
            <a:off x="7405780" y="2818663"/>
            <a:ext cx="458611" cy="1220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D9D0477E-A90C-4E3E-4EB8-DDB70B092798}"/>
              </a:ext>
            </a:extLst>
          </p:cNvPr>
          <p:cNvSpPr/>
          <p:nvPr/>
        </p:nvSpPr>
        <p:spPr>
          <a:xfrm rot="10800000">
            <a:off x="5510384" y="1941402"/>
            <a:ext cx="458611" cy="1220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C06A9621-A939-5FF4-21CC-B38538771AFE}"/>
              </a:ext>
            </a:extLst>
          </p:cNvPr>
          <p:cNvSpPr/>
          <p:nvPr/>
        </p:nvSpPr>
        <p:spPr>
          <a:xfrm rot="5400000">
            <a:off x="3352451" y="2773838"/>
            <a:ext cx="458611" cy="1220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Разработка web-сайтов, презентаций, полиграфический дизайн — ИИКС НИЯУ МИФ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" r="217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Методика выполнения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Первый этап включает поиск информации, необходимой для разработки концепции платформы. Для этого будут использованы авторитетные источники по картографии и геоинформационным системам</a:t>
            </a:r>
          </a:p>
        </p:txBody>
      </p:sp>
    </p:spTree>
    <p:extLst>
      <p:ext uri="{BB962C8B-B14F-4D97-AF65-F5344CB8AC3E}">
        <p14:creationId xmlns:p14="http://schemas.microsoft.com/office/powerpoint/2010/main" val="35607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271803" y="373511"/>
            <a:ext cx="67272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/>
              <a:t>Методика выполнения UI и 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F2ED3-4E9B-2780-E202-6DDF43D34B94}"/>
              </a:ext>
            </a:extLst>
          </p:cNvPr>
          <p:cNvSpPr txBox="1"/>
          <p:nvPr/>
        </p:nvSpPr>
        <p:spPr>
          <a:xfrm>
            <a:off x="439397" y="4353059"/>
            <a:ext cx="4743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Рис. 1    Главная страница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5F82-4191-DDD5-22F6-B746D2641F34}"/>
              </a:ext>
            </a:extLst>
          </p:cNvPr>
          <p:cNvSpPr txBox="1"/>
          <p:nvPr/>
        </p:nvSpPr>
        <p:spPr>
          <a:xfrm>
            <a:off x="7701710" y="4426797"/>
            <a:ext cx="4252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Рис. 2   Страница создания маршрута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912FC-434A-31EA-C1EC-1D9D6F1AE341}"/>
              </a:ext>
            </a:extLst>
          </p:cNvPr>
          <p:cNvSpPr txBox="1"/>
          <p:nvPr/>
        </p:nvSpPr>
        <p:spPr>
          <a:xfrm>
            <a:off x="4845360" y="5913423"/>
            <a:ext cx="4722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Рис. 3    Примеры кнопок перехода</a:t>
            </a:r>
          </a:p>
        </p:txBody>
      </p:sp>
      <p:pic>
        <p:nvPicPr>
          <p:cNvPr id="11" name="Рисунок 10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787923A-79B0-3D12-EE16-AB0CF5C2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89" y="5357172"/>
            <a:ext cx="4896891" cy="376278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EAC439A-5287-4533-A7B4-7D27A4CA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2" y="1600480"/>
            <a:ext cx="2933700" cy="25812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CE6FB39-FE2B-003D-61D2-BAD19A2A4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792" y="236923"/>
            <a:ext cx="2190735" cy="41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80FC5-A99B-9ECC-9567-0F9848202737}"/>
              </a:ext>
            </a:extLst>
          </p:cNvPr>
          <p:cNvSpPr txBox="1"/>
          <p:nvPr/>
        </p:nvSpPr>
        <p:spPr>
          <a:xfrm>
            <a:off x="560735" y="515288"/>
            <a:ext cx="9586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/>
              <a:t>Методика выполнения. Разработка кода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7" y="1941351"/>
            <a:ext cx="3007094" cy="1792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408" y="3904248"/>
            <a:ext cx="316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Расположение файлов </a:t>
            </a:r>
            <a:r>
              <a:rPr lang="en-US"/>
              <a:t>Fronted</a:t>
            </a: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" y="5181536"/>
            <a:ext cx="10133333" cy="428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943" y="5659165"/>
            <a:ext cx="38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Подключение шрифта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09" y="1578513"/>
            <a:ext cx="5343705" cy="22938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0609" y="4041499"/>
            <a:ext cx="53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Выведение главной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3619927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Платформа для картографии и создания собственных карт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картографии и создания собственных карт</dc:title>
  <dc:creator>student</dc:creator>
  <cp:revision>55</cp:revision>
  <dcterms:created xsi:type="dcterms:W3CDTF">2024-12-22T15:17:55Z</dcterms:created>
  <dcterms:modified xsi:type="dcterms:W3CDTF">2025-01-15T19:58:52Z</dcterms:modified>
</cp:coreProperties>
</file>