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edium"/>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dac90a6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dac90a6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1dac90a6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1dac90a6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1dac90a6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1dac90a6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1dac90a67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1dac90a67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1dac90a67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1dac90a6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dac90a67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dac90a67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1dac90a67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1dac90a67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1dac90a67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1dac90a67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Understanding Graph Theorems </a:t>
            </a:r>
            <a:endParaRPr/>
          </a:p>
        </p:txBody>
      </p:sp>
      <p:sp>
        <p:nvSpPr>
          <p:cNvPr id="278" name="Google Shape;278;p13"/>
          <p:cNvSpPr txBox="1"/>
          <p:nvPr>
            <p:ph idx="1" type="subTitle"/>
          </p:nvPr>
        </p:nvSpPr>
        <p:spPr>
          <a:xfrm>
            <a:off x="824000" y="3486725"/>
            <a:ext cx="4255500" cy="12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Jose Lopez</a:t>
            </a:r>
            <a:endParaRPr sz="1800"/>
          </a:p>
          <a:p>
            <a:pPr indent="0" lvl="0" marL="0" rtl="0" algn="l">
              <a:spcBef>
                <a:spcPts val="0"/>
              </a:spcBef>
              <a:spcAft>
                <a:spcPts val="0"/>
              </a:spcAft>
              <a:buNone/>
            </a:pPr>
            <a:r>
              <a:rPr lang="en" sz="1300"/>
              <a:t>12/3/2023</a:t>
            </a:r>
            <a:endParaRPr sz="1300"/>
          </a:p>
          <a:p>
            <a:pPr indent="0" lvl="0" marL="0" rtl="0" algn="l">
              <a:spcBef>
                <a:spcPts val="0"/>
              </a:spcBef>
              <a:spcAft>
                <a:spcPts val="0"/>
              </a:spcAft>
              <a:buNone/>
            </a:pPr>
            <a:r>
              <a:rPr lang="en" sz="1100"/>
              <a:t>CS 131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Graph Theory </a:t>
            </a:r>
            <a:endParaRPr/>
          </a:p>
        </p:txBody>
      </p:sp>
      <p:sp>
        <p:nvSpPr>
          <p:cNvPr id="284" name="Google Shape;284;p14"/>
          <p:cNvSpPr txBox="1"/>
          <p:nvPr>
            <p:ph idx="1" type="body"/>
          </p:nvPr>
        </p:nvSpPr>
        <p:spPr>
          <a:xfrm>
            <a:off x="1343125" y="1219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Brief overview of Graph Theory</a:t>
            </a:r>
            <a:endParaRPr>
              <a:solidFill>
                <a:schemeClr val="lt1"/>
              </a:solidFill>
            </a:endParaRPr>
          </a:p>
          <a:p>
            <a:pPr indent="0" lvl="0" marL="0" rtl="0" algn="l">
              <a:spcBef>
                <a:spcPts val="1200"/>
              </a:spcBef>
              <a:spcAft>
                <a:spcPts val="0"/>
              </a:spcAft>
              <a:buNone/>
            </a:pPr>
            <a:r>
              <a:rPr lang="en">
                <a:solidFill>
                  <a:schemeClr val="lt1"/>
                </a:solidFill>
              </a:rPr>
              <a:t>Graph Theory is a branch of mathematics that studies the relationships between nodes (vertices) and connections (edges). At times, the edges of the graph are weighted, which indicates how to traverse from one edge to the other. </a:t>
            </a:r>
            <a:endParaRPr>
              <a:solidFill>
                <a:schemeClr val="lt1"/>
              </a:solidFill>
            </a:endParaRPr>
          </a:p>
          <a:p>
            <a:pPr indent="0" lvl="0" marL="0" rtl="0" algn="l">
              <a:spcBef>
                <a:spcPts val="1200"/>
              </a:spcBef>
              <a:spcAft>
                <a:spcPts val="1200"/>
              </a:spcAft>
              <a:buNone/>
            </a:pPr>
            <a:r>
              <a:rPr lang="en">
                <a:solidFill>
                  <a:schemeClr val="lt1"/>
                </a:solidFill>
              </a:rPr>
              <a:t>It has applications in computer science, social networks, transportation, and more.</a:t>
            </a:r>
            <a:endParaRPr>
              <a:solidFill>
                <a:schemeClr val="lt1"/>
              </a:solidFill>
            </a:endParaRPr>
          </a:p>
        </p:txBody>
      </p:sp>
      <p:pic>
        <p:nvPicPr>
          <p:cNvPr id="285" name="Google Shape;285;p14"/>
          <p:cNvPicPr preferRelativeResize="0"/>
          <p:nvPr/>
        </p:nvPicPr>
        <p:blipFill>
          <a:blip r:embed="rId3">
            <a:alphaModFix/>
          </a:blip>
          <a:stretch>
            <a:fillRect/>
          </a:stretch>
        </p:blipFill>
        <p:spPr>
          <a:xfrm>
            <a:off x="2540000" y="2821500"/>
            <a:ext cx="3818473" cy="2322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88075" y="307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Basics of Graphs </a:t>
            </a:r>
            <a:endParaRPr/>
          </a:p>
        </p:txBody>
      </p:sp>
      <p:sp>
        <p:nvSpPr>
          <p:cNvPr id="291" name="Google Shape;291;p15"/>
          <p:cNvSpPr txBox="1"/>
          <p:nvPr>
            <p:ph idx="1" type="body"/>
          </p:nvPr>
        </p:nvSpPr>
        <p:spPr>
          <a:xfrm>
            <a:off x="1056750" y="794600"/>
            <a:ext cx="7030500" cy="2541600"/>
          </a:xfrm>
          <a:prstGeom prst="rect">
            <a:avLst/>
          </a:prstGeom>
        </p:spPr>
        <p:txBody>
          <a:bodyPr anchorCtr="0" anchor="t" bIns="91425" lIns="91425" spcFirstLastPara="1" rIns="91425" wrap="square" tIns="91425">
            <a:noAutofit/>
          </a:bodyPr>
          <a:lstStyle/>
          <a:p>
            <a:pPr indent="-285750" lvl="0" marL="457200" rtl="0" algn="l">
              <a:lnSpc>
                <a:spcPct val="105000"/>
              </a:lnSpc>
              <a:spcBef>
                <a:spcPts val="1500"/>
              </a:spcBef>
              <a:spcAft>
                <a:spcPts val="0"/>
              </a:spcAft>
              <a:buClr>
                <a:schemeClr val="lt1"/>
              </a:buClr>
              <a:buSzPts val="900"/>
              <a:buFont typeface="Roboto"/>
              <a:buChar char="●"/>
            </a:pPr>
            <a:r>
              <a:rPr lang="en" sz="900">
                <a:solidFill>
                  <a:schemeClr val="lt1"/>
                </a:solidFill>
                <a:latin typeface="Roboto"/>
                <a:ea typeface="Roboto"/>
                <a:cs typeface="Roboto"/>
                <a:sym typeface="Roboto"/>
              </a:rPr>
              <a:t>Definition of a graph (vertices and edges)</a:t>
            </a:r>
            <a:endParaRPr sz="900">
              <a:solidFill>
                <a:schemeClr val="lt1"/>
              </a:solidFill>
              <a:latin typeface="Roboto"/>
              <a:ea typeface="Roboto"/>
              <a:cs typeface="Roboto"/>
              <a:sym typeface="Roboto"/>
            </a:endParaRPr>
          </a:p>
          <a:p>
            <a:pPr indent="-285750" lvl="1" marL="9144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 graph is a set of vertices connected by edges.</a:t>
            </a:r>
            <a:endParaRPr sz="900">
              <a:solidFill>
                <a:schemeClr val="lt1"/>
              </a:solidFill>
              <a:latin typeface="Roboto"/>
              <a:ea typeface="Roboto"/>
              <a:cs typeface="Roboto"/>
              <a:sym typeface="Roboto"/>
            </a:endParaRPr>
          </a:p>
          <a:p>
            <a:pPr indent="-285750" lvl="0" marL="4572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Simple vs. Multigraphs</a:t>
            </a:r>
            <a:endParaRPr sz="900">
              <a:solidFill>
                <a:schemeClr val="lt1"/>
              </a:solidFill>
              <a:latin typeface="Roboto"/>
              <a:ea typeface="Roboto"/>
              <a:cs typeface="Roboto"/>
              <a:sym typeface="Roboto"/>
            </a:endParaRPr>
          </a:p>
          <a:p>
            <a:pPr indent="-285750" lvl="1" marL="9144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Simple graphs have at most one edge between any two vertices, while multigraphs can have multiple edges between the same pair of vertices.</a:t>
            </a:r>
            <a:endParaRPr sz="900">
              <a:solidFill>
                <a:schemeClr val="lt1"/>
              </a:solidFill>
              <a:latin typeface="Roboto"/>
              <a:ea typeface="Roboto"/>
              <a:cs typeface="Roboto"/>
              <a:sym typeface="Roboto"/>
            </a:endParaRPr>
          </a:p>
          <a:p>
            <a:pPr indent="-285750" lvl="0" marL="4572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Undirected graphs</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Connections between nodes are bidirectional </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Edges are </a:t>
            </a:r>
            <a:r>
              <a:rPr lang="en" sz="900">
                <a:solidFill>
                  <a:schemeClr val="lt1"/>
                </a:solidFill>
                <a:latin typeface="Roboto"/>
                <a:ea typeface="Roboto"/>
                <a:cs typeface="Roboto"/>
                <a:sym typeface="Roboto"/>
              </a:rPr>
              <a:t>usually</a:t>
            </a:r>
            <a:r>
              <a:rPr lang="en" sz="900">
                <a:solidFill>
                  <a:schemeClr val="lt1"/>
                </a:solidFill>
                <a:latin typeface="Roboto"/>
                <a:ea typeface="Roboto"/>
                <a:cs typeface="Roboto"/>
                <a:sym typeface="Roboto"/>
              </a:rPr>
              <a:t> represented as unordered pairs</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Handshake Theorem </a:t>
            </a:r>
            <a:endParaRPr sz="900">
              <a:solidFill>
                <a:schemeClr val="lt1"/>
              </a:solidFill>
              <a:latin typeface="Roboto"/>
              <a:ea typeface="Roboto"/>
              <a:cs typeface="Roboto"/>
              <a:sym typeface="Roboto"/>
            </a:endParaRPr>
          </a:p>
          <a:p>
            <a:pPr indent="-285750" lvl="0" marL="4572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Directed Graphs</a:t>
            </a:r>
            <a:endParaRPr sz="900">
              <a:solidFill>
                <a:schemeClr val="lt1"/>
              </a:solidFill>
              <a:latin typeface="Roboto"/>
              <a:ea typeface="Roboto"/>
              <a:cs typeface="Roboto"/>
              <a:sym typeface="Roboto"/>
            </a:endParaRPr>
          </a:p>
          <a:p>
            <a:pPr indent="-285750" lvl="1"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Connections between nodes had a one way </a:t>
            </a:r>
            <a:r>
              <a:rPr lang="en" sz="900">
                <a:solidFill>
                  <a:schemeClr val="lt1"/>
                </a:solidFill>
                <a:latin typeface="Roboto"/>
                <a:ea typeface="Roboto"/>
                <a:cs typeface="Roboto"/>
                <a:sym typeface="Roboto"/>
              </a:rPr>
              <a:t>direction</a:t>
            </a:r>
            <a:endParaRPr sz="900">
              <a:solidFill>
                <a:schemeClr val="lt1"/>
              </a:solidFill>
              <a:latin typeface="Roboto"/>
              <a:ea typeface="Roboto"/>
              <a:cs typeface="Roboto"/>
              <a:sym typeface="Roboto"/>
            </a:endParaRPr>
          </a:p>
          <a:p>
            <a:pPr indent="-285750" lvl="1"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Edges are usually represented as ordered pairs</a:t>
            </a:r>
            <a:endParaRPr sz="900">
              <a:solidFill>
                <a:schemeClr val="lt1"/>
              </a:solidFill>
              <a:latin typeface="Roboto"/>
              <a:ea typeface="Roboto"/>
              <a:cs typeface="Roboto"/>
              <a:sym typeface="Roboto"/>
            </a:endParaRPr>
          </a:p>
          <a:p>
            <a:pPr indent="-285750" lvl="1"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In-Degree and Out-Degree Theorem </a:t>
            </a:r>
            <a:endParaRPr sz="900">
              <a:solidFill>
                <a:schemeClr val="lt1"/>
              </a:solidFill>
              <a:latin typeface="Roboto"/>
              <a:ea typeface="Roboto"/>
              <a:cs typeface="Roboto"/>
              <a:sym typeface="Roboto"/>
            </a:endParaRPr>
          </a:p>
          <a:p>
            <a:pPr indent="-285750" lvl="0" marL="4572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Weighted Graphs </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Each edge has an associated weight or cost</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Additional numerical values are added to the ordered pair </a:t>
            </a:r>
            <a:endParaRPr sz="900">
              <a:solidFill>
                <a:schemeClr val="lt1"/>
              </a:solidFill>
              <a:latin typeface="Roboto"/>
              <a:ea typeface="Roboto"/>
              <a:cs typeface="Roboto"/>
              <a:sym typeface="Roboto"/>
            </a:endParaRPr>
          </a:p>
          <a:p>
            <a:pPr indent="-285750" lvl="2" marL="1371600" rtl="0" algn="l">
              <a:lnSpc>
                <a:spcPct val="105000"/>
              </a:lnSpc>
              <a:spcBef>
                <a:spcPts val="0"/>
              </a:spcBef>
              <a:spcAft>
                <a:spcPts val="0"/>
              </a:spcAft>
              <a:buClr>
                <a:schemeClr val="lt1"/>
              </a:buClr>
              <a:buSzPts val="900"/>
              <a:buFont typeface="Roboto"/>
              <a:buChar char="■"/>
            </a:pPr>
            <a:r>
              <a:rPr lang="en" sz="900">
                <a:solidFill>
                  <a:schemeClr val="lt1"/>
                </a:solidFill>
                <a:latin typeface="Roboto"/>
                <a:ea typeface="Roboto"/>
                <a:cs typeface="Roboto"/>
                <a:sym typeface="Roboto"/>
              </a:rPr>
              <a:t>Traveling Salesman Problem </a:t>
            </a:r>
            <a:endParaRPr sz="900">
              <a:solidFill>
                <a:schemeClr val="lt1"/>
              </a:solidFill>
              <a:latin typeface="Roboto"/>
              <a:ea typeface="Roboto"/>
              <a:cs typeface="Roboto"/>
              <a:sym typeface="Roboto"/>
            </a:endParaRPr>
          </a:p>
          <a:p>
            <a:pPr indent="0" lvl="0" marL="0" rtl="0" algn="l">
              <a:lnSpc>
                <a:spcPct val="105000"/>
              </a:lnSpc>
              <a:spcBef>
                <a:spcPts val="1500"/>
              </a:spcBef>
              <a:spcAft>
                <a:spcPts val="1500"/>
              </a:spcAft>
              <a:buSzPts val="688"/>
              <a:buNone/>
            </a:pPr>
            <a:r>
              <a:t/>
            </a:r>
            <a:endParaRPr sz="900">
              <a:solidFill>
                <a:schemeClr val="lt1"/>
              </a:solidFill>
              <a:latin typeface="Roboto"/>
              <a:ea typeface="Roboto"/>
              <a:cs typeface="Roboto"/>
              <a:sym typeface="Roboto"/>
            </a:endParaRPr>
          </a:p>
        </p:txBody>
      </p:sp>
      <p:pic>
        <p:nvPicPr>
          <p:cNvPr id="292" name="Google Shape;292;p15"/>
          <p:cNvPicPr preferRelativeResize="0"/>
          <p:nvPr/>
        </p:nvPicPr>
        <p:blipFill>
          <a:blip r:embed="rId3">
            <a:alphaModFix/>
          </a:blip>
          <a:stretch>
            <a:fillRect/>
          </a:stretch>
        </p:blipFill>
        <p:spPr>
          <a:xfrm>
            <a:off x="4618175" y="3382924"/>
            <a:ext cx="3120675" cy="1487900"/>
          </a:xfrm>
          <a:prstGeom prst="rect">
            <a:avLst/>
          </a:prstGeom>
          <a:noFill/>
          <a:ln>
            <a:noFill/>
          </a:ln>
        </p:spPr>
      </p:pic>
      <p:pic>
        <p:nvPicPr>
          <p:cNvPr id="293" name="Google Shape;293;p15"/>
          <p:cNvPicPr preferRelativeResize="0"/>
          <p:nvPr/>
        </p:nvPicPr>
        <p:blipFill>
          <a:blip r:embed="rId4">
            <a:alphaModFix/>
          </a:blip>
          <a:stretch>
            <a:fillRect/>
          </a:stretch>
        </p:blipFill>
        <p:spPr>
          <a:xfrm>
            <a:off x="491800" y="3492225"/>
            <a:ext cx="3046849" cy="1344575"/>
          </a:xfrm>
          <a:prstGeom prst="rect">
            <a:avLst/>
          </a:prstGeom>
          <a:noFill/>
          <a:ln>
            <a:noFill/>
          </a:ln>
        </p:spPr>
      </p:pic>
      <p:pic>
        <p:nvPicPr>
          <p:cNvPr id="294" name="Google Shape;294;p15"/>
          <p:cNvPicPr preferRelativeResize="0"/>
          <p:nvPr/>
        </p:nvPicPr>
        <p:blipFill>
          <a:blip r:embed="rId5">
            <a:alphaModFix/>
          </a:blip>
          <a:stretch>
            <a:fillRect/>
          </a:stretch>
        </p:blipFill>
        <p:spPr>
          <a:xfrm>
            <a:off x="6011000" y="1788325"/>
            <a:ext cx="2685074" cy="1404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Handshaking Theorem</a:t>
            </a:r>
            <a:endParaRPr/>
          </a:p>
          <a:p>
            <a:pPr indent="0" lvl="0" marL="0" rtl="0" algn="l">
              <a:spcBef>
                <a:spcPts val="0"/>
              </a:spcBef>
              <a:spcAft>
                <a:spcPts val="0"/>
              </a:spcAft>
              <a:buNone/>
            </a:pPr>
            <a:r>
              <a:rPr lang="en" sz="1166"/>
              <a:t>(undirected graphs)</a:t>
            </a:r>
            <a:endParaRPr sz="1166"/>
          </a:p>
        </p:txBody>
      </p:sp>
      <p:sp>
        <p:nvSpPr>
          <p:cNvPr id="300" name="Google Shape;300;p16"/>
          <p:cNvSpPr txBox="1"/>
          <p:nvPr>
            <p:ph idx="1" type="body"/>
          </p:nvPr>
        </p:nvSpPr>
        <p:spPr>
          <a:xfrm>
            <a:off x="1091450" y="1497550"/>
            <a:ext cx="7030500" cy="25416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lang="en" sz="1200">
                <a:solidFill>
                  <a:schemeClr val="lt1"/>
                </a:solidFill>
                <a:latin typeface="Roboto"/>
                <a:ea typeface="Roboto"/>
                <a:cs typeface="Roboto"/>
                <a:sym typeface="Roboto"/>
              </a:rPr>
              <a:t>Definition of Handshaking Theorem</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The Handshaking Theorem is a fundamental principle in graph theory that relates the sum of degrees of all vertices to the total number of edges in a graph.</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Explanation of the handshake metaphor in graph theory</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Think of vertices as people and edges as handshakes; the theorem states that the total number of handshakes (degrees) is twice the number of people (edges).</a:t>
            </a:r>
            <a:endParaRPr sz="1200">
              <a:solidFill>
                <a:schemeClr val="lt1"/>
              </a:solidFill>
              <a:latin typeface="Roboto"/>
              <a:ea typeface="Roboto"/>
              <a:cs typeface="Roboto"/>
              <a:sym typeface="Roboto"/>
            </a:endParaRPr>
          </a:p>
          <a:p>
            <a:pPr indent="0" lvl="0" marL="0" rtl="0" algn="l">
              <a:spcBef>
                <a:spcPts val="1500"/>
              </a:spcBef>
              <a:spcAft>
                <a:spcPts val="1200"/>
              </a:spcAft>
              <a:buNone/>
            </a:pPr>
            <a:r>
              <a:t/>
            </a:r>
            <a:endParaRPr>
              <a:solidFill>
                <a:schemeClr val="lt1"/>
              </a:solidFill>
            </a:endParaRPr>
          </a:p>
        </p:txBody>
      </p:sp>
      <p:pic>
        <p:nvPicPr>
          <p:cNvPr id="301" name="Google Shape;301;p16"/>
          <p:cNvPicPr preferRelativeResize="0"/>
          <p:nvPr/>
        </p:nvPicPr>
        <p:blipFill rotWithShape="1">
          <a:blip r:embed="rId3">
            <a:alphaModFix/>
          </a:blip>
          <a:srcRect b="18062" l="4634" r="0" t="5851"/>
          <a:stretch/>
        </p:blipFill>
        <p:spPr>
          <a:xfrm>
            <a:off x="2469500" y="3114900"/>
            <a:ext cx="3696400" cy="165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Handshaking Theorem Example</a:t>
            </a:r>
            <a:endParaRPr/>
          </a:p>
        </p:txBody>
      </p:sp>
      <p:sp>
        <p:nvSpPr>
          <p:cNvPr id="307" name="Google Shape;307;p17"/>
          <p:cNvSpPr txBox="1"/>
          <p:nvPr>
            <p:ph idx="1" type="body"/>
          </p:nvPr>
        </p:nvSpPr>
        <p:spPr>
          <a:xfrm>
            <a:off x="4288850" y="1220250"/>
            <a:ext cx="4393800" cy="36165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chemeClr val="lt1"/>
              </a:buClr>
              <a:buSzPts val="900"/>
              <a:buFont typeface="Roboto Medium"/>
              <a:buNone/>
            </a:pPr>
            <a:r>
              <a:rPr lang="en" sz="900">
                <a:solidFill>
                  <a:schemeClr val="lt1"/>
                </a:solidFill>
                <a:latin typeface="Roboto Medium"/>
                <a:ea typeface="Roboto Medium"/>
                <a:cs typeface="Roboto Medium"/>
                <a:sym typeface="Roboto Medium"/>
              </a:rPr>
              <a:t>Nodes (Individuals):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Each node represents a person in the social network.</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Nodes are labeled as "Person A," "Person B," "Person C," and "Person D."</a:t>
            </a:r>
            <a:endParaRPr sz="900">
              <a:solidFill>
                <a:schemeClr val="lt1"/>
              </a:solidFill>
              <a:latin typeface="Roboto Medium"/>
              <a:ea typeface="Roboto Medium"/>
              <a:cs typeface="Roboto Medium"/>
              <a:sym typeface="Roboto Medium"/>
            </a:endParaRPr>
          </a:p>
          <a:p>
            <a:pPr indent="-228600" lvl="0" marL="457200" rtl="0" algn="l">
              <a:spcBef>
                <a:spcPts val="0"/>
              </a:spcBef>
              <a:spcAft>
                <a:spcPts val="0"/>
              </a:spcAft>
              <a:buClr>
                <a:schemeClr val="lt1"/>
              </a:buClr>
              <a:buSzPts val="900"/>
              <a:buFont typeface="Roboto Medium"/>
              <a:buNone/>
            </a:pPr>
            <a:r>
              <a:rPr lang="en" sz="900">
                <a:solidFill>
                  <a:schemeClr val="lt1"/>
                </a:solidFill>
                <a:latin typeface="Roboto Medium"/>
                <a:ea typeface="Roboto Medium"/>
                <a:cs typeface="Roboto Medium"/>
                <a:sym typeface="Roboto Medium"/>
              </a:rPr>
              <a:t>Edges (Connections):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Edges between nodes represent relationships or interactions between individuals.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For example, an edge between "Person A" and "Person B" indicates a connection or relationship between them.</a:t>
            </a:r>
            <a:endParaRPr sz="900">
              <a:solidFill>
                <a:schemeClr val="lt1"/>
              </a:solidFill>
              <a:latin typeface="Roboto Medium"/>
              <a:ea typeface="Roboto Medium"/>
              <a:cs typeface="Roboto Medium"/>
              <a:sym typeface="Roboto Medium"/>
            </a:endParaRPr>
          </a:p>
          <a:p>
            <a:pPr indent="-228600" lvl="0" marL="457200" rtl="0" algn="l">
              <a:spcBef>
                <a:spcPts val="0"/>
              </a:spcBef>
              <a:spcAft>
                <a:spcPts val="0"/>
              </a:spcAft>
              <a:buClr>
                <a:schemeClr val="lt1"/>
              </a:buClr>
              <a:buSzPts val="900"/>
              <a:buFont typeface="Roboto Medium"/>
              <a:buNone/>
            </a:pPr>
            <a:r>
              <a:rPr lang="en" sz="900">
                <a:solidFill>
                  <a:schemeClr val="lt1"/>
                </a:solidFill>
                <a:latin typeface="Roboto Medium"/>
                <a:ea typeface="Roboto Medium"/>
                <a:cs typeface="Roboto Medium"/>
                <a:sym typeface="Roboto Medium"/>
              </a:rPr>
              <a:t>Node Degrees: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The degree of a node is the number of edges connected to it.</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The graph uses color to represent node degrees. Darker nodes have higher degrees.</a:t>
            </a:r>
            <a:endParaRPr sz="900">
              <a:solidFill>
                <a:schemeClr val="lt1"/>
              </a:solidFill>
              <a:latin typeface="Roboto Medium"/>
              <a:ea typeface="Roboto Medium"/>
              <a:cs typeface="Roboto Medium"/>
              <a:sym typeface="Roboto Medium"/>
            </a:endParaRPr>
          </a:p>
          <a:p>
            <a:pPr indent="-228600" lvl="0" marL="457200" rtl="0" algn="l">
              <a:spcBef>
                <a:spcPts val="0"/>
              </a:spcBef>
              <a:spcAft>
                <a:spcPts val="0"/>
              </a:spcAft>
              <a:buClr>
                <a:schemeClr val="lt1"/>
              </a:buClr>
              <a:buSzPts val="900"/>
              <a:buFont typeface="Roboto Medium"/>
              <a:buNone/>
            </a:pPr>
            <a:r>
              <a:rPr lang="en" sz="900">
                <a:solidFill>
                  <a:schemeClr val="lt1"/>
                </a:solidFill>
                <a:latin typeface="Roboto Medium"/>
                <a:ea typeface="Roboto Medium"/>
                <a:cs typeface="Roboto Medium"/>
                <a:sym typeface="Roboto Medium"/>
              </a:rPr>
              <a:t>Handshaking Theorem Steps: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The annotations on the graph explain each step of the Handshaking Theorem:</a:t>
            </a:r>
            <a:endParaRPr sz="900">
              <a:solidFill>
                <a:schemeClr val="lt1"/>
              </a:solidFill>
              <a:latin typeface="Roboto Medium"/>
              <a:ea typeface="Roboto Medium"/>
              <a:cs typeface="Roboto Medium"/>
              <a:sym typeface="Roboto Medium"/>
            </a:endParaRPr>
          </a:p>
          <a:p>
            <a:pPr indent="-285750" lvl="2" marL="13716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"Step 1: Sum of Degrees = [Sum of all node degrees]."</a:t>
            </a:r>
            <a:endParaRPr sz="900">
              <a:solidFill>
                <a:schemeClr val="lt1"/>
              </a:solidFill>
              <a:latin typeface="Roboto Medium"/>
              <a:ea typeface="Roboto Medium"/>
              <a:cs typeface="Roboto Medium"/>
              <a:sym typeface="Roboto Medium"/>
            </a:endParaRPr>
          </a:p>
          <a:p>
            <a:pPr indent="-285750" lvl="2" marL="13716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"Step 2: 2 * Number of Edges = [Twice the number of edges in the graph]."</a:t>
            </a:r>
            <a:endParaRPr sz="900">
              <a:solidFill>
                <a:schemeClr val="lt1"/>
              </a:solidFill>
              <a:latin typeface="Roboto Medium"/>
              <a:ea typeface="Roboto Medium"/>
              <a:cs typeface="Roboto Medium"/>
              <a:sym typeface="Roboto Medium"/>
            </a:endParaRPr>
          </a:p>
          <a:p>
            <a:pPr indent="-228600" lvl="0" marL="457200" rtl="0" algn="l">
              <a:spcBef>
                <a:spcPts val="0"/>
              </a:spcBef>
              <a:spcAft>
                <a:spcPts val="0"/>
              </a:spcAft>
              <a:buClr>
                <a:schemeClr val="lt1"/>
              </a:buClr>
              <a:buSzPts val="900"/>
              <a:buFont typeface="Roboto Medium"/>
              <a:buNone/>
            </a:pPr>
            <a:r>
              <a:rPr lang="en" sz="900">
                <a:solidFill>
                  <a:schemeClr val="lt1"/>
                </a:solidFill>
                <a:latin typeface="Roboto Medium"/>
                <a:ea typeface="Roboto Medium"/>
                <a:cs typeface="Roboto Medium"/>
                <a:sym typeface="Roboto Medium"/>
              </a:rPr>
              <a:t>Node Annotations:</a:t>
            </a:r>
            <a:endParaRPr sz="900">
              <a:solidFill>
                <a:schemeClr val="lt1"/>
              </a:solidFill>
              <a:latin typeface="Roboto Medium"/>
              <a:ea typeface="Roboto Medium"/>
              <a:cs typeface="Roboto Medium"/>
              <a:sym typeface="Roboto Medium"/>
            </a:endParaRPr>
          </a:p>
          <a:p>
            <a:pPr indent="-285750" lvl="1" marL="914400" rtl="0" algn="l">
              <a:spcBef>
                <a:spcPts val="0"/>
              </a:spcBef>
              <a:spcAft>
                <a:spcPts val="0"/>
              </a:spcAft>
              <a:buClr>
                <a:schemeClr val="lt1"/>
              </a:buClr>
              <a:buSzPts val="900"/>
              <a:buFont typeface="Roboto Medium"/>
              <a:buChar char="●"/>
            </a:pPr>
            <a:r>
              <a:rPr lang="en" sz="900">
                <a:solidFill>
                  <a:schemeClr val="lt1"/>
                </a:solidFill>
                <a:latin typeface="Roboto Medium"/>
                <a:ea typeface="Roboto Medium"/>
                <a:cs typeface="Roboto Medium"/>
                <a:sym typeface="Roboto Medium"/>
              </a:rPr>
              <a:t>Each node is annotated with its degree. For example, "Person A" has a degree of 2, meaning there are two edges connected to this person.</a:t>
            </a:r>
            <a:endParaRPr sz="900">
              <a:solidFill>
                <a:schemeClr val="lt1"/>
              </a:solidFill>
              <a:latin typeface="Roboto Medium"/>
              <a:ea typeface="Roboto Medium"/>
              <a:cs typeface="Roboto Medium"/>
              <a:sym typeface="Roboto Medium"/>
            </a:endParaRPr>
          </a:p>
          <a:p>
            <a:pPr indent="0" lvl="0" marL="457200" rtl="0" algn="l">
              <a:spcBef>
                <a:spcPts val="1500"/>
              </a:spcBef>
              <a:spcAft>
                <a:spcPts val="0"/>
              </a:spcAft>
              <a:buNone/>
            </a:pPr>
            <a:r>
              <a:t/>
            </a:r>
            <a:endParaRPr sz="900">
              <a:solidFill>
                <a:schemeClr val="lt1"/>
              </a:solidFill>
              <a:latin typeface="Roboto Medium"/>
              <a:ea typeface="Roboto Medium"/>
              <a:cs typeface="Roboto Medium"/>
              <a:sym typeface="Roboto Medium"/>
            </a:endParaRPr>
          </a:p>
          <a:p>
            <a:pPr indent="0" lvl="0" marL="0" rtl="0" algn="l">
              <a:spcBef>
                <a:spcPts val="1500"/>
              </a:spcBef>
              <a:spcAft>
                <a:spcPts val="1200"/>
              </a:spcAft>
              <a:buNone/>
            </a:pPr>
            <a:r>
              <a:t/>
            </a:r>
            <a:endParaRPr sz="900">
              <a:solidFill>
                <a:schemeClr val="lt1"/>
              </a:solidFill>
              <a:latin typeface="Roboto Medium"/>
              <a:ea typeface="Roboto Medium"/>
              <a:cs typeface="Roboto Medium"/>
              <a:sym typeface="Roboto Medium"/>
            </a:endParaRPr>
          </a:p>
        </p:txBody>
      </p:sp>
      <p:pic>
        <p:nvPicPr>
          <p:cNvPr id="308" name="Google Shape;308;p17"/>
          <p:cNvPicPr preferRelativeResize="0"/>
          <p:nvPr/>
        </p:nvPicPr>
        <p:blipFill rotWithShape="1">
          <a:blip r:embed="rId3">
            <a:alphaModFix/>
          </a:blip>
          <a:srcRect b="0" l="2177" r="7471" t="0"/>
          <a:stretch/>
        </p:blipFill>
        <p:spPr>
          <a:xfrm>
            <a:off x="1234750" y="1393275"/>
            <a:ext cx="2949251" cy="353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In-Degree and Out-Degree </a:t>
            </a:r>
            <a:endParaRPr/>
          </a:p>
          <a:p>
            <a:pPr indent="0" lvl="0" marL="0" rtl="0" algn="l">
              <a:spcBef>
                <a:spcPts val="0"/>
              </a:spcBef>
              <a:spcAft>
                <a:spcPts val="0"/>
              </a:spcAft>
              <a:buNone/>
            </a:pPr>
            <a:r>
              <a:rPr lang="en" sz="1150"/>
              <a:t>(Directed Graphs)</a:t>
            </a:r>
            <a:endParaRPr sz="1150"/>
          </a:p>
        </p:txBody>
      </p:sp>
      <p:sp>
        <p:nvSpPr>
          <p:cNvPr id="314" name="Google Shape;314;p18"/>
          <p:cNvSpPr txBox="1"/>
          <p:nvPr>
            <p:ph idx="1" type="body"/>
          </p:nvPr>
        </p:nvSpPr>
        <p:spPr>
          <a:xfrm>
            <a:off x="3043625" y="1463125"/>
            <a:ext cx="5558100" cy="3357900"/>
          </a:xfrm>
          <a:prstGeom prst="rect">
            <a:avLst/>
          </a:prstGeom>
        </p:spPr>
        <p:txBody>
          <a:bodyPr anchorCtr="0" anchor="t" bIns="91425" lIns="91425" spcFirstLastPara="1" rIns="91425" wrap="square" tIns="91425">
            <a:noAutofit/>
          </a:bodyPr>
          <a:lstStyle/>
          <a:p>
            <a:pPr indent="-228600" lvl="0" marL="457200" rtl="0" algn="l">
              <a:lnSpc>
                <a:spcPct val="105000"/>
              </a:lnSpc>
              <a:spcBef>
                <a:spcPts val="1500"/>
              </a:spcBef>
              <a:spcAft>
                <a:spcPts val="0"/>
              </a:spcAft>
              <a:buClr>
                <a:schemeClr val="lt1"/>
              </a:buClr>
              <a:buSzPts val="940"/>
              <a:buFont typeface="Roboto"/>
              <a:buNone/>
            </a:pPr>
            <a:r>
              <a:rPr lang="en" sz="939">
                <a:solidFill>
                  <a:schemeClr val="lt1"/>
                </a:solidFill>
                <a:latin typeface="Roboto"/>
                <a:ea typeface="Roboto"/>
                <a:cs typeface="Roboto"/>
                <a:sym typeface="Roboto"/>
              </a:rPr>
              <a:t>Balance of Edge Traffic:</a:t>
            </a:r>
            <a:endParaRPr sz="939">
              <a:solidFill>
                <a:schemeClr val="lt1"/>
              </a:solidFill>
              <a:latin typeface="Roboto"/>
              <a:ea typeface="Roboto"/>
              <a:cs typeface="Roboto"/>
              <a:sym typeface="Roboto"/>
            </a:endParaRPr>
          </a:p>
          <a:p>
            <a:pPr indent="-288290" lvl="1" marL="914400" rtl="0" algn="l">
              <a:lnSpc>
                <a:spcPct val="105000"/>
              </a:lnSpc>
              <a:spcBef>
                <a:spcPts val="0"/>
              </a:spcBef>
              <a:spcAft>
                <a:spcPts val="0"/>
              </a:spcAft>
              <a:buClr>
                <a:schemeClr val="lt1"/>
              </a:buClr>
              <a:buSzPts val="940"/>
              <a:buFont typeface="Roboto"/>
              <a:buChar char="●"/>
            </a:pPr>
            <a:r>
              <a:rPr lang="en" sz="939">
                <a:solidFill>
                  <a:schemeClr val="lt1"/>
                </a:solidFill>
                <a:latin typeface="Roboto"/>
                <a:ea typeface="Roboto"/>
                <a:cs typeface="Roboto"/>
                <a:sym typeface="Roboto"/>
              </a:rPr>
              <a:t>In directed graphs, the in-degree of a vertex represents the number of edges entering that vertex, while the out-degree represents the number of edges leaving.</a:t>
            </a:r>
            <a:endParaRPr sz="939">
              <a:solidFill>
                <a:schemeClr val="lt1"/>
              </a:solidFill>
              <a:latin typeface="Roboto"/>
              <a:ea typeface="Roboto"/>
              <a:cs typeface="Roboto"/>
              <a:sym typeface="Roboto"/>
            </a:endParaRPr>
          </a:p>
          <a:p>
            <a:pPr indent="-288290" lvl="1" marL="914400" rtl="0" algn="l">
              <a:lnSpc>
                <a:spcPct val="105000"/>
              </a:lnSpc>
              <a:spcBef>
                <a:spcPts val="0"/>
              </a:spcBef>
              <a:spcAft>
                <a:spcPts val="0"/>
              </a:spcAft>
              <a:buClr>
                <a:schemeClr val="lt1"/>
              </a:buClr>
              <a:buSzPts val="940"/>
              <a:buFont typeface="Roboto"/>
              <a:buChar char="●"/>
            </a:pPr>
            <a:r>
              <a:rPr lang="en" sz="939">
                <a:solidFill>
                  <a:schemeClr val="lt1"/>
                </a:solidFill>
                <a:latin typeface="Roboto"/>
                <a:ea typeface="Roboto"/>
                <a:cs typeface="Roboto"/>
                <a:sym typeface="Roboto"/>
              </a:rPr>
              <a:t>The in-degree and out-degree theorem states that, in any directed graph, the sum of in-degrees across all vertices is equal to the sum of out-degrees.</a:t>
            </a:r>
            <a:endParaRPr sz="939">
              <a:solidFill>
                <a:schemeClr val="lt1"/>
              </a:solidFill>
              <a:latin typeface="Roboto"/>
              <a:ea typeface="Roboto"/>
              <a:cs typeface="Roboto"/>
              <a:sym typeface="Roboto"/>
            </a:endParaRPr>
          </a:p>
          <a:p>
            <a:pPr indent="0" lvl="0" marL="0" rtl="0" algn="l">
              <a:lnSpc>
                <a:spcPct val="105000"/>
              </a:lnSpc>
              <a:spcBef>
                <a:spcPts val="1500"/>
              </a:spcBef>
              <a:spcAft>
                <a:spcPts val="0"/>
              </a:spcAft>
              <a:buSzPts val="770"/>
              <a:buNone/>
            </a:pPr>
            <a:r>
              <a:rPr lang="en" sz="939">
                <a:solidFill>
                  <a:schemeClr val="lt1"/>
                </a:solidFill>
                <a:latin typeface="Roboto"/>
                <a:ea typeface="Roboto"/>
                <a:cs typeface="Roboto"/>
                <a:sym typeface="Roboto"/>
              </a:rPr>
              <a:t>	Mathematical</a:t>
            </a:r>
            <a:r>
              <a:rPr lang="en" sz="939">
                <a:solidFill>
                  <a:schemeClr val="lt1"/>
                </a:solidFill>
                <a:latin typeface="Roboto"/>
                <a:ea typeface="Roboto"/>
                <a:cs typeface="Roboto"/>
                <a:sym typeface="Roboto"/>
              </a:rPr>
              <a:t> Formulation:</a:t>
            </a:r>
            <a:endParaRPr sz="939">
              <a:solidFill>
                <a:schemeClr val="lt1"/>
              </a:solidFill>
              <a:latin typeface="Roboto"/>
              <a:ea typeface="Roboto"/>
              <a:cs typeface="Roboto"/>
              <a:sym typeface="Roboto"/>
            </a:endParaRPr>
          </a:p>
          <a:p>
            <a:pPr indent="0" lvl="0" marL="0" rtl="0" algn="l">
              <a:lnSpc>
                <a:spcPct val="105000"/>
              </a:lnSpc>
              <a:spcBef>
                <a:spcPts val="1500"/>
              </a:spcBef>
              <a:spcAft>
                <a:spcPts val="0"/>
              </a:spcAft>
              <a:buSzPts val="770"/>
              <a:buNone/>
            </a:pPr>
            <a:r>
              <a:t/>
            </a:r>
            <a:endParaRPr sz="939">
              <a:solidFill>
                <a:schemeClr val="lt1"/>
              </a:solidFill>
              <a:latin typeface="Roboto"/>
              <a:ea typeface="Roboto"/>
              <a:cs typeface="Roboto"/>
              <a:sym typeface="Roboto"/>
            </a:endParaRPr>
          </a:p>
          <a:p>
            <a:pPr indent="0" lvl="0" marL="457200" rtl="0" algn="l">
              <a:lnSpc>
                <a:spcPct val="105000"/>
              </a:lnSpc>
              <a:spcBef>
                <a:spcPts val="1500"/>
              </a:spcBef>
              <a:spcAft>
                <a:spcPts val="0"/>
              </a:spcAft>
              <a:buSzPts val="770"/>
              <a:buNone/>
            </a:pPr>
            <a:r>
              <a:rPr lang="en" sz="939">
                <a:solidFill>
                  <a:schemeClr val="lt1"/>
                </a:solidFill>
                <a:latin typeface="Roboto"/>
                <a:ea typeface="Roboto"/>
                <a:cs typeface="Roboto"/>
                <a:sym typeface="Roboto"/>
              </a:rPr>
              <a:t>Practical Applications:</a:t>
            </a:r>
            <a:endParaRPr sz="939">
              <a:solidFill>
                <a:schemeClr val="lt1"/>
              </a:solidFill>
              <a:latin typeface="Roboto"/>
              <a:ea typeface="Roboto"/>
              <a:cs typeface="Roboto"/>
              <a:sym typeface="Roboto"/>
            </a:endParaRPr>
          </a:p>
          <a:p>
            <a:pPr indent="-288290" lvl="0" marL="914400" rtl="0" algn="l">
              <a:lnSpc>
                <a:spcPct val="105000"/>
              </a:lnSpc>
              <a:spcBef>
                <a:spcPts val="0"/>
              </a:spcBef>
              <a:spcAft>
                <a:spcPts val="0"/>
              </a:spcAft>
              <a:buClr>
                <a:schemeClr val="lt1"/>
              </a:buClr>
              <a:buSzPts val="940"/>
              <a:buFont typeface="Roboto"/>
              <a:buChar char="●"/>
            </a:pPr>
            <a:r>
              <a:rPr lang="en" sz="939">
                <a:solidFill>
                  <a:schemeClr val="lt1"/>
                </a:solidFill>
                <a:latin typeface="Roboto"/>
                <a:ea typeface="Roboto"/>
                <a:cs typeface="Roboto"/>
                <a:sym typeface="Roboto"/>
              </a:rPr>
              <a:t>The in-degree and out-degree theorem finds applications in various real-world scenarios.</a:t>
            </a:r>
            <a:endParaRPr sz="939">
              <a:solidFill>
                <a:schemeClr val="lt1"/>
              </a:solidFill>
              <a:latin typeface="Roboto"/>
              <a:ea typeface="Roboto"/>
              <a:cs typeface="Roboto"/>
              <a:sym typeface="Roboto"/>
            </a:endParaRPr>
          </a:p>
          <a:p>
            <a:pPr indent="-288290" lvl="0" marL="914400" rtl="0" algn="l">
              <a:lnSpc>
                <a:spcPct val="105000"/>
              </a:lnSpc>
              <a:spcBef>
                <a:spcPts val="0"/>
              </a:spcBef>
              <a:spcAft>
                <a:spcPts val="0"/>
              </a:spcAft>
              <a:buClr>
                <a:schemeClr val="lt1"/>
              </a:buClr>
              <a:buSzPts val="940"/>
              <a:buFont typeface="Roboto"/>
              <a:buChar char="●"/>
            </a:pPr>
            <a:r>
              <a:rPr lang="en" sz="939">
                <a:solidFill>
                  <a:schemeClr val="lt1"/>
                </a:solidFill>
                <a:latin typeface="Roboto"/>
                <a:ea typeface="Roboto"/>
                <a:cs typeface="Roboto"/>
                <a:sym typeface="Roboto"/>
              </a:rPr>
              <a:t>For example, in transportation networks, it ensures that the number of roads entering a location matches the number leaving, aiding in traffic flow analysis.</a:t>
            </a:r>
            <a:endParaRPr sz="939">
              <a:solidFill>
                <a:schemeClr val="lt1"/>
              </a:solidFill>
              <a:latin typeface="Roboto"/>
              <a:ea typeface="Roboto"/>
              <a:cs typeface="Roboto"/>
              <a:sym typeface="Roboto"/>
            </a:endParaRPr>
          </a:p>
          <a:p>
            <a:pPr indent="-288290" lvl="0" marL="914400" rtl="0" algn="l">
              <a:lnSpc>
                <a:spcPct val="105000"/>
              </a:lnSpc>
              <a:spcBef>
                <a:spcPts val="0"/>
              </a:spcBef>
              <a:spcAft>
                <a:spcPts val="0"/>
              </a:spcAft>
              <a:buClr>
                <a:schemeClr val="lt1"/>
              </a:buClr>
              <a:buSzPts val="940"/>
              <a:buFont typeface="Roboto"/>
              <a:buChar char="●"/>
            </a:pPr>
            <a:r>
              <a:rPr lang="en" sz="939">
                <a:solidFill>
                  <a:schemeClr val="lt1"/>
                </a:solidFill>
                <a:latin typeface="Roboto"/>
                <a:ea typeface="Roboto"/>
                <a:cs typeface="Roboto"/>
                <a:sym typeface="Roboto"/>
              </a:rPr>
              <a:t>In information networks, it guarantees a balance in the dissemination and reception of data.</a:t>
            </a:r>
            <a:endParaRPr sz="939">
              <a:solidFill>
                <a:schemeClr val="lt1"/>
              </a:solidFill>
              <a:latin typeface="Roboto"/>
              <a:ea typeface="Roboto"/>
              <a:cs typeface="Roboto"/>
              <a:sym typeface="Roboto"/>
            </a:endParaRPr>
          </a:p>
          <a:p>
            <a:pPr indent="0" lvl="0" marL="0" rtl="0" algn="l">
              <a:lnSpc>
                <a:spcPct val="105000"/>
              </a:lnSpc>
              <a:spcBef>
                <a:spcPts val="1500"/>
              </a:spcBef>
              <a:spcAft>
                <a:spcPts val="0"/>
              </a:spcAft>
              <a:buSzPts val="770"/>
              <a:buNone/>
            </a:pPr>
            <a:r>
              <a:t/>
            </a:r>
            <a:endParaRPr sz="939">
              <a:solidFill>
                <a:schemeClr val="lt1"/>
              </a:solidFill>
              <a:latin typeface="Roboto"/>
              <a:ea typeface="Roboto"/>
              <a:cs typeface="Roboto"/>
              <a:sym typeface="Roboto"/>
            </a:endParaRPr>
          </a:p>
          <a:p>
            <a:pPr indent="0" lvl="0" marL="0" rtl="0" algn="l">
              <a:lnSpc>
                <a:spcPct val="105000"/>
              </a:lnSpc>
              <a:spcBef>
                <a:spcPts val="1500"/>
              </a:spcBef>
              <a:spcAft>
                <a:spcPts val="1200"/>
              </a:spcAft>
              <a:buSzPts val="770"/>
              <a:buNone/>
            </a:pPr>
            <a:r>
              <a:t/>
            </a:r>
            <a:endParaRPr sz="1010">
              <a:solidFill>
                <a:schemeClr val="lt1"/>
              </a:solidFill>
            </a:endParaRPr>
          </a:p>
        </p:txBody>
      </p:sp>
      <p:pic>
        <p:nvPicPr>
          <p:cNvPr id="315" name="Google Shape;315;p18"/>
          <p:cNvPicPr preferRelativeResize="0"/>
          <p:nvPr/>
        </p:nvPicPr>
        <p:blipFill rotWithShape="1">
          <a:blip r:embed="rId3">
            <a:alphaModFix/>
          </a:blip>
          <a:srcRect b="0" l="0" r="0" t="0"/>
          <a:stretch/>
        </p:blipFill>
        <p:spPr>
          <a:xfrm>
            <a:off x="5081800" y="2424863"/>
            <a:ext cx="2636244" cy="293775"/>
          </a:xfrm>
          <a:prstGeom prst="rect">
            <a:avLst/>
          </a:prstGeom>
          <a:noFill/>
          <a:ln>
            <a:noFill/>
          </a:ln>
        </p:spPr>
      </p:pic>
      <p:sp>
        <p:nvSpPr>
          <p:cNvPr id="316" name="Google Shape;316;p18"/>
          <p:cNvSpPr txBox="1"/>
          <p:nvPr/>
        </p:nvSpPr>
        <p:spPr>
          <a:xfrm>
            <a:off x="5081800" y="2718613"/>
            <a:ext cx="25719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Roboto"/>
                <a:ea typeface="Roboto"/>
                <a:cs typeface="Roboto"/>
                <a:sym typeface="Roboto"/>
              </a:rPr>
              <a:t>This equation shows a </a:t>
            </a:r>
            <a:r>
              <a:rPr lang="en" sz="900">
                <a:solidFill>
                  <a:schemeClr val="lt1"/>
                </a:solidFill>
                <a:latin typeface="Roboto"/>
                <a:ea typeface="Roboto"/>
                <a:cs typeface="Roboto"/>
                <a:sym typeface="Roboto"/>
              </a:rPr>
              <a:t>balance</a:t>
            </a:r>
            <a:r>
              <a:rPr lang="en" sz="900">
                <a:solidFill>
                  <a:schemeClr val="lt1"/>
                </a:solidFill>
                <a:latin typeface="Roboto"/>
                <a:ea typeface="Roboto"/>
                <a:cs typeface="Roboto"/>
                <a:sym typeface="Roboto"/>
              </a:rPr>
              <a:t> of flow that </a:t>
            </a:r>
            <a:r>
              <a:rPr lang="en" sz="900">
                <a:solidFill>
                  <a:schemeClr val="lt1"/>
                </a:solidFill>
                <a:latin typeface="Roboto"/>
                <a:ea typeface="Roboto"/>
                <a:cs typeface="Roboto"/>
                <a:sym typeface="Roboto"/>
              </a:rPr>
              <a:t>emphasizes what enters a vertex must also leave it </a:t>
            </a:r>
            <a:endParaRPr sz="900">
              <a:solidFill>
                <a:schemeClr val="lt1"/>
              </a:solidFill>
              <a:latin typeface="Roboto"/>
              <a:ea typeface="Roboto"/>
              <a:cs typeface="Roboto"/>
              <a:sym typeface="Roboto"/>
            </a:endParaRPr>
          </a:p>
        </p:txBody>
      </p:sp>
      <p:pic>
        <p:nvPicPr>
          <p:cNvPr id="317" name="Google Shape;317;p18"/>
          <p:cNvPicPr preferRelativeResize="0"/>
          <p:nvPr/>
        </p:nvPicPr>
        <p:blipFill>
          <a:blip r:embed="rId4">
            <a:alphaModFix/>
          </a:blip>
          <a:stretch>
            <a:fillRect/>
          </a:stretch>
        </p:blipFill>
        <p:spPr>
          <a:xfrm>
            <a:off x="572400" y="1549325"/>
            <a:ext cx="2799500" cy="297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Traveling Salesman Problem </a:t>
            </a:r>
            <a:endParaRPr/>
          </a:p>
          <a:p>
            <a:pPr indent="0" lvl="0" marL="0" rtl="0" algn="l">
              <a:spcBef>
                <a:spcPts val="0"/>
              </a:spcBef>
              <a:spcAft>
                <a:spcPts val="0"/>
              </a:spcAft>
              <a:buNone/>
            </a:pPr>
            <a:r>
              <a:rPr lang="en" sz="1250"/>
              <a:t>(weighted graphs)</a:t>
            </a:r>
            <a:endParaRPr sz="1250"/>
          </a:p>
        </p:txBody>
      </p:sp>
      <p:sp>
        <p:nvSpPr>
          <p:cNvPr id="323" name="Google Shape;323;p19"/>
          <p:cNvSpPr txBox="1"/>
          <p:nvPr>
            <p:ph idx="1" type="body"/>
          </p:nvPr>
        </p:nvSpPr>
        <p:spPr>
          <a:xfrm>
            <a:off x="4891825" y="1549625"/>
            <a:ext cx="3890700" cy="3208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chemeClr val="lt1"/>
                </a:solidFill>
                <a:latin typeface="Roboto"/>
                <a:ea typeface="Roboto"/>
                <a:cs typeface="Roboto"/>
                <a:sym typeface="Roboto"/>
              </a:rPr>
              <a:t>Problem Definition:</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TSP is a combinatorial optimization problem in graph theory.</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The goal is to find the shortest possible tour that visits each city exactly once and returns to the starting city.</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Graph Representation:</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Cities are represented as nodes in a complete graph.</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Edges between cities have weights representing travel distances or costs.</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NP-Hard Problem:</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TSP is classified as NP-hard, implying that finding an optimal solution becomes computationally challenging as the number of cities increases.</a:t>
            </a:r>
            <a:endParaRPr sz="1200">
              <a:solidFill>
                <a:schemeClr val="lt1"/>
              </a:solidFill>
              <a:latin typeface="Roboto"/>
              <a:ea typeface="Roboto"/>
              <a:cs typeface="Roboto"/>
              <a:sym typeface="Roboto"/>
            </a:endParaRPr>
          </a:p>
          <a:p>
            <a:pPr indent="-293370" lvl="0" marL="457200" rtl="0" algn="l">
              <a:spcBef>
                <a:spcPts val="0"/>
              </a:spcBef>
              <a:spcAft>
                <a:spcPts val="0"/>
              </a:spcAft>
              <a:buClr>
                <a:schemeClr val="lt1"/>
              </a:buClr>
              <a:buSzPct val="100000"/>
              <a:buFont typeface="Roboto"/>
              <a:buChar char="●"/>
            </a:pPr>
            <a:r>
              <a:rPr lang="en" sz="1200">
                <a:solidFill>
                  <a:schemeClr val="lt1"/>
                </a:solidFill>
                <a:latin typeface="Roboto"/>
                <a:ea typeface="Roboto"/>
                <a:cs typeface="Roboto"/>
                <a:sym typeface="Roboto"/>
              </a:rPr>
              <a:t>Due to the computational complexity, many algorithms focus on providing good but not necessarily optimal solutions efficiently</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1200"/>
              </a:spcAft>
              <a:buNone/>
            </a:pPr>
            <a:r>
              <a:t/>
            </a:r>
            <a:endParaRPr>
              <a:solidFill>
                <a:schemeClr val="lt1"/>
              </a:solidFill>
            </a:endParaRPr>
          </a:p>
        </p:txBody>
      </p:sp>
      <p:pic>
        <p:nvPicPr>
          <p:cNvPr id="324" name="Google Shape;324;p19"/>
          <p:cNvPicPr preferRelativeResize="0"/>
          <p:nvPr/>
        </p:nvPicPr>
        <p:blipFill rotWithShape="1">
          <a:blip r:embed="rId3">
            <a:alphaModFix/>
          </a:blip>
          <a:srcRect b="0" l="0" r="4571" t="0"/>
          <a:stretch/>
        </p:blipFill>
        <p:spPr>
          <a:xfrm>
            <a:off x="1042775" y="1549625"/>
            <a:ext cx="3778275" cy="311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 </a:t>
            </a:r>
            <a:endParaRPr/>
          </a:p>
        </p:txBody>
      </p:sp>
      <p:sp>
        <p:nvSpPr>
          <p:cNvPr id="330" name="Google Shape;330;p20"/>
          <p:cNvSpPr txBox="1"/>
          <p:nvPr>
            <p:ph idx="1" type="body"/>
          </p:nvPr>
        </p:nvSpPr>
        <p:spPr>
          <a:xfrm>
            <a:off x="1185825" y="1077750"/>
            <a:ext cx="7030500" cy="25416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1500"/>
              </a:spcBef>
              <a:spcAft>
                <a:spcPts val="0"/>
              </a:spcAft>
              <a:buClr>
                <a:schemeClr val="lt1"/>
              </a:buClr>
              <a:buSzPts val="1100"/>
              <a:buFont typeface="Roboto"/>
              <a:buChar char="○"/>
            </a:pPr>
            <a:r>
              <a:rPr lang="en">
                <a:solidFill>
                  <a:schemeClr val="lt1"/>
                </a:solidFill>
                <a:latin typeface="Roboto"/>
                <a:ea typeface="Roboto"/>
                <a:cs typeface="Roboto"/>
                <a:sym typeface="Roboto"/>
              </a:rPr>
              <a:t>How understanding degrees in graphs can be useful</a:t>
            </a:r>
            <a:endParaRPr>
              <a:solidFill>
                <a:schemeClr val="lt1"/>
              </a:solidFill>
              <a:latin typeface="Roboto"/>
              <a:ea typeface="Roboto"/>
              <a:cs typeface="Roboto"/>
              <a:sym typeface="Roboto"/>
            </a:endParaRPr>
          </a:p>
          <a:p>
            <a:pPr indent="-298450" lvl="2" marL="13716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Emphasize the practical implications in solving real-world problems.</a:t>
            </a:r>
            <a:endParaRPr>
              <a:solidFill>
                <a:schemeClr val="lt1"/>
              </a:solidFill>
              <a:latin typeface="Roboto"/>
              <a:ea typeface="Roboto"/>
              <a:cs typeface="Roboto"/>
              <a:sym typeface="Roboto"/>
            </a:endParaRPr>
          </a:p>
          <a:p>
            <a:pPr indent="-298450" lvl="2" marL="13716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Algorithms that involve graph traversal, connectivity analysis, and degree-based computations often benefit from an understanding of these principles in their design and analysis.</a:t>
            </a:r>
            <a:endParaRPr>
              <a:solidFill>
                <a:schemeClr val="lt1"/>
              </a:solidFill>
              <a:latin typeface="Roboto"/>
              <a:ea typeface="Roboto"/>
              <a:cs typeface="Roboto"/>
              <a:sym typeface="Roboto"/>
            </a:endParaRPr>
          </a:p>
          <a:p>
            <a:pPr indent="-298450" lvl="1" marL="9144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Handshake Theorem:</a:t>
            </a:r>
            <a:endParaRPr>
              <a:solidFill>
                <a:schemeClr val="lt1"/>
              </a:solidFill>
              <a:latin typeface="Roboto"/>
              <a:ea typeface="Roboto"/>
              <a:cs typeface="Roboto"/>
              <a:sym typeface="Roboto"/>
            </a:endParaRPr>
          </a:p>
          <a:p>
            <a:pPr indent="-298450" lvl="2" marL="13716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Social Networking: In social networks, the Handshake Theorem can be applied to understand the relationships between individuals. The total number of handshakes represents the total number of connections or interactions within the network.</a:t>
            </a:r>
            <a:endParaRPr>
              <a:solidFill>
                <a:schemeClr val="lt1"/>
              </a:solidFill>
              <a:latin typeface="Roboto"/>
              <a:ea typeface="Roboto"/>
              <a:cs typeface="Roboto"/>
              <a:sym typeface="Roboto"/>
            </a:endParaRPr>
          </a:p>
          <a:p>
            <a:pPr indent="-298450" lvl="1" marL="9144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In-Degree and Out-Degree Theorems:</a:t>
            </a:r>
            <a:endParaRPr>
              <a:solidFill>
                <a:schemeClr val="lt1"/>
              </a:solidFill>
              <a:latin typeface="Roboto"/>
              <a:ea typeface="Roboto"/>
              <a:cs typeface="Roboto"/>
              <a:sym typeface="Roboto"/>
            </a:endParaRPr>
          </a:p>
          <a:p>
            <a:pPr indent="-298450" lvl="2" marL="13716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Information Flow in Social Networks: Analyzing in-degrees and out-degrees in social networks helps understand information dissemination. Individuals with high in-degrees may act as information hubs, while those with high out-degrees may be effective in spreading information.</a:t>
            </a:r>
            <a:endParaRPr>
              <a:solidFill>
                <a:schemeClr val="lt1"/>
              </a:solidFill>
              <a:latin typeface="Roboto"/>
              <a:ea typeface="Roboto"/>
              <a:cs typeface="Roboto"/>
              <a:sym typeface="Roboto"/>
            </a:endParaRPr>
          </a:p>
          <a:p>
            <a:pPr indent="-298450" lvl="1" marL="9144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Traveling Salesman Problem:</a:t>
            </a:r>
            <a:endParaRPr>
              <a:solidFill>
                <a:schemeClr val="lt1"/>
              </a:solidFill>
              <a:latin typeface="Roboto"/>
              <a:ea typeface="Roboto"/>
              <a:cs typeface="Roboto"/>
              <a:sym typeface="Roboto"/>
            </a:endParaRPr>
          </a:p>
          <a:p>
            <a:pPr indent="-298450" lvl="2" marL="1371600" rtl="0" algn="l">
              <a:lnSpc>
                <a:spcPct val="115000"/>
              </a:lnSpc>
              <a:spcBef>
                <a:spcPts val="0"/>
              </a:spcBef>
              <a:spcAft>
                <a:spcPts val="0"/>
              </a:spcAft>
              <a:buClr>
                <a:schemeClr val="lt1"/>
              </a:buClr>
              <a:buSzPts val="1100"/>
              <a:buFont typeface="Roboto"/>
              <a:buChar char="■"/>
            </a:pPr>
            <a:r>
              <a:rPr lang="en">
                <a:solidFill>
                  <a:schemeClr val="lt1"/>
                </a:solidFill>
                <a:latin typeface="Roboto"/>
                <a:ea typeface="Roboto"/>
                <a:cs typeface="Roboto"/>
                <a:sym typeface="Roboto"/>
              </a:rPr>
              <a:t>Delivery Services: Companies providing delivery services often face the challenge of optimizing routes for delivery trucks. The Traveling Salesman Problem helps minimize travel distances, reducing fuel costs and improving efficiency.</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256625"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Graph Theory </a:t>
            </a:r>
            <a:endParaRPr/>
          </a:p>
        </p:txBody>
      </p:sp>
      <p:sp>
        <p:nvSpPr>
          <p:cNvPr id="336" name="Google Shape;336;p21"/>
          <p:cNvSpPr txBox="1"/>
          <p:nvPr>
            <p:ph idx="1" type="body"/>
          </p:nvPr>
        </p:nvSpPr>
        <p:spPr>
          <a:xfrm>
            <a:off x="12173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lt1"/>
                </a:solidFill>
                <a:latin typeface="Roboto"/>
                <a:ea typeface="Roboto"/>
                <a:cs typeface="Roboto"/>
                <a:sym typeface="Roboto"/>
              </a:rPr>
              <a:t>In conclusion, we explored fundamental concepts in graph theory, including the Handshaking Theorem, which reveals insights into relationships between vertices and edges in undirected graphs. We talked about in-degree and out-degree in directed graphs, understanding the flow of connections into and out of vertices. These concepts form the basis for many real-world applications. And, we touched on the Traveling Salesman Problem (TSP). This brief presentation of graph theory opens the door for further exploration into its theoretical foundations and practical applications. Thank you! </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