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VT323"/>
      <p:regular r:id="rId15"/>
    </p:embeddedFont>
    <p:embeddedFont>
      <p:font typeface="Orbitron"/>
      <p:regular r:id="rId16"/>
      <p:bold r:id="rId17"/>
    </p:embeddedFont>
    <p:embeddedFont>
      <p:font typeface="Kani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ni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Kani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VT323-regular.fntdata"/><Relationship Id="rId14" Type="http://schemas.openxmlformats.org/officeDocument/2006/relationships/slide" Target="slides/slide9.xml"/><Relationship Id="rId17" Type="http://schemas.openxmlformats.org/officeDocument/2006/relationships/font" Target="fonts/Orbitron-bold.fntdata"/><Relationship Id="rId16" Type="http://schemas.openxmlformats.org/officeDocument/2006/relationships/font" Target="fonts/Orbitron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Kanit-bold.fntdata"/><Relationship Id="rId6" Type="http://schemas.openxmlformats.org/officeDocument/2006/relationships/slide" Target="slides/slide1.xml"/><Relationship Id="rId18" Type="http://schemas.openxmlformats.org/officeDocument/2006/relationships/font" Target="fonts/Kani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e729934e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5e729934e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e729934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e729934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e729934e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e729934e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61e0ab45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61e0ab45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e729934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e729934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e85500f1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e85500f1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e85500f1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e85500f1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e85500f1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e85500f1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82025"/>
            <a:ext cx="8520600" cy="25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latin typeface="Orbitron"/>
                <a:ea typeface="Orbitron"/>
                <a:cs typeface="Orbitron"/>
                <a:sym typeface="Orbitron"/>
              </a:rPr>
              <a:t>Luhn </a:t>
            </a:r>
            <a:r>
              <a:rPr b="1" lang="en" sz="8000">
                <a:latin typeface="Orbitron"/>
                <a:ea typeface="Orbitron"/>
                <a:cs typeface="Orbitron"/>
                <a:sym typeface="Orbitron"/>
              </a:rPr>
              <a:t>Algorithm</a:t>
            </a:r>
            <a:endParaRPr b="1" sz="80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29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T323"/>
                <a:ea typeface="VT323"/>
                <a:cs typeface="VT323"/>
                <a:sym typeface="VT323"/>
              </a:rPr>
              <a:t>CS 131</a:t>
            </a:r>
            <a:endParaRPr>
              <a:latin typeface="VT323"/>
              <a:ea typeface="VT323"/>
              <a:cs typeface="VT323"/>
              <a:sym typeface="VT323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T323"/>
                <a:ea typeface="VT323"/>
                <a:cs typeface="VT323"/>
                <a:sym typeface="VT323"/>
              </a:rPr>
              <a:t>Arthur Lazaryan</a:t>
            </a:r>
            <a:endParaRPr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81262">
            <a:off x="429616" y="479280"/>
            <a:ext cx="1432518" cy="1432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96847">
            <a:off x="7151658" y="446641"/>
            <a:ext cx="1497783" cy="149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31028">
            <a:off x="-366400" y="2802125"/>
            <a:ext cx="2541001" cy="254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531028">
            <a:off x="7037500" y="2802125"/>
            <a:ext cx="2541001" cy="254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931850" y="343850"/>
            <a:ext cx="52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What is the Luhn Algorithm?</a:t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321300"/>
            <a:ext cx="409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algorithm used for determining the validity of an identification number.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from the concept of modulo arithmetic.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</a:t>
            </a:r>
            <a:r>
              <a:rPr lang="en"/>
              <a:t>referred</a:t>
            </a:r>
            <a:r>
              <a:rPr lang="en"/>
              <a:t> to as “Modulo 10 Algorithm”.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U.S. Patent No. 2,950,048 granted August 23,1960. 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350" y="1160750"/>
            <a:ext cx="1976100" cy="2903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5900375" y="4156725"/>
            <a:ext cx="1976100" cy="286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Patent Filing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205900" y="360700"/>
            <a:ext cx="473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History of Luhn Algorithm</a:t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219950"/>
            <a:ext cx="495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Invented by Hans Peter Luhn in 1954.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Luhn was a IBM researcher at the time.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Heavily based on modular </a:t>
            </a:r>
            <a:r>
              <a:rPr lang="en"/>
              <a:t>arithmetic, a mathematical technique developed in the early 19th century by German mathematician Carl Friedrich Gauss.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Today, the algorithm is in the public domain and used broadly.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900" y="1490600"/>
            <a:ext cx="2564149" cy="19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5914925" y="3515875"/>
            <a:ext cx="2564100" cy="286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Hans Peter Luhn, Inventor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080350" y="167325"/>
            <a:ext cx="498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Luhn </a:t>
            </a:r>
            <a:r>
              <a:rPr lang="en">
                <a:latin typeface="Orbitron"/>
                <a:ea typeface="Orbitron"/>
                <a:cs typeface="Orbitron"/>
                <a:sym typeface="Orbitron"/>
              </a:rPr>
              <a:t>Algorithm</a:t>
            </a:r>
            <a:r>
              <a:rPr lang="en">
                <a:latin typeface="Orbitron"/>
                <a:ea typeface="Orbitron"/>
                <a:cs typeface="Orbitron"/>
                <a:sym typeface="Orbitron"/>
              </a:rPr>
              <a:t> Use Cases</a:t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  <p:grpSp>
        <p:nvGrpSpPr>
          <p:cNvPr id="81" name="Google Shape;81;p16"/>
          <p:cNvGrpSpPr/>
          <p:nvPr/>
        </p:nvGrpSpPr>
        <p:grpSpPr>
          <a:xfrm rot="-5400000">
            <a:off x="6898500" y="2782325"/>
            <a:ext cx="1383000" cy="1888800"/>
            <a:chOff x="6707000" y="1795175"/>
            <a:chExt cx="1383000" cy="1888800"/>
          </a:xfrm>
        </p:grpSpPr>
        <p:sp>
          <p:nvSpPr>
            <p:cNvPr id="82" name="Google Shape;82;p16"/>
            <p:cNvSpPr/>
            <p:nvPr/>
          </p:nvSpPr>
          <p:spPr>
            <a:xfrm>
              <a:off x="6707000" y="1795175"/>
              <a:ext cx="1383000" cy="1888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3" name="Google Shape;8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0688" y="1961925"/>
              <a:ext cx="1195623" cy="1555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" name="Google Shape;84;p16"/>
          <p:cNvGrpSpPr/>
          <p:nvPr/>
        </p:nvGrpSpPr>
        <p:grpSpPr>
          <a:xfrm>
            <a:off x="609600" y="807738"/>
            <a:ext cx="1888800" cy="1383000"/>
            <a:chOff x="609600" y="960138"/>
            <a:chExt cx="1888800" cy="1383000"/>
          </a:xfrm>
        </p:grpSpPr>
        <p:sp>
          <p:nvSpPr>
            <p:cNvPr id="85" name="Google Shape;85;p16"/>
            <p:cNvSpPr/>
            <p:nvPr/>
          </p:nvSpPr>
          <p:spPr>
            <a:xfrm rot="-5400000">
              <a:off x="862500" y="707238"/>
              <a:ext cx="1383000" cy="1888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6" name="Google Shape;86;p16"/>
            <p:cNvPicPr preferRelativeResize="0"/>
            <p:nvPr/>
          </p:nvPicPr>
          <p:blipFill rotWithShape="1">
            <a:blip r:embed="rId4">
              <a:alphaModFix/>
            </a:blip>
            <a:srcRect b="10808" l="0" r="0" t="13656"/>
            <a:stretch/>
          </p:blipFill>
          <p:spPr>
            <a:xfrm>
              <a:off x="700125" y="992288"/>
              <a:ext cx="1707751" cy="131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Google Shape;87;p16"/>
          <p:cNvGrpSpPr/>
          <p:nvPr/>
        </p:nvGrpSpPr>
        <p:grpSpPr>
          <a:xfrm>
            <a:off x="3880500" y="1474950"/>
            <a:ext cx="1383000" cy="1888800"/>
            <a:chOff x="4327300" y="2788275"/>
            <a:chExt cx="1383000" cy="1888800"/>
          </a:xfrm>
        </p:grpSpPr>
        <p:sp>
          <p:nvSpPr>
            <p:cNvPr id="88" name="Google Shape;88;p16"/>
            <p:cNvSpPr/>
            <p:nvPr/>
          </p:nvSpPr>
          <p:spPr>
            <a:xfrm>
              <a:off x="4327300" y="2788275"/>
              <a:ext cx="1383000" cy="1888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9" name="Google Shape;89;p16"/>
            <p:cNvPicPr preferRelativeResize="0"/>
            <p:nvPr/>
          </p:nvPicPr>
          <p:blipFill rotWithShape="1">
            <a:blip r:embed="rId5">
              <a:alphaModFix/>
            </a:blip>
            <a:srcRect b="11435" l="22140" r="22866" t="15121"/>
            <a:stretch/>
          </p:blipFill>
          <p:spPr>
            <a:xfrm>
              <a:off x="4394925" y="2899510"/>
              <a:ext cx="1247749" cy="16663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" name="Google Shape;90;p16"/>
          <p:cNvGrpSpPr/>
          <p:nvPr/>
        </p:nvGrpSpPr>
        <p:grpSpPr>
          <a:xfrm>
            <a:off x="609600" y="3035225"/>
            <a:ext cx="1888800" cy="1383000"/>
            <a:chOff x="3530375" y="942250"/>
            <a:chExt cx="1888800" cy="1383000"/>
          </a:xfrm>
        </p:grpSpPr>
        <p:sp>
          <p:nvSpPr>
            <p:cNvPr id="91" name="Google Shape;91;p16"/>
            <p:cNvSpPr/>
            <p:nvPr/>
          </p:nvSpPr>
          <p:spPr>
            <a:xfrm rot="-5400000">
              <a:off x="3783275" y="689350"/>
              <a:ext cx="1383000" cy="1888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2" name="Google Shape;92;p16"/>
            <p:cNvPicPr preferRelativeResize="0"/>
            <p:nvPr/>
          </p:nvPicPr>
          <p:blipFill rotWithShape="1">
            <a:blip r:embed="rId6">
              <a:alphaModFix/>
            </a:blip>
            <a:srcRect b="22159" l="7382" r="6276" t="21454"/>
            <a:stretch/>
          </p:blipFill>
          <p:spPr>
            <a:xfrm>
              <a:off x="3655978" y="1099063"/>
              <a:ext cx="1637595" cy="10693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" name="Google Shape;93;p16"/>
          <p:cNvGrpSpPr/>
          <p:nvPr/>
        </p:nvGrpSpPr>
        <p:grpSpPr>
          <a:xfrm>
            <a:off x="6645600" y="807738"/>
            <a:ext cx="1888800" cy="1407475"/>
            <a:chOff x="4177500" y="1128400"/>
            <a:chExt cx="1888800" cy="1407475"/>
          </a:xfrm>
        </p:grpSpPr>
        <p:sp>
          <p:nvSpPr>
            <p:cNvPr id="94" name="Google Shape;94;p16"/>
            <p:cNvSpPr/>
            <p:nvPr/>
          </p:nvSpPr>
          <p:spPr>
            <a:xfrm rot="-5400000">
              <a:off x="4430400" y="875500"/>
              <a:ext cx="1383000" cy="1888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4249200" y="1262675"/>
              <a:ext cx="1745400" cy="12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500">
                  <a:latin typeface="Kanit"/>
                  <a:ea typeface="Kanit"/>
                  <a:cs typeface="Kanit"/>
                  <a:sym typeface="Kanit"/>
                </a:rPr>
                <a:t>IMEI</a:t>
              </a:r>
              <a:endParaRPr b="1" sz="6500"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96" name="Google Shape;96;p16"/>
          <p:cNvSpPr/>
          <p:nvPr/>
        </p:nvSpPr>
        <p:spPr>
          <a:xfrm>
            <a:off x="138200" y="4546500"/>
            <a:ext cx="2831700" cy="286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Security Numbers (SSN)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6174150" y="4546500"/>
            <a:ext cx="2831700" cy="286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 Card Numbers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6174150" y="2275950"/>
            <a:ext cx="2831700" cy="286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IMEI Numbers</a:t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3156150" y="3482125"/>
            <a:ext cx="2831700" cy="286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Receipt</a:t>
            </a:r>
            <a:r>
              <a:rPr lang="en"/>
              <a:t> Survey Codes</a:t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138150" y="2275938"/>
            <a:ext cx="2831700" cy="286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Numbers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2243850" y="200500"/>
            <a:ext cx="495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Who Uses Luhn </a:t>
            </a:r>
            <a:r>
              <a:rPr lang="en">
                <a:latin typeface="Orbitron"/>
                <a:ea typeface="Orbitron"/>
                <a:cs typeface="Orbitron"/>
                <a:sym typeface="Orbitron"/>
              </a:rPr>
              <a:t>Algorithm</a:t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  <p:grpSp>
        <p:nvGrpSpPr>
          <p:cNvPr id="106" name="Google Shape;106;p17"/>
          <p:cNvGrpSpPr/>
          <p:nvPr/>
        </p:nvGrpSpPr>
        <p:grpSpPr>
          <a:xfrm>
            <a:off x="609600" y="952013"/>
            <a:ext cx="1888800" cy="1383000"/>
            <a:chOff x="705975" y="1355788"/>
            <a:chExt cx="1888800" cy="1383000"/>
          </a:xfrm>
        </p:grpSpPr>
        <p:sp>
          <p:nvSpPr>
            <p:cNvPr id="107" name="Google Shape;107;p17"/>
            <p:cNvSpPr/>
            <p:nvPr/>
          </p:nvSpPr>
          <p:spPr>
            <a:xfrm rot="-5400000">
              <a:off x="958875" y="1102888"/>
              <a:ext cx="1383000" cy="1888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8" name="Google Shape;10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5830" y="1760950"/>
              <a:ext cx="1769093" cy="572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" name="Google Shape;109;p17"/>
          <p:cNvGrpSpPr/>
          <p:nvPr/>
        </p:nvGrpSpPr>
        <p:grpSpPr>
          <a:xfrm>
            <a:off x="6645600" y="3019413"/>
            <a:ext cx="1888800" cy="1383000"/>
            <a:chOff x="4961150" y="3204988"/>
            <a:chExt cx="1888800" cy="1383000"/>
          </a:xfrm>
        </p:grpSpPr>
        <p:sp>
          <p:nvSpPr>
            <p:cNvPr id="110" name="Google Shape;110;p17"/>
            <p:cNvSpPr/>
            <p:nvPr/>
          </p:nvSpPr>
          <p:spPr>
            <a:xfrm rot="-5400000">
              <a:off x="5214050" y="2952088"/>
              <a:ext cx="1383000" cy="1888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1" name="Google Shape;111;p17"/>
            <p:cNvPicPr preferRelativeResize="0"/>
            <p:nvPr/>
          </p:nvPicPr>
          <p:blipFill rotWithShape="1">
            <a:blip r:embed="rId4">
              <a:alphaModFix/>
            </a:blip>
            <a:srcRect b="0" l="21214" r="20995" t="0"/>
            <a:stretch/>
          </p:blipFill>
          <p:spPr>
            <a:xfrm>
              <a:off x="5277362" y="3285037"/>
              <a:ext cx="1256376" cy="12229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oogle Shape;112;p17"/>
          <p:cNvGrpSpPr/>
          <p:nvPr/>
        </p:nvGrpSpPr>
        <p:grpSpPr>
          <a:xfrm>
            <a:off x="609600" y="3019413"/>
            <a:ext cx="1888800" cy="1383000"/>
            <a:chOff x="578375" y="3357313"/>
            <a:chExt cx="1888800" cy="1383000"/>
          </a:xfrm>
        </p:grpSpPr>
        <p:sp>
          <p:nvSpPr>
            <p:cNvPr id="113" name="Google Shape;113;p17"/>
            <p:cNvSpPr/>
            <p:nvPr/>
          </p:nvSpPr>
          <p:spPr>
            <a:xfrm rot="-5400000">
              <a:off x="831275" y="3104413"/>
              <a:ext cx="1383000" cy="1888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4" name="Google Shape;114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94475" y="3483245"/>
              <a:ext cx="1456602" cy="11311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" name="Google Shape;115;p17"/>
          <p:cNvGrpSpPr/>
          <p:nvPr/>
        </p:nvGrpSpPr>
        <p:grpSpPr>
          <a:xfrm>
            <a:off x="3627600" y="1727838"/>
            <a:ext cx="1888800" cy="1383000"/>
            <a:chOff x="3914475" y="3045488"/>
            <a:chExt cx="1888800" cy="1383000"/>
          </a:xfrm>
        </p:grpSpPr>
        <p:sp>
          <p:nvSpPr>
            <p:cNvPr id="116" name="Google Shape;116;p17"/>
            <p:cNvSpPr/>
            <p:nvPr/>
          </p:nvSpPr>
          <p:spPr>
            <a:xfrm rot="-5400000">
              <a:off x="4167375" y="2792588"/>
              <a:ext cx="1383000" cy="1888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7" name="Google Shape;117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20762" y="3063250"/>
              <a:ext cx="1276224" cy="13474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" name="Google Shape;118;p17"/>
          <p:cNvGrpSpPr/>
          <p:nvPr/>
        </p:nvGrpSpPr>
        <p:grpSpPr>
          <a:xfrm>
            <a:off x="6645600" y="952013"/>
            <a:ext cx="1888800" cy="1383000"/>
            <a:chOff x="4920225" y="1355788"/>
            <a:chExt cx="1888800" cy="1383000"/>
          </a:xfrm>
        </p:grpSpPr>
        <p:sp>
          <p:nvSpPr>
            <p:cNvPr id="119" name="Google Shape;119;p17"/>
            <p:cNvSpPr/>
            <p:nvPr/>
          </p:nvSpPr>
          <p:spPr>
            <a:xfrm rot="-5400000">
              <a:off x="5173125" y="1102888"/>
              <a:ext cx="1383000" cy="1888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0" name="Google Shape;120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298063" y="1480737"/>
              <a:ext cx="1133125" cy="1133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17"/>
          <p:cNvSpPr/>
          <p:nvPr/>
        </p:nvSpPr>
        <p:spPr>
          <a:xfrm>
            <a:off x="138150" y="2401875"/>
            <a:ext cx="2831700" cy="286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VISA Credit Cards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138150" y="4469763"/>
            <a:ext cx="2831700" cy="286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Mastercard Credit Cards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3156150" y="3238138"/>
            <a:ext cx="2831700" cy="286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Government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6174150" y="4504688"/>
            <a:ext cx="2831700" cy="286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American Express Credit Cards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6102050" y="2419338"/>
            <a:ext cx="2831700" cy="286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 Credit Cards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2753850" y="157700"/>
            <a:ext cx="363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How Does it Work?</a:t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450750" y="1810400"/>
            <a:ext cx="8242500" cy="3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Start at the right </a:t>
            </a:r>
            <a:r>
              <a:rPr lang="en">
                <a:solidFill>
                  <a:schemeClr val="lt2"/>
                </a:solidFill>
              </a:rPr>
              <a:t>end of the number. Multiply by 2 all digits of even rank in the number. 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If the double of the digit is greater than 9, replace it with the sum of its digits.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Multiply by 1 all digits of odd rank from right to left in the number.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Sum up all of the digits found after completing the first two steps into a single sum, s.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Find the check digit in order to make to card number valid using formula, in which the check digit is determined by  (10 - (s mod 10)) mod 10, where s is the sum from step 3 above. 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1503150" y="984050"/>
            <a:ext cx="613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latin typeface="Orbitron"/>
                <a:ea typeface="Orbitron"/>
                <a:cs typeface="Orbitron"/>
                <a:sym typeface="Orbitron"/>
              </a:rPr>
              <a:t>Determining Check Digit for Valid Number</a:t>
            </a:r>
            <a:endParaRPr sz="2020"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2753850" y="157700"/>
            <a:ext cx="363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How Does it Work?</a:t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450750" y="1918650"/>
            <a:ext cx="82425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Start at the right end of the number. Multiply all numbers with even rank by 2.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If the double of the digit is </a:t>
            </a:r>
            <a:r>
              <a:rPr lang="en">
                <a:solidFill>
                  <a:schemeClr val="lt2"/>
                </a:solidFill>
              </a:rPr>
              <a:t>10 or greater</a:t>
            </a:r>
            <a:r>
              <a:rPr lang="en">
                <a:solidFill>
                  <a:schemeClr val="lt2"/>
                </a:solidFill>
              </a:rPr>
              <a:t>, replace it with the sum of its digits.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Multiply by 1 all digits of odd rank from right to left in the number.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Sum up all of the digits found after completing the first two steps into a single sum, s.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If s mod 10 == 0, then the number is valid. If it is not, the the card number is invalid.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1298850" y="1038175"/>
            <a:ext cx="654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latin typeface="Orbitron"/>
                <a:ea typeface="Orbitron"/>
                <a:cs typeface="Orbitron"/>
                <a:sym typeface="Orbitron"/>
              </a:rPr>
              <a:t>Determining Validity of Known Card Number</a:t>
            </a:r>
            <a:endParaRPr sz="2020"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52850" y="157700"/>
            <a:ext cx="28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Demonstration</a:t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2973450" y="809500"/>
            <a:ext cx="31971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4417 1234 5678 9113</a:t>
            </a:r>
            <a:endParaRPr sz="200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516450" y="1447300"/>
            <a:ext cx="81111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(4 * 2) 4 (1*2) 7  (1*2) 2 (3*2) 4 (5*2) 6 (7*2) 8  (9*2) 1 (1*2) 3</a:t>
            </a:r>
            <a:endParaRPr sz="20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755000" y="1931775"/>
            <a:ext cx="4719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latin typeface="Orbitron"/>
                <a:ea typeface="Orbitron"/>
                <a:cs typeface="Orbitron"/>
                <a:sym typeface="Orbitron"/>
              </a:rPr>
              <a:t>8</a:t>
            </a:r>
            <a:endParaRPr sz="2000">
              <a:solidFill>
                <a:srgbClr val="4A86E8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1807200" y="1956975"/>
            <a:ext cx="408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latin typeface="Orbitron"/>
                <a:ea typeface="Orbitron"/>
                <a:cs typeface="Orbitron"/>
                <a:sym typeface="Orbitron"/>
              </a:rPr>
              <a:t>2</a:t>
            </a:r>
            <a:endParaRPr sz="2000">
              <a:solidFill>
                <a:srgbClr val="4A86E8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795500" y="1944525"/>
            <a:ext cx="4080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latin typeface="Orbitron"/>
                <a:ea typeface="Orbitron"/>
                <a:cs typeface="Orbitron"/>
                <a:sym typeface="Orbitron"/>
              </a:rPr>
              <a:t>2</a:t>
            </a:r>
            <a:endParaRPr sz="2000">
              <a:solidFill>
                <a:srgbClr val="4A86E8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3790225" y="1931775"/>
            <a:ext cx="2679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latin typeface="Orbitron"/>
                <a:ea typeface="Orbitron"/>
                <a:cs typeface="Orbitron"/>
                <a:sym typeface="Orbitron"/>
              </a:rPr>
              <a:t>6</a:t>
            </a:r>
            <a:endParaRPr sz="2000">
              <a:solidFill>
                <a:srgbClr val="4A86E8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4644850" y="1975425"/>
            <a:ext cx="5190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latin typeface="Orbitron"/>
                <a:ea typeface="Orbitron"/>
                <a:cs typeface="Orbitron"/>
                <a:sym typeface="Orbitron"/>
              </a:rPr>
              <a:t>10</a:t>
            </a:r>
            <a:endParaRPr sz="2000">
              <a:solidFill>
                <a:srgbClr val="4A86E8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5805225" y="1944525"/>
            <a:ext cx="4719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latin typeface="Orbitron"/>
                <a:ea typeface="Orbitron"/>
                <a:cs typeface="Orbitron"/>
                <a:sym typeface="Orbitron"/>
              </a:rPr>
              <a:t>14</a:t>
            </a:r>
            <a:endParaRPr sz="2000">
              <a:solidFill>
                <a:srgbClr val="4A86E8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6761725" y="1957300"/>
            <a:ext cx="5739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latin typeface="Orbitron"/>
                <a:ea typeface="Orbitron"/>
                <a:cs typeface="Orbitron"/>
                <a:sym typeface="Orbitron"/>
              </a:rPr>
              <a:t>18</a:t>
            </a:r>
            <a:endParaRPr sz="2000">
              <a:solidFill>
                <a:srgbClr val="4A86E8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7781975" y="1982475"/>
            <a:ext cx="3444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latin typeface="Orbitron"/>
                <a:ea typeface="Orbitron"/>
                <a:cs typeface="Orbitron"/>
                <a:sym typeface="Orbitron"/>
              </a:rPr>
              <a:t>2</a:t>
            </a:r>
            <a:endParaRPr sz="2000">
              <a:solidFill>
                <a:srgbClr val="4A86E8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4732150" y="2585675"/>
            <a:ext cx="3444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1</a:t>
            </a:r>
            <a:endParaRPr sz="2000">
              <a:solidFill>
                <a:srgbClr val="FF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5781675" y="2585675"/>
            <a:ext cx="5190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5</a:t>
            </a:r>
            <a:endParaRPr sz="2000">
              <a:solidFill>
                <a:srgbClr val="FF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6789175" y="2585675"/>
            <a:ext cx="5190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9</a:t>
            </a:r>
            <a:endParaRPr sz="2000">
              <a:solidFill>
                <a:srgbClr val="FF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3740550" y="3321225"/>
            <a:ext cx="16629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s</a:t>
            </a:r>
            <a:r>
              <a:rPr lang="en" sz="20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um = 70</a:t>
            </a:r>
            <a:endParaRPr sz="20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3357000" y="3782625"/>
            <a:ext cx="24300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70 mod 10 == 0</a:t>
            </a:r>
            <a:endParaRPr sz="20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3819750" y="4397475"/>
            <a:ext cx="1504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Orbitron"/>
                <a:ea typeface="Orbitron"/>
                <a:cs typeface="Orbitron"/>
                <a:sym typeface="Orbitron"/>
              </a:rPr>
              <a:t>VALID</a:t>
            </a:r>
            <a:endParaRPr b="1" sz="2500">
              <a:solidFill>
                <a:srgbClr val="00FF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1843500" y="191875"/>
            <a:ext cx="545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Drawbacks of Luhn Algorithm</a:t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350425" y="1135200"/>
            <a:ext cx="3626700" cy="28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The algorithm limits the </a:t>
            </a:r>
            <a:r>
              <a:rPr lang="en">
                <a:solidFill>
                  <a:srgbClr val="999999"/>
                </a:solidFill>
              </a:rPr>
              <a:t>detection</a:t>
            </a:r>
            <a:r>
              <a:rPr lang="en">
                <a:solidFill>
                  <a:srgbClr val="999999"/>
                </a:solidFill>
              </a:rPr>
              <a:t> of some sequences, so two differing inputs can have the same checksum.</a:t>
            </a:r>
            <a:endParaRPr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It can only detect single digit </a:t>
            </a:r>
            <a:r>
              <a:rPr lang="en">
                <a:solidFill>
                  <a:srgbClr val="999999"/>
                </a:solidFill>
              </a:rPr>
              <a:t>errors, including the transpositions of adjacent numbers, but not double digit errors.</a:t>
            </a:r>
            <a:endParaRPr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If 0s are in front of the start of the sequence or there are no zeros, it will not make a difference. 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200" y="764575"/>
            <a:ext cx="4734080" cy="40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