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1" r:id="rId4"/>
    <p:sldId id="283" r:id="rId5"/>
    <p:sldId id="293" r:id="rId6"/>
    <p:sldId id="284" r:id="rId7"/>
    <p:sldId id="259" r:id="rId8"/>
    <p:sldId id="270" r:id="rId9"/>
    <p:sldId id="285" r:id="rId10"/>
    <p:sldId id="265" r:id="rId11"/>
    <p:sldId id="294" r:id="rId12"/>
    <p:sldId id="295" r:id="rId13"/>
    <p:sldId id="286" r:id="rId14"/>
    <p:sldId id="269" r:id="rId15"/>
    <p:sldId id="29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2" autoAdjust="0"/>
    <p:restoredTop sz="90929"/>
  </p:normalViewPr>
  <p:slideViewPr>
    <p:cSldViewPr>
      <p:cViewPr varScale="1">
        <p:scale>
          <a:sx n="128" d="100"/>
          <a:sy n="128" d="100"/>
        </p:scale>
        <p:origin x="1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BE1B9A-A56E-E662-283D-8E33E25A72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V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DAE3EF6-B0D7-39BA-70B8-7512BBA03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VN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252797D-7ABA-BA3C-F04F-AA39C5A21A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VN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41600E4-AD97-B343-8034-5983AE09B7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BDAF6B-7698-E24D-8514-7FA8A9D5E6B3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C026C1-26B8-52A6-8F47-4BC9E302B8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V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37B3E8-497C-F27F-F34B-FA963217E6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V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75FCF6-3ED6-38D9-5301-89EBD08DF55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ADC7BDF-ED66-929D-7B85-2A4BC5172D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DC8648D-A607-BC5B-6C9C-484874CF50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V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55F2817-FA7E-F0BB-3A11-040E4AF3D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9713F5-E440-3042-BE74-42C6B2DF9FB4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A9819CE6-5EB3-CDA3-C2E7-2C8E04D7E33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5" name="Rectangle 3">
              <a:extLst>
                <a:ext uri="{FF2B5EF4-FFF2-40B4-BE49-F238E27FC236}">
                  <a16:creationId xmlns:a16="http://schemas.microsoft.com/office/drawing/2014/main" id="{77D8FA08-32AF-44F9-6A75-B50C9B5DF4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VN" altLang="en-VN">
                <a:latin typeface="Times New Roman" panose="02020603050405020304" pitchFamily="18" charset="0"/>
              </a:endParaRPr>
            </a:p>
          </p:txBody>
        </p:sp>
        <p:sp>
          <p:nvSpPr>
            <p:cNvPr id="13316" name="Rectangle 4">
              <a:extLst>
                <a:ext uri="{FF2B5EF4-FFF2-40B4-BE49-F238E27FC236}">
                  <a16:creationId xmlns:a16="http://schemas.microsoft.com/office/drawing/2014/main" id="{EFBF232D-B0EE-F5E1-59B3-58F349E83D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>
                <a:latin typeface="Times New Roman" panose="02020603050405020304" pitchFamily="18" charset="0"/>
              </a:endParaRPr>
            </a:p>
          </p:txBody>
        </p:sp>
        <p:grpSp>
          <p:nvGrpSpPr>
            <p:cNvPr id="13317" name="Group 5">
              <a:extLst>
                <a:ext uri="{FF2B5EF4-FFF2-40B4-BE49-F238E27FC236}">
                  <a16:creationId xmlns:a16="http://schemas.microsoft.com/office/drawing/2014/main" id="{37A8C90E-8898-9371-A493-83B4BF17044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318" name="Rectangle 6">
                <a:extLst>
                  <a:ext uri="{FF2B5EF4-FFF2-40B4-BE49-F238E27FC236}">
                    <a16:creationId xmlns:a16="http://schemas.microsoft.com/office/drawing/2014/main" id="{1D7509E6-7EA8-9077-D8FD-E949D877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9" name="Rectangle 7">
                <a:extLst>
                  <a:ext uri="{FF2B5EF4-FFF2-40B4-BE49-F238E27FC236}">
                    <a16:creationId xmlns:a16="http://schemas.microsoft.com/office/drawing/2014/main" id="{CD9E6E78-BCE8-503E-0125-D4D87907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0" name="Rectangle 8">
                <a:extLst>
                  <a:ext uri="{FF2B5EF4-FFF2-40B4-BE49-F238E27FC236}">
                    <a16:creationId xmlns:a16="http://schemas.microsoft.com/office/drawing/2014/main" id="{F3EDDED3-BE55-14FA-72B3-3BD56B033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1" name="Rectangle 9">
                <a:extLst>
                  <a:ext uri="{FF2B5EF4-FFF2-40B4-BE49-F238E27FC236}">
                    <a16:creationId xmlns:a16="http://schemas.microsoft.com/office/drawing/2014/main" id="{D4D0D9D4-07A0-9418-2B8C-140D4CEE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2" name="Rectangle 10">
                <a:extLst>
                  <a:ext uri="{FF2B5EF4-FFF2-40B4-BE49-F238E27FC236}">
                    <a16:creationId xmlns:a16="http://schemas.microsoft.com/office/drawing/2014/main" id="{9ADA63D8-470D-C1B0-E2D3-C66B99FE2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3" name="Rectangle 11">
                <a:extLst>
                  <a:ext uri="{FF2B5EF4-FFF2-40B4-BE49-F238E27FC236}">
                    <a16:creationId xmlns:a16="http://schemas.microsoft.com/office/drawing/2014/main" id="{8777E83C-2B23-6F21-1C96-1C2876474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4" name="Rectangle 12">
                <a:extLst>
                  <a:ext uri="{FF2B5EF4-FFF2-40B4-BE49-F238E27FC236}">
                    <a16:creationId xmlns:a16="http://schemas.microsoft.com/office/drawing/2014/main" id="{2FE6438E-A219-9D8E-560D-93A9B7B72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5" name="Rectangle 13">
                <a:extLst>
                  <a:ext uri="{FF2B5EF4-FFF2-40B4-BE49-F238E27FC236}">
                    <a16:creationId xmlns:a16="http://schemas.microsoft.com/office/drawing/2014/main" id="{AFB45804-CBC6-DFC6-5C01-6A439D9A7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6" name="Rectangle 14">
                <a:extLst>
                  <a:ext uri="{FF2B5EF4-FFF2-40B4-BE49-F238E27FC236}">
                    <a16:creationId xmlns:a16="http://schemas.microsoft.com/office/drawing/2014/main" id="{01FE62A2-C3B2-BE83-ACCB-99C79E352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7" name="Rectangle 15">
                <a:extLst>
                  <a:ext uri="{FF2B5EF4-FFF2-40B4-BE49-F238E27FC236}">
                    <a16:creationId xmlns:a16="http://schemas.microsoft.com/office/drawing/2014/main" id="{DFDB0498-5B3A-D04F-61FA-DC4BBA29F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VN" altLang="en-VN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9C1DD212-0161-5123-1001-678291DD78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90801838-26FE-9C90-C6DA-D2F2B21E44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3FB1D958-AE4E-B3CC-48A6-E15BDC51F8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EC5D54C-14F8-1A4D-932F-F741851906B6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FB28F60D-AEFE-671A-A0BB-2BC5FDEADE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VN" noProof="0"/>
              <a:t>Click to edit Master title style</a:t>
            </a:r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A4DFEA03-0C50-22C2-E1F5-81664787C9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VN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FDAF-D65B-02E0-02F5-31B32E37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851A3-815A-72ED-2382-F5DFB5D5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DBC6-0F1F-06CE-53A3-4D4A805E5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4EF10-F887-8C79-D299-4E0EA0830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C05C6-2FBF-7E46-8A7D-D4CA4CCC4654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DD8632-912F-126D-4777-B69FDA2259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7277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7FC1E-4E58-5A3B-C329-B18038D2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46C70-90E9-4840-8ED8-099641B8C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3D9EE-BC46-54EA-09E4-9A895A5B7D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970B9-4591-861B-6164-848E3393B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48C7F3-90C9-B443-9142-74774850C739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2E6F9D-2A8B-BCC6-4304-8CA82EAB31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424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9108-E5AA-7545-95A2-A4D33638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F974-8E69-5F78-9A45-EE33E7FE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E23F-3C02-DEE3-9AB6-A923BD585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8BD4C-8190-87F3-0936-F55EDADD1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BCE01C-AF97-AD45-98AC-9F15DA47FDAC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68DA2E-68E6-866A-6636-F1C3A73FAB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5905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19F3-C4EE-BC72-0BE2-B4F0C00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F2384-8FD1-56AA-E406-B4312594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274D8-5844-088B-8705-BAC92DDA4C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383D5-922C-6767-2860-8836FB6F6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DC54F-B5C6-C94A-8751-94F8B01FEEEE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4FB93F-EA35-A216-0754-8594468915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507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AC32-75C1-467B-276C-A22AA26E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E84E-14AC-EB52-87C6-8C5033D52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EE58D-8D0F-8430-D6DC-9F1A390A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1DFE-1A31-0D86-BF04-8A2F1CB7DF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222E5-98DA-1DDA-247D-F5C2E561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0D4A70-EDC7-9C4E-B228-944600D5A9FA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7534D-1CA4-655F-3B66-38006E05EB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9817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D64B-9B1E-3919-1B8D-59457F8D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9D9F-9294-E405-CB37-25FE6CD5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56F4-061B-565D-93ED-97A3ED97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B2158-EC04-90C1-79DC-4DBB2AB9A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2366-0A0F-087E-EFD1-3AAE9D109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EA10F0-9F93-2717-722E-6CF63D05F3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B11746-8969-9393-A0B4-42D90CC81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6B9E04-2D5C-8047-9159-DF77B5CB63FE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5D8E10F-A61F-8C1F-F9B2-073B2A30DA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63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B8AF-E6B9-5685-1888-40E015F2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3C7F-98C1-3E60-0DF3-49C508A781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869E-0497-B2F1-E507-D3F9DE8D4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A72C20-3B57-DA4B-AB95-41C1F89D1738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59E36-F1D6-1B44-B786-169011FF6DA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92488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8EC96-B1D2-8060-0C78-E012F322C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3F053-3FDD-40D8-C441-22C9B96A6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409353-95B5-8043-AF09-17817FB450A4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2968-B271-FB97-BCED-5173FF340D5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8428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ACDA-F174-4395-AA53-7BC48835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4FBD-89BE-5F73-2E21-FAF4023E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DE73-141A-5523-898B-FA16BC824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1DC4-3F64-88F3-F572-B7F8F813D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B8F8-3A8F-437D-B9A2-1F421CD58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F80AB-555C-734F-86CB-8554B6D7568B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32E39-2C7B-1B12-3D42-4F6DA46CCC0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12816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AC93-C3D7-B931-77D3-370A1116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9CE04-E017-2D14-F178-5CA55E74E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3BFEB-9E7F-A2C0-36CC-A1BA6DC3A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82C9-405C-76A3-5F40-CF5818270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467A-A5D5-34F9-0872-46B6F27A01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238A9E-285D-6B41-8DF8-87B60F52AACE}" type="slidenum">
              <a:rPr lang="en-US" altLang="en-VN"/>
              <a:pPr/>
              <a:t>‹#›</a:t>
            </a:fld>
            <a:endParaRPr lang="en-US" alt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158ED-D581-1B33-78A9-3EF8D4B47F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3567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78ED4D3-FC00-309B-3054-5EFB1AA086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V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AFB009-4BA5-3953-4AE5-29D9F90E72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fld id="{8F90E89C-A25C-7C4A-9800-70169026BD14}" type="slidenum">
              <a:rPr lang="en-US" altLang="en-VN"/>
              <a:pPr/>
              <a:t>‹#›</a:t>
            </a:fld>
            <a:endParaRPr lang="en-US" altLang="en-VN"/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C48C7C2B-BB50-84E6-0B1C-037604D305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2293" name="Rectangle 5">
              <a:extLst>
                <a:ext uri="{FF2B5EF4-FFF2-40B4-BE49-F238E27FC236}">
                  <a16:creationId xmlns:a16="http://schemas.microsoft.com/office/drawing/2014/main" id="{520B56D9-7FA3-8812-4A3D-8CFDD0B6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VN" altLang="en-VN">
                <a:latin typeface="Times New Roman" panose="02020603050405020304" pitchFamily="18" charset="0"/>
              </a:endParaRPr>
            </a:p>
          </p:txBody>
        </p:sp>
        <p:sp>
          <p:nvSpPr>
            <p:cNvPr id="12294" name="Rectangle 6">
              <a:extLst>
                <a:ext uri="{FF2B5EF4-FFF2-40B4-BE49-F238E27FC236}">
                  <a16:creationId xmlns:a16="http://schemas.microsoft.com/office/drawing/2014/main" id="{72E007B0-BEA2-1289-3FCA-6D6C22C91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>
                <a:latin typeface="Times New Roman" panose="02020603050405020304" pitchFamily="18" charset="0"/>
              </a:endParaRPr>
            </a:p>
          </p:txBody>
        </p:sp>
        <p:sp>
          <p:nvSpPr>
            <p:cNvPr id="12295" name="Rectangle 7">
              <a:extLst>
                <a:ext uri="{FF2B5EF4-FFF2-40B4-BE49-F238E27FC236}">
                  <a16:creationId xmlns:a16="http://schemas.microsoft.com/office/drawing/2014/main" id="{2F8E87AF-A6F1-A8E4-AD1D-E1B75DC3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6" name="Rectangle 8">
              <a:extLst>
                <a:ext uri="{FF2B5EF4-FFF2-40B4-BE49-F238E27FC236}">
                  <a16:creationId xmlns:a16="http://schemas.microsoft.com/office/drawing/2014/main" id="{A274E5E5-04AE-D4F6-5AD7-57CB4E30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7" name="Rectangle 9">
              <a:extLst>
                <a:ext uri="{FF2B5EF4-FFF2-40B4-BE49-F238E27FC236}">
                  <a16:creationId xmlns:a16="http://schemas.microsoft.com/office/drawing/2014/main" id="{7BA2C234-50B7-9026-A3F6-6430483F9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8" name="Rectangle 10">
              <a:extLst>
                <a:ext uri="{FF2B5EF4-FFF2-40B4-BE49-F238E27FC236}">
                  <a16:creationId xmlns:a16="http://schemas.microsoft.com/office/drawing/2014/main" id="{34DA238F-4592-D54A-7D72-FC8D3B49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 sz="180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9" name="Rectangle 11">
              <a:extLst>
                <a:ext uri="{FF2B5EF4-FFF2-40B4-BE49-F238E27FC236}">
                  <a16:creationId xmlns:a16="http://schemas.microsoft.com/office/drawing/2014/main" id="{3D879FF9-AFC7-FE8A-6549-49D56BAD9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>
                <a:latin typeface="Times New Roman" panose="02020603050405020304" pitchFamily="18" charset="0"/>
              </a:endParaRPr>
            </a:p>
          </p:txBody>
        </p:sp>
        <p:sp>
          <p:nvSpPr>
            <p:cNvPr id="12300" name="Rectangle 12">
              <a:extLst>
                <a:ext uri="{FF2B5EF4-FFF2-40B4-BE49-F238E27FC236}">
                  <a16:creationId xmlns:a16="http://schemas.microsoft.com/office/drawing/2014/main" id="{6B0F5850-090C-333C-96F0-B23310AF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01" name="Rectangle 13">
              <a:extLst>
                <a:ext uri="{FF2B5EF4-FFF2-40B4-BE49-F238E27FC236}">
                  <a16:creationId xmlns:a16="http://schemas.microsoft.com/office/drawing/2014/main" id="{33547573-D02B-2AB6-BE03-0A03B19E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VN" altLang="en-VN" sz="180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FD0F8ECF-3FAE-D384-309E-8C3B352EB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title style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8C00E521-BB58-80B5-1A1A-085838787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VN"/>
              <a:t>Click to edit Master text styles</a:t>
            </a:r>
          </a:p>
          <a:p>
            <a:pPr lvl="1"/>
            <a:r>
              <a:rPr lang="en-US" altLang="en-VN"/>
              <a:t>Second level</a:t>
            </a:r>
          </a:p>
          <a:p>
            <a:pPr lvl="2"/>
            <a:r>
              <a:rPr lang="en-US" altLang="en-VN"/>
              <a:t>Third level</a:t>
            </a:r>
          </a:p>
          <a:p>
            <a:pPr lvl="3"/>
            <a:r>
              <a:rPr lang="en-US" altLang="en-VN"/>
              <a:t>Fourth level</a:t>
            </a:r>
          </a:p>
          <a:p>
            <a:pPr lvl="4"/>
            <a:r>
              <a:rPr lang="en-US" altLang="en-VN"/>
              <a:t>Fifth level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C0326E2A-F8D9-C9F7-739F-48663FD539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 Black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65E2CE0-D9CB-0903-0010-A8C4CD759F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86200" y="1828800"/>
            <a:ext cx="5410200" cy="2209800"/>
          </a:xfrm>
        </p:spPr>
        <p:txBody>
          <a:bodyPr/>
          <a:lstStyle/>
          <a:p>
            <a:r>
              <a:rPr lang="en-US" altLang="en-VN"/>
              <a:t>Quantum Computing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1DC2115-3436-7CE8-2398-2A67AD18E8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19800" y="4724400"/>
            <a:ext cx="3048000" cy="838200"/>
          </a:xfrm>
        </p:spPr>
        <p:txBody>
          <a:bodyPr/>
          <a:lstStyle/>
          <a:p>
            <a:r>
              <a:rPr lang="en-US" altLang="en-VN" dirty="0"/>
              <a:t>Kien Vo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940B0-B2FD-0F89-E82E-DBCC3C9AE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Why is Quantum Computing Important?</a:t>
            </a:r>
            <a:endParaRPr lang="en-US" altLang="en-VN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BAEFD8C-C569-898B-093E-70CEB9DF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00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Quantum computers can solve certain problems much faster than classical computers.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altLang="en-V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Random Circuit Sampling calculation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altLang="en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940B0-B2FD-0F89-E82E-DBCC3C9AE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Why is Quantum Computing Important?</a:t>
            </a:r>
            <a:endParaRPr lang="en-US" altLang="en-VN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BAEFD8C-C569-898B-093E-70CEB9DF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157192"/>
            <a:ext cx="8001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SUMMIT was the fastest supercomputer, needing up to 10,000 years for random circuit sampling.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Google's Sycamore, a quantum computer, completed the same task in 3 minutes and 20 seconds.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8A653-9FBC-214B-B913-7FB3D88C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3465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1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0940B0-B2FD-0F89-E82E-DBCC3C9AE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Why is Quantum Computing Important?</a:t>
            </a:r>
            <a:endParaRPr lang="en-US" altLang="en-VN" dirty="0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BAEFD8C-C569-898B-093E-70CEB9DF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977348"/>
            <a:ext cx="8001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</a:pPr>
            <a:endParaRPr lang="en-US" altLang="en-V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effectLst/>
              </a:rPr>
              <a:t> Complex problem solving: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Quantum computing excels at solving complex optimization problems and simulations</a:t>
            </a:r>
            <a:endParaRPr lang="en-US" dirty="0">
              <a:effectLst/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altLang="en-VN" dirty="0"/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endParaRPr lang="en-US" alt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41CEF-25F9-1097-32BE-A66CBA79D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44" t="11118" r="1244" b="3040"/>
          <a:stretch/>
        </p:blipFill>
        <p:spPr>
          <a:xfrm>
            <a:off x="685800" y="2780928"/>
            <a:ext cx="7772400" cy="277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214F0F8-D00E-F71D-0A33-258F5D6AC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VN"/>
              <a:t>Overview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1AC394AC-0268-CD49-D474-76A501CCF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54291"/>
            <a:ext cx="7239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 Introduction and History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 </a:t>
            </a: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Classical vs. Quantum Computing</a:t>
            </a:r>
            <a:r>
              <a:rPr lang="en-US" altLang="en-VN" sz="28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Importance of Quantum Computing</a:t>
            </a:r>
            <a:endParaRPr lang="en-US" altLang="en-VN" sz="2800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</a:t>
            </a:r>
            <a:r>
              <a:rPr lang="en-US" altLang="en-VN" sz="2800" b="1" dirty="0">
                <a:latin typeface="+mn-lt"/>
              </a:rPr>
              <a:t>Challenge and Future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Conclusion and Open Questions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altLang="en-VN" sz="28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96B84F6-4C1B-E400-0699-EA3243E1B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864" y="614805"/>
            <a:ext cx="8229600" cy="38100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Challenges:</a:t>
            </a:r>
            <a:endParaRPr lang="en-US" altLang="en-VN" dirty="0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97F20179-13A0-FBF6-12C3-145D58601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95805"/>
            <a:ext cx="7848600" cy="557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</a:rPr>
              <a:t>Error Rates:</a:t>
            </a:r>
            <a:endParaRPr lang="en-US" dirty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Quantum systems are highly sensitive to environmental disturbances (noise, temperature fluctuations, etc.).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These disturbances cause qubits to lose their quantum state, leading to errors in calculations.</a:t>
            </a:r>
            <a:endParaRPr lang="en-US" altLang="en-VN" dirty="0"/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Quantum computers are currently very expensive to develop and maintain.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Specialized hardware, cryogenic cooling systems, and operational costs contribute to the high expense.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96B84F6-4C1B-E400-0699-EA3243E1B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381000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Future:</a:t>
            </a:r>
            <a:endParaRPr lang="en-US" altLang="en-VN" dirty="0"/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97F20179-13A0-FBF6-12C3-145D58601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36" y="1195471"/>
            <a:ext cx="7848600" cy="44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Commercial Use: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Potential for widespread use in various industries once technical challenges are addressed.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Cryptography, optimization, drug discovery, artificial intelligence, and material science.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Companies Involved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IBM, Google, Microsoft, and Honeywell are investing heavily in making quantum computing commercially viable.</a:t>
            </a:r>
          </a:p>
        </p:txBody>
      </p:sp>
    </p:spTree>
    <p:extLst>
      <p:ext uri="{BB962C8B-B14F-4D97-AF65-F5344CB8AC3E}">
        <p14:creationId xmlns:p14="http://schemas.microsoft.com/office/powerpoint/2010/main" val="355952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67A27F1-8DDB-E989-08FD-861D9D9DC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VN"/>
              <a:t>Overview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980C470-A774-97D9-2642-A9FC06F37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7239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 Introduction and History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Classical vs. Quantum Computing</a:t>
            </a:r>
            <a:r>
              <a:rPr lang="en-US" altLang="en-VN" sz="28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Importance of Quantum Computing</a:t>
            </a:r>
            <a:endParaRPr lang="en-US" altLang="en-VN" sz="2800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Challenge and Future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</a:t>
            </a:r>
            <a:r>
              <a:rPr lang="en-US" altLang="en-VN" sz="2800" b="1" dirty="0">
                <a:latin typeface="+mn-lt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8F3CFAF-35AF-942E-B2C2-DF42F3A68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/>
          <a:lstStyle/>
          <a:p>
            <a:r>
              <a:rPr lang="en-US" altLang="en-VN" sz="2400"/>
              <a:t>Conclusion</a:t>
            </a:r>
            <a:endParaRPr lang="en-US" altLang="en-VN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35A87C40-E34D-BDF6-6AA7-10655AEE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" y="1268760"/>
            <a:ext cx="7924800" cy="44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Summary: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Quantum computing represents a significant shift in computational capability.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Its principles of superposition, entanglement, and interference offer new ways to solve problems.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While still in early stages, its potential applications in cryptography, optimization, drug discovery, and AI are promising.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>
            <a:extLst>
              <a:ext uri="{FF2B5EF4-FFF2-40B4-BE49-F238E27FC236}">
                <a16:creationId xmlns:a16="http://schemas.microsoft.com/office/drawing/2014/main" id="{B0350CBD-AAEA-E5A4-B152-B94EBE81F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VN"/>
              <a:t>Overview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3987A629-AEC4-C9EE-5CF4-F47ED875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57" y="1844824"/>
            <a:ext cx="7239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Introduction and History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Classical vs. Quantum Computing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Importance of Quantum Computing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Challenges and Future of Quantum Computing</a:t>
            </a:r>
            <a:endParaRPr lang="en-US" altLang="en-VN" sz="2800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0F6D426-48D3-AA3A-F7B6-6A2A1FFD6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/>
          <a:lstStyle/>
          <a:p>
            <a:r>
              <a:rPr lang="en-US" altLang="en-VN" sz="2400"/>
              <a:t>Introduction</a:t>
            </a:r>
            <a:endParaRPr lang="en-US" altLang="en-VN"/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0F806E01-745E-923A-8CB5-E598132E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7086600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VN" sz="2800" b="1" dirty="0">
                <a:solidFill>
                  <a:schemeClr val="accent1"/>
                </a:solidFill>
              </a:rPr>
              <a:t>What is a quantum computer?</a:t>
            </a:r>
            <a:endParaRPr lang="en-US" altLang="en-VN" dirty="0"/>
          </a:p>
          <a:p>
            <a:pPr>
              <a:spcBef>
                <a:spcPct val="50000"/>
              </a:spcBef>
            </a:pPr>
            <a:endParaRPr lang="en-US" altLang="en-VN" dirty="0"/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 A quantum computer is a machine that performs calculations based on the laws of quantum mechanics, which is the behavior of particles at the sub-atomic level.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8DE1242-369C-BA8C-22B9-15CE42A1D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/>
          <a:lstStyle/>
          <a:p>
            <a:r>
              <a:rPr lang="en-US" altLang="en-VN" sz="2400"/>
              <a:t>Introduction</a:t>
            </a:r>
            <a:endParaRPr lang="en-US" altLang="en-VN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654F22A2-142A-4302-D4BC-4FC01974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4A59F-D23D-6A1B-21AC-3FE31F92F7BC}"/>
              </a:ext>
            </a:extLst>
          </p:cNvPr>
          <p:cNvSpPr txBox="1"/>
          <p:nvPr/>
        </p:nvSpPr>
        <p:spPr>
          <a:xfrm>
            <a:off x="457200" y="2060848"/>
            <a:ext cx="8642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effectLst/>
              </a:rPr>
              <a:t>The Theoretical Foundations of Quantum Computing (1900–1980)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effectLst/>
              </a:rPr>
              <a:t>The Emergence of Quantum Computing (1980–1994)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effectLst/>
              </a:rPr>
              <a:t>The Development of Quantum Algorithms (1994–2000)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effectLst/>
              </a:rPr>
              <a:t>The Race to Build Quantum Computers (2000–2021)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42424"/>
                </a:solidFill>
                <a:effectLst/>
              </a:rPr>
              <a:t>Ongoing Advancements (2021–present)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8DE1242-369C-BA8C-22B9-15CE42A1D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/>
          <a:lstStyle/>
          <a:p>
            <a:r>
              <a:rPr lang="en-US" altLang="en-VN" sz="2400"/>
              <a:t>Introduction</a:t>
            </a:r>
            <a:endParaRPr lang="en-US" altLang="en-VN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654F22A2-142A-4302-D4BC-4FC01974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History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355E8-2CD3-3B8B-8DDD-DE20D3EB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40"/>
            <a:ext cx="5223009" cy="41423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164E6E-E007-C2BB-5770-B187F926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27" y="1983958"/>
            <a:ext cx="8548546" cy="41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1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B7B24A8-A5C7-62DD-10F3-37C1153BB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VN"/>
              <a:t>Overview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E6143761-871E-9144-DFE3-65703AD6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72816"/>
            <a:ext cx="7239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 Introduction and History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Classical vs. Quantum Computing</a:t>
            </a:r>
            <a:endParaRPr lang="en-US" altLang="en-VN" sz="2800" b="1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Importance of Quantum Computing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Challenges and Future of Quantum Computing</a:t>
            </a:r>
            <a:endParaRPr lang="en-US" altLang="en-VN" sz="2800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Conclusion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55DF5B-AFD6-16E9-B528-2AF36A3B2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239000" cy="533400"/>
          </a:xfrm>
        </p:spPr>
        <p:txBody>
          <a:bodyPr/>
          <a:lstStyle/>
          <a:p>
            <a:r>
              <a:rPr lang="en-US" altLang="en-VN" sz="2400" dirty="0"/>
              <a:t>Classic Computers:</a:t>
            </a:r>
            <a:endParaRPr lang="en-US" altLang="en-VN" dirty="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6625D1D-EC02-35BE-F764-C0199FF2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84784"/>
            <a:ext cx="8305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VN" dirty="0">
                <a:latin typeface="+mn-lt"/>
              </a:rPr>
              <a:t>Classic computers are the ones we use every day.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VN" dirty="0">
                <a:latin typeface="+mn-lt"/>
              </a:rPr>
              <a:t>They process data inputted in human language (letters, numbers, drawings) by converting it into machine language, which is binary (0s and 1s).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VN" dirty="0">
                <a:latin typeface="+mn-lt"/>
              </a:rPr>
              <a:t>Computers perform tasks by following specific programming and calculations accurately using this binary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23DC9B3-A152-9A7B-9F37-2823CE34C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526" y="692696"/>
            <a:ext cx="8229600" cy="457200"/>
          </a:xfrm>
        </p:spPr>
        <p:txBody>
          <a:bodyPr/>
          <a:lstStyle/>
          <a:p>
            <a:r>
              <a:rPr lang="en-US" altLang="en-VN" sz="2400" dirty="0"/>
              <a:t>Quantum Computing:</a:t>
            </a:r>
            <a:endParaRPr lang="en-US" altLang="en-VN" dirty="0"/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23D0BA41-36A4-F1DA-B73F-D2334AEA4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3841"/>
            <a:ext cx="7239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Quantum computing does not rely on the conventional binary system (0 and 1) like classic computers.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It operates based on the principles of quantum mechanics.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Key concepts in quantum mechanics used in quantum computing are quantum superposition and entanglement.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dirty="0"/>
              <a:t> These principles allow quantum computers to perform calculations in ways that are fundamentally different from classical computers.</a:t>
            </a:r>
            <a:endParaRPr lang="en-US" altLang="en-VN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5B00103-B5E6-8C43-D51C-C6DFA8D53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VN"/>
              <a:t>Overview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D6975995-4B58-883F-3CE1-89630CCF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7239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 Introduction and History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ü"/>
            </a:pPr>
            <a:r>
              <a:rPr lang="en-US" altLang="en-VN" sz="2800" dirty="0">
                <a:latin typeface="+mn-lt"/>
              </a:rPr>
              <a:t> </a:t>
            </a: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Classical vs. Quantum Computing</a:t>
            </a:r>
            <a:endParaRPr lang="en-US" altLang="en-VN" sz="2800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Importance of Quantum Computing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 Challenges and Future of Quantum Computing</a:t>
            </a:r>
            <a:endParaRPr lang="en-US" altLang="en-VN" sz="2800" dirty="0">
              <a:latin typeface="+mn-lt"/>
            </a:endParaRP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en-VN" sz="2800" dirty="0">
                <a:latin typeface="+mn-lt"/>
              </a:rPr>
              <a:t>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0080"/>
      </a:accent1>
      <a:accent2>
        <a:srgbClr val="9999CC"/>
      </a:accent2>
      <a:accent3>
        <a:srgbClr val="FFFFFF"/>
      </a:accent3>
      <a:accent4>
        <a:srgbClr val="000000"/>
      </a:accent4>
      <a:accent5>
        <a:srgbClr val="AAAAC0"/>
      </a:accent5>
      <a:accent6>
        <a:srgbClr val="8A8AB9"/>
      </a:accent6>
      <a:hlink>
        <a:srgbClr val="CCCCE6"/>
      </a:hlink>
      <a:folHlink>
        <a:srgbClr val="B2B2B2"/>
      </a:folHlink>
    </a:clrScheme>
    <a:fontScheme name="Pixel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V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V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ixel 1">
        <a:dk1>
          <a:srgbClr val="666699"/>
        </a:dk1>
        <a:lt1>
          <a:srgbClr val="FFFFFF"/>
        </a:lt1>
        <a:dk2>
          <a:srgbClr val="000066"/>
        </a:dk2>
        <a:lt2>
          <a:srgbClr val="FFFFFF"/>
        </a:lt2>
        <a:accent1>
          <a:srgbClr val="0066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2DE7"/>
        </a:accent6>
        <a:hlink>
          <a:srgbClr val="0000C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FFFFFF"/>
        </a:lt1>
        <a:dk2>
          <a:srgbClr val="334B49"/>
        </a:dk2>
        <a:lt2>
          <a:srgbClr val="FFFFFF"/>
        </a:lt2>
        <a:accent1>
          <a:srgbClr val="009999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ACACA"/>
        </a:accent5>
        <a:accent6>
          <a:srgbClr val="007373"/>
        </a:accent6>
        <a:hlink>
          <a:srgbClr val="00666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FF9900"/>
        </a:accent1>
        <a:accent2>
          <a:srgbClr val="FCB138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4A032"/>
        </a:accent6>
        <a:hlink>
          <a:srgbClr val="FCC66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40044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B0AAB0"/>
        </a:accent5>
        <a:accent6>
          <a:srgbClr val="6D0466"/>
        </a:accent6>
        <a:hlink>
          <a:srgbClr val="9F839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FFFFFF"/>
        </a:lt1>
        <a:dk2>
          <a:srgbClr val="FFFFFF"/>
        </a:dk2>
        <a:lt2>
          <a:srgbClr val="666699"/>
        </a:lt2>
        <a:accent1>
          <a:srgbClr val="779F92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BDCDC7"/>
        </a:accent5>
        <a:accent6>
          <a:srgbClr val="8EB0C3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6A0000"/>
        </a:dk1>
        <a:lt1>
          <a:srgbClr val="FFFFFF"/>
        </a:lt1>
        <a:dk2>
          <a:srgbClr val="FFFFFF"/>
        </a:dk2>
        <a:lt2>
          <a:srgbClr val="666699"/>
        </a:lt2>
        <a:accent1>
          <a:srgbClr val="CC3300"/>
        </a:accent1>
        <a:accent2>
          <a:srgbClr val="CC6600"/>
        </a:accent2>
        <a:accent3>
          <a:srgbClr val="FFFFFF"/>
        </a:accent3>
        <a:accent4>
          <a:srgbClr val="590000"/>
        </a:accent4>
        <a:accent5>
          <a:srgbClr val="E2ADAA"/>
        </a:accent5>
        <a:accent6>
          <a:srgbClr val="B95C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4F4F77"/>
        </a:dk1>
        <a:lt1>
          <a:srgbClr val="FFFFFF"/>
        </a:lt1>
        <a:dk2>
          <a:srgbClr val="4A7911"/>
        </a:dk2>
        <a:lt2>
          <a:srgbClr val="FFFFFF"/>
        </a:lt2>
        <a:accent1>
          <a:srgbClr val="336600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FFFFFF"/>
        </a:dk2>
        <a:lt2>
          <a:srgbClr val="4F4F77"/>
        </a:lt2>
        <a:accent1>
          <a:srgbClr val="3366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ADB8AA"/>
        </a:accent5>
        <a:accent6>
          <a:srgbClr val="5C8A00"/>
        </a:accent6>
        <a:hlink>
          <a:srgbClr val="99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8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8080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0C0"/>
        </a:accent5>
        <a:accent6>
          <a:srgbClr val="008A8A"/>
        </a:accent6>
        <a:hlink>
          <a:srgbClr val="70CAC6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0">
        <a:dk1>
          <a:srgbClr val="4F4F77"/>
        </a:dk1>
        <a:lt1>
          <a:srgbClr val="FFFFFF"/>
        </a:lt1>
        <a:dk2>
          <a:srgbClr val="330000"/>
        </a:dk2>
        <a:lt2>
          <a:srgbClr val="FFFFFF"/>
        </a:lt2>
        <a:accent1>
          <a:srgbClr val="822504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C1ACAA"/>
        </a:accent5>
        <a:accent6>
          <a:srgbClr val="8F2505"/>
        </a:accent6>
        <a:hlink>
          <a:srgbClr val="7C0704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1">
        <a:dk1>
          <a:srgbClr val="333333"/>
        </a:dk1>
        <a:lt1>
          <a:srgbClr val="FFFFFF"/>
        </a:lt1>
        <a:dk2>
          <a:srgbClr val="333399"/>
        </a:dk2>
        <a:lt2>
          <a:srgbClr val="FFFFFF"/>
        </a:lt2>
        <a:accent1>
          <a:srgbClr val="006699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B8CA"/>
        </a:accent5>
        <a:accent6>
          <a:srgbClr val="02799E"/>
        </a:accent6>
        <a:hlink>
          <a:srgbClr val="66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000080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Joe's HD:Applications:Microsoft Office X:Templates:Presentations:Designs:Pixel</Template>
  <TotalTime>5984</TotalTime>
  <Words>595</Words>
  <Application>Microsoft Macintosh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Times</vt:lpstr>
      <vt:lpstr>Arial Black</vt:lpstr>
      <vt:lpstr>Times New Roman</vt:lpstr>
      <vt:lpstr>Wingdings</vt:lpstr>
      <vt:lpstr>Arial</vt:lpstr>
      <vt:lpstr>Symbol</vt:lpstr>
      <vt:lpstr>Pixel</vt:lpstr>
      <vt:lpstr>Quantum Computing</vt:lpstr>
      <vt:lpstr>Overview</vt:lpstr>
      <vt:lpstr>Introduction</vt:lpstr>
      <vt:lpstr>Introduction</vt:lpstr>
      <vt:lpstr>Introduction</vt:lpstr>
      <vt:lpstr>Overview</vt:lpstr>
      <vt:lpstr>Classic Computers:</vt:lpstr>
      <vt:lpstr>Quantum Computing:</vt:lpstr>
      <vt:lpstr>Overview</vt:lpstr>
      <vt:lpstr>Why is Quantum Computing Important?</vt:lpstr>
      <vt:lpstr>Why is Quantum Computing Important?</vt:lpstr>
      <vt:lpstr>Why is Quantum Computing Important?</vt:lpstr>
      <vt:lpstr>Overview</vt:lpstr>
      <vt:lpstr>Challenges:</vt:lpstr>
      <vt:lpstr>Future:</vt:lpstr>
      <vt:lpstr>Overview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Trial User</dc:creator>
  <cp:lastModifiedBy>Microsoft Office User</cp:lastModifiedBy>
  <cp:revision>74</cp:revision>
  <cp:lastPrinted>1970-01-02T15:32:59Z</cp:lastPrinted>
  <dcterms:created xsi:type="dcterms:W3CDTF">1970-01-01T00:02:58Z</dcterms:created>
  <dcterms:modified xsi:type="dcterms:W3CDTF">2024-05-20T04:25:52Z</dcterms:modified>
</cp:coreProperties>
</file>