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767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" d="100"/>
          <a:sy n="20" d="100"/>
        </p:scale>
        <p:origin x="153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999180"/>
            <a:ext cx="25733931" cy="14889339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62709"/>
            <a:ext cx="22706410" cy="1032551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6F6-7FD8-4174-83B9-9178B7CE42FE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7BF5-7BA5-4694-9CC0-FAB89885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12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6F6-7FD8-4174-83B9-9178B7CE42FE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7BF5-7BA5-4694-9CC0-FAB89885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1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6960"/>
            <a:ext cx="6528093" cy="362432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6960"/>
            <a:ext cx="19205838" cy="362432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6F6-7FD8-4174-83B9-9178B7CE42FE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7BF5-7BA5-4694-9CC0-FAB89885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5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6F6-7FD8-4174-83B9-9178B7CE42FE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7BF5-7BA5-4694-9CC0-FAB89885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34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62125"/>
            <a:ext cx="26112371" cy="17789985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20410"/>
            <a:ext cx="26112371" cy="9355333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6F6-7FD8-4174-83B9-9178B7CE42FE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7BF5-7BA5-4694-9CC0-FAB89885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37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84800"/>
            <a:ext cx="12866966" cy="27135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84800"/>
            <a:ext cx="12866966" cy="27135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6F6-7FD8-4174-83B9-9178B7CE42FE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7BF5-7BA5-4694-9CC0-FAB89885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6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6970"/>
            <a:ext cx="26112371" cy="8266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83919"/>
            <a:ext cx="12807832" cy="513800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21926"/>
            <a:ext cx="12807832" cy="22977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83919"/>
            <a:ext cx="12870909" cy="513800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21926"/>
            <a:ext cx="12870909" cy="22977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6F6-7FD8-4174-83B9-9178B7CE42FE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7BF5-7BA5-4694-9CC0-FAB89885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58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6F6-7FD8-4174-83B9-9178B7CE42FE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7BF5-7BA5-4694-9CC0-FAB89885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92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6F6-7FD8-4174-83B9-9178B7CE42FE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7BF5-7BA5-4694-9CC0-FAB89885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33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1150"/>
            <a:ext cx="9764544" cy="997902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57701"/>
            <a:ext cx="15326827" cy="30392467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30175"/>
            <a:ext cx="9764544" cy="2376948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6F6-7FD8-4174-83B9-9178B7CE42FE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7BF5-7BA5-4694-9CC0-FAB89885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24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1150"/>
            <a:ext cx="9764544" cy="997902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57701"/>
            <a:ext cx="15326827" cy="30392467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30175"/>
            <a:ext cx="9764544" cy="2376948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6F6-7FD8-4174-83B9-9178B7CE42FE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7BF5-7BA5-4694-9CC0-FAB89885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07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6970"/>
            <a:ext cx="26112371" cy="8266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84800"/>
            <a:ext cx="26112371" cy="2713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38914"/>
            <a:ext cx="6811923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D06F6-7FD8-4174-83B9-9178B7CE42FE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38914"/>
            <a:ext cx="10217884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38914"/>
            <a:ext cx="6811923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77BF5-7BA5-4694-9CC0-FAB898856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61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0F77-E9E5-AFCA-BC53-68DF27252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0640" y="433377"/>
            <a:ext cx="25733931" cy="2961248"/>
          </a:xfrm>
          <a:solidFill>
            <a:schemeClr val="tx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80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Analysing Global Climate Change Trends</a:t>
            </a:r>
            <a:br>
              <a:rPr lang="en-GB" sz="80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br>
              <a:rPr lang="en-GB" sz="80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GB" sz="8000" b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Student ID: 22055871</a:t>
            </a:r>
            <a:endParaRPr lang="en-GB" sz="80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097B2-D4EB-91FB-4AF0-11FBADDB1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15" y="3837825"/>
            <a:ext cx="29405179" cy="16540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sz="5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Introduction: </a:t>
            </a:r>
            <a:r>
              <a:rPr lang="en-US" sz="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Climate change poses one of the most significant challenges of our time, impacting environments, economies, and societies worldwide. </a:t>
            </a:r>
            <a:endParaRPr lang="en-GB" sz="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A576592-61C6-1A5C-B476-69A293CC9F2F}"/>
              </a:ext>
            </a:extLst>
          </p:cNvPr>
          <p:cNvSpPr txBox="1">
            <a:spLocks/>
          </p:cNvSpPr>
          <p:nvPr/>
        </p:nvSpPr>
        <p:spPr>
          <a:xfrm>
            <a:off x="435015" y="5886495"/>
            <a:ext cx="29405179" cy="1654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5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Aim:  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analysis aims to dissect the vast array of climate-related data to identify global trends and patterns, enhancing our understanding of this pressing issue</a:t>
            </a:r>
            <a:endParaRPr lang="en-GB" sz="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6CB451-5398-8136-38B6-007F835CE29A}"/>
              </a:ext>
            </a:extLst>
          </p:cNvPr>
          <p:cNvSpPr txBox="1">
            <a:spLocks/>
          </p:cNvSpPr>
          <p:nvPr/>
        </p:nvSpPr>
        <p:spPr>
          <a:xfrm>
            <a:off x="435015" y="7928793"/>
            <a:ext cx="29405179" cy="1654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5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Source: 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study leverages the comprehensive 'climate-change.csv' dataset. This rich repository includes diverse metrics from various countries across multiple years.</a:t>
            </a:r>
            <a:endParaRPr lang="en-GB" sz="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CDA4602-C29B-5D76-A30F-E7E75FC7364B}"/>
              </a:ext>
            </a:extLst>
          </p:cNvPr>
          <p:cNvSpPr txBox="1">
            <a:spLocks/>
          </p:cNvSpPr>
          <p:nvPr/>
        </p:nvSpPr>
        <p:spPr>
          <a:xfrm>
            <a:off x="435011" y="12047024"/>
            <a:ext cx="29405179" cy="5509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Literature review:</a:t>
            </a:r>
          </a:p>
          <a:p>
            <a:pPr algn="just"/>
            <a:r>
              <a:rPr lang="en-US" sz="4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Agricultural Big Data Analytics (</a:t>
            </a:r>
            <a:r>
              <a:rPr lang="en-US" sz="43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Cravero</a:t>
            </a:r>
            <a:r>
              <a:rPr lang="en-US" sz="4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al., 2022): 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uses ML to process various types of data utilizing high-resolution remote sensing and intelligent IT for efficient agricultural analysis under climatic changes.</a:t>
            </a:r>
          </a:p>
          <a:p>
            <a:pPr algn="just"/>
            <a:r>
              <a:rPr lang="en-US" sz="4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MT-</a:t>
            </a:r>
            <a:r>
              <a:rPr lang="en-US" sz="43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InSAR</a:t>
            </a:r>
            <a:r>
              <a:rPr lang="en-US" sz="4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Urban Monitoring (Rodríguez-</a:t>
            </a:r>
            <a:r>
              <a:rPr lang="en-US" sz="43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Antuñano</a:t>
            </a:r>
            <a:r>
              <a:rPr lang="en-US" sz="4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al., 2022): 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Combines satellite radar images along with ML to predict urban infrastructure analysis necessary for anticipating structural failures caused by climate change.</a:t>
            </a:r>
          </a:p>
          <a:p>
            <a:pPr algn="just"/>
            <a:r>
              <a:rPr lang="en-US" sz="4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ML in Climate System Analysis (</a:t>
            </a:r>
            <a:r>
              <a:rPr lang="en-US" sz="43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Huntingford</a:t>
            </a:r>
            <a:r>
              <a:rPr lang="en-US" sz="4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al., 2019): 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Uses ML to study the climate system, especially in identifying complicated feedbacks and predicting severe weather events.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8F253AA-774A-8E14-A451-33826C9F0A25}"/>
              </a:ext>
            </a:extLst>
          </p:cNvPr>
          <p:cNvSpPr txBox="1">
            <a:spLocks/>
          </p:cNvSpPr>
          <p:nvPr/>
        </p:nvSpPr>
        <p:spPr>
          <a:xfrm>
            <a:off x="435011" y="17805010"/>
            <a:ext cx="29405179" cy="28181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6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Encoding Methods: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Hashing, Ordinal, One-hot/Dummy, Binary, and Target Encoding techniques used to convert categorical variables.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 Tree Classifier used to test the effectiveness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EF853D5-0CEB-5479-3930-42C2BF162B1E}"/>
              </a:ext>
            </a:extLst>
          </p:cNvPr>
          <p:cNvSpPr txBox="1">
            <a:spLocks/>
          </p:cNvSpPr>
          <p:nvPr/>
        </p:nvSpPr>
        <p:spPr>
          <a:xfrm>
            <a:off x="435009" y="20890252"/>
            <a:ext cx="14702591" cy="5585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Preliminary Findings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marR="0" lvl="0" indent="-5715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dataset, displayed in a tabular format, showcases diverse metrics across different countries and years.</a:t>
            </a:r>
          </a:p>
          <a:p>
            <a:pPr marL="571500" marR="0" lvl="0" indent="-5715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notable observation is the fluctuation in access to electricity over the years, reflecting infrastructural changes and policy impacts.</a:t>
            </a:r>
          </a:p>
          <a:p>
            <a:pPr marL="571500" marR="0" lvl="0" indent="-5715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Changes in agricultural land usage highlight shifting practices and possibly the effects of climate change on arable land.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274CA8-A7BC-4F88-F38B-8F835D72F097}"/>
              </a:ext>
            </a:extLst>
          </p:cNvPr>
          <p:cNvSpPr txBox="1">
            <a:spLocks/>
          </p:cNvSpPr>
          <p:nvPr/>
        </p:nvSpPr>
        <p:spPr>
          <a:xfrm>
            <a:off x="15496670" y="20951286"/>
            <a:ext cx="14343520" cy="5585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4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 Steps Moving forward, we plan to:</a:t>
            </a:r>
          </a:p>
          <a:p>
            <a:pPr algn="just"/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Integrate more diverse and granular data to enrich our analysis.</a:t>
            </a:r>
          </a:p>
          <a:p>
            <a:pPr algn="just"/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Employ advanced analytical techniques, including machine learning, to delve deeper into the dataset.</a:t>
            </a:r>
          </a:p>
          <a:p>
            <a:pPr algn="just"/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Focus on regional trends to understand localized impacts of climate change.</a:t>
            </a:r>
          </a:p>
          <a:p>
            <a:pPr algn="just"/>
            <a:endParaRPr lang="en-US" sz="4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93E3B22-8419-8168-A1EC-1683503B9715}"/>
              </a:ext>
            </a:extLst>
          </p:cNvPr>
          <p:cNvSpPr txBox="1">
            <a:spLocks/>
          </p:cNvSpPr>
          <p:nvPr/>
        </p:nvSpPr>
        <p:spPr>
          <a:xfrm>
            <a:off x="435013" y="9928924"/>
            <a:ext cx="29405179" cy="1654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5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Methodology: 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Utilizing Python and the Pandas library, we embarked on a meticulous data analysis journey. The process involved rigorous data cleaning and preprocessing to ensure accuracy and reliability</a:t>
            </a:r>
            <a:endParaRPr lang="en-GB" sz="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04D7EE-58C5-1799-212B-FE87B05F1C04}"/>
              </a:ext>
            </a:extLst>
          </p:cNvPr>
          <p:cNvGrpSpPr/>
          <p:nvPr/>
        </p:nvGrpSpPr>
        <p:grpSpPr>
          <a:xfrm>
            <a:off x="15496670" y="27171889"/>
            <a:ext cx="14343520" cy="4433036"/>
            <a:chOff x="15496670" y="28966242"/>
            <a:chExt cx="14343520" cy="3872084"/>
          </a:xfrm>
        </p:grpSpPr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39BF9D89-AF36-84B5-541F-A33861CA3FB3}"/>
                </a:ext>
              </a:extLst>
            </p:cNvPr>
            <p:cNvSpPr txBox="1">
              <a:spLocks/>
            </p:cNvSpPr>
            <p:nvPr/>
          </p:nvSpPr>
          <p:spPr>
            <a:xfrm>
              <a:off x="15496670" y="28966242"/>
              <a:ext cx="14343520" cy="38720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Font typeface="Arial" panose="020B0604020202020204" pitchFamily="34" charset="0"/>
                <a:buNone/>
                <a:defRPr sz="79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513743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662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2748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541230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05497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56871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082461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059620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109948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5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Analysis Process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3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5108BCCD-E267-1995-E3A2-06302F2A3AED}"/>
                </a:ext>
              </a:extLst>
            </p:cNvPr>
            <p:cNvSpPr txBox="1">
              <a:spLocks/>
            </p:cNvSpPr>
            <p:nvPr/>
          </p:nvSpPr>
          <p:spPr>
            <a:xfrm>
              <a:off x="15702149" y="29733301"/>
              <a:ext cx="4182327" cy="5171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Font typeface="Arial" panose="020B0604020202020204" pitchFamily="34" charset="0"/>
                <a:buNone/>
                <a:defRPr sz="79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513743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662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2748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541230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05497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56871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082461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059620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109948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40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Data collection</a:t>
              </a:r>
              <a:endPara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F73F910-AEFE-04C2-20D8-D605823A2729}"/>
                </a:ext>
              </a:extLst>
            </p:cNvPr>
            <p:cNvSpPr/>
            <p:nvPr/>
          </p:nvSpPr>
          <p:spPr>
            <a:xfrm>
              <a:off x="19884477" y="29877924"/>
              <a:ext cx="1213786" cy="3152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07C83A3A-80AD-319E-7C88-AD20326ECB76}"/>
                </a:ext>
              </a:extLst>
            </p:cNvPr>
            <p:cNvSpPr txBox="1">
              <a:spLocks/>
            </p:cNvSpPr>
            <p:nvPr/>
          </p:nvSpPr>
          <p:spPr>
            <a:xfrm>
              <a:off x="21138561" y="29723771"/>
              <a:ext cx="3741056" cy="6141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Font typeface="Arial" panose="020B0604020202020204" pitchFamily="34" charset="0"/>
                <a:buNone/>
                <a:defRPr sz="79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513743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662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2748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541230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05497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56871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082461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059620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109948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30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Data Preprocessing</a:t>
              </a:r>
              <a:endPara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4700B42E-24B8-CFD6-C806-4C1AA4097F8E}"/>
                </a:ext>
              </a:extLst>
            </p:cNvPr>
            <p:cNvSpPr/>
            <p:nvPr/>
          </p:nvSpPr>
          <p:spPr>
            <a:xfrm>
              <a:off x="24919915" y="29820681"/>
              <a:ext cx="1272381" cy="31521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64F081CD-D415-E624-8101-B899C7BCB7A5}"/>
                </a:ext>
              </a:extLst>
            </p:cNvPr>
            <p:cNvSpPr txBox="1">
              <a:spLocks/>
            </p:cNvSpPr>
            <p:nvPr/>
          </p:nvSpPr>
          <p:spPr>
            <a:xfrm>
              <a:off x="26192296" y="29741462"/>
              <a:ext cx="3454622" cy="5090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Font typeface="Arial" panose="020B0604020202020204" pitchFamily="34" charset="0"/>
                <a:buNone/>
                <a:defRPr sz="79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513743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662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2748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541230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05497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56871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082461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059620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109948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30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Feature engineering</a:t>
              </a:r>
              <a:endPara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Subtitle 2">
              <a:extLst>
                <a:ext uri="{FF2B5EF4-FFF2-40B4-BE49-F238E27FC236}">
                  <a16:creationId xmlns:a16="http://schemas.microsoft.com/office/drawing/2014/main" id="{FF6E45E2-D2C0-730D-E3D1-ECB907D8598B}"/>
                </a:ext>
              </a:extLst>
            </p:cNvPr>
            <p:cNvSpPr txBox="1">
              <a:spLocks/>
            </p:cNvSpPr>
            <p:nvPr/>
          </p:nvSpPr>
          <p:spPr>
            <a:xfrm>
              <a:off x="15702149" y="30846222"/>
              <a:ext cx="5133108" cy="5171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Font typeface="Arial" panose="020B0604020202020204" pitchFamily="34" charset="0"/>
                <a:buNone/>
                <a:defRPr sz="79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513743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662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2748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541230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05497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56871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082461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059620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109948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40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Model development</a:t>
              </a:r>
              <a:endPara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2EF93CBD-314B-DBBF-5812-859E94C357C6}"/>
                </a:ext>
              </a:extLst>
            </p:cNvPr>
            <p:cNvSpPr/>
            <p:nvPr/>
          </p:nvSpPr>
          <p:spPr>
            <a:xfrm>
              <a:off x="20835257" y="30947211"/>
              <a:ext cx="1213786" cy="3152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B17CFD22-A6DC-D0E2-199F-5D965804388A}"/>
                </a:ext>
              </a:extLst>
            </p:cNvPr>
            <p:cNvSpPr txBox="1">
              <a:spLocks/>
            </p:cNvSpPr>
            <p:nvPr/>
          </p:nvSpPr>
          <p:spPr>
            <a:xfrm>
              <a:off x="22049043" y="30846222"/>
              <a:ext cx="5133108" cy="5171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Font typeface="Arial" panose="020B0604020202020204" pitchFamily="34" charset="0"/>
                <a:buNone/>
                <a:defRPr sz="79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513743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662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2748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541230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05497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56871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082461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059620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109948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40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Model evaluation</a:t>
              </a:r>
              <a:endPara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A8CFC035-8F10-ABF9-0ACB-BB88D932F7EC}"/>
                </a:ext>
              </a:extLst>
            </p:cNvPr>
            <p:cNvSpPr txBox="1">
              <a:spLocks/>
            </p:cNvSpPr>
            <p:nvPr/>
          </p:nvSpPr>
          <p:spPr>
            <a:xfrm>
              <a:off x="15702149" y="31790752"/>
              <a:ext cx="5133108" cy="5171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Font typeface="Arial" panose="020B0604020202020204" pitchFamily="34" charset="0"/>
                <a:buNone/>
                <a:defRPr sz="79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513743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662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2748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541230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05497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56871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082461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059620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109948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40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Result analysis</a:t>
              </a:r>
              <a:endPara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1497DAA8-CB40-5518-F792-4DC0E2EDF673}"/>
                </a:ext>
              </a:extLst>
            </p:cNvPr>
            <p:cNvSpPr/>
            <p:nvPr/>
          </p:nvSpPr>
          <p:spPr>
            <a:xfrm>
              <a:off x="20835257" y="31858891"/>
              <a:ext cx="1213786" cy="3152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8532A037-A2FB-EC87-8BB5-2B56C9FF93D8}"/>
                </a:ext>
              </a:extLst>
            </p:cNvPr>
            <p:cNvSpPr txBox="1">
              <a:spLocks/>
            </p:cNvSpPr>
            <p:nvPr/>
          </p:nvSpPr>
          <p:spPr>
            <a:xfrm>
              <a:off x="22049043" y="31719275"/>
              <a:ext cx="5133108" cy="5171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Font typeface="Arial" panose="020B0604020202020204" pitchFamily="34" charset="0"/>
                <a:buNone/>
                <a:defRPr sz="79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513743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662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2748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541230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05497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56871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082461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059620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109948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40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Feedback integration</a:t>
              </a:r>
              <a:endPara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271E0B-0170-BCE2-0F4A-023A9037A06F}"/>
              </a:ext>
            </a:extLst>
          </p:cNvPr>
          <p:cNvGrpSpPr/>
          <p:nvPr/>
        </p:nvGrpSpPr>
        <p:grpSpPr>
          <a:xfrm>
            <a:off x="397144" y="26742342"/>
            <a:ext cx="14702591" cy="6882551"/>
            <a:chOff x="435008" y="28966243"/>
            <a:chExt cx="14702591" cy="5585014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7B5734A8-C56F-39A6-61A1-18105AC2F93A}"/>
                </a:ext>
              </a:extLst>
            </p:cNvPr>
            <p:cNvSpPr txBox="1">
              <a:spLocks/>
            </p:cNvSpPr>
            <p:nvPr/>
          </p:nvSpPr>
          <p:spPr>
            <a:xfrm>
              <a:off x="435008" y="28966243"/>
              <a:ext cx="14702591" cy="5585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Font typeface="Arial" panose="020B0604020202020204" pitchFamily="34" charset="0"/>
                <a:buNone/>
                <a:defRPr sz="79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513743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662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2748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541230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05497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56871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082461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059620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109948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5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Data Variables Influencing Bookmaker Selection</a:t>
              </a:r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A2453DB0-10DF-CAD5-1386-C4B69D5D19D5}"/>
                </a:ext>
              </a:extLst>
            </p:cNvPr>
            <p:cNvSpPr txBox="1">
              <a:spLocks/>
            </p:cNvSpPr>
            <p:nvPr/>
          </p:nvSpPr>
          <p:spPr>
            <a:xfrm>
              <a:off x="627514" y="29820681"/>
              <a:ext cx="7361455" cy="2855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Font typeface="Arial" panose="020B0604020202020204" pitchFamily="34" charset="0"/>
                <a:buNone/>
                <a:defRPr sz="79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513743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662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2748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541230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05497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56871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082461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059620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109948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3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User Demographics:</a:t>
              </a:r>
            </a:p>
            <a:p>
              <a:pPr algn="just"/>
              <a:r>
                <a:rPr lang="en-US" sz="2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• Age Range: 18-24 (15%), 25-34 (30%), 35-44 (25%), 45+ (30%)</a:t>
              </a:r>
            </a:p>
            <a:p>
              <a:pPr algn="just"/>
              <a:r>
                <a:rPr lang="en-US" sz="2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• Location Distribution: Urban (60%), Suburban (25%), Rural (15%)</a:t>
              </a:r>
            </a:p>
            <a:p>
              <a:pPr algn="just"/>
              <a:r>
                <a:rPr lang="en-US" sz="2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• Betting Frequency: Daily (20%), Weekly (50%), Monthly (30%)</a:t>
              </a:r>
            </a:p>
          </p:txBody>
        </p:sp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32D7D5C3-5267-293E-D1AB-2B39F13864DE}"/>
                </a:ext>
              </a:extLst>
            </p:cNvPr>
            <p:cNvSpPr txBox="1">
              <a:spLocks/>
            </p:cNvSpPr>
            <p:nvPr/>
          </p:nvSpPr>
          <p:spPr>
            <a:xfrm>
              <a:off x="8133187" y="29820681"/>
              <a:ext cx="6789619" cy="31164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Font typeface="Arial" panose="020B0604020202020204" pitchFamily="34" charset="0"/>
                <a:buNone/>
                <a:defRPr sz="79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513743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662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2748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541230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05497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56871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082461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059620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109948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3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Bookmaker Attributes:</a:t>
              </a:r>
            </a:p>
            <a:p>
              <a:pPr algn="just"/>
              <a:r>
                <a:rPr lang="en-US" sz="2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• Odds Offered: Competitive (40%), Average (35%), Below Average (25%)</a:t>
              </a:r>
            </a:p>
            <a:p>
              <a:pPr algn="just"/>
              <a:r>
                <a:rPr lang="en-US" sz="2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• Promotional Offers: High-Value (30%), Moderate (50%), Low/None (20%)</a:t>
              </a:r>
            </a:p>
            <a:p>
              <a:pPr algn="just"/>
              <a:r>
                <a:rPr lang="en-US" sz="2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• User Reviews: Positive (50%), Neutral (30%), Negative (20%)</a:t>
              </a:r>
            </a:p>
            <a:p>
              <a:pPr algn="just"/>
              <a:endPara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02ED0F7E-C427-44C8-7AE5-F8E2D27B4028}"/>
                </a:ext>
              </a:extLst>
            </p:cNvPr>
            <p:cNvSpPr txBox="1">
              <a:spLocks/>
            </p:cNvSpPr>
            <p:nvPr/>
          </p:nvSpPr>
          <p:spPr>
            <a:xfrm>
              <a:off x="627513" y="33026567"/>
              <a:ext cx="7361455" cy="14349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Font typeface="Arial" panose="020B0604020202020204" pitchFamily="34" charset="0"/>
                <a:buNone/>
                <a:defRPr sz="79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513743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662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2748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541230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05497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56871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082461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059620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109948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3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User Interaction Data:</a:t>
              </a:r>
            </a:p>
            <a:p>
              <a:pPr algn="just"/>
              <a:r>
                <a:rPr lang="en-US" sz="2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• Time Spent on Bookmaker Pages: &lt;1 min (20%), 1-5 min (50%), &gt;5 min (30%)</a:t>
              </a:r>
            </a:p>
            <a:p>
              <a:pPr algn="just"/>
              <a:endPara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1E6520C9-C3EF-F280-3248-359379112132}"/>
                </a:ext>
              </a:extLst>
            </p:cNvPr>
            <p:cNvSpPr txBox="1">
              <a:spLocks/>
            </p:cNvSpPr>
            <p:nvPr/>
          </p:nvSpPr>
          <p:spPr>
            <a:xfrm>
              <a:off x="7988968" y="33026567"/>
              <a:ext cx="6933839" cy="14349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Font typeface="Arial" panose="020B0604020202020204" pitchFamily="34" charset="0"/>
                <a:buNone/>
                <a:defRPr sz="79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513743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662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2748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541230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05497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568717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082461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0596204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109948" indent="0" algn="ctr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None/>
                <a:defRPr sz="529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• Click Patterns: Direct (40%), Through Offers (30%), Random (30%)</a:t>
              </a:r>
            </a:p>
            <a:p>
              <a:pPr algn="just"/>
              <a:r>
                <a:rPr lang="en-US" sz="2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• Previous Bookmaker Choices: Consistent (60%), Variable (40%)</a:t>
              </a:r>
            </a:p>
            <a:p>
              <a:pPr algn="just"/>
              <a:endPara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4" name="Subtitle 2">
            <a:extLst>
              <a:ext uri="{FF2B5EF4-FFF2-40B4-BE49-F238E27FC236}">
                <a16:creationId xmlns:a16="http://schemas.microsoft.com/office/drawing/2014/main" id="{83F78324-1ED4-8880-9463-80C8D4AC1E94}"/>
              </a:ext>
            </a:extLst>
          </p:cNvPr>
          <p:cNvSpPr txBox="1">
            <a:spLocks/>
          </p:cNvSpPr>
          <p:nvPr/>
        </p:nvSpPr>
        <p:spPr>
          <a:xfrm>
            <a:off x="435007" y="36485084"/>
            <a:ext cx="2373507" cy="1654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 Achieved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FBC88B3-B547-BCE0-E53D-633CEFC0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10" y="33926992"/>
            <a:ext cx="11976890" cy="840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BCC102E-940C-18BE-D3D6-A0446D1BF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295" y="31878393"/>
            <a:ext cx="14343520" cy="74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ubtitle 2">
            <a:extLst>
              <a:ext uri="{FF2B5EF4-FFF2-40B4-BE49-F238E27FC236}">
                <a16:creationId xmlns:a16="http://schemas.microsoft.com/office/drawing/2014/main" id="{9C56B270-6A0C-B674-9D3D-738D3332551A}"/>
              </a:ext>
            </a:extLst>
          </p:cNvPr>
          <p:cNvSpPr txBox="1">
            <a:spLocks/>
          </p:cNvSpPr>
          <p:nvPr/>
        </p:nvSpPr>
        <p:spPr>
          <a:xfrm>
            <a:off x="15489796" y="39542100"/>
            <a:ext cx="14350394" cy="2890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Cravero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Pardo,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Galeas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P., López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Fenner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Caniupán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2022. Data Type and Data Sources for Agricultural Big Data and Machine Learning. Sustainability, 14(23), p.16131.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Rodríguez-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Antuñano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I., Martínez-Sánchez,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Lagüela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-López, S.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Riveiro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B., 2022. Towards More Resilient Smart Cities: MT-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Monitoring of Urban Infrastructure Using Machine Learning Techniques. ISPRS Annals of the Photogrammetry, Remote Sensing and Spatial Information Sciences, 10, pp.221-228.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Huntingford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C., Jeffers, E.S., Bonsall, M.B., Christensen, H.M., Lees, T. and Yang, H., 2019. Machine learning and artificial intelligence to aid climate change research and preparedness. Environmental Research Letters, 14(12), p.124007. </a:t>
            </a:r>
          </a:p>
        </p:txBody>
      </p:sp>
    </p:spTree>
    <p:extLst>
      <p:ext uri="{BB962C8B-B14F-4D97-AF65-F5344CB8AC3E}">
        <p14:creationId xmlns:p14="http://schemas.microsoft.com/office/powerpoint/2010/main" val="69646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</TotalTime>
  <Words>710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Analysing Global Climate Change Trends  Student ID: 22055871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Global Climate Change Trends  Student ID</dc:title>
  <dc:creator>aaa</dc:creator>
  <cp:lastModifiedBy>aaa</cp:lastModifiedBy>
  <cp:revision>3</cp:revision>
  <dcterms:created xsi:type="dcterms:W3CDTF">2024-01-13T06:54:48Z</dcterms:created>
  <dcterms:modified xsi:type="dcterms:W3CDTF">2024-01-13T15:15:20Z</dcterms:modified>
</cp:coreProperties>
</file>