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1" r:id="rId4"/>
    <p:sldId id="272" r:id="rId5"/>
    <p:sldId id="273" r:id="rId6"/>
    <p:sldId id="274" r:id="rId7"/>
    <p:sldId id="275" r:id="rId8"/>
    <p:sldId id="260" r:id="rId9"/>
    <p:sldId id="261" r:id="rId10"/>
    <p:sldId id="262" r:id="rId11"/>
    <p:sldId id="263" r:id="rId12"/>
    <p:sldId id="264" r:id="rId13"/>
    <p:sldId id="265" r:id="rId14"/>
    <p:sldId id="266" r:id="rId15"/>
    <p:sldId id="267" r:id="rId16"/>
    <p:sldId id="268" r:id="rId17"/>
    <p:sldId id="269" r:id="rId18"/>
    <p:sldId id="27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FDB45A-1939-4D24-8F89-64100DDEDE71}" type="datetimeFigureOut">
              <a:rPr lang="es-MX" smtClean="0"/>
              <a:pPr/>
              <a:t>08/06/2021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131499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301614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261219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pPr/>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192570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96923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173491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2792880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2907951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FDB45A-1939-4D24-8F89-64100DDEDE71}" type="datetimeFigureOut">
              <a:rPr lang="es-MX" smtClean="0"/>
              <a:pPr/>
              <a:t>08/06/2021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75876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34387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FDB45A-1939-4D24-8F89-64100DDEDE71}" type="datetimeFigureOut">
              <a:rPr lang="es-MX" smtClean="0"/>
              <a:pPr/>
              <a:t>08/06/2021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204437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62292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10559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20476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42791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172519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AFDB45A-1939-4D24-8F89-64100DDEDE71}" type="datetimeFigureOut">
              <a:rPr lang="es-MX" smtClean="0"/>
              <a:pPr/>
              <a:t>08/06/2021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47891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FDB45A-1939-4D24-8F89-64100DDEDE71}" type="datetimeFigureOut">
              <a:rPr lang="es-MX" smtClean="0"/>
              <a:pPr/>
              <a:t>08/06/2021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D45DAE-5B21-4C47-83CD-9509906E2FC5}" type="slidenum">
              <a:rPr lang="es-MX" smtClean="0"/>
              <a:pPr/>
              <a:t>‹Nº›</a:t>
            </a:fld>
            <a:endParaRPr lang="es-MX"/>
          </a:p>
        </p:txBody>
      </p:sp>
    </p:spTree>
    <p:extLst>
      <p:ext uri="{BB962C8B-B14F-4D97-AF65-F5344CB8AC3E}">
        <p14:creationId xmlns:p14="http://schemas.microsoft.com/office/powerpoint/2010/main" xmlns="" val="36861303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36CF66E-0698-4988-817C-E3E1EA2CEBCB}"/>
              </a:ext>
            </a:extLst>
          </p:cNvPr>
          <p:cNvSpPr>
            <a:spLocks noGrp="1"/>
          </p:cNvSpPr>
          <p:nvPr>
            <p:ph type="ctrTitle"/>
          </p:nvPr>
        </p:nvSpPr>
        <p:spPr/>
        <p:txBody>
          <a:bodyPr/>
          <a:lstStyle/>
          <a:p>
            <a:r>
              <a:rPr lang="es-ES" dirty="0"/>
              <a:t>SSDAC: PROYECTO FINAL FASE 2</a:t>
            </a:r>
            <a:endParaRPr lang="es-MX" dirty="0"/>
          </a:p>
        </p:txBody>
      </p:sp>
      <p:sp>
        <p:nvSpPr>
          <p:cNvPr id="3" name="Subtítulo 2">
            <a:extLst>
              <a:ext uri="{FF2B5EF4-FFF2-40B4-BE49-F238E27FC236}">
                <a16:creationId xmlns:a16="http://schemas.microsoft.com/office/drawing/2014/main" xmlns="" id="{6FAD7C89-E384-4596-80BF-E0BDDAE93EC3}"/>
              </a:ext>
            </a:extLst>
          </p:cNvPr>
          <p:cNvSpPr>
            <a:spLocks noGrp="1"/>
          </p:cNvSpPr>
          <p:nvPr>
            <p:ph type="subTitle" idx="1"/>
          </p:nvPr>
        </p:nvSpPr>
        <p:spPr>
          <a:xfrm>
            <a:off x="1371600" y="3632201"/>
            <a:ext cx="9448800" cy="997856"/>
          </a:xfrm>
        </p:spPr>
        <p:txBody>
          <a:bodyPr>
            <a:normAutofit fontScale="92500" lnSpcReduction="20000"/>
          </a:bodyPr>
          <a:lstStyle/>
          <a:p>
            <a:r>
              <a:rPr lang="es-ES" dirty="0"/>
              <a:t>González Ramírez Carlos Arturo : Project manager</a:t>
            </a:r>
          </a:p>
          <a:p>
            <a:r>
              <a:rPr lang="es-ES" dirty="0"/>
              <a:t>Estrada Huerta Félix Eduardo : Documentación</a:t>
            </a:r>
          </a:p>
          <a:p>
            <a:r>
              <a:rPr lang="es-ES" dirty="0"/>
              <a:t>Ortega Morales Juan José : Código</a:t>
            </a:r>
            <a:endParaRPr lang="es-MX" dirty="0"/>
          </a:p>
        </p:txBody>
      </p:sp>
    </p:spTree>
    <p:extLst>
      <p:ext uri="{BB962C8B-B14F-4D97-AF65-F5344CB8AC3E}">
        <p14:creationId xmlns:p14="http://schemas.microsoft.com/office/powerpoint/2010/main" xmlns="" val="138131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550E7811-F79E-48D7-A304-B7042EF03C8D}"/>
              </a:ext>
            </a:extLst>
          </p:cNvPr>
          <p:cNvSpPr>
            <a:spLocks noGrp="1"/>
          </p:cNvSpPr>
          <p:nvPr>
            <p:ph idx="1"/>
          </p:nvPr>
        </p:nvSpPr>
        <p:spPr>
          <a:xfrm>
            <a:off x="685800" y="1321103"/>
            <a:ext cx="10820400" cy="4024125"/>
          </a:xfrm>
        </p:spPr>
        <p:txBody>
          <a:bodyPr>
            <a:normAutofit/>
          </a:bodyPr>
          <a:lstStyle/>
          <a:p>
            <a:pPr algn="just"/>
            <a:r>
              <a:rPr lang="es-MX" altLang="es-MX" sz="2400" dirty="0">
                <a:latin typeface="Arial Narrow" panose="020B0606020202030204" pitchFamily="34" charset="0"/>
                <a:ea typeface="Calibri" panose="020F0502020204030204" pitchFamily="34" charset="0"/>
                <a:cs typeface="Arial" panose="020B0604020202020204" pitchFamily="34" charset="0"/>
              </a:rPr>
              <a:t>En la figura anterior podemos ver el módulo completo y los nombres de cada módulo que usamos en nuestro proyecto, sólo para que sea más fácil entender el código al momento de verlo. El módulo que contiene todos estos módulos mostrados anteriormente tiene por nombre PF1 y el </a:t>
            </a:r>
            <a:r>
              <a:rPr lang="es-MX" altLang="es-MX" sz="2400" dirty="0" err="1">
                <a:latin typeface="Arial Narrow" panose="020B0606020202030204" pitchFamily="34" charset="0"/>
                <a:ea typeface="Calibri" panose="020F0502020204030204" pitchFamily="34" charset="0"/>
                <a:cs typeface="Arial" panose="020B0604020202020204" pitchFamily="34" charset="0"/>
              </a:rPr>
              <a:t>testbench</a:t>
            </a:r>
            <a:r>
              <a:rPr lang="es-MX" altLang="es-MX" sz="2400" dirty="0">
                <a:latin typeface="Arial Narrow" panose="020B0606020202030204" pitchFamily="34" charset="0"/>
                <a:ea typeface="Calibri" panose="020F0502020204030204" pitchFamily="34" charset="0"/>
                <a:cs typeface="Arial" panose="020B0604020202020204" pitchFamily="34" charset="0"/>
              </a:rPr>
              <a:t> se llama TB Prueba. </a:t>
            </a:r>
          </a:p>
          <a:p>
            <a:pPr algn="just"/>
            <a:r>
              <a:rPr lang="es-MX" altLang="es-MX" sz="2400" dirty="0">
                <a:latin typeface="Arial Narrow" panose="020B0606020202030204" pitchFamily="34" charset="0"/>
                <a:ea typeface="Calibri" panose="020F0502020204030204" pitchFamily="34" charset="0"/>
                <a:cs typeface="Arial" panose="020B0604020202020204" pitchFamily="34" charset="0"/>
              </a:rPr>
              <a:t>Para esta fase del proyecto, primero tuve que terminar el código de la fase 1 que no habíamos terminado y cuando lo terminé y comprobé que funcionaba correctamente con instrucciones de tipo R, empecé agregando la instrucción </a:t>
            </a:r>
            <a:r>
              <a:rPr lang="es-MX" altLang="es-MX" sz="2400" dirty="0" err="1">
                <a:latin typeface="Arial Narrow" panose="020B0606020202030204" pitchFamily="34" charset="0"/>
                <a:ea typeface="Calibri" panose="020F0502020204030204" pitchFamily="34" charset="0"/>
                <a:cs typeface="Arial" panose="020B0604020202020204" pitchFamily="34" charset="0"/>
              </a:rPr>
              <a:t>Beq</a:t>
            </a:r>
            <a:r>
              <a:rPr lang="es-MX" altLang="es-MX" sz="2400" dirty="0">
                <a:latin typeface="Arial Narrow" panose="020B0606020202030204" pitchFamily="34" charset="0"/>
                <a:ea typeface="Calibri" panose="020F0502020204030204" pitchFamily="34" charset="0"/>
                <a:cs typeface="Arial" panose="020B0604020202020204" pitchFamily="34" charset="0"/>
              </a:rPr>
              <a:t> en el código, cuando hice funcionar esta instrucción en mi módulo agregué las instrucciones </a:t>
            </a:r>
            <a:r>
              <a:rPr lang="es-MX" altLang="es-MX" sz="2400" dirty="0" err="1">
                <a:latin typeface="Arial Narrow" panose="020B0606020202030204" pitchFamily="34" charset="0"/>
                <a:ea typeface="Calibri" panose="020F0502020204030204" pitchFamily="34" charset="0"/>
                <a:cs typeface="Arial" panose="020B0604020202020204" pitchFamily="34" charset="0"/>
              </a:rPr>
              <a:t>lw</a:t>
            </a:r>
            <a:r>
              <a:rPr lang="es-MX" altLang="es-MX" sz="2400" dirty="0">
                <a:latin typeface="Arial Narrow" panose="020B0606020202030204" pitchFamily="34" charset="0"/>
                <a:ea typeface="Calibri" panose="020F0502020204030204" pitchFamily="34" charset="0"/>
                <a:cs typeface="Arial" panose="020B0604020202020204" pitchFamily="34" charset="0"/>
              </a:rPr>
              <a:t> y </a:t>
            </a:r>
            <a:r>
              <a:rPr lang="es-MX" altLang="es-MX" sz="2400" dirty="0" err="1">
                <a:latin typeface="Arial Narrow" panose="020B0606020202030204" pitchFamily="34" charset="0"/>
                <a:ea typeface="Calibri" panose="020F0502020204030204" pitchFamily="34" charset="0"/>
                <a:cs typeface="Arial" panose="020B0604020202020204" pitchFamily="34" charset="0"/>
              </a:rPr>
              <a:t>sw</a:t>
            </a:r>
            <a:r>
              <a:rPr lang="es-MX" altLang="es-MX" sz="2400" dirty="0">
                <a:latin typeface="Arial Narrow" panose="020B0606020202030204" pitchFamily="34" charset="0"/>
                <a:ea typeface="Calibri" panose="020F0502020204030204" pitchFamily="34" charset="0"/>
                <a:cs typeface="Arial" panose="020B0604020202020204" pitchFamily="34" charset="0"/>
              </a:rPr>
              <a:t>, después de eso agregué las instrucciones de tipo I (</a:t>
            </a:r>
            <a:r>
              <a:rPr lang="es-MX" altLang="es-MX" sz="2400" dirty="0" err="1">
                <a:latin typeface="Arial Narrow" panose="020B0606020202030204" pitchFamily="34" charset="0"/>
                <a:ea typeface="Calibri" panose="020F0502020204030204" pitchFamily="34" charset="0"/>
                <a:cs typeface="Arial" panose="020B0604020202020204" pitchFamily="34" charset="0"/>
              </a:rPr>
              <a:t>addi</a:t>
            </a:r>
            <a:r>
              <a:rPr lang="es-MX" altLang="es-MX" sz="2400" dirty="0">
                <a:latin typeface="Arial Narrow" panose="020B0606020202030204" pitchFamily="34" charset="0"/>
                <a:ea typeface="Calibri" panose="020F0502020204030204" pitchFamily="34" charset="0"/>
                <a:cs typeface="Arial" panose="020B0604020202020204" pitchFamily="34" charset="0"/>
              </a:rPr>
              <a:t>, </a:t>
            </a:r>
            <a:r>
              <a:rPr lang="es-MX" altLang="es-MX" sz="2400" dirty="0" err="1">
                <a:latin typeface="Arial Narrow" panose="020B0606020202030204" pitchFamily="34" charset="0"/>
                <a:ea typeface="Calibri" panose="020F0502020204030204" pitchFamily="34" charset="0"/>
                <a:cs typeface="Arial" panose="020B0604020202020204" pitchFamily="34" charset="0"/>
              </a:rPr>
              <a:t>andi</a:t>
            </a:r>
            <a:r>
              <a:rPr lang="es-MX" altLang="es-MX" sz="2400" dirty="0">
                <a:latin typeface="Arial Narrow" panose="020B0606020202030204" pitchFamily="34" charset="0"/>
                <a:ea typeface="Calibri" panose="020F0502020204030204" pitchFamily="34" charset="0"/>
                <a:cs typeface="Arial" panose="020B0604020202020204" pitchFamily="34" charset="0"/>
              </a:rPr>
              <a:t>, </a:t>
            </a:r>
            <a:r>
              <a:rPr lang="es-MX" altLang="es-MX" sz="2400" dirty="0" err="1">
                <a:latin typeface="Arial Narrow" panose="020B0606020202030204" pitchFamily="34" charset="0"/>
                <a:ea typeface="Calibri" panose="020F0502020204030204" pitchFamily="34" charset="0"/>
                <a:cs typeface="Arial" panose="020B0604020202020204" pitchFamily="34" charset="0"/>
              </a:rPr>
              <a:t>slti</a:t>
            </a:r>
            <a:r>
              <a:rPr lang="es-MX" altLang="es-MX" sz="2400" dirty="0">
                <a:latin typeface="Arial Narrow" panose="020B0606020202030204" pitchFamily="34" charset="0"/>
                <a:ea typeface="Calibri" panose="020F0502020204030204" pitchFamily="34" charset="0"/>
                <a:cs typeface="Arial" panose="020B0604020202020204" pitchFamily="34" charset="0"/>
              </a:rPr>
              <a:t>, ori) y volví a probar todas estas instrucciones una por una en el código, posteriormente agregué los buffers y reconecté todos los módulos de la forma que se muestra en la figura anterior.</a:t>
            </a:r>
          </a:p>
          <a:p>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2400" dirty="0"/>
          </a:p>
        </p:txBody>
      </p:sp>
    </p:spTree>
    <p:extLst>
      <p:ext uri="{BB962C8B-B14F-4D97-AF65-F5344CB8AC3E}">
        <p14:creationId xmlns:p14="http://schemas.microsoft.com/office/powerpoint/2010/main" xmlns="" val="110885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n 22" descr="Interfaz de usuario gráfica&#10;&#10;Descripción generada automáticamente">
            <a:extLst>
              <a:ext uri="{FF2B5EF4-FFF2-40B4-BE49-F238E27FC236}">
                <a16:creationId xmlns:a16="http://schemas.microsoft.com/office/drawing/2014/main" xmlns="" id="{E8056013-7011-4C2F-BD3A-44DDE1330D3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3206" y="746078"/>
            <a:ext cx="5610225" cy="990600"/>
          </a:xfrm>
          <a:prstGeom prst="rect">
            <a:avLst/>
          </a:prstGeom>
          <a:noFill/>
          <a:extLst>
            <a:ext uri="{909E8E84-426E-40DD-AFC4-6F175D3DCCD1}">
              <a14:hiddenFill xmlns:a14="http://schemas.microsoft.com/office/drawing/2010/main" xmlns="">
                <a:solidFill>
                  <a:srgbClr val="FFFFFF"/>
                </a:solidFill>
              </a14:hiddenFill>
            </a:ext>
          </a:extLst>
        </p:spPr>
      </p:pic>
      <p:pic>
        <p:nvPicPr>
          <p:cNvPr id="2049" name="Imagen 23" descr="Interfaz de usuario gráfica, Aplicación&#10;&#10;Descripción generada automáticamente">
            <a:extLst>
              <a:ext uri="{FF2B5EF4-FFF2-40B4-BE49-F238E27FC236}">
                <a16:creationId xmlns:a16="http://schemas.microsoft.com/office/drawing/2014/main" xmlns="" id="{AB791984-4557-4B40-AE52-38AF6B4727F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3206" y="2321701"/>
            <a:ext cx="5610225" cy="9620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7B390D1A-9AE6-493B-ADF6-F4E28310CB2E}"/>
              </a:ext>
            </a:extLst>
          </p:cNvPr>
          <p:cNvSpPr>
            <a:spLocks noChangeArrowheads="1"/>
          </p:cNvSpPr>
          <p:nvPr/>
        </p:nvSpPr>
        <p:spPr bwMode="auto">
          <a:xfrm>
            <a:off x="573206" y="334302"/>
            <a:ext cx="1236942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Cuando el módulo estaba listo volví a probar las instrucciones una por una y estos fueron los resultados</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5A8EBE7B-F616-48C0-A7FA-CDBB5AE3E033}"/>
              </a:ext>
            </a:extLst>
          </p:cNvPr>
          <p:cNvSpPr>
            <a:spLocks noChangeArrowheads="1"/>
          </p:cNvSpPr>
          <p:nvPr/>
        </p:nvSpPr>
        <p:spPr bwMode="auto">
          <a:xfrm>
            <a:off x="573206" y="1632805"/>
            <a:ext cx="81551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2</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Primero, en la figura 2 podemos ver los datos precargados en el banco de registros</a:t>
            </a:r>
            <a:r>
              <a:rPr kumimoji="0" lang="es-MX" altLang="es-MX"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3CC1A499-7E67-4892-9965-6498995E44FF}"/>
              </a:ext>
            </a:extLst>
          </p:cNvPr>
          <p:cNvSpPr>
            <a:spLocks noChangeArrowheads="1"/>
          </p:cNvSpPr>
          <p:nvPr/>
        </p:nvSpPr>
        <p:spPr bwMode="auto">
          <a:xfrm>
            <a:off x="573206" y="3208307"/>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3</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xmlns="" id="{6144A165-BACC-405B-8FA0-A164207069E7}"/>
              </a:ext>
            </a:extLst>
          </p:cNvPr>
          <p:cNvSpPr txBox="1"/>
          <p:nvPr/>
        </p:nvSpPr>
        <p:spPr>
          <a:xfrm>
            <a:off x="573205" y="3436907"/>
            <a:ext cx="10316467" cy="750975"/>
          </a:xfrm>
          <a:prstGeom prst="rect">
            <a:avLst/>
          </a:prstGeom>
          <a:noFill/>
        </p:spPr>
        <p:txBody>
          <a:bodyPr wrap="square">
            <a:spAutoFit/>
          </a:bodyPr>
          <a:lstStyle/>
          <a:p>
            <a:pPr algn="just">
              <a:lnSpc>
                <a:spcPct val="107000"/>
              </a:lnSpc>
              <a:spcAft>
                <a:spcPts val="800"/>
              </a:spcAft>
            </a:pPr>
            <a:r>
              <a:rPr lang="es-MX" altLang="es-MX" sz="2000" dirty="0">
                <a:latin typeface="Arial Narrow" panose="020B0606020202030204" pitchFamily="34" charset="0"/>
                <a:ea typeface="Calibri" panose="020F0502020204030204" pitchFamily="34" charset="0"/>
                <a:cs typeface="Arial" panose="020B0604020202020204" pitchFamily="34" charset="0"/>
              </a:rPr>
              <a:t>La primera instrucción que probé fue </a:t>
            </a:r>
            <a:r>
              <a:rPr lang="es-MX" altLang="es-MX" sz="2000" dirty="0" err="1">
                <a:latin typeface="Arial Narrow" panose="020B0606020202030204" pitchFamily="34" charset="0"/>
                <a:ea typeface="Calibri" panose="020F0502020204030204" pitchFamily="34" charset="0"/>
                <a:cs typeface="Arial" panose="020B0604020202020204" pitchFamily="34" charset="0"/>
              </a:rPr>
              <a:t>Nop</a:t>
            </a:r>
            <a:r>
              <a:rPr lang="es-MX" altLang="es-MX" sz="2000" dirty="0">
                <a:latin typeface="Arial Narrow" panose="020B0606020202030204" pitchFamily="34" charset="0"/>
                <a:ea typeface="Calibri" panose="020F0502020204030204" pitchFamily="34" charset="0"/>
                <a:cs typeface="Arial" panose="020B0604020202020204" pitchFamily="34" charset="0"/>
              </a:rPr>
              <a:t>, en la figura 3 podemos ver que no se realiza operación alguna y se almacena un 0 en la dirección 0.</a:t>
            </a:r>
          </a:p>
        </p:txBody>
      </p:sp>
      <p:sp>
        <p:nvSpPr>
          <p:cNvPr id="8" name="Rectangle 7">
            <a:extLst>
              <a:ext uri="{FF2B5EF4-FFF2-40B4-BE49-F238E27FC236}">
                <a16:creationId xmlns:a16="http://schemas.microsoft.com/office/drawing/2014/main" xmlns="" id="{F7AC1F8A-E805-427D-A1A4-BAFEA0C19E64}"/>
              </a:ext>
            </a:extLst>
          </p:cNvPr>
          <p:cNvSpPr>
            <a:spLocks noChangeArrowheads="1"/>
          </p:cNvSpPr>
          <p:nvPr/>
        </p:nvSpPr>
        <p:spPr bwMode="auto">
          <a:xfrm>
            <a:off x="573206" y="353793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54" name="Imagen 26" descr="Interfaz de usuario gráfica&#10;&#10;Descripción generada automáticamente">
            <a:extLst>
              <a:ext uri="{FF2B5EF4-FFF2-40B4-BE49-F238E27FC236}">
                <a16:creationId xmlns:a16="http://schemas.microsoft.com/office/drawing/2014/main" xmlns="" id="{8454799F-DB2A-4D5A-96BC-5711C5AB02F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7061" y="4410766"/>
            <a:ext cx="5610225" cy="89535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xmlns="" id="{66A41CD2-38CD-4B4E-9B8A-DAA83E426545}"/>
              </a:ext>
            </a:extLst>
          </p:cNvPr>
          <p:cNvSpPr>
            <a:spLocks noChangeArrowheads="1"/>
          </p:cNvSpPr>
          <p:nvPr/>
        </p:nvSpPr>
        <p:spPr bwMode="auto">
          <a:xfrm>
            <a:off x="573206" y="5398496"/>
            <a:ext cx="10728207" cy="115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4</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La siguiente instrucción fue </a:t>
            </a:r>
            <a:r>
              <a:rPr lang="es-MX" altLang="es-MX" sz="2000" dirty="0" err="1">
                <a:latin typeface="Arial Narrow" panose="020B0606020202030204" pitchFamily="34" charset="0"/>
                <a:ea typeface="Calibri" panose="020F0502020204030204" pitchFamily="34" charset="0"/>
                <a:cs typeface="Arial" panose="020B0604020202020204" pitchFamily="34" charset="0"/>
              </a:rPr>
              <a:t>addi</a:t>
            </a:r>
            <a:r>
              <a:rPr lang="es-MX" altLang="es-MX" sz="2000" dirty="0">
                <a:latin typeface="Arial Narrow" panose="020B0606020202030204" pitchFamily="34" charset="0"/>
                <a:ea typeface="Calibri" panose="020F0502020204030204" pitchFamily="34" charset="0"/>
                <a:cs typeface="Arial" panose="020B0604020202020204" pitchFamily="34" charset="0"/>
              </a:rPr>
              <a:t>, en la figura 4 se muestra la instrucción y el banco de registros con el nuevo dato. En la instrucción se indica primero la operación a realizar (010000), luego el registro operando (00100), luego el registro destino (10000) y por último 0000100010001100 que es el valor inmediato que se va a sumar.</a:t>
            </a:r>
          </a:p>
        </p:txBody>
      </p:sp>
    </p:spTree>
    <p:extLst>
      <p:ext uri="{BB962C8B-B14F-4D97-AF65-F5344CB8AC3E}">
        <p14:creationId xmlns:p14="http://schemas.microsoft.com/office/powerpoint/2010/main" xmlns="" val="106116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Imagen 27" descr="Interfaz de usuario gráfica, Texto, Aplicación&#10;&#10;Descripción generada automáticamente">
            <a:extLst>
              <a:ext uri="{FF2B5EF4-FFF2-40B4-BE49-F238E27FC236}">
                <a16:creationId xmlns:a16="http://schemas.microsoft.com/office/drawing/2014/main" xmlns="" id="{756EAFF1-F689-4EE5-9815-2C929880A0C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8487" y="235527"/>
            <a:ext cx="5610225" cy="971550"/>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Imagen 28" descr="Interfaz de usuario gráfica&#10;&#10;Descripción generada automáticamente">
            <a:extLst>
              <a:ext uri="{FF2B5EF4-FFF2-40B4-BE49-F238E27FC236}">
                <a16:creationId xmlns:a16="http://schemas.microsoft.com/office/drawing/2014/main" xmlns="" id="{F2DA37F2-91D4-4AC2-ADF9-CEA92C33963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8487" y="2460833"/>
            <a:ext cx="5610225" cy="981075"/>
          </a:xfrm>
          <a:prstGeom prst="rect">
            <a:avLst/>
          </a:prstGeom>
          <a:noFill/>
          <a:extLst>
            <a:ext uri="{909E8E84-426E-40DD-AFC4-6F175D3DCCD1}">
              <a14:hiddenFill xmlns:a14="http://schemas.microsoft.com/office/drawing/2010/main" xmlns="">
                <a:solidFill>
                  <a:srgbClr val="FFFFFF"/>
                </a:solidFill>
              </a14:hiddenFill>
            </a:ext>
          </a:extLst>
        </p:spPr>
      </p:pic>
      <p:pic>
        <p:nvPicPr>
          <p:cNvPr id="3073" name="Imagen 29" descr="Interfaz de usuario gráfica, Texto, Aplicación&#10;&#10;Descripción generada automáticamente">
            <a:extLst>
              <a:ext uri="{FF2B5EF4-FFF2-40B4-BE49-F238E27FC236}">
                <a16:creationId xmlns:a16="http://schemas.microsoft.com/office/drawing/2014/main" xmlns="" id="{8E8382B4-6F55-4027-A7DE-94B15B7C13E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8487" y="4756818"/>
            <a:ext cx="5610225" cy="9715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4">
            <a:extLst>
              <a:ext uri="{FF2B5EF4-FFF2-40B4-BE49-F238E27FC236}">
                <a16:creationId xmlns:a16="http://schemas.microsoft.com/office/drawing/2014/main" xmlns="" id="{E88AE0F0-A3B1-44DE-BF8E-DF77CE7776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xmlns="" id="{C38B094D-1FC0-464C-9377-15E98080279A}"/>
              </a:ext>
            </a:extLst>
          </p:cNvPr>
          <p:cNvSpPr>
            <a:spLocks noChangeArrowheads="1"/>
          </p:cNvSpPr>
          <p:nvPr/>
        </p:nvSpPr>
        <p:spPr bwMode="auto">
          <a:xfrm>
            <a:off x="368489" y="1191160"/>
            <a:ext cx="10929938" cy="1461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5</a:t>
            </a:r>
            <a:endParaRPr kumimoji="0" lang="es-MX" altLang="es-MX"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La siguiente fue </a:t>
            </a:r>
            <a:r>
              <a:rPr lang="es-MX" altLang="es-MX" sz="2000" dirty="0" err="1">
                <a:latin typeface="Arial Narrow" panose="020B0606020202030204" pitchFamily="34" charset="0"/>
                <a:ea typeface="Calibri" panose="020F0502020204030204" pitchFamily="34" charset="0"/>
                <a:cs typeface="Arial" panose="020B0604020202020204" pitchFamily="34" charset="0"/>
              </a:rPr>
              <a:t>Slti</a:t>
            </a:r>
            <a:r>
              <a:rPr lang="es-MX" altLang="es-MX" sz="2000" dirty="0">
                <a:latin typeface="Arial Narrow" panose="020B0606020202030204" pitchFamily="34" charset="0"/>
                <a:ea typeface="Calibri" panose="020F0502020204030204" pitchFamily="34" charset="0"/>
                <a:cs typeface="Arial" panose="020B0604020202020204" pitchFamily="34" charset="0"/>
              </a:rPr>
              <a:t>, en la figura 5 podemos ver que el resultado de la operación se almacena en la dirección 17, el código es el siguiente: 001010 (para la operación), 00101 (para operando 1), 10001 (dirección destino) y 0011100111100000 como valor inmediato, al ser menor el operando 1 que el valor inmediato, se almacena un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DE2CD96D-46CA-4BAB-BF98-CCF261DE8941}"/>
              </a:ext>
            </a:extLst>
          </p:cNvPr>
          <p:cNvSpPr>
            <a:spLocks noChangeArrowheads="1"/>
          </p:cNvSpPr>
          <p:nvPr/>
        </p:nvSpPr>
        <p:spPr bwMode="auto">
          <a:xfrm>
            <a:off x="368489" y="3491659"/>
            <a:ext cx="10929938" cy="1431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6</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La próxima operación es </a:t>
            </a:r>
            <a:r>
              <a:rPr lang="es-MX" altLang="es-MX" sz="2000" dirty="0" err="1">
                <a:latin typeface="Arial Narrow" panose="020B0606020202030204" pitchFamily="34" charset="0"/>
                <a:ea typeface="Calibri" panose="020F0502020204030204" pitchFamily="34" charset="0"/>
                <a:cs typeface="Arial" panose="020B0604020202020204" pitchFamily="34" charset="0"/>
              </a:rPr>
              <a:t>andi</a:t>
            </a:r>
            <a:r>
              <a:rPr lang="es-MX" altLang="es-MX" sz="2000" dirty="0">
                <a:latin typeface="Arial Narrow" panose="020B0606020202030204" pitchFamily="34" charset="0"/>
                <a:ea typeface="Calibri" panose="020F0502020204030204" pitchFamily="34" charset="0"/>
                <a:cs typeface="Arial" panose="020B0604020202020204" pitchFamily="34" charset="0"/>
              </a:rPr>
              <a:t>, el resultado se va a almacenar en la dirección 18, como lo podemos ver en la figura 6, los datos que se van a operar son el de la dirección 9 (00000000000000000000000011111110) y el valor inmediato 0110110011110001.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xmlns="" id="{51E65EBA-8808-4B12-9CDD-D11BF4616039}"/>
              </a:ext>
            </a:extLst>
          </p:cNvPr>
          <p:cNvSpPr>
            <a:spLocks noChangeArrowheads="1"/>
          </p:cNvSpPr>
          <p:nvPr/>
        </p:nvSpPr>
        <p:spPr bwMode="auto">
          <a:xfrm>
            <a:off x="368487" y="5703838"/>
            <a:ext cx="10415588" cy="115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7</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La próxima instrucción es ori, el resultado se almacena en la dirección 19 (ver figura 7), el operando 1 es el contenido de la dirección 15 del banco de registros (00000000000000000000000000101111) y el otro operando es el inmediato 0011100101010011.</a:t>
            </a:r>
          </a:p>
        </p:txBody>
      </p:sp>
    </p:spTree>
    <p:extLst>
      <p:ext uri="{BB962C8B-B14F-4D97-AF65-F5344CB8AC3E}">
        <p14:creationId xmlns:p14="http://schemas.microsoft.com/office/powerpoint/2010/main" xmlns="" val="277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34" descr="Interfaz de usuario gráfica, Aplicación&#10;&#10;Descripción generada automáticamente">
            <a:extLst>
              <a:ext uri="{FF2B5EF4-FFF2-40B4-BE49-F238E27FC236}">
                <a16:creationId xmlns:a16="http://schemas.microsoft.com/office/drawing/2014/main" xmlns="" id="{A2EDD926-3238-4E17-901E-D49A6CC952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5775" y="228600"/>
            <a:ext cx="5610225" cy="962025"/>
          </a:xfrm>
          <a:prstGeom prst="rect">
            <a:avLst/>
          </a:prstGeom>
          <a:noFill/>
          <a:extLst>
            <a:ext uri="{909E8E84-426E-40DD-AFC4-6F175D3DCCD1}">
              <a14:hiddenFill xmlns:a14="http://schemas.microsoft.com/office/drawing/2010/main" xmlns="">
                <a:solidFill>
                  <a:srgbClr val="FFFFFF"/>
                </a:solidFill>
              </a14:hiddenFill>
            </a:ext>
          </a:extLst>
        </p:spPr>
      </p:pic>
      <p:pic>
        <p:nvPicPr>
          <p:cNvPr id="4097" name="Imagen 35" descr="Interfaz de usuario gráfica, Aplicación&#10;&#10;Descripción generada automáticamente">
            <a:extLst>
              <a:ext uri="{FF2B5EF4-FFF2-40B4-BE49-F238E27FC236}">
                <a16:creationId xmlns:a16="http://schemas.microsoft.com/office/drawing/2014/main" xmlns="" id="{0C16770A-7C32-4A51-A8A9-7AC449DA518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5775" y="1937183"/>
            <a:ext cx="5619750" cy="1000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67C501BD-1B82-4186-ADAD-359E56EE90C3}"/>
              </a:ext>
            </a:extLst>
          </p:cNvPr>
          <p:cNvSpPr>
            <a:spLocks noChangeArrowheads="1"/>
          </p:cNvSpPr>
          <p:nvPr/>
        </p:nvSpPr>
        <p:spPr bwMode="auto">
          <a:xfrm>
            <a:off x="442912"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4">
            <a:extLst>
              <a:ext uri="{FF2B5EF4-FFF2-40B4-BE49-F238E27FC236}">
                <a16:creationId xmlns:a16="http://schemas.microsoft.com/office/drawing/2014/main" xmlns="" id="{6F00A579-D184-4380-844C-0BEF9167F5AF}"/>
              </a:ext>
            </a:extLst>
          </p:cNvPr>
          <p:cNvSpPr>
            <a:spLocks noChangeArrowheads="1"/>
          </p:cNvSpPr>
          <p:nvPr/>
        </p:nvSpPr>
        <p:spPr bwMode="auto">
          <a:xfrm>
            <a:off x="442912" y="1146341"/>
            <a:ext cx="12674945" cy="81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8</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Como vamos a ver las instrucciones </a:t>
            </a:r>
            <a:r>
              <a:rPr lang="es-MX" altLang="es-MX" sz="2000" dirty="0" err="1">
                <a:latin typeface="Arial Narrow" panose="020B0606020202030204" pitchFamily="34" charset="0"/>
                <a:ea typeface="Calibri" panose="020F0502020204030204" pitchFamily="34" charset="0"/>
                <a:cs typeface="Arial" panose="020B0604020202020204" pitchFamily="34" charset="0"/>
              </a:rPr>
              <a:t>lw</a:t>
            </a:r>
            <a:r>
              <a:rPr lang="es-MX" altLang="es-MX" sz="2000" dirty="0">
                <a:latin typeface="Arial Narrow" panose="020B0606020202030204" pitchFamily="34" charset="0"/>
                <a:ea typeface="Calibri" panose="020F0502020204030204" pitchFamily="34" charset="0"/>
                <a:cs typeface="Arial" panose="020B0604020202020204" pitchFamily="34" charset="0"/>
              </a:rPr>
              <a:t> y </a:t>
            </a:r>
            <a:r>
              <a:rPr lang="es-MX" altLang="es-MX" sz="2000" dirty="0" err="1">
                <a:latin typeface="Arial Narrow" panose="020B0606020202030204" pitchFamily="34" charset="0"/>
                <a:ea typeface="Calibri" panose="020F0502020204030204" pitchFamily="34" charset="0"/>
                <a:cs typeface="Arial" panose="020B0604020202020204" pitchFamily="34" charset="0"/>
              </a:rPr>
              <a:t>sw</a:t>
            </a:r>
            <a:r>
              <a:rPr lang="es-MX" altLang="es-MX" sz="2000" dirty="0">
                <a:latin typeface="Arial Narrow" panose="020B0606020202030204" pitchFamily="34" charset="0"/>
                <a:ea typeface="Calibri" panose="020F0502020204030204" pitchFamily="34" charset="0"/>
                <a:cs typeface="Arial" panose="020B0604020202020204" pitchFamily="34" charset="0"/>
              </a:rPr>
              <a:t>, en la figura 8 podemos ver los datos que hay precargados en nuestra memoria de datos.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6F219B13-5C1C-4683-A1A6-BE042C05F9A8}"/>
              </a:ext>
            </a:extLst>
          </p:cNvPr>
          <p:cNvSpPr>
            <a:spLocks noChangeArrowheads="1"/>
          </p:cNvSpPr>
          <p:nvPr/>
        </p:nvSpPr>
        <p:spPr bwMode="auto">
          <a:xfrm>
            <a:off x="442912" y="3048206"/>
            <a:ext cx="11115676" cy="115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9</a:t>
            </a:r>
            <a:endParaRPr kumimoji="0" lang="es-MX" altLang="es-MX" sz="1100" b="0" i="0" u="none" strike="noStrike" cap="none" normalizeH="0" baseline="0" dirty="0">
              <a:ln>
                <a:noFill/>
              </a:ln>
              <a:solidFill>
                <a:schemeClr val="tx1"/>
              </a:solidFill>
              <a:effectLst/>
            </a:endParaRPr>
          </a:p>
          <a:p>
            <a:pPr algn="just" defTabSz="914400" eaLnBrk="0" fontAlgn="base" hangingPunct="0">
              <a:spcBef>
                <a:spcPct val="0"/>
              </a:spcBef>
              <a:spcAft>
                <a:spcPct val="0"/>
              </a:spcAft>
            </a:pPr>
            <a:r>
              <a:rPr lang="es-MX" altLang="es-MX" sz="2000" dirty="0">
                <a:latin typeface="Arial Narrow" panose="020B0606020202030204" pitchFamily="34" charset="0"/>
                <a:ea typeface="Calibri" panose="020F0502020204030204" pitchFamily="34" charset="0"/>
                <a:cs typeface="Arial" panose="020B0604020202020204" pitchFamily="34" charset="0"/>
              </a:rPr>
              <a:t>En la figura 9 podemos ver la operación </a:t>
            </a:r>
            <a:r>
              <a:rPr lang="es-MX" altLang="es-MX" sz="2000" dirty="0" err="1">
                <a:latin typeface="Arial Narrow" panose="020B0606020202030204" pitchFamily="34" charset="0"/>
                <a:ea typeface="Calibri" panose="020F0502020204030204" pitchFamily="34" charset="0"/>
                <a:cs typeface="Arial" panose="020B0604020202020204" pitchFamily="34" charset="0"/>
              </a:rPr>
              <a:t>lw</a:t>
            </a:r>
            <a:r>
              <a:rPr lang="es-MX" altLang="es-MX" sz="2000" dirty="0">
                <a:latin typeface="Arial Narrow" panose="020B0606020202030204" pitchFamily="34" charset="0"/>
                <a:ea typeface="Calibri" panose="020F0502020204030204" pitchFamily="34" charset="0"/>
                <a:cs typeface="Arial" panose="020B0604020202020204" pitchFamily="34" charset="0"/>
              </a:rPr>
              <a:t>, la dirección base es 0, la dirección destino es la 4 y offset es igual a 6, entonces, el dato que se almacena en el banco de registros en la dirección 4 es el dato que se encuentra en la dirección 6 de la memoria de datos</a:t>
            </a:r>
            <a:r>
              <a:rPr lang="es-MX" altLang="es-MX" sz="1600" dirty="0">
                <a:latin typeface="Arial Narrow" panose="020B0606020202030204" pitchFamily="34" charset="0"/>
                <a:ea typeface="Calibri" panose="020F0502020204030204" pitchFamily="34" charset="0"/>
                <a:cs typeface="Arial" panose="020B0604020202020204" pitchFamily="34" charset="0"/>
              </a:rPr>
              <a:t>.</a:t>
            </a:r>
          </a:p>
        </p:txBody>
      </p:sp>
      <p:sp>
        <p:nvSpPr>
          <p:cNvPr id="7" name="Rectangle 7">
            <a:extLst>
              <a:ext uri="{FF2B5EF4-FFF2-40B4-BE49-F238E27FC236}">
                <a16:creationId xmlns:a16="http://schemas.microsoft.com/office/drawing/2014/main" xmlns="" id="{7822878A-7E9A-45FC-A631-DE00695F459C}"/>
              </a:ext>
            </a:extLst>
          </p:cNvPr>
          <p:cNvSpPr>
            <a:spLocks noChangeArrowheads="1"/>
          </p:cNvSpPr>
          <p:nvPr/>
        </p:nvSpPr>
        <p:spPr bwMode="auto">
          <a:xfrm>
            <a:off x="442912" y="2947926"/>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102" name="Imagen 36" descr="Interfaz de usuario gráfica, Aplicación&#10;&#10;Descripción generada automáticamente">
            <a:extLst>
              <a:ext uri="{FF2B5EF4-FFF2-40B4-BE49-F238E27FC236}">
                <a16:creationId xmlns:a16="http://schemas.microsoft.com/office/drawing/2014/main" xmlns="" id="{7CC64A03-CA8C-48BB-8782-21988D5292F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2912" y="4458088"/>
            <a:ext cx="5610225" cy="1000125"/>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8">
            <a:extLst>
              <a:ext uri="{FF2B5EF4-FFF2-40B4-BE49-F238E27FC236}">
                <a16:creationId xmlns:a16="http://schemas.microsoft.com/office/drawing/2014/main" xmlns="" id="{1C225B36-E950-413A-A349-EED98CBEEE14}"/>
              </a:ext>
            </a:extLst>
          </p:cNvPr>
          <p:cNvSpPr>
            <a:spLocks noChangeArrowheads="1"/>
          </p:cNvSpPr>
          <p:nvPr/>
        </p:nvSpPr>
        <p:spPr bwMode="auto">
          <a:xfrm>
            <a:off x="442912" y="5527483"/>
            <a:ext cx="11115676" cy="8463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10</a:t>
            </a:r>
            <a:endParaRPr kumimoji="0" lang="es-MX" altLang="es-MX"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a:latin typeface="Arial Narrow" panose="020B0606020202030204" pitchFamily="34" charset="0"/>
                <a:ea typeface="Calibri" panose="020F0502020204030204" pitchFamily="34" charset="0"/>
                <a:cs typeface="Arial" panose="020B0604020202020204" pitchFamily="34" charset="0"/>
              </a:rPr>
              <a:t>La siguiente operación es </a:t>
            </a:r>
            <a:r>
              <a:rPr lang="es-MX" altLang="es-MX" sz="2000" dirty="0" err="1">
                <a:latin typeface="Arial Narrow" panose="020B0606020202030204" pitchFamily="34" charset="0"/>
                <a:ea typeface="Calibri" panose="020F0502020204030204" pitchFamily="34" charset="0"/>
                <a:cs typeface="Arial" panose="020B0604020202020204" pitchFamily="34" charset="0"/>
              </a:rPr>
              <a:t>sw</a:t>
            </a:r>
            <a:r>
              <a:rPr lang="es-MX" altLang="es-MX" sz="2000" dirty="0">
                <a:latin typeface="Arial Narrow" panose="020B0606020202030204" pitchFamily="34" charset="0"/>
                <a:ea typeface="Calibri" panose="020F0502020204030204" pitchFamily="34" charset="0"/>
                <a:cs typeface="Arial" panose="020B0604020202020204" pitchFamily="34" charset="0"/>
              </a:rPr>
              <a:t>, se muestra en la figura 10, la dirección base también es la 0, la dirección del banco de registros cuyo valor se va a guardar en la memoria de datos es la 8, el valor se va a guardar en la dirección 1.</a:t>
            </a:r>
          </a:p>
        </p:txBody>
      </p:sp>
    </p:spTree>
    <p:extLst>
      <p:ext uri="{BB962C8B-B14F-4D97-AF65-F5344CB8AC3E}">
        <p14:creationId xmlns:p14="http://schemas.microsoft.com/office/powerpoint/2010/main" xmlns="" val="359918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n 37" descr="Interfaz de usuario gráfica&#10;&#10;Descripción generada automáticamente">
            <a:extLst>
              <a:ext uri="{FF2B5EF4-FFF2-40B4-BE49-F238E27FC236}">
                <a16:creationId xmlns:a16="http://schemas.microsoft.com/office/drawing/2014/main" xmlns="" id="{9AEAAB15-E270-4E40-A652-6A708AFB460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5775" y="757237"/>
            <a:ext cx="5610225" cy="981075"/>
          </a:xfrm>
          <a:prstGeom prst="rect">
            <a:avLst/>
          </a:prstGeom>
          <a:noFill/>
          <a:extLst>
            <a:ext uri="{909E8E84-426E-40DD-AFC4-6F175D3DCCD1}">
              <a14:hiddenFill xmlns:a14="http://schemas.microsoft.com/office/drawing/2010/main" xmlns="">
                <a:solidFill>
                  <a:srgbClr val="FFFFFF"/>
                </a:solidFill>
              </a14:hiddenFill>
            </a:ext>
          </a:extLst>
        </p:spPr>
      </p:pic>
      <p:pic>
        <p:nvPicPr>
          <p:cNvPr id="5121" name="Imagen 38" descr="Interfaz de usuario gráfica, Texto, Aplicación&#10;&#10;Descripción generada automáticamente">
            <a:extLst>
              <a:ext uri="{FF2B5EF4-FFF2-40B4-BE49-F238E27FC236}">
                <a16:creationId xmlns:a16="http://schemas.microsoft.com/office/drawing/2014/main" xmlns="" id="{2D032C1F-E317-4D1A-AF2E-8E90692257B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5775" y="2195512"/>
            <a:ext cx="5610225" cy="9525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BDA8FED1-8D00-43B4-8AF2-716A9BF36784}"/>
              </a:ext>
            </a:extLst>
          </p:cNvPr>
          <p:cNvSpPr>
            <a:spLocks noChangeArrowheads="1"/>
          </p:cNvSpPr>
          <p:nvPr/>
        </p:nvSpPr>
        <p:spPr bwMode="auto">
          <a:xfrm>
            <a:off x="485775" y="300037"/>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4">
            <a:extLst>
              <a:ext uri="{FF2B5EF4-FFF2-40B4-BE49-F238E27FC236}">
                <a16:creationId xmlns:a16="http://schemas.microsoft.com/office/drawing/2014/main" xmlns="" id="{7996AFD1-6878-43E4-8FC9-A966E79814B5}"/>
              </a:ext>
            </a:extLst>
          </p:cNvPr>
          <p:cNvSpPr>
            <a:spLocks noChangeArrowheads="1"/>
          </p:cNvSpPr>
          <p:nvPr/>
        </p:nvSpPr>
        <p:spPr bwMode="auto">
          <a:xfrm>
            <a:off x="485775" y="173831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11</a:t>
            </a:r>
            <a:endParaRPr kumimoji="0" lang="es-MX" altLang="es-MX"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04FD3207-AA12-4E67-9552-4940934B80B8}"/>
              </a:ext>
            </a:extLst>
          </p:cNvPr>
          <p:cNvSpPr>
            <a:spLocks noChangeArrowheads="1"/>
          </p:cNvSpPr>
          <p:nvPr/>
        </p:nvSpPr>
        <p:spPr bwMode="auto">
          <a:xfrm>
            <a:off x="485775" y="3274562"/>
            <a:ext cx="10568912" cy="2077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Figura 12</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000" dirty="0" smtClean="0">
                <a:latin typeface="Arial Narrow" panose="020B0606020202030204" pitchFamily="34" charset="0"/>
                <a:ea typeface="Calibri" panose="020F0502020204030204" pitchFamily="34" charset="0"/>
                <a:cs typeface="Arial" panose="020B0604020202020204" pitchFamily="34" charset="0"/>
              </a:rPr>
              <a:t>La última operación es </a:t>
            </a:r>
            <a:r>
              <a:rPr lang="es-MX" altLang="es-MX" sz="2000" dirty="0" err="1" smtClean="0">
                <a:latin typeface="Arial Narrow" panose="020B0606020202030204" pitchFamily="34" charset="0"/>
                <a:ea typeface="Calibri" panose="020F0502020204030204" pitchFamily="34" charset="0"/>
                <a:cs typeface="Arial" panose="020B0604020202020204" pitchFamily="34" charset="0"/>
              </a:rPr>
              <a:t>Beq</a:t>
            </a:r>
            <a:r>
              <a:rPr lang="es-MX" altLang="es-MX" sz="2000" dirty="0" smtClean="0">
                <a:latin typeface="Arial Narrow" panose="020B0606020202030204" pitchFamily="34" charset="0"/>
                <a:ea typeface="Calibri" panose="020F0502020204030204" pitchFamily="34" charset="0"/>
                <a:cs typeface="Arial" panose="020B0604020202020204" pitchFamily="34" charset="0"/>
              </a:rPr>
              <a:t>, en la figura 11 podemos ver que se realizaron todas las instrucciones que expliqué de forma secuencial, la primera instrucción que agregué en esta simulación fue un </a:t>
            </a:r>
            <a:r>
              <a:rPr lang="es-MX" altLang="es-MX" sz="2000" dirty="0" err="1" smtClean="0">
                <a:latin typeface="Arial Narrow" panose="020B0606020202030204" pitchFamily="34" charset="0"/>
                <a:ea typeface="Calibri" panose="020F0502020204030204" pitchFamily="34" charset="0"/>
                <a:cs typeface="Arial" panose="020B0604020202020204" pitchFamily="34" charset="0"/>
              </a:rPr>
              <a:t>beq</a:t>
            </a:r>
            <a:r>
              <a:rPr lang="es-MX" altLang="es-MX" sz="2000" dirty="0" smtClean="0">
                <a:latin typeface="Arial Narrow" panose="020B0606020202030204" pitchFamily="34" charset="0"/>
                <a:ea typeface="Calibri" panose="020F0502020204030204" pitchFamily="34" charset="0"/>
                <a:cs typeface="Arial" panose="020B0604020202020204" pitchFamily="34" charset="0"/>
              </a:rPr>
              <a:t> que va a comparar el registro 0 con el 0 y como son iguales se va a saltar dos instrucciones, estas dos instrucciones que se va a saltar tendrían que almacenarse en las direcciones 1 y 2 (en caso de que no se saltaran) y como se puede ver en la figura, los datos en estas dos direcciones permanecen iguales que al principio. La figura 12 muestra la memoria de datos para comprobar que se realizó también la operación </a:t>
            </a:r>
            <a:r>
              <a:rPr lang="es-MX" altLang="es-MX" sz="2000" dirty="0" err="1" smtClean="0">
                <a:latin typeface="Arial Narrow" panose="020B0606020202030204" pitchFamily="34" charset="0"/>
                <a:ea typeface="Calibri" panose="020F0502020204030204" pitchFamily="34" charset="0"/>
                <a:cs typeface="Arial" panose="020B0604020202020204" pitchFamily="34" charset="0"/>
              </a:rPr>
              <a:t>sw</a:t>
            </a:r>
            <a:r>
              <a:rPr lang="es-MX" altLang="es-MX" sz="2000" dirty="0" smtClean="0">
                <a:latin typeface="Arial Narrow" panose="020B0606020202030204" pitchFamily="34" charset="0"/>
                <a:ea typeface="Calibri" panose="020F0502020204030204" pitchFamily="34" charset="0"/>
                <a:cs typeface="Arial" panose="020B0604020202020204" pitchFamily="34" charset="0"/>
              </a:rPr>
              <a:t>.</a:t>
            </a:r>
            <a:endParaRPr lang="es-MX" altLang="es-MX" sz="2000" dirty="0">
              <a:latin typeface="Arial Narrow" panose="020B0606020202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750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E16F4D-7031-4BC5-B2B3-0F1BD81D91E8}"/>
              </a:ext>
            </a:extLst>
          </p:cNvPr>
          <p:cNvSpPr>
            <a:spLocks noGrp="1"/>
          </p:cNvSpPr>
          <p:nvPr>
            <p:ph type="title"/>
          </p:nvPr>
        </p:nvSpPr>
        <p:spPr/>
        <p:txBody>
          <a:bodyPr/>
          <a:lstStyle/>
          <a:p>
            <a:r>
              <a:rPr lang="es-ES" dirty="0"/>
              <a:t>PARTE 3. REPORTES DE PROJECT MANAGER</a:t>
            </a:r>
            <a:endParaRPr lang="es-MX" dirty="0"/>
          </a:p>
        </p:txBody>
      </p:sp>
      <p:sp>
        <p:nvSpPr>
          <p:cNvPr id="3" name="Marcador de contenido 2">
            <a:extLst>
              <a:ext uri="{FF2B5EF4-FFF2-40B4-BE49-F238E27FC236}">
                <a16:creationId xmlns:a16="http://schemas.microsoft.com/office/drawing/2014/main" xmlns="" id="{3E74E6E2-770C-4500-B4CF-43AD9E31C070}"/>
              </a:ext>
            </a:extLst>
          </p:cNvPr>
          <p:cNvSpPr>
            <a:spLocks noGrp="1"/>
          </p:cNvSpPr>
          <p:nvPr>
            <p:ph idx="1"/>
          </p:nvPr>
        </p:nvSpPr>
        <p:spPr/>
        <p:txBody>
          <a:bodyPr>
            <a:normAutofit/>
          </a:bodyPr>
          <a:lstStyle/>
          <a:p>
            <a:r>
              <a:rPr lang="es-ES" sz="2400" dirty="0">
                <a:latin typeface="Arial Narrow" panose="020B0606020202030204" pitchFamily="34" charset="0"/>
                <a:ea typeface="Calibri" panose="020F0502020204030204" pitchFamily="34" charset="0"/>
                <a:cs typeface="Arial" panose="020B0604020202020204" pitchFamily="34" charset="0"/>
              </a:rPr>
              <a:t>REUNIONES: </a:t>
            </a:r>
          </a:p>
          <a:p>
            <a:r>
              <a:rPr lang="es-ES" sz="2400" dirty="0">
                <a:latin typeface="Arial Narrow" panose="020B0606020202030204" pitchFamily="34" charset="0"/>
                <a:ea typeface="Calibri" panose="020F0502020204030204" pitchFamily="34" charset="0"/>
                <a:cs typeface="Arial" panose="020B0604020202020204" pitchFamily="34" charset="0"/>
              </a:rPr>
              <a:t>Esta vez nos reunimos 2 veces, puesto que esta vez no se nos presentaron muchas complicaciones </a:t>
            </a:r>
          </a:p>
          <a:p>
            <a:r>
              <a:rPr lang="es-ES" sz="2400" dirty="0">
                <a:latin typeface="Arial Narrow" panose="020B0606020202030204" pitchFamily="34" charset="0"/>
                <a:ea typeface="Calibri" panose="020F0502020204030204" pitchFamily="34" charset="0"/>
                <a:cs typeface="Arial" panose="020B0604020202020204" pitchFamily="34" charset="0"/>
              </a:rPr>
              <a:t>1. 24/05/2021 </a:t>
            </a:r>
          </a:p>
          <a:p>
            <a:r>
              <a:rPr lang="es-ES" sz="2400" dirty="0">
                <a:latin typeface="Arial Narrow" panose="020B0606020202030204" pitchFamily="34" charset="0"/>
                <a:ea typeface="Calibri" panose="020F0502020204030204" pitchFamily="34" charset="0"/>
                <a:cs typeface="Arial" panose="020B0604020202020204" pitchFamily="34" charset="0"/>
              </a:rPr>
              <a:t>2. 1/06/2021</a:t>
            </a:r>
          </a:p>
          <a:p>
            <a:endParaRPr lang="es-MX" sz="2400" dirty="0">
              <a:latin typeface="Arial Narrow" panose="020B0606020202030204" pitchFamily="34" charset="0"/>
              <a:ea typeface="Calibri" panose="020F0502020204030204" pitchFamily="34" charset="0"/>
              <a:cs typeface="Arial" panose="020B0604020202020204" pitchFamily="34" charset="0"/>
            </a:endParaRPr>
          </a:p>
          <a:p>
            <a:r>
              <a:rPr lang="es-MX" sz="2400" dirty="0">
                <a:latin typeface="Arial Narrow" panose="020B0606020202030204" pitchFamily="34" charset="0"/>
                <a:ea typeface="Calibri" panose="020F0502020204030204" pitchFamily="34" charset="0"/>
                <a:cs typeface="Arial" panose="020B0604020202020204" pitchFamily="34" charset="0"/>
              </a:rPr>
              <a:t>Las cuales fueron para aclarar unas cuantas dudas y ponerse de acuerdo para lo que cada uno iba a realizar </a:t>
            </a:r>
            <a:endParaRPr lang="es-ES" sz="2400" dirty="0">
              <a:latin typeface="Arial Narrow" panose="020B0606020202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14722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C65E6B-0E63-4713-A57C-4A8574BCC016}"/>
              </a:ext>
            </a:extLst>
          </p:cNvPr>
          <p:cNvSpPr>
            <a:spLocks noGrp="1"/>
          </p:cNvSpPr>
          <p:nvPr>
            <p:ph type="title"/>
          </p:nvPr>
        </p:nvSpPr>
        <p:spPr/>
        <p:txBody>
          <a:bodyPr/>
          <a:lstStyle/>
          <a:p>
            <a:r>
              <a:rPr lang="es-ES" dirty="0"/>
              <a:t>Bitácora para futuras reuniones</a:t>
            </a:r>
            <a:endParaRPr lang="es-MX" dirty="0"/>
          </a:p>
        </p:txBody>
      </p:sp>
      <p:sp>
        <p:nvSpPr>
          <p:cNvPr id="3" name="Marcador de contenido 2">
            <a:extLst>
              <a:ext uri="{FF2B5EF4-FFF2-40B4-BE49-F238E27FC236}">
                <a16:creationId xmlns:a16="http://schemas.microsoft.com/office/drawing/2014/main" xmlns="" id="{B89EAE93-4EAF-4DC7-BB15-2E68623F7205}"/>
              </a:ext>
            </a:extLst>
          </p:cNvPr>
          <p:cNvSpPr>
            <a:spLocks noGrp="1"/>
          </p:cNvSpPr>
          <p:nvPr>
            <p:ph idx="1"/>
          </p:nvPr>
        </p:nvSpPr>
        <p:spPr/>
        <p:txBody>
          <a:bodyPr>
            <a:normAutofit/>
          </a:bodyPr>
          <a:lstStyle/>
          <a:p>
            <a:pPr algn="just"/>
            <a:r>
              <a:rPr lang="es-ES" sz="2800" dirty="0">
                <a:latin typeface="Arial Narrow" panose="020B0606020202030204" pitchFamily="34" charset="0"/>
                <a:ea typeface="Calibri" panose="020F0502020204030204" pitchFamily="34" charset="0"/>
                <a:cs typeface="Arial" panose="020B0604020202020204" pitchFamily="34" charset="0"/>
              </a:rPr>
              <a:t>Para la siguiente y última fase trataremos de seguir con el mismo ritmo, y a medida de lo posible, ir incrementando el ritmo.</a:t>
            </a:r>
          </a:p>
          <a:p>
            <a:pPr algn="just"/>
            <a:r>
              <a:rPr lang="es-ES" sz="2800" dirty="0">
                <a:latin typeface="Arial Narrow" panose="020B0606020202030204" pitchFamily="34" charset="0"/>
                <a:ea typeface="Calibri" panose="020F0502020204030204" pitchFamily="34" charset="0"/>
                <a:cs typeface="Arial" panose="020B0604020202020204" pitchFamily="34" charset="0"/>
              </a:rPr>
              <a:t>No tenemos unos horarios definidos para reunirnos, pero siempre nos mantenemos en contacto por medio de WhatsApp y cuando surgen dudas, nos reunimos vía </a:t>
            </a:r>
            <a:r>
              <a:rPr lang="es-ES" sz="2800" dirty="0" err="1">
                <a:latin typeface="Arial Narrow" panose="020B0606020202030204" pitchFamily="34" charset="0"/>
                <a:ea typeface="Calibri" panose="020F0502020204030204" pitchFamily="34" charset="0"/>
                <a:cs typeface="Arial" panose="020B0604020202020204" pitchFamily="34" charset="0"/>
              </a:rPr>
              <a:t>Discord</a:t>
            </a:r>
            <a:endParaRPr lang="es-MX" sz="2800" dirty="0">
              <a:latin typeface="Arial Narrow" panose="020B0606020202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843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C892B3A-A44E-4335-89EC-D6DA518AEAEE}"/>
              </a:ext>
            </a:extLst>
          </p:cNvPr>
          <p:cNvSpPr>
            <a:spLocks noGrp="1"/>
          </p:cNvSpPr>
          <p:nvPr>
            <p:ph type="title"/>
          </p:nvPr>
        </p:nvSpPr>
        <p:spPr/>
        <p:txBody>
          <a:bodyPr/>
          <a:lstStyle/>
          <a:p>
            <a:r>
              <a:rPr lang="es-ES" dirty="0"/>
              <a:t>PROGRAMA ENSAMBLADOR</a:t>
            </a:r>
            <a:endParaRPr lang="es-MX" dirty="0"/>
          </a:p>
        </p:txBody>
      </p:sp>
      <p:sp>
        <p:nvSpPr>
          <p:cNvPr id="3" name="Marcador de contenido 2">
            <a:extLst>
              <a:ext uri="{FF2B5EF4-FFF2-40B4-BE49-F238E27FC236}">
                <a16:creationId xmlns:a16="http://schemas.microsoft.com/office/drawing/2014/main" xmlns="" id="{239D3705-7FF2-4F02-80DC-779A46AA922D}"/>
              </a:ext>
            </a:extLst>
          </p:cNvPr>
          <p:cNvSpPr>
            <a:spLocks noGrp="1"/>
          </p:cNvSpPr>
          <p:nvPr>
            <p:ph idx="1"/>
          </p:nvPr>
        </p:nvSpPr>
        <p:spPr/>
        <p:txBody>
          <a:bodyPr>
            <a:normAutofit/>
          </a:bodyPr>
          <a:lstStyle/>
          <a:p>
            <a:pPr algn="just"/>
            <a:r>
              <a:rPr lang="es-ES" sz="2800" dirty="0">
                <a:latin typeface="Arial Narrow" panose="020B0606020202030204" pitchFamily="34" charset="0"/>
                <a:ea typeface="Calibri" panose="020F0502020204030204" pitchFamily="34" charset="0"/>
                <a:cs typeface="Arial" panose="020B0604020202020204" pitchFamily="34" charset="0"/>
              </a:rPr>
              <a:t>Debido a que la propuesta de la fórmula general resultó un tanto complicada, hemos pensado ahora en la fórmula de un binomio al cuadrado la cual es (a + b)^2 = a^2 + 2ab + b^2.</a:t>
            </a:r>
          </a:p>
          <a:p>
            <a:pPr algn="just"/>
            <a:r>
              <a:rPr lang="es-ES" sz="2800" dirty="0">
                <a:latin typeface="Arial Narrow" panose="020B0606020202030204" pitchFamily="34" charset="0"/>
                <a:ea typeface="Calibri" panose="020F0502020204030204" pitchFamily="34" charset="0"/>
                <a:cs typeface="Arial" panose="020B0604020202020204" pitchFamily="34" charset="0"/>
              </a:rPr>
              <a:t>A nuestro parecer, nos es posible realizar este programa. </a:t>
            </a:r>
            <a:endParaRPr lang="es-MX" sz="2800" dirty="0">
              <a:latin typeface="Arial Narrow" panose="020B0606020202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40864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375C11-29DC-4029-BB3E-23F825BAECEC}"/>
              </a:ext>
            </a:extLst>
          </p:cNvPr>
          <p:cNvSpPr>
            <a:spLocks noGrp="1"/>
          </p:cNvSpPr>
          <p:nvPr>
            <p:ph type="title"/>
          </p:nvPr>
        </p:nvSpPr>
        <p:spPr/>
        <p:txBody>
          <a:bodyPr/>
          <a:lstStyle/>
          <a:p>
            <a:r>
              <a:rPr lang="es-ES" dirty="0"/>
              <a:t>Conclusiones </a:t>
            </a:r>
            <a:endParaRPr lang="es-MX" dirty="0"/>
          </a:p>
        </p:txBody>
      </p:sp>
      <p:sp>
        <p:nvSpPr>
          <p:cNvPr id="3" name="Marcador de contenido 2">
            <a:extLst>
              <a:ext uri="{FF2B5EF4-FFF2-40B4-BE49-F238E27FC236}">
                <a16:creationId xmlns:a16="http://schemas.microsoft.com/office/drawing/2014/main" xmlns="" id="{735E7B92-C020-44A4-96DB-3BB354D160D8}"/>
              </a:ext>
            </a:extLst>
          </p:cNvPr>
          <p:cNvSpPr>
            <a:spLocks noGrp="1"/>
          </p:cNvSpPr>
          <p:nvPr>
            <p:ph idx="1"/>
          </p:nvPr>
        </p:nvSpPr>
        <p:spPr>
          <a:xfrm>
            <a:off x="685800" y="2161309"/>
            <a:ext cx="10820400" cy="4057376"/>
          </a:xfrm>
        </p:spPr>
        <p:txBody>
          <a:bodyPr>
            <a:noAutofit/>
          </a:bodyPr>
          <a:lstStyle/>
          <a:p>
            <a:pPr algn="just">
              <a:lnSpc>
                <a:spcPct val="115000"/>
              </a:lnSpc>
              <a:spcAft>
                <a:spcPts val="1000"/>
              </a:spcAft>
            </a:pPr>
            <a:r>
              <a:rPr lang="es-MX" sz="2000" dirty="0">
                <a:effectLst/>
                <a:latin typeface="Arial Narrow" panose="020B0606020202030204" pitchFamily="34" charset="0"/>
                <a:ea typeface="Calibri" panose="020F0502020204030204" pitchFamily="34" charset="0"/>
                <a:cs typeface="Arial" panose="020B0604020202020204" pitchFamily="34" charset="0"/>
              </a:rPr>
              <a:t>La realización de esta tarea fue algo compleja y complicada, en especial por el hecho de tener el tiempo contado al tener el atraso de la fase anterior, ya que se necesitaba complementar y lograr funcionar el código al 100%, no fue sencillo ni complejo, ya que todos tenemos una idea base de lo que se necesita realizar en cada uno de los módulos, pero al mismo tiempo, el plasmar las ideas es un tema complicado. (Félix Eduardo) </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2000" dirty="0">
                <a:effectLst/>
                <a:latin typeface="Arial Narrow" panose="020B0606020202030204" pitchFamily="34" charset="0"/>
                <a:ea typeface="Calibri" panose="020F0502020204030204" pitchFamily="34" charset="0"/>
                <a:cs typeface="Arial" panose="020B0604020202020204" pitchFamily="34" charset="0"/>
              </a:rPr>
              <a:t>Al terminar la fase 1, no se perdió el tiempo y directamente se comenzó a realizar la implementación de la fase 2, la cual en opinión personal fue de las más complicadas, ya que a diferencia de la fase 1 se necesitaba realizar la implementación de mayor cantidad de módulos, la mayoría de las de los errores que se encontraron en el desarrollo de este proyecto fueron al momento de realizar las interconexiones de los módulos, fue un gran reto, pero al final se logró terminar con buenos resultados. Dejando mucho aprendizaje del mismo. (Juan José)</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2400" dirty="0"/>
          </a:p>
        </p:txBody>
      </p:sp>
    </p:spTree>
    <p:extLst>
      <p:ext uri="{BB962C8B-B14F-4D97-AF65-F5344CB8AC3E}">
        <p14:creationId xmlns:p14="http://schemas.microsoft.com/office/powerpoint/2010/main" xmlns="" val="163242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97AD9F96-50CF-4415-B868-E75EABC6B616}"/>
              </a:ext>
            </a:extLst>
          </p:cNvPr>
          <p:cNvSpPr>
            <a:spLocks noGrp="1"/>
          </p:cNvSpPr>
          <p:nvPr>
            <p:ph idx="1"/>
          </p:nvPr>
        </p:nvSpPr>
        <p:spPr>
          <a:xfrm>
            <a:off x="931460" y="1962549"/>
            <a:ext cx="10820400" cy="4024125"/>
          </a:xfrm>
        </p:spPr>
        <p:txBody>
          <a:bodyPr>
            <a:normAutofit/>
          </a:bodyPr>
          <a:lstStyle/>
          <a:p>
            <a:r>
              <a:rPr lang="es-ES" sz="2400" dirty="0">
                <a:latin typeface="Arial Narrow" panose="020B0606020202030204" pitchFamily="34" charset="0"/>
                <a:ea typeface="Calibri" panose="020F0502020204030204" pitchFamily="34" charset="0"/>
                <a:cs typeface="Arial" panose="020B0604020202020204" pitchFamily="34" charset="0"/>
              </a:rPr>
              <a:t>Esta última fácil en mi opinión fue un poco más llevadera, aunque con las dificultades de no haber tenido la fase 1 concretada, supimos sacarla adelante e inmediatamente comenzar con la fase 2, para esta fase no fueron necesarias tantas reuniones como la fase anterior, ya que cada uno ya sabía bien lo que se tenía que hacer y fue más sencillo concretar la fase 2. El código resultó en cierta parte lo más complicado porque se tuvieron que implementar un mayor número de módulos. (Carlos Arturo)</a:t>
            </a:r>
            <a:endParaRPr lang="es-MX" sz="2400" dirty="0">
              <a:latin typeface="Arial Narrow" panose="020B0606020202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83203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9702F7B-5A8D-4C12-B137-71A6D3681059}"/>
              </a:ext>
            </a:extLst>
          </p:cNvPr>
          <p:cNvSpPr>
            <a:spLocks noGrp="1"/>
          </p:cNvSpPr>
          <p:nvPr>
            <p:ph type="title"/>
          </p:nvPr>
        </p:nvSpPr>
        <p:spPr>
          <a:xfrm>
            <a:off x="2089063" y="-44745"/>
            <a:ext cx="8610600" cy="1293028"/>
          </a:xfrm>
        </p:spPr>
        <p:txBody>
          <a:bodyPr/>
          <a:lstStyle/>
          <a:p>
            <a:r>
              <a:rPr lang="es-ES" dirty="0"/>
              <a:t>TABLA DE INSTRUCCIONES MIPS </a:t>
            </a:r>
            <a:endParaRPr lang="es-MX" dirty="0"/>
          </a:p>
        </p:txBody>
      </p:sp>
      <p:pic>
        <p:nvPicPr>
          <p:cNvPr id="8" name="Marcador de contenido 7">
            <a:extLst>
              <a:ext uri="{FF2B5EF4-FFF2-40B4-BE49-F238E27FC236}">
                <a16:creationId xmlns:a16="http://schemas.microsoft.com/office/drawing/2014/main" xmlns="" id="{3DF8702A-7AB1-4D39-A6DC-0AD7421F7BCB}"/>
              </a:ext>
            </a:extLst>
          </p:cNvPr>
          <p:cNvPicPr>
            <a:picLocks noGrp="1" noChangeAspect="1"/>
          </p:cNvPicPr>
          <p:nvPr>
            <p:ph idx="1"/>
          </p:nvPr>
        </p:nvPicPr>
        <p:blipFill>
          <a:blip r:embed="rId2"/>
          <a:stretch>
            <a:fillRect/>
          </a:stretch>
        </p:blipFill>
        <p:spPr>
          <a:xfrm>
            <a:off x="3179238" y="965433"/>
            <a:ext cx="6430250" cy="5892567"/>
          </a:xfrm>
        </p:spPr>
      </p:pic>
    </p:spTree>
    <p:extLst>
      <p:ext uri="{BB962C8B-B14F-4D97-AF65-F5344CB8AC3E}">
        <p14:creationId xmlns:p14="http://schemas.microsoft.com/office/powerpoint/2010/main" xmlns="" val="308426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BDCCBE73-5868-45DE-B8D8-693CD7DF75FF}"/>
              </a:ext>
            </a:extLst>
          </p:cNvPr>
          <p:cNvPicPr>
            <a:picLocks noChangeAspect="1"/>
          </p:cNvPicPr>
          <p:nvPr/>
        </p:nvPicPr>
        <p:blipFill>
          <a:blip r:embed="rId2"/>
          <a:stretch>
            <a:fillRect/>
          </a:stretch>
        </p:blipFill>
        <p:spPr>
          <a:xfrm>
            <a:off x="2989228" y="344227"/>
            <a:ext cx="6615537" cy="6169546"/>
          </a:xfrm>
          <a:prstGeom prst="rect">
            <a:avLst/>
          </a:prstGeom>
        </p:spPr>
      </p:pic>
    </p:spTree>
    <p:extLst>
      <p:ext uri="{BB962C8B-B14F-4D97-AF65-F5344CB8AC3E}">
        <p14:creationId xmlns:p14="http://schemas.microsoft.com/office/powerpoint/2010/main" xmlns="" val="190419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65487D-C3F1-4413-8E68-ECF83E81D7BD}"/>
              </a:ext>
            </a:extLst>
          </p:cNvPr>
          <p:cNvSpPr>
            <a:spLocks noGrp="1"/>
          </p:cNvSpPr>
          <p:nvPr>
            <p:ph type="title"/>
          </p:nvPr>
        </p:nvSpPr>
        <p:spPr/>
        <p:txBody>
          <a:bodyPr/>
          <a:lstStyle/>
          <a:p>
            <a:r>
              <a:rPr lang="es-ES" dirty="0"/>
              <a:t>DESARROLLO DE DATA PATH</a:t>
            </a:r>
            <a:endParaRPr lang="es-MX" dirty="0"/>
          </a:p>
        </p:txBody>
      </p:sp>
      <p:sp>
        <p:nvSpPr>
          <p:cNvPr id="3" name="Marcador de contenido 2">
            <a:extLst>
              <a:ext uri="{FF2B5EF4-FFF2-40B4-BE49-F238E27FC236}">
                <a16:creationId xmlns:a16="http://schemas.microsoft.com/office/drawing/2014/main" xmlns="" id="{3D0C1DD6-EA89-416A-A050-88661CC69E6A}"/>
              </a:ext>
            </a:extLst>
          </p:cNvPr>
          <p:cNvSpPr>
            <a:spLocks noGrp="1"/>
          </p:cNvSpPr>
          <p:nvPr>
            <p:ph idx="1"/>
          </p:nvPr>
        </p:nvSpPr>
        <p:spPr/>
        <p:txBody>
          <a:bodyPr/>
          <a:lstStyle/>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Una Data </a:t>
            </a:r>
            <a:r>
              <a:rPr lang="es-MX" sz="1800" dirty="0" err="1">
                <a:effectLst/>
                <a:latin typeface="Arial Narrow" panose="020B0606020202030204" pitchFamily="34" charset="0"/>
                <a:ea typeface="Calibri" panose="020F0502020204030204" pitchFamily="34" charset="0"/>
                <a:cs typeface="Arial" panose="020B0604020202020204" pitchFamily="34" charset="0"/>
              </a:rPr>
              <a:t>Path</a:t>
            </a:r>
            <a:r>
              <a:rPr lang="es-MX" sz="1800" dirty="0">
                <a:effectLst/>
                <a:latin typeface="Arial Narrow" panose="020B0606020202030204" pitchFamily="34" charset="0"/>
                <a:ea typeface="Calibri" panose="020F0502020204030204" pitchFamily="34" charset="0"/>
                <a:cs typeface="Arial" panose="020B0604020202020204" pitchFamily="34" charset="0"/>
              </a:rPr>
              <a:t> es una colección de unidades funcionales como unidades lógicas aritméticas o multiplicadores que realizan operaciones de procesamiento de datos, registros y buses.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Junto con la unidad de control, compone la unidad central de procesamiento (CPU).  Se puede crear una ruta de datos más grande uniendo más de una ruta de datos utilizando multiplexores. Una ruta de datos es la ALU, el conjunto de registros y los buses internos de la CPU que permiten que los datos fluyan entre ellos.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Una ruta de datos de microarquitectura organizada alrededor de un solo bus, el diseño más simple de una CPU utiliza un bus interno común. La utilización eficiente requiere una estructura de tres buses internos un poco más complicada. Muchas CPU relativamente simples tienen un archivo de registro de 2 lecturas y 1 escritura conectado a las 2 entradas y 1 salida de la ALU.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xmlns="" val="101626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9E4768-9956-4F8D-A404-6A929E9C77DF}"/>
              </a:ext>
            </a:extLst>
          </p:cNvPr>
          <p:cNvSpPr>
            <a:spLocks noGrp="1"/>
          </p:cNvSpPr>
          <p:nvPr>
            <p:ph type="title"/>
          </p:nvPr>
        </p:nvSpPr>
        <p:spPr/>
        <p:txBody>
          <a:bodyPr/>
          <a:lstStyle/>
          <a:p>
            <a:r>
              <a:rPr lang="es-ES" dirty="0"/>
              <a:t>TEMPORIZACION MONOCICLO</a:t>
            </a:r>
            <a:endParaRPr lang="es-MX" dirty="0"/>
          </a:p>
        </p:txBody>
      </p:sp>
      <p:sp>
        <p:nvSpPr>
          <p:cNvPr id="3" name="Marcador de contenido 2">
            <a:extLst>
              <a:ext uri="{FF2B5EF4-FFF2-40B4-BE49-F238E27FC236}">
                <a16:creationId xmlns:a16="http://schemas.microsoft.com/office/drawing/2014/main" xmlns="" id="{EA2FD5A3-002E-48AE-A2A6-1332C20DCF9A}"/>
              </a:ext>
            </a:extLst>
          </p:cNvPr>
          <p:cNvSpPr>
            <a:spLocks noGrp="1"/>
          </p:cNvSpPr>
          <p:nvPr>
            <p:ph idx="1"/>
          </p:nvPr>
        </p:nvSpPr>
        <p:spPr/>
        <p:txBody>
          <a:bodyPr/>
          <a:lstStyle/>
          <a:p>
            <a:pPr>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Ejecución típica (de una instrucción)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registros se cargan simultáneamente (de modo selectivo)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valores se propagan a través de las redes combinacionales hasta estabilizarse</a:t>
            </a:r>
            <a:br>
              <a:rPr lang="es-MX" sz="1800" dirty="0">
                <a:effectLst/>
                <a:latin typeface="Arial Narrow" panose="020B0606020202030204" pitchFamily="34" charset="0"/>
                <a:ea typeface="Calibri" panose="020F0502020204030204" pitchFamily="34" charset="0"/>
                <a:cs typeface="Arial" panose="020B0604020202020204" pitchFamily="34" charset="0"/>
              </a:rPr>
            </a:br>
            <a:r>
              <a:rPr lang="es-MX" sz="1800" dirty="0">
                <a:effectLst/>
                <a:latin typeface="Arial Narrow" panose="020B0606020202030204" pitchFamily="34" charset="0"/>
                <a:ea typeface="Calibri" panose="020F0502020204030204" pitchFamily="34" charset="0"/>
                <a:cs typeface="Arial" panose="020B0604020202020204" pitchFamily="34" charset="0"/>
              </a:rPr>
              <a:t>en las entradas de los registros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Se repite indefinidamente el proceso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41910">
              <a:lnSpc>
                <a:spcPct val="107000"/>
              </a:lnSpc>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elementos de almacenamiento están sincronizados al mismo flanco de reloj:</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Tiempo de ciclo = CKL-</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máximo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Setup</a:t>
            </a:r>
            <a:r>
              <a:rPr lang="es-MX" sz="1800" dirty="0">
                <a:effectLst/>
                <a:latin typeface="Arial Narrow" panose="020B0606020202030204" pitchFamily="34" charset="0"/>
                <a:ea typeface="Calibri" panose="020F0502020204030204" pitchFamily="34" charset="0"/>
                <a:cs typeface="Arial" panose="020B0604020202020204" pitchFamily="34" charset="0"/>
              </a:rPr>
              <a:t>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 CLK-</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mínimo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r>
              <a:rPr lang="es-MX" sz="1800" dirty="0">
                <a:effectLst/>
                <a:latin typeface="Arial Narrow" panose="020B0606020202030204" pitchFamily="34" charset="0"/>
                <a:ea typeface="Calibri" panose="020F0502020204030204" pitchFamily="34" charset="0"/>
                <a:cs typeface="Arial" panose="020B0604020202020204" pitchFamily="34" charset="0"/>
              </a:rPr>
              <a:t> ) &gt; </a:t>
            </a:r>
            <a:r>
              <a:rPr lang="es-MX" sz="1800" dirty="0" err="1">
                <a:effectLst/>
                <a:latin typeface="Arial Narrow" panose="020B0606020202030204" pitchFamily="34" charset="0"/>
                <a:ea typeface="Calibri" panose="020F0502020204030204" pitchFamily="34" charset="0"/>
                <a:cs typeface="Arial" panose="020B0604020202020204" pitchFamily="34" charset="0"/>
              </a:rPr>
              <a:t>Hold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xmlns="" val="28592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5B67B277-7742-4E4E-A166-2CB0065EC355}"/>
              </a:ext>
            </a:extLst>
          </p:cNvPr>
          <p:cNvPicPr>
            <a:picLocks noGrp="1"/>
          </p:cNvPicPr>
          <p:nvPr>
            <p:ph idx="1"/>
          </p:nvPr>
        </p:nvPicPr>
        <p:blipFill>
          <a:blip r:embed="rId2"/>
          <a:srcRect/>
          <a:stretch>
            <a:fillRect/>
          </a:stretch>
        </p:blipFill>
        <p:spPr bwMode="auto">
          <a:xfrm>
            <a:off x="1822446" y="2071844"/>
            <a:ext cx="8032754" cy="2714312"/>
          </a:xfrm>
          <a:prstGeom prst="rect">
            <a:avLst/>
          </a:prstGeom>
          <a:noFill/>
          <a:ln w="9525">
            <a:noFill/>
            <a:miter lim="800000"/>
            <a:headEnd/>
            <a:tailEnd/>
          </a:ln>
        </p:spPr>
      </p:pic>
    </p:spTree>
    <p:extLst>
      <p:ext uri="{BB962C8B-B14F-4D97-AF65-F5344CB8AC3E}">
        <p14:creationId xmlns:p14="http://schemas.microsoft.com/office/powerpoint/2010/main" xmlns="" val="369167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1DAB77-07A6-444E-99DF-FCB3576E9C0A}"/>
              </a:ext>
            </a:extLst>
          </p:cNvPr>
          <p:cNvSpPr>
            <a:spLocks noGrp="1"/>
          </p:cNvSpPr>
          <p:nvPr>
            <p:ph type="title"/>
          </p:nvPr>
        </p:nvSpPr>
        <p:spPr/>
        <p:txBody>
          <a:bodyPr/>
          <a:lstStyle/>
          <a:p>
            <a:r>
              <a:rPr lang="es-ES" dirty="0"/>
              <a:t>MEMORIA DE INSTRUCCIONES Y MEMORIA DE DATOS</a:t>
            </a:r>
            <a:endParaRPr lang="es-MX" dirty="0"/>
          </a:p>
        </p:txBody>
      </p:sp>
      <p:sp>
        <p:nvSpPr>
          <p:cNvPr id="3" name="Marcador de contenido 2">
            <a:extLst>
              <a:ext uri="{FF2B5EF4-FFF2-40B4-BE49-F238E27FC236}">
                <a16:creationId xmlns:a16="http://schemas.microsoft.com/office/drawing/2014/main" xmlns="" id="{7ED9C0E8-6299-45DD-9A98-F39FAA3500A9}"/>
              </a:ext>
            </a:extLst>
          </p:cNvPr>
          <p:cNvSpPr>
            <a:spLocks noGrp="1"/>
          </p:cNvSpPr>
          <p:nvPr>
            <p:ph idx="1"/>
          </p:nvPr>
        </p:nvSpPr>
        <p:spPr/>
        <p:txBody>
          <a:bodyPr/>
          <a:lstStyle/>
          <a:p>
            <a:r>
              <a:rPr lang="es-ES" dirty="0"/>
              <a:t>Banco de registros:</a:t>
            </a:r>
          </a:p>
          <a:p>
            <a:pPr marL="0" indent="0">
              <a:buNone/>
            </a:pPr>
            <a:r>
              <a:rPr lang="es-ES" dirty="0"/>
              <a:t> </a:t>
            </a:r>
            <a:endParaRPr lang="es-MX" dirty="0"/>
          </a:p>
        </p:txBody>
      </p:sp>
      <p:graphicFrame>
        <p:nvGraphicFramePr>
          <p:cNvPr id="4" name="Tabla 3">
            <a:extLst>
              <a:ext uri="{FF2B5EF4-FFF2-40B4-BE49-F238E27FC236}">
                <a16:creationId xmlns:a16="http://schemas.microsoft.com/office/drawing/2014/main" xmlns="" id="{193451C6-6970-4F97-842B-C50D028E128E}"/>
              </a:ext>
            </a:extLst>
          </p:cNvPr>
          <p:cNvGraphicFramePr>
            <a:graphicFrameLocks noGrp="1"/>
          </p:cNvGraphicFramePr>
          <p:nvPr>
            <p:extLst>
              <p:ext uri="{D42A27DB-BD31-4B8C-83A1-F6EECF244321}">
                <p14:modId xmlns:p14="http://schemas.microsoft.com/office/powerpoint/2010/main" xmlns="" val="3673278772"/>
              </p:ext>
            </p:extLst>
          </p:nvPr>
        </p:nvGraphicFramePr>
        <p:xfrm>
          <a:off x="3665224" y="2330259"/>
          <a:ext cx="3005455" cy="1472184"/>
        </p:xfrm>
        <a:graphic>
          <a:graphicData uri="http://schemas.openxmlformats.org/drawingml/2006/table">
            <a:tbl>
              <a:tblPr firstRow="1" firstCol="1" bandRow="1">
                <a:tableStyleId>{5C22544A-7EE6-4342-B048-85BDC9FD1C3A}</a:tableStyleId>
              </a:tblPr>
              <a:tblGrid>
                <a:gridCol w="1011555">
                  <a:extLst>
                    <a:ext uri="{9D8B030D-6E8A-4147-A177-3AD203B41FA5}">
                      <a16:colId xmlns:a16="http://schemas.microsoft.com/office/drawing/2014/main" xmlns="" val="2352958225"/>
                    </a:ext>
                  </a:extLst>
                </a:gridCol>
                <a:gridCol w="824230">
                  <a:extLst>
                    <a:ext uri="{9D8B030D-6E8A-4147-A177-3AD203B41FA5}">
                      <a16:colId xmlns:a16="http://schemas.microsoft.com/office/drawing/2014/main" xmlns="" val="3457738305"/>
                    </a:ext>
                  </a:extLst>
                </a:gridCol>
                <a:gridCol w="1169670">
                  <a:extLst>
                    <a:ext uri="{9D8B030D-6E8A-4147-A177-3AD203B41FA5}">
                      <a16:colId xmlns:a16="http://schemas.microsoft.com/office/drawing/2014/main" xmlns="" val="1363658803"/>
                    </a:ext>
                  </a:extLst>
                </a:gridCol>
              </a:tblGrid>
              <a:tr h="0">
                <a:tc>
                  <a:txBody>
                    <a:bodyPr/>
                    <a:lstStyle/>
                    <a:p>
                      <a:pPr algn="ctr">
                        <a:lnSpc>
                          <a:spcPct val="115000"/>
                        </a:lnSpc>
                        <a:spcAft>
                          <a:spcPts val="1000"/>
                        </a:spcAft>
                      </a:pPr>
                      <a:r>
                        <a:rPr lang="es-MX" sz="1200" dirty="0">
                          <a:effectLst/>
                        </a:rPr>
                        <a:t>Registro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Valor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Instrucción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27795054"/>
                  </a:ext>
                </a:extLst>
              </a:tr>
              <a:tr h="0">
                <a:tc>
                  <a:txBody>
                    <a:bodyPr/>
                    <a:lstStyle/>
                    <a:p>
                      <a:pPr algn="ctr">
                        <a:lnSpc>
                          <a:spcPct val="115000"/>
                        </a:lnSpc>
                        <a:spcAft>
                          <a:spcPts val="1000"/>
                        </a:spcAft>
                      </a:pPr>
                      <a:r>
                        <a:rPr lang="es-MX" sz="1200" dirty="0">
                          <a:effectLst/>
                        </a:rPr>
                        <a:t>20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SUM</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37276033"/>
                  </a:ext>
                </a:extLst>
              </a:tr>
              <a:tr h="0">
                <a:tc>
                  <a:txBody>
                    <a:bodyPr/>
                    <a:lstStyle/>
                    <a:p>
                      <a:pPr algn="ctr">
                        <a:lnSpc>
                          <a:spcPct val="115000"/>
                        </a:lnSpc>
                        <a:spcAft>
                          <a:spcPts val="1000"/>
                        </a:spcAft>
                      </a:pPr>
                      <a:r>
                        <a:rPr lang="es-MX" sz="1200">
                          <a:effectLst/>
                        </a:rPr>
                        <a:t>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SUB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16546673"/>
                  </a:ext>
                </a:extLst>
              </a:tr>
              <a:tr h="0">
                <a:tc>
                  <a:txBody>
                    <a:bodyPr/>
                    <a:lstStyle/>
                    <a:p>
                      <a:pPr algn="ctr">
                        <a:lnSpc>
                          <a:spcPct val="115000"/>
                        </a:lnSpc>
                        <a:spcAft>
                          <a:spcPts val="1000"/>
                        </a:spcAft>
                      </a:pPr>
                      <a:r>
                        <a:rPr lang="es-MX" sz="1200">
                          <a:effectLst/>
                        </a:rPr>
                        <a:t>24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AND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80602591"/>
                  </a:ext>
                </a:extLst>
              </a:tr>
              <a:tr h="0">
                <a:tc>
                  <a:txBody>
                    <a:bodyPr/>
                    <a:lstStyle/>
                    <a:p>
                      <a:pPr algn="ctr">
                        <a:lnSpc>
                          <a:spcPct val="115000"/>
                        </a:lnSpc>
                        <a:spcAft>
                          <a:spcPts val="1000"/>
                        </a:spcAft>
                      </a:pPr>
                      <a:r>
                        <a:rPr lang="es-MX" sz="1200">
                          <a:effectLst/>
                        </a:rPr>
                        <a:t>25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07123718"/>
                  </a:ext>
                </a:extLst>
              </a:tr>
              <a:tr h="0">
                <a:tc>
                  <a:txBody>
                    <a:bodyPr/>
                    <a:lstStyle/>
                    <a:p>
                      <a:pPr algn="ctr">
                        <a:lnSpc>
                          <a:spcPct val="115000"/>
                        </a:lnSpc>
                        <a:spcAft>
                          <a:spcPts val="1000"/>
                        </a:spcAft>
                      </a:pPr>
                      <a:r>
                        <a:rPr lang="es-MX" sz="1200">
                          <a:effectLst/>
                        </a:rPr>
                        <a:t>26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SLT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6568910"/>
                  </a:ext>
                </a:extLst>
              </a:tr>
              <a:tr h="0">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dirty="0">
                          <a:effectLst/>
                        </a:rPr>
                        <a:t>NOP</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21735991"/>
                  </a:ext>
                </a:extLst>
              </a:tr>
            </a:tbl>
          </a:graphicData>
        </a:graphic>
      </p:graphicFrame>
    </p:spTree>
    <p:extLst>
      <p:ext uri="{BB962C8B-B14F-4D97-AF65-F5344CB8AC3E}">
        <p14:creationId xmlns:p14="http://schemas.microsoft.com/office/powerpoint/2010/main" xmlns="" val="207220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BCE3B1-7AB3-44FD-A0EF-3674ECC98867}"/>
              </a:ext>
            </a:extLst>
          </p:cNvPr>
          <p:cNvSpPr>
            <a:spLocks noGrp="1"/>
          </p:cNvSpPr>
          <p:nvPr>
            <p:ph type="title"/>
          </p:nvPr>
        </p:nvSpPr>
        <p:spPr/>
        <p:txBody>
          <a:bodyPr/>
          <a:lstStyle/>
          <a:p>
            <a:r>
              <a:rPr lang="es-ES" dirty="0"/>
              <a:t>PARTE 2: REPORTE DE CODIGO</a:t>
            </a:r>
            <a:endParaRPr lang="es-MX" dirty="0"/>
          </a:p>
        </p:txBody>
      </p:sp>
      <p:sp>
        <p:nvSpPr>
          <p:cNvPr id="3" name="Marcador de contenido 2">
            <a:extLst>
              <a:ext uri="{FF2B5EF4-FFF2-40B4-BE49-F238E27FC236}">
                <a16:creationId xmlns:a16="http://schemas.microsoft.com/office/drawing/2014/main" xmlns="" id="{AE6A0209-6499-42CA-85CE-7EAAFC4053F2}"/>
              </a:ext>
            </a:extLst>
          </p:cNvPr>
          <p:cNvSpPr>
            <a:spLocks noGrp="1"/>
          </p:cNvSpPr>
          <p:nvPr>
            <p:ph idx="1"/>
          </p:nvPr>
        </p:nvSpPr>
        <p:spPr/>
        <p:txBody>
          <a:bodyPr/>
          <a:lstStyle/>
          <a:p>
            <a:pPr algn="just"/>
            <a:r>
              <a:rPr lang="es-MX" altLang="es-MX" sz="2400" dirty="0">
                <a:latin typeface="Arial Narrow" panose="020B0606020202030204" pitchFamily="34" charset="0"/>
                <a:ea typeface="Calibri" panose="020F0502020204030204" pitchFamily="34" charset="0"/>
                <a:cs typeface="Arial" panose="020B0604020202020204" pitchFamily="34" charset="0"/>
              </a:rPr>
              <a:t>En la fase 2 de nuestro proyecto tuvimos que implementar instrucciones de tipo I, instrucciones de </a:t>
            </a:r>
            <a:r>
              <a:rPr lang="es-MX" altLang="es-MX" sz="2400" dirty="0" err="1">
                <a:latin typeface="Arial Narrow" panose="020B0606020202030204" pitchFamily="34" charset="0"/>
                <a:ea typeface="Calibri" panose="020F0502020204030204" pitchFamily="34" charset="0"/>
                <a:cs typeface="Arial" panose="020B0604020202020204" pitchFamily="34" charset="0"/>
              </a:rPr>
              <a:t>sw</a:t>
            </a:r>
            <a:r>
              <a:rPr lang="es-MX" altLang="es-MX" sz="2400" dirty="0">
                <a:latin typeface="Arial Narrow" panose="020B0606020202030204" pitchFamily="34" charset="0"/>
                <a:ea typeface="Calibri" panose="020F0502020204030204" pitchFamily="34" charset="0"/>
                <a:cs typeface="Arial" panose="020B0604020202020204" pitchFamily="34" charset="0"/>
              </a:rPr>
              <a:t>, </a:t>
            </a:r>
            <a:r>
              <a:rPr lang="es-MX" altLang="es-MX" sz="2400" dirty="0" err="1">
                <a:latin typeface="Arial Narrow" panose="020B0606020202030204" pitchFamily="34" charset="0"/>
                <a:ea typeface="Calibri" panose="020F0502020204030204" pitchFamily="34" charset="0"/>
                <a:cs typeface="Arial" panose="020B0604020202020204" pitchFamily="34" charset="0"/>
              </a:rPr>
              <a:t>lw</a:t>
            </a:r>
            <a:r>
              <a:rPr lang="es-MX" altLang="es-MX" sz="2400" dirty="0">
                <a:latin typeface="Arial Narrow" panose="020B0606020202030204" pitchFamily="34" charset="0"/>
                <a:ea typeface="Calibri" panose="020F0502020204030204" pitchFamily="34" charset="0"/>
                <a:cs typeface="Arial" panose="020B0604020202020204" pitchFamily="34" charset="0"/>
              </a:rPr>
              <a:t> y </a:t>
            </a:r>
            <a:r>
              <a:rPr lang="es-MX" altLang="es-MX" sz="2400" dirty="0" err="1">
                <a:latin typeface="Arial Narrow" panose="020B0606020202030204" pitchFamily="34" charset="0"/>
                <a:ea typeface="Calibri" panose="020F0502020204030204" pitchFamily="34" charset="0"/>
                <a:cs typeface="Arial" panose="020B0604020202020204" pitchFamily="34" charset="0"/>
              </a:rPr>
              <a:t>beq</a:t>
            </a:r>
            <a:r>
              <a:rPr lang="es-MX" altLang="es-MX" sz="2400" dirty="0">
                <a:latin typeface="Arial Narrow" panose="020B0606020202030204" pitchFamily="34" charset="0"/>
                <a:ea typeface="Calibri" panose="020F0502020204030204" pitchFamily="34" charset="0"/>
                <a:cs typeface="Arial" panose="020B0604020202020204" pitchFamily="34" charset="0"/>
              </a:rPr>
              <a:t> en nuestro módulo que anteriormente creado para la fase 1 y también agregamos cuatro buffers para que algunas señales (con las que así se requiere) lleguen al mismo tiempo. No fue tan difícil crear todos estos nuevos módulos e implementar otro tipo de operaciones en el código, en mi opinión, lo más complicado fue interconectar todos los módulos y asegurarse de que los bits vayan al lugar correcto y así evitar errores o pérdida de datos.</a:t>
            </a:r>
          </a:p>
          <a:p>
            <a:endParaRPr lang="es-MX" dirty="0"/>
          </a:p>
        </p:txBody>
      </p:sp>
    </p:spTree>
    <p:extLst>
      <p:ext uri="{BB962C8B-B14F-4D97-AF65-F5344CB8AC3E}">
        <p14:creationId xmlns:p14="http://schemas.microsoft.com/office/powerpoint/2010/main" xmlns="" val="25265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749948" y="526473"/>
            <a:ext cx="10790888" cy="5913944"/>
          </a:xfrm>
          <a:prstGeom prst="rect">
            <a:avLst/>
          </a:prstGeom>
          <a:noFill/>
          <a:ln w="9525">
            <a:noFill/>
            <a:miter lim="800000"/>
            <a:headEnd/>
            <a:tailEnd/>
          </a:ln>
          <a:effectLst/>
        </p:spPr>
      </p:pic>
    </p:spTree>
    <p:extLst>
      <p:ext uri="{BB962C8B-B14F-4D97-AF65-F5344CB8AC3E}">
        <p14:creationId xmlns:p14="http://schemas.microsoft.com/office/powerpoint/2010/main" xmlns="" val="56749258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106</TotalTime>
  <Words>1564</Words>
  <Application>Microsoft Office PowerPoint</Application>
  <PresentationFormat>Personalizado</PresentationFormat>
  <Paragraphs>86</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Estela de condensación</vt:lpstr>
      <vt:lpstr>SSDAC: PROYECTO FINAL FASE 2</vt:lpstr>
      <vt:lpstr>TABLA DE INSTRUCCIONES MIPS </vt:lpstr>
      <vt:lpstr>Diapositiva 3</vt:lpstr>
      <vt:lpstr>DESARROLLO DE DATA PATH</vt:lpstr>
      <vt:lpstr>TEMPORIZACION MONOCICLO</vt:lpstr>
      <vt:lpstr>Diapositiva 6</vt:lpstr>
      <vt:lpstr>MEMORIA DE INSTRUCCIONES Y MEMORIA DE DATOS</vt:lpstr>
      <vt:lpstr>PARTE 2: REPORTE DE CODIGO</vt:lpstr>
      <vt:lpstr>Diapositiva 9</vt:lpstr>
      <vt:lpstr>Diapositiva 10</vt:lpstr>
      <vt:lpstr>Diapositiva 11</vt:lpstr>
      <vt:lpstr>Diapositiva 12</vt:lpstr>
      <vt:lpstr>Diapositiva 13</vt:lpstr>
      <vt:lpstr>Diapositiva 14</vt:lpstr>
      <vt:lpstr>PARTE 3. REPORTES DE PROJECT MANAGER</vt:lpstr>
      <vt:lpstr>Bitácora para futuras reuniones</vt:lpstr>
      <vt:lpstr>PROGRAMA ENSAMBLADOR</vt:lpstr>
      <vt:lpstr>Conclusiones </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SSDAC: PROYECTO FINAL FASE 2</dc:title>
  <dc:creator>Carlos González</dc:creator>
  <cp:lastModifiedBy>Usuario</cp:lastModifiedBy>
  <cp:revision>12</cp:revision>
  <dcterms:created xsi:type="dcterms:W3CDTF">2021-06-08T22:50:50Z</dcterms:created>
  <dcterms:modified xsi:type="dcterms:W3CDTF">2021-06-09T01:31:13Z</dcterms:modified>
</cp:coreProperties>
</file>