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5" d="100"/>
          <a:sy n="75" d="100"/>
        </p:scale>
        <p:origin x="-444"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406411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387835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270553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33769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66538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283772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318614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307471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347308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155611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AEB97C08-FE9F-457A-9F9C-613A3FBF3A8A}" type="datetimeFigureOut">
              <a:rPr lang="es-MX" smtClean="0"/>
              <a:pPr/>
              <a:t>22/06/2021</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241084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EB97C08-FE9F-457A-9F9C-613A3FBF3A8A}" type="datetimeFigureOut">
              <a:rPr lang="es-MX" smtClean="0"/>
              <a:pPr/>
              <a:t>22/06/2021</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DEF782B-9E13-4429-914C-25A65402F3E6}" type="slidenum">
              <a:rPr lang="es-MX" smtClean="0"/>
              <a:pPr/>
              <a:t>‹Nº›</a:t>
            </a:fld>
            <a:endParaRPr lang="es-MX"/>
          </a:p>
        </p:txBody>
      </p:sp>
    </p:spTree>
    <p:extLst>
      <p:ext uri="{BB962C8B-B14F-4D97-AF65-F5344CB8AC3E}">
        <p14:creationId xmlns:p14="http://schemas.microsoft.com/office/powerpoint/2010/main" xmlns="" val="1428760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1D02D40-752C-42FA-9695-5DF7BA2443F8}"/>
              </a:ext>
            </a:extLst>
          </p:cNvPr>
          <p:cNvSpPr>
            <a:spLocks noGrp="1"/>
          </p:cNvSpPr>
          <p:nvPr>
            <p:ph type="ctrTitle"/>
          </p:nvPr>
        </p:nvSpPr>
        <p:spPr>
          <a:xfrm>
            <a:off x="1063371" y="-329184"/>
            <a:ext cx="7315200" cy="3255264"/>
          </a:xfrm>
        </p:spPr>
        <p:txBody>
          <a:bodyPr/>
          <a:lstStyle/>
          <a:p>
            <a:r>
              <a:rPr lang="es-MX" dirty="0"/>
              <a:t>Fase 3 Proyecto Final</a:t>
            </a:r>
          </a:p>
        </p:txBody>
      </p:sp>
      <p:sp>
        <p:nvSpPr>
          <p:cNvPr id="3" name="Subtítulo 2">
            <a:extLst>
              <a:ext uri="{FF2B5EF4-FFF2-40B4-BE49-F238E27FC236}">
                <a16:creationId xmlns:a16="http://schemas.microsoft.com/office/drawing/2014/main" xmlns="" id="{72C84E95-8D67-4076-9D8D-17FD720628E4}"/>
              </a:ext>
            </a:extLst>
          </p:cNvPr>
          <p:cNvSpPr>
            <a:spLocks noGrp="1"/>
          </p:cNvSpPr>
          <p:nvPr>
            <p:ph type="subTitle" idx="1"/>
          </p:nvPr>
        </p:nvSpPr>
        <p:spPr>
          <a:xfrm>
            <a:off x="1063371" y="3474721"/>
            <a:ext cx="6070854" cy="1792604"/>
          </a:xfrm>
        </p:spPr>
        <p:txBody>
          <a:bodyPr>
            <a:noAutofit/>
          </a:bodyPr>
          <a:lstStyle/>
          <a:p>
            <a:pPr algn="ctr"/>
            <a:r>
              <a:rPr lang="es-MX" sz="2400" b="1" i="1" dirty="0"/>
              <a:t>SSDAC D12 Equipo 1</a:t>
            </a:r>
          </a:p>
          <a:p>
            <a:pPr algn="ctr"/>
            <a:r>
              <a:rPr lang="es-MX" sz="2400" b="1" i="1" dirty="0"/>
              <a:t>Carlos Arturo González Ramírez </a:t>
            </a:r>
          </a:p>
          <a:p>
            <a:pPr algn="ctr"/>
            <a:r>
              <a:rPr lang="es-MX" sz="2400" b="1" i="1" dirty="0"/>
              <a:t>Juan José Ortega Morales</a:t>
            </a:r>
          </a:p>
          <a:p>
            <a:pPr algn="ctr"/>
            <a:r>
              <a:rPr lang="es-MX" sz="2400" b="1" i="1" dirty="0"/>
              <a:t>Félix Eduardo Estrada Huerta</a:t>
            </a:r>
          </a:p>
        </p:txBody>
      </p:sp>
    </p:spTree>
    <p:extLst>
      <p:ext uri="{BB962C8B-B14F-4D97-AF65-F5344CB8AC3E}">
        <p14:creationId xmlns:p14="http://schemas.microsoft.com/office/powerpoint/2010/main" xmlns="" val="29152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BBE5209-6552-459F-8C13-3225A0FF12E5}"/>
              </a:ext>
            </a:extLst>
          </p:cNvPr>
          <p:cNvSpPr>
            <a:spLocks noGrp="1"/>
          </p:cNvSpPr>
          <p:nvPr>
            <p:ph type="title"/>
          </p:nvPr>
        </p:nvSpPr>
        <p:spPr/>
        <p:txBody>
          <a:bodyPr/>
          <a:lstStyle/>
          <a:p>
            <a:r>
              <a:rPr lang="es-MX" dirty="0"/>
              <a:t>Programa ensamblador</a:t>
            </a:r>
          </a:p>
        </p:txBody>
      </p:sp>
      <p:sp>
        <p:nvSpPr>
          <p:cNvPr id="3" name="Marcador de contenido 2">
            <a:extLst>
              <a:ext uri="{FF2B5EF4-FFF2-40B4-BE49-F238E27FC236}">
                <a16:creationId xmlns:a16="http://schemas.microsoft.com/office/drawing/2014/main" xmlns="" id="{86DE99EA-26B7-4E2A-8D12-474255D8F980}"/>
              </a:ext>
            </a:extLst>
          </p:cNvPr>
          <p:cNvSpPr>
            <a:spLocks noGrp="1"/>
          </p:cNvSpPr>
          <p:nvPr>
            <p:ph idx="1"/>
          </p:nvPr>
        </p:nvSpPr>
        <p:spPr>
          <a:xfrm>
            <a:off x="3869268" y="685800"/>
            <a:ext cx="7315200" cy="2136648"/>
          </a:xfrm>
        </p:spPr>
        <p:txBody>
          <a:bodyPr/>
          <a:lstStyle/>
          <a:p>
            <a:r>
              <a:rPr lang="es-MX" sz="1800" dirty="0">
                <a:effectLst/>
                <a:latin typeface="Arial Narrow" panose="020B0606020202030204" pitchFamily="34" charset="0"/>
                <a:ea typeface="Calibri" panose="020F0502020204030204" pitchFamily="34" charset="0"/>
                <a:cs typeface="Arial" panose="020B0604020202020204" pitchFamily="34" charset="0"/>
              </a:rPr>
              <a:t>El programa ensamblador que se llevará a cabo para la entrega final de este proyecto será la sucesión de Fibonacci, esto propuesto por el profesor ya que las propuestas del equipo eran muy complejas o complicadas por lo que se tardaría o atrasaría mucho para la realización del mismo, por lo cual se agradece al profesor por su atención hacia nosotros.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graphicFrame>
        <p:nvGraphicFramePr>
          <p:cNvPr id="4" name="Marcador de contenido 3">
            <a:extLst>
              <a:ext uri="{FF2B5EF4-FFF2-40B4-BE49-F238E27FC236}">
                <a16:creationId xmlns:a16="http://schemas.microsoft.com/office/drawing/2014/main" xmlns="" id="{EFAF2BB4-BF85-4B2D-A992-FF937122FC53}"/>
              </a:ext>
            </a:extLst>
          </p:cNvPr>
          <p:cNvGraphicFramePr>
            <a:graphicFrameLocks/>
          </p:cNvGraphicFramePr>
          <p:nvPr>
            <p:extLst>
              <p:ext uri="{D42A27DB-BD31-4B8C-83A1-F6EECF244321}">
                <p14:modId xmlns:p14="http://schemas.microsoft.com/office/powerpoint/2010/main" xmlns="" val="4251435355"/>
              </p:ext>
            </p:extLst>
          </p:nvPr>
        </p:nvGraphicFramePr>
        <p:xfrm>
          <a:off x="4020820" y="2332131"/>
          <a:ext cx="4877435" cy="1876679"/>
        </p:xfrm>
        <a:graphic>
          <a:graphicData uri="http://schemas.openxmlformats.org/drawingml/2006/table">
            <a:tbl>
              <a:tblPr firstRow="1" firstCol="1" bandRow="1">
                <a:tableStyleId>{5C22544A-7EE6-4342-B048-85BDC9FD1C3A}</a:tableStyleId>
              </a:tblPr>
              <a:tblGrid>
                <a:gridCol w="2026920">
                  <a:extLst>
                    <a:ext uri="{9D8B030D-6E8A-4147-A177-3AD203B41FA5}">
                      <a16:colId xmlns:a16="http://schemas.microsoft.com/office/drawing/2014/main" xmlns="" val="4078937829"/>
                    </a:ext>
                  </a:extLst>
                </a:gridCol>
                <a:gridCol w="2850515">
                  <a:extLst>
                    <a:ext uri="{9D8B030D-6E8A-4147-A177-3AD203B41FA5}">
                      <a16:colId xmlns:a16="http://schemas.microsoft.com/office/drawing/2014/main" xmlns="" val="1743679858"/>
                    </a:ext>
                  </a:extLst>
                </a:gridCol>
              </a:tblGrid>
              <a:tr h="76068">
                <a:tc gridSpan="2">
                  <a:txBody>
                    <a:bodyPr/>
                    <a:lstStyle/>
                    <a:p>
                      <a:pPr algn="ctr">
                        <a:lnSpc>
                          <a:spcPct val="115000"/>
                        </a:lnSpc>
                        <a:spcAft>
                          <a:spcPts val="1000"/>
                        </a:spcAft>
                      </a:pPr>
                      <a:r>
                        <a:rPr lang="es-MX" sz="1200" dirty="0">
                          <a:effectLst/>
                        </a:rPr>
                        <a:t>Sucesión de Fibonacci</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extLst>
                  <a:ext uri="{0D108BD9-81ED-4DB2-BD59-A6C34878D82A}">
                    <a16:rowId xmlns:a16="http://schemas.microsoft.com/office/drawing/2014/main" xmlns="" val="56891480"/>
                  </a:ext>
                </a:extLst>
              </a:tr>
              <a:tr h="152137">
                <a:tc>
                  <a:txBody>
                    <a:bodyPr/>
                    <a:lstStyle/>
                    <a:p>
                      <a:pPr algn="ctr">
                        <a:lnSpc>
                          <a:spcPct val="115000"/>
                        </a:lnSpc>
                        <a:spcAft>
                          <a:spcPts val="1000"/>
                        </a:spcAft>
                      </a:pPr>
                      <a:r>
                        <a:rPr lang="es-MX" sz="1200">
                          <a:effectLst/>
                        </a:rPr>
                        <a:t>Instrucciones en Ensamblador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Características y proceso de Instrucción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28854320"/>
                  </a:ext>
                </a:extLst>
              </a:tr>
              <a:tr h="69729">
                <a:tc>
                  <a:txBody>
                    <a:bodyPr/>
                    <a:lstStyle/>
                    <a:p>
                      <a:pPr algn="ctr">
                        <a:lnSpc>
                          <a:spcPct val="115000"/>
                        </a:lnSpc>
                        <a:spcAft>
                          <a:spcPts val="1000"/>
                        </a:spcAft>
                      </a:pPr>
                      <a:r>
                        <a:rPr lang="es-MX" sz="1100">
                          <a:effectLst/>
                        </a:rPr>
                        <a:t>addi $9, $9,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Variable i del ciclo for del programa en c (i++)</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19394359"/>
                  </a:ext>
                </a:extLst>
              </a:tr>
              <a:tr h="69729">
                <a:tc>
                  <a:txBody>
                    <a:bodyPr/>
                    <a:lstStyle/>
                    <a:p>
                      <a:pPr algn="ctr">
                        <a:lnSpc>
                          <a:spcPct val="115000"/>
                        </a:lnSpc>
                        <a:spcAft>
                          <a:spcPts val="1000"/>
                        </a:spcAft>
                      </a:pPr>
                      <a:r>
                        <a:rPr lang="es-MX" sz="1100">
                          <a:effectLst/>
                        </a:rPr>
                        <a:t>add $4, $0,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RESULT = n1 + n2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97670002"/>
                  </a:ext>
                </a:extLst>
              </a:tr>
              <a:tr h="69729">
                <a:tc>
                  <a:txBody>
                    <a:bodyPr/>
                    <a:lstStyle/>
                    <a:p>
                      <a:pPr algn="ctr">
                        <a:lnSpc>
                          <a:spcPct val="115000"/>
                        </a:lnSpc>
                        <a:spcAft>
                          <a:spcPts val="1000"/>
                        </a:spcAft>
                      </a:pPr>
                      <a:r>
                        <a:rPr lang="es-MX" sz="1100" dirty="0" err="1">
                          <a:effectLst/>
                        </a:rPr>
                        <a:t>addi</a:t>
                      </a:r>
                      <a:r>
                        <a:rPr lang="es-MX" sz="1100" dirty="0">
                          <a:effectLst/>
                        </a:rPr>
                        <a:t> $0, $1, #0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n1 = n2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678240556"/>
                  </a:ext>
                </a:extLst>
              </a:tr>
              <a:tr h="69729">
                <a:tc>
                  <a:txBody>
                    <a:bodyPr/>
                    <a:lstStyle/>
                    <a:p>
                      <a:pPr algn="ctr">
                        <a:lnSpc>
                          <a:spcPct val="115000"/>
                        </a:lnSpc>
                        <a:spcAft>
                          <a:spcPts val="1000"/>
                        </a:spcAft>
                      </a:pPr>
                      <a:r>
                        <a:rPr lang="es-MX" sz="1100">
                          <a:effectLst/>
                        </a:rPr>
                        <a:t>addi $1, $4,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n2 = RESULT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33549970"/>
                  </a:ext>
                </a:extLst>
              </a:tr>
              <a:tr h="69729">
                <a:tc>
                  <a:txBody>
                    <a:bodyPr/>
                    <a:lstStyle/>
                    <a:p>
                      <a:pPr algn="ctr">
                        <a:lnSpc>
                          <a:spcPct val="115000"/>
                        </a:lnSpc>
                        <a:spcAft>
                          <a:spcPts val="1000"/>
                        </a:spcAft>
                      </a:pPr>
                      <a:r>
                        <a:rPr lang="es-MX" sz="1100">
                          <a:effectLst/>
                        </a:rPr>
                        <a:t>beq $9, $10,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Si $9 == $10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875653854"/>
                  </a:ext>
                </a:extLst>
              </a:tr>
              <a:tr h="69729">
                <a:tc>
                  <a:txBody>
                    <a:bodyPr/>
                    <a:lstStyle/>
                    <a:p>
                      <a:pPr algn="ctr">
                        <a:lnSpc>
                          <a:spcPct val="115000"/>
                        </a:lnSpc>
                        <a:spcAft>
                          <a:spcPts val="1000"/>
                        </a:spcAft>
                      </a:pPr>
                      <a:r>
                        <a:rPr lang="es-MX" sz="1100">
                          <a:effectLst/>
                        </a:rPr>
                        <a:t>j #17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Saltar inicio de programa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94015341"/>
                  </a:ext>
                </a:extLst>
              </a:tr>
              <a:tr h="69729">
                <a:tc>
                  <a:txBody>
                    <a:bodyPr/>
                    <a:lstStyle/>
                    <a:p>
                      <a:pPr algn="ctr">
                        <a:lnSpc>
                          <a:spcPct val="115000"/>
                        </a:lnSpc>
                        <a:spcAft>
                          <a:spcPts val="1000"/>
                        </a:spcAft>
                      </a:pPr>
                      <a:r>
                        <a:rPr lang="es-MX" sz="1100">
                          <a:effectLst/>
                        </a:rPr>
                        <a:t>sw $1, $4,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dirty="0">
                          <a:effectLst/>
                        </a:rPr>
                        <a:t>Guardar en la Memoria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2448442"/>
                  </a:ext>
                </a:extLst>
              </a:tr>
            </a:tbl>
          </a:graphicData>
        </a:graphic>
      </p:graphicFrame>
      <p:graphicFrame>
        <p:nvGraphicFramePr>
          <p:cNvPr id="5" name="Tabla 4">
            <a:extLst>
              <a:ext uri="{FF2B5EF4-FFF2-40B4-BE49-F238E27FC236}">
                <a16:creationId xmlns:a16="http://schemas.microsoft.com/office/drawing/2014/main" xmlns="" id="{EF891166-36D4-4CE4-B068-165189A6ED1A}"/>
              </a:ext>
            </a:extLst>
          </p:cNvPr>
          <p:cNvGraphicFramePr>
            <a:graphicFrameLocks noGrp="1"/>
          </p:cNvGraphicFramePr>
          <p:nvPr>
            <p:extLst>
              <p:ext uri="{D42A27DB-BD31-4B8C-83A1-F6EECF244321}">
                <p14:modId xmlns:p14="http://schemas.microsoft.com/office/powerpoint/2010/main" xmlns="" val="3387610963"/>
              </p:ext>
            </p:extLst>
          </p:nvPr>
        </p:nvGraphicFramePr>
        <p:xfrm>
          <a:off x="9274175" y="2154428"/>
          <a:ext cx="2270125" cy="2751582"/>
        </p:xfrm>
        <a:graphic>
          <a:graphicData uri="http://schemas.openxmlformats.org/drawingml/2006/table">
            <a:tbl>
              <a:tblPr firstRow="1" firstCol="1" bandRow="1">
                <a:tableStyleId>{5C22544A-7EE6-4342-B048-85BDC9FD1C3A}</a:tableStyleId>
              </a:tblPr>
              <a:tblGrid>
                <a:gridCol w="706755">
                  <a:extLst>
                    <a:ext uri="{9D8B030D-6E8A-4147-A177-3AD203B41FA5}">
                      <a16:colId xmlns:a16="http://schemas.microsoft.com/office/drawing/2014/main" xmlns="" val="922159053"/>
                    </a:ext>
                  </a:extLst>
                </a:gridCol>
                <a:gridCol w="599440">
                  <a:extLst>
                    <a:ext uri="{9D8B030D-6E8A-4147-A177-3AD203B41FA5}">
                      <a16:colId xmlns:a16="http://schemas.microsoft.com/office/drawing/2014/main" xmlns="" val="3032953443"/>
                    </a:ext>
                  </a:extLst>
                </a:gridCol>
                <a:gridCol w="963930">
                  <a:extLst>
                    <a:ext uri="{9D8B030D-6E8A-4147-A177-3AD203B41FA5}">
                      <a16:colId xmlns:a16="http://schemas.microsoft.com/office/drawing/2014/main" xmlns="" val="540970674"/>
                    </a:ext>
                  </a:extLst>
                </a:gridCol>
              </a:tblGrid>
              <a:tr h="0">
                <a:tc gridSpan="3">
                  <a:txBody>
                    <a:bodyPr/>
                    <a:lstStyle/>
                    <a:p>
                      <a:pPr algn="ctr">
                        <a:lnSpc>
                          <a:spcPct val="115000"/>
                        </a:lnSpc>
                        <a:spcAft>
                          <a:spcPts val="1000"/>
                        </a:spcAft>
                      </a:pPr>
                      <a:r>
                        <a:rPr lang="es-MX" sz="1200" dirty="0" err="1">
                          <a:effectLst/>
                        </a:rPr>
                        <a:t>br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564829017"/>
                  </a:ext>
                </a:extLst>
              </a:tr>
              <a:tr h="0">
                <a:tc>
                  <a:txBody>
                    <a:bodyPr/>
                    <a:lstStyle/>
                    <a:p>
                      <a:pPr algn="ctr">
                        <a:lnSpc>
                          <a:spcPct val="115000"/>
                        </a:lnSpc>
                        <a:spcAft>
                          <a:spcPts val="1000"/>
                        </a:spcAft>
                      </a:pPr>
                      <a:r>
                        <a:rPr lang="es-MX" sz="1200">
                          <a:effectLst/>
                        </a:rPr>
                        <a:t>Dirección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Dato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Característica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6784612"/>
                  </a:ext>
                </a:extLst>
              </a:tr>
              <a:tr h="0">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n1</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10183396"/>
                  </a:ext>
                </a:extLst>
              </a:tr>
              <a:tr h="0">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n2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9549453"/>
                  </a:ext>
                </a:extLst>
              </a:tr>
              <a:tr h="0">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345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19688099"/>
                  </a:ext>
                </a:extLst>
              </a:tr>
              <a:tr h="0">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226078"/>
                  </a:ext>
                </a:extLst>
              </a:tr>
              <a:tr h="0">
                <a:tc>
                  <a:txBody>
                    <a:bodyPr/>
                    <a:lstStyle/>
                    <a:p>
                      <a:pPr algn="ctr">
                        <a:lnSpc>
                          <a:spcPct val="115000"/>
                        </a:lnSpc>
                        <a:spcAft>
                          <a:spcPts val="1000"/>
                        </a:spcAft>
                      </a:pPr>
                      <a:r>
                        <a:rPr lang="es-MX" sz="1100">
                          <a:effectLst/>
                        </a:rPr>
                        <a:t>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Result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12807628"/>
                  </a:ext>
                </a:extLst>
              </a:tr>
              <a:tr h="0">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-200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3859693"/>
                  </a:ext>
                </a:extLst>
              </a:tr>
              <a:tr h="0">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745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67129731"/>
                  </a:ext>
                </a:extLst>
              </a:tr>
              <a:tr h="0">
                <a:tc>
                  <a:txBody>
                    <a:bodyPr/>
                    <a:lstStyle/>
                    <a:p>
                      <a:pPr algn="ctr">
                        <a:lnSpc>
                          <a:spcPct val="115000"/>
                        </a:lnSpc>
                        <a:spcAft>
                          <a:spcPts val="1000"/>
                        </a:spcAft>
                      </a:pPr>
                      <a:r>
                        <a:rPr lang="es-MX"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654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20034317"/>
                  </a:ext>
                </a:extLst>
              </a:tr>
              <a:tr h="0">
                <a:tc>
                  <a:txBody>
                    <a:bodyPr/>
                    <a:lstStyle/>
                    <a:p>
                      <a:pPr algn="ctr">
                        <a:lnSpc>
                          <a:spcPct val="115000"/>
                        </a:lnSpc>
                        <a:spcAft>
                          <a:spcPts val="1000"/>
                        </a:spcAft>
                      </a:pPr>
                      <a:r>
                        <a:rPr lang="es-MX" sz="1100">
                          <a:effectLst/>
                        </a:rPr>
                        <a:t>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82458411"/>
                  </a:ext>
                </a:extLst>
              </a:tr>
              <a:tr h="0">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temporal</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62482274"/>
                  </a:ext>
                </a:extLst>
              </a:tr>
              <a:tr h="0">
                <a:tc>
                  <a:txBody>
                    <a:bodyPr/>
                    <a:lstStyle/>
                    <a:p>
                      <a:pPr algn="ctr">
                        <a:lnSpc>
                          <a:spcPct val="115000"/>
                        </a:lnSpc>
                        <a:spcAft>
                          <a:spcPts val="1000"/>
                        </a:spcAft>
                      </a:pPr>
                      <a:r>
                        <a:rPr lang="es-MX" sz="1100" dirty="0">
                          <a:effectLst/>
                        </a:rPr>
                        <a:t>$10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12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comparativo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71658037"/>
                  </a:ext>
                </a:extLst>
              </a:tr>
            </a:tbl>
          </a:graphicData>
        </a:graphic>
      </p:graphicFrame>
      <p:graphicFrame>
        <p:nvGraphicFramePr>
          <p:cNvPr id="6" name="Tabla 5">
            <a:extLst>
              <a:ext uri="{FF2B5EF4-FFF2-40B4-BE49-F238E27FC236}">
                <a16:creationId xmlns:a16="http://schemas.microsoft.com/office/drawing/2014/main" xmlns="" id="{801983F3-46EE-40CA-8203-BE57694BE02E}"/>
              </a:ext>
            </a:extLst>
          </p:cNvPr>
          <p:cNvGraphicFramePr>
            <a:graphicFrameLocks noGrp="1"/>
          </p:cNvGraphicFramePr>
          <p:nvPr>
            <p:extLst>
              <p:ext uri="{D42A27DB-BD31-4B8C-83A1-F6EECF244321}">
                <p14:modId xmlns:p14="http://schemas.microsoft.com/office/powerpoint/2010/main" xmlns="" val="50020499"/>
              </p:ext>
            </p:extLst>
          </p:nvPr>
        </p:nvGraphicFramePr>
        <p:xfrm>
          <a:off x="4062730" y="4357116"/>
          <a:ext cx="4763770" cy="2348484"/>
        </p:xfrm>
        <a:graphic>
          <a:graphicData uri="http://schemas.openxmlformats.org/drawingml/2006/table">
            <a:tbl>
              <a:tblPr firstRow="1" firstCol="1" bandRow="1">
                <a:tableStyleId>{5C22544A-7EE6-4342-B048-85BDC9FD1C3A}</a:tableStyleId>
              </a:tblPr>
              <a:tblGrid>
                <a:gridCol w="1659855">
                  <a:extLst>
                    <a:ext uri="{9D8B030D-6E8A-4147-A177-3AD203B41FA5}">
                      <a16:colId xmlns:a16="http://schemas.microsoft.com/office/drawing/2014/main" xmlns="" val="706591228"/>
                    </a:ext>
                  </a:extLst>
                </a:gridCol>
                <a:gridCol w="1035542">
                  <a:extLst>
                    <a:ext uri="{9D8B030D-6E8A-4147-A177-3AD203B41FA5}">
                      <a16:colId xmlns:a16="http://schemas.microsoft.com/office/drawing/2014/main" xmlns="" val="2184131693"/>
                    </a:ext>
                  </a:extLst>
                </a:gridCol>
                <a:gridCol w="2068373">
                  <a:extLst>
                    <a:ext uri="{9D8B030D-6E8A-4147-A177-3AD203B41FA5}">
                      <a16:colId xmlns:a16="http://schemas.microsoft.com/office/drawing/2014/main" xmlns="" val="875971229"/>
                    </a:ext>
                  </a:extLst>
                </a:gridCol>
              </a:tblGrid>
              <a:tr h="0">
                <a:tc gridSpan="3">
                  <a:txBody>
                    <a:bodyPr/>
                    <a:lstStyle/>
                    <a:p>
                      <a:pPr algn="ctr">
                        <a:lnSpc>
                          <a:spcPct val="115000"/>
                        </a:lnSpc>
                        <a:spcAft>
                          <a:spcPts val="1000"/>
                        </a:spcAft>
                      </a:pPr>
                      <a:r>
                        <a:rPr lang="es-MX" sz="1200" dirty="0">
                          <a:effectLst/>
                        </a:rPr>
                        <a:t>Memoria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xmlns="" val="2636414988"/>
                  </a:ext>
                </a:extLst>
              </a:tr>
              <a:tr h="0">
                <a:tc>
                  <a:txBody>
                    <a:bodyPr/>
                    <a:lstStyle/>
                    <a:p>
                      <a:pPr algn="ctr">
                        <a:lnSpc>
                          <a:spcPct val="115000"/>
                        </a:lnSpc>
                        <a:spcAft>
                          <a:spcPts val="1000"/>
                        </a:spcAft>
                      </a:pPr>
                      <a:r>
                        <a:rPr lang="es-MX" sz="1200">
                          <a:effectLst/>
                        </a:rPr>
                        <a:t>Dirección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Dato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Caracteristica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1553068"/>
                  </a:ext>
                </a:extLst>
              </a:tr>
              <a:tr h="0">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4987472"/>
                  </a:ext>
                </a:extLst>
              </a:tr>
              <a:tr h="0">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s-MX" sz="1100">
                          <a:effectLst/>
                        </a:rPr>
                        <a:t>Guardado Final en Memoria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45116682"/>
                  </a:ext>
                </a:extLst>
              </a:tr>
              <a:tr h="0">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345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22706173"/>
                  </a:ext>
                </a:extLst>
              </a:tr>
              <a:tr h="0">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38393632"/>
                  </a:ext>
                </a:extLst>
              </a:tr>
              <a:tr h="0">
                <a:tc>
                  <a:txBody>
                    <a:bodyPr/>
                    <a:lstStyle/>
                    <a:p>
                      <a:pPr algn="ctr">
                        <a:lnSpc>
                          <a:spcPct val="115000"/>
                        </a:lnSpc>
                        <a:spcAft>
                          <a:spcPts val="1000"/>
                        </a:spcAft>
                      </a:pPr>
                      <a:r>
                        <a:rPr lang="es-MX" sz="1100">
                          <a:effectLst/>
                        </a:rPr>
                        <a:t>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71936306"/>
                  </a:ext>
                </a:extLst>
              </a:tr>
              <a:tr h="0">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-200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21565634"/>
                  </a:ext>
                </a:extLst>
              </a:tr>
              <a:tr h="0">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745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3082290"/>
                  </a:ext>
                </a:extLst>
              </a:tr>
              <a:tr h="0">
                <a:tc>
                  <a:txBody>
                    <a:bodyPr/>
                    <a:lstStyle/>
                    <a:p>
                      <a:pPr algn="ctr">
                        <a:lnSpc>
                          <a:spcPct val="115000"/>
                        </a:lnSpc>
                        <a:spcAft>
                          <a:spcPts val="1000"/>
                        </a:spcAft>
                      </a:pPr>
                      <a:r>
                        <a:rPr lang="es-MX" sz="1100" dirty="0">
                          <a:effectLst/>
                        </a:rPr>
                        <a:t>$7</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654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6334772"/>
                  </a:ext>
                </a:extLst>
              </a:tr>
              <a:tr h="0">
                <a:tc>
                  <a:txBody>
                    <a:bodyPr/>
                    <a:lstStyle/>
                    <a:p>
                      <a:pPr algn="ctr">
                        <a:lnSpc>
                          <a:spcPct val="115000"/>
                        </a:lnSpc>
                        <a:spcAft>
                          <a:spcPts val="1000"/>
                        </a:spcAft>
                      </a:pPr>
                      <a:r>
                        <a:rPr lang="es-MX" sz="1100">
                          <a:effectLst/>
                        </a:rPr>
                        <a:t>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37389244"/>
                  </a:ext>
                </a:extLst>
              </a:tr>
              <a:tr h="0">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01980542"/>
                  </a:ext>
                </a:extLst>
              </a:tr>
            </a:tbl>
          </a:graphicData>
        </a:graphic>
      </p:graphicFrame>
    </p:spTree>
    <p:extLst>
      <p:ext uri="{BB962C8B-B14F-4D97-AF65-F5344CB8AC3E}">
        <p14:creationId xmlns:p14="http://schemas.microsoft.com/office/powerpoint/2010/main" xmlns="" val="270495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9949BC8-E488-47CE-B3E2-96151A0C94DC}"/>
              </a:ext>
            </a:extLst>
          </p:cNvPr>
          <p:cNvSpPr>
            <a:spLocks noGrp="1"/>
          </p:cNvSpPr>
          <p:nvPr>
            <p:ph type="title"/>
          </p:nvPr>
        </p:nvSpPr>
        <p:spPr/>
        <p:txBody>
          <a:bodyPr/>
          <a:lstStyle/>
          <a:p>
            <a:r>
              <a:rPr lang="es-MX" dirty="0"/>
              <a:t>Diagrama de flujo</a:t>
            </a:r>
          </a:p>
        </p:txBody>
      </p:sp>
      <p:pic>
        <p:nvPicPr>
          <p:cNvPr id="3074" name="Picture 2">
            <a:extLst>
              <a:ext uri="{FF2B5EF4-FFF2-40B4-BE49-F238E27FC236}">
                <a16:creationId xmlns:a16="http://schemas.microsoft.com/office/drawing/2014/main" xmlns="" id="{DEC5497C-B8A3-482B-AEEB-F66DC5F4B11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09131" y="635000"/>
            <a:ext cx="4475574" cy="558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3060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37FB8F-DDF4-4853-AE1A-9EDD1B85F313}"/>
              </a:ext>
            </a:extLst>
          </p:cNvPr>
          <p:cNvSpPr>
            <a:spLocks noGrp="1"/>
          </p:cNvSpPr>
          <p:nvPr>
            <p:ph type="title"/>
          </p:nvPr>
        </p:nvSpPr>
        <p:spPr/>
        <p:txBody>
          <a:bodyPr/>
          <a:lstStyle/>
          <a:p>
            <a:r>
              <a:rPr lang="es-MX" dirty="0"/>
              <a:t>Bitácora de reuniones </a:t>
            </a:r>
          </a:p>
        </p:txBody>
      </p:sp>
      <p:sp>
        <p:nvSpPr>
          <p:cNvPr id="3" name="Marcador de contenido 2">
            <a:extLst>
              <a:ext uri="{FF2B5EF4-FFF2-40B4-BE49-F238E27FC236}">
                <a16:creationId xmlns:a16="http://schemas.microsoft.com/office/drawing/2014/main" xmlns="" id="{6FE1D1C8-0069-434D-B8C6-1D894CEAC718}"/>
              </a:ext>
            </a:extLst>
          </p:cNvPr>
          <p:cNvSpPr>
            <a:spLocks noGrp="1"/>
          </p:cNvSpPr>
          <p:nvPr>
            <p:ph idx="1"/>
          </p:nvPr>
        </p:nvSpPr>
        <p:spPr/>
        <p:txBody>
          <a:bodyPr/>
          <a:lstStyle/>
          <a:p>
            <a:r>
              <a:rPr lang="es-MX" dirty="0"/>
              <a:t>Solo tuvimos las reuniones que fueron a la hora de la clase, y a partir de ahí fue la comunicación casi toda por medio de WhatsApp, el día 22 de junio nos reunimos para los últimos detalles para la </a:t>
            </a:r>
            <a:r>
              <a:rPr lang="es-MX" dirty="0" smtClean="0"/>
              <a:t>presentación</a:t>
            </a:r>
          </a:p>
          <a:p>
            <a:r>
              <a:rPr lang="es-MX" dirty="0" smtClean="0"/>
              <a:t>Esto fue ya que la organización de cada uno de los temas y pasos del proyecto se llevó a cabo a través de la aplicación de </a:t>
            </a:r>
            <a:r>
              <a:rPr lang="es-MX" dirty="0" err="1" smtClean="0"/>
              <a:t>Whatsapp</a:t>
            </a:r>
            <a:r>
              <a:rPr lang="es-MX" dirty="0" smtClean="0"/>
              <a:t>, la reunión que se decidió tomar fue para la finalización total de todo el proyecto de esta materia, por lo cual fue de gran importancia y se finalizó con </a:t>
            </a:r>
            <a:r>
              <a:rPr lang="es-MX" dirty="0" err="1" smtClean="0"/>
              <a:t>exito</a:t>
            </a:r>
            <a:endParaRPr lang="es-MX" dirty="0"/>
          </a:p>
        </p:txBody>
      </p:sp>
    </p:spTree>
    <p:extLst>
      <p:ext uri="{BB962C8B-B14F-4D97-AF65-F5344CB8AC3E}">
        <p14:creationId xmlns:p14="http://schemas.microsoft.com/office/powerpoint/2010/main" xmlns="" val="23891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D04C6E-C854-4474-8E18-A56E1A53FC0B}"/>
              </a:ext>
            </a:extLst>
          </p:cNvPr>
          <p:cNvSpPr>
            <a:spLocks noGrp="1"/>
          </p:cNvSpPr>
          <p:nvPr>
            <p:ph type="title"/>
          </p:nvPr>
        </p:nvSpPr>
        <p:spPr/>
        <p:txBody>
          <a:bodyPr/>
          <a:lstStyle/>
          <a:p>
            <a:r>
              <a:rPr lang="es-MX" dirty="0"/>
              <a:t>Desarrollo de un </a:t>
            </a:r>
            <a:r>
              <a:rPr lang="es-MX" dirty="0" err="1"/>
              <a:t>Datapath</a:t>
            </a:r>
            <a:endParaRPr lang="es-MX" dirty="0"/>
          </a:p>
        </p:txBody>
      </p:sp>
      <p:sp>
        <p:nvSpPr>
          <p:cNvPr id="3" name="Marcador de contenido 2">
            <a:extLst>
              <a:ext uri="{FF2B5EF4-FFF2-40B4-BE49-F238E27FC236}">
                <a16:creationId xmlns:a16="http://schemas.microsoft.com/office/drawing/2014/main" xmlns="" id="{586E8A2C-62A5-420E-A815-71E5CB6ACB8B}"/>
              </a:ext>
            </a:extLst>
          </p:cNvPr>
          <p:cNvSpPr>
            <a:spLocks noGrp="1"/>
          </p:cNvSpPr>
          <p:nvPr>
            <p:ph idx="1"/>
          </p:nvPr>
        </p:nvSpPr>
        <p:spPr/>
        <p:txBody>
          <a:bodyPr/>
          <a:lstStyle/>
          <a:p>
            <a:r>
              <a:rPr lang="es-MX" sz="1800" dirty="0">
                <a:effectLst/>
                <a:latin typeface="Arial Narrow" panose="020B0606020202030204" pitchFamily="34" charset="0"/>
                <a:ea typeface="Calibri" panose="020F0502020204030204" pitchFamily="34" charset="0"/>
                <a:cs typeface="Arial" panose="020B0604020202020204" pitchFamily="34" charset="0"/>
              </a:rPr>
              <a:t>Una Data </a:t>
            </a:r>
            <a:r>
              <a:rPr lang="es-MX" sz="1800" dirty="0" err="1">
                <a:effectLst/>
                <a:latin typeface="Arial Narrow" panose="020B0606020202030204" pitchFamily="34" charset="0"/>
                <a:ea typeface="Calibri" panose="020F0502020204030204" pitchFamily="34" charset="0"/>
                <a:cs typeface="Arial" panose="020B0604020202020204" pitchFamily="34" charset="0"/>
              </a:rPr>
              <a:t>Path</a:t>
            </a:r>
            <a:r>
              <a:rPr lang="es-MX" sz="1800" dirty="0">
                <a:effectLst/>
                <a:latin typeface="Arial Narrow" panose="020B0606020202030204" pitchFamily="34" charset="0"/>
                <a:ea typeface="Calibri" panose="020F0502020204030204" pitchFamily="34" charset="0"/>
                <a:cs typeface="Arial" panose="020B0604020202020204" pitchFamily="34" charset="0"/>
              </a:rPr>
              <a:t> es una colección de unidades funcionales como unidades lógicas aritméticas o multiplicadores que realizan operaciones de procesamiento de datos, registros y buses.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Junto con la unidad de control, compone la unidad central de procesamiento (CPU).  Se puede crear una ruta de datos más grande uniendo más de una ruta de datos utilizando multiplexores. Una ruta de datos es la ALU, el conjunto de registros y los buses internos de la CPU que permiten que los datos fluyan entre ellos.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Una ruta de datos de microarquitectura organizada alrededor de un solo bus, el diseño más simple de una CPU utiliza un bus interno común. La utilización eficiente requiere una estructura de tres buses internos un poco más complicada. Muchas CPU relativamente simples tienen un archivo de registro de 2 lecturas y 1 escritura conectado a las 2 entradas y 1 salida de la ALU.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xmlns="" val="358255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512D38-0121-49C2-B54A-7801ED4E705A}"/>
              </a:ext>
            </a:extLst>
          </p:cNvPr>
          <p:cNvSpPr>
            <a:spLocks noGrp="1"/>
          </p:cNvSpPr>
          <p:nvPr>
            <p:ph type="title"/>
          </p:nvPr>
        </p:nvSpPr>
        <p:spPr/>
        <p:txBody>
          <a:bodyPr/>
          <a:lstStyle/>
          <a:p>
            <a:r>
              <a:rPr lang="es-MX" dirty="0"/>
              <a:t>Temporización Monociclo</a:t>
            </a:r>
          </a:p>
        </p:txBody>
      </p:sp>
      <p:sp>
        <p:nvSpPr>
          <p:cNvPr id="3" name="Marcador de contenido 2">
            <a:extLst>
              <a:ext uri="{FF2B5EF4-FFF2-40B4-BE49-F238E27FC236}">
                <a16:creationId xmlns:a16="http://schemas.microsoft.com/office/drawing/2014/main" xmlns="" id="{A3114EAC-AA7F-4B39-8074-90D417080B1A}"/>
              </a:ext>
            </a:extLst>
          </p:cNvPr>
          <p:cNvSpPr>
            <a:spLocks noGrp="1"/>
          </p:cNvSpPr>
          <p:nvPr>
            <p:ph idx="1"/>
          </p:nvPr>
        </p:nvSpPr>
        <p:spPr/>
        <p:txBody>
          <a:bodyPr>
            <a:normAutofit/>
          </a:bodyPr>
          <a:lstStyle/>
          <a:p>
            <a:pPr marL="0" indent="0">
              <a:lnSpc>
                <a:spcPct val="115000"/>
              </a:lnSpc>
              <a:spcAft>
                <a:spcPts val="1000"/>
              </a:spcAft>
              <a:buNone/>
            </a:pPr>
            <a:endParaRPr lang="es-MX" sz="1800" dirty="0">
              <a:effectLst/>
              <a:latin typeface="Arial Narrow" panose="020B0606020202030204" pitchFamily="34" charset="0"/>
              <a:ea typeface="Calibri" panose="020F0502020204030204" pitchFamily="34" charset="0"/>
              <a:cs typeface="Arial" panose="020B0604020202020204" pitchFamily="34" charset="0"/>
            </a:endParaRPr>
          </a:p>
          <a:p>
            <a:pPr marL="0" indent="0">
              <a:lnSpc>
                <a:spcPct val="115000"/>
              </a:lnSpc>
              <a:spcAft>
                <a:spcPts val="1000"/>
              </a:spcAft>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Ejecución típica (de una instrucción) </a:t>
            </a:r>
            <a:endParaRPr lang="es-MX"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registros se cargan simultáneamente (de modo selectivo)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valores se propagan a través de las redes combinacionales hasta estabilizarse</a:t>
            </a:r>
            <a:br>
              <a:rPr lang="es-MX" sz="1800" dirty="0">
                <a:effectLst/>
                <a:latin typeface="Arial Narrow" panose="020B0606020202030204" pitchFamily="34" charset="0"/>
                <a:ea typeface="Calibri" panose="020F0502020204030204" pitchFamily="34" charset="0"/>
                <a:cs typeface="Arial" panose="020B0604020202020204" pitchFamily="34" charset="0"/>
              </a:rPr>
            </a:br>
            <a:r>
              <a:rPr lang="es-MX" sz="1800" dirty="0">
                <a:effectLst/>
                <a:latin typeface="Arial Narrow" panose="020B0606020202030204" pitchFamily="34" charset="0"/>
                <a:ea typeface="Calibri" panose="020F0502020204030204" pitchFamily="34" charset="0"/>
                <a:cs typeface="Arial" panose="020B0604020202020204" pitchFamily="34" charset="0"/>
              </a:rPr>
              <a:t>en las entradas de los registros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Se repite indefinidamente el proceso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Todos los elementos de almacenamiento están sincronizados al mismo flanco de reloj:</a:t>
            </a:r>
            <a:endParaRPr lang="es-MX"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Tiempo de ciclo = CKL-</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máximo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Setup</a:t>
            </a:r>
            <a:r>
              <a:rPr lang="es-MX" sz="1800" dirty="0">
                <a:effectLst/>
                <a:latin typeface="Arial Narrow" panose="020B0606020202030204" pitchFamily="34" charset="0"/>
                <a:ea typeface="Calibri" panose="020F0502020204030204" pitchFamily="34" charset="0"/>
                <a:cs typeface="Arial" panose="020B0604020202020204" pitchFamily="34" charset="0"/>
              </a:rPr>
              <a:t>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 CLK-</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mínimo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r>
              <a:rPr lang="es-MX" sz="1800" dirty="0">
                <a:effectLst/>
                <a:latin typeface="Arial Narrow" panose="020B0606020202030204" pitchFamily="34" charset="0"/>
                <a:ea typeface="Calibri" panose="020F0502020204030204" pitchFamily="34" charset="0"/>
                <a:cs typeface="Arial" panose="020B0604020202020204" pitchFamily="34" charset="0"/>
              </a:rPr>
              <a:t> ) &gt; </a:t>
            </a:r>
            <a:r>
              <a:rPr lang="es-MX" sz="1800" dirty="0" err="1">
                <a:effectLst/>
                <a:latin typeface="Arial Narrow" panose="020B0606020202030204" pitchFamily="34" charset="0"/>
                <a:ea typeface="Calibri" panose="020F0502020204030204" pitchFamily="34" charset="0"/>
                <a:cs typeface="Arial" panose="020B0604020202020204" pitchFamily="34" charset="0"/>
              </a:rPr>
              <a:t>Hold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xmlns="" val="71777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pPr algn="ctr"/>
            <a:r>
              <a:rPr lang="es-MX" dirty="0" smtClean="0"/>
              <a:t>Diagrama</a:t>
            </a:r>
            <a:endParaRPr lang="es-MX" dirty="0"/>
          </a:p>
        </p:txBody>
      </p:sp>
      <p:pic>
        <p:nvPicPr>
          <p:cNvPr id="4" name="Marcador de contenido 3">
            <a:extLst>
              <a:ext uri="{FF2B5EF4-FFF2-40B4-BE49-F238E27FC236}">
                <a16:creationId xmlns:a16="http://schemas.microsoft.com/office/drawing/2014/main" xmlns="" id="{13477E62-E116-4466-9290-A53A31EC2E76}"/>
              </a:ext>
            </a:extLst>
          </p:cNvPr>
          <p:cNvPicPr>
            <a:picLocks noGrp="1"/>
          </p:cNvPicPr>
          <p:nvPr>
            <p:ph idx="1"/>
          </p:nvPr>
        </p:nvPicPr>
        <p:blipFill>
          <a:blip r:embed="rId2"/>
          <a:stretch>
            <a:fillRect/>
          </a:stretch>
        </p:blipFill>
        <p:spPr bwMode="auto">
          <a:xfrm>
            <a:off x="4152900" y="1282700"/>
            <a:ext cx="6527800" cy="4241800"/>
          </a:xfrm>
          <a:prstGeom prst="rect">
            <a:avLst/>
          </a:prstGeom>
          <a:noFill/>
          <a:ln w="9525">
            <a:noFill/>
            <a:miter lim="800000"/>
            <a:headEnd/>
            <a:tailEnd/>
          </a:ln>
        </p:spPr>
      </p:pic>
    </p:spTree>
    <p:extLst>
      <p:ext uri="{BB962C8B-B14F-4D97-AF65-F5344CB8AC3E}">
        <p14:creationId xmlns:p14="http://schemas.microsoft.com/office/powerpoint/2010/main" xmlns="" val="42021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00C8F6A-9862-4234-927B-607224846AAF}"/>
              </a:ext>
            </a:extLst>
          </p:cNvPr>
          <p:cNvSpPr>
            <a:spLocks noGrp="1"/>
          </p:cNvSpPr>
          <p:nvPr>
            <p:ph type="title"/>
          </p:nvPr>
        </p:nvSpPr>
        <p:spPr/>
        <p:txBody>
          <a:bodyPr/>
          <a:lstStyle/>
          <a:p>
            <a:r>
              <a:rPr lang="es-MX" dirty="0"/>
              <a:t>Codificación</a:t>
            </a:r>
          </a:p>
        </p:txBody>
      </p:sp>
      <p:sp>
        <p:nvSpPr>
          <p:cNvPr id="3" name="Marcador de contenido 2">
            <a:extLst>
              <a:ext uri="{FF2B5EF4-FFF2-40B4-BE49-F238E27FC236}">
                <a16:creationId xmlns:a16="http://schemas.microsoft.com/office/drawing/2014/main" xmlns="" id="{76BDFE49-7602-4D93-AA82-6ECA30CB639A}"/>
              </a:ext>
            </a:extLst>
          </p:cNvPr>
          <p:cNvSpPr>
            <a:spLocks noGrp="1"/>
          </p:cNvSpPr>
          <p:nvPr>
            <p:ph idx="1"/>
          </p:nvPr>
        </p:nvSpPr>
        <p:spPr>
          <a:xfrm>
            <a:off x="4137660" y="-888492"/>
            <a:ext cx="7315200" cy="5120640"/>
          </a:xfrm>
        </p:spPr>
        <p:txBody>
          <a:bodyPr/>
          <a:lstStyle/>
          <a:p>
            <a:pPr marL="0" indent="0" algn="ctr">
              <a:lnSpc>
                <a:spcPct val="115000"/>
              </a:lnSpc>
              <a:spcAft>
                <a:spcPts val="1000"/>
              </a:spcAft>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MX" sz="1800" b="1" dirty="0">
                <a:effectLst/>
                <a:latin typeface="Arial Narrow" panose="020B0606020202030204" pitchFamily="34" charset="0"/>
                <a:ea typeface="Calibri" panose="020F0502020204030204" pitchFamily="34" charset="0"/>
                <a:cs typeface="Arial" panose="020B0604020202020204" pitchFamily="34" charset="0"/>
              </a:rPr>
              <a:t>FASE III:</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Para la fase 3 de nuestro proyecto se nos pidió que implementáramos los módulos correspondientes para poder realizar instrucciones de tipo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Las modificaciones que tuvimos que hacer en el código de nuestro módulo completo fue agregar un multiplexor, al que llamé multiplexor 5, otro módulo de shift </a:t>
            </a:r>
            <a:r>
              <a:rPr lang="es-MX" sz="1800" dirty="0" err="1">
                <a:effectLst/>
                <a:latin typeface="Arial Narrow" panose="020B0606020202030204" pitchFamily="34" charset="0"/>
                <a:ea typeface="Calibri" panose="020F0502020204030204" pitchFamily="34" charset="0"/>
                <a:cs typeface="Arial" panose="020B0604020202020204" pitchFamily="34" charset="0"/>
              </a:rPr>
              <a:t>left</a:t>
            </a:r>
            <a:r>
              <a:rPr lang="es-MX" sz="1800" dirty="0">
                <a:effectLst/>
                <a:latin typeface="Arial Narrow" panose="020B0606020202030204" pitchFamily="34" charset="0"/>
                <a:ea typeface="Calibri" panose="020F0502020204030204" pitchFamily="34" charset="0"/>
                <a:cs typeface="Arial" panose="020B0604020202020204" pitchFamily="34" charset="0"/>
              </a:rPr>
              <a:t> y las salidas correspondientes de la unidad de control, que fue sólo una salida llamada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Tabla&#10;&#10;Descripción generada automáticamente con confianza media">
            <a:extLst>
              <a:ext uri="{FF2B5EF4-FFF2-40B4-BE49-F238E27FC236}">
                <a16:creationId xmlns:a16="http://schemas.microsoft.com/office/drawing/2014/main" xmlns="" id="{06778341-9022-4C20-80DD-86A8CB662938}"/>
              </a:ext>
            </a:extLst>
          </p:cNvPr>
          <p:cNvPicPr/>
          <p:nvPr/>
        </p:nvPicPr>
        <p:blipFill>
          <a:blip r:embed="rId2"/>
          <a:stretch>
            <a:fillRect/>
          </a:stretch>
        </p:blipFill>
        <p:spPr>
          <a:xfrm>
            <a:off x="5359400" y="2727198"/>
            <a:ext cx="3441700" cy="3343402"/>
          </a:xfrm>
          <a:prstGeom prst="rect">
            <a:avLst/>
          </a:prstGeom>
        </p:spPr>
      </p:pic>
    </p:spTree>
    <p:extLst>
      <p:ext uri="{BB962C8B-B14F-4D97-AF65-F5344CB8AC3E}">
        <p14:creationId xmlns:p14="http://schemas.microsoft.com/office/powerpoint/2010/main" xmlns="" val="63409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8FAAC50F-C11C-4067-899F-E6A0E75C0A52}"/>
              </a:ext>
            </a:extLst>
          </p:cNvPr>
          <p:cNvSpPr>
            <a:spLocks noGrp="1"/>
          </p:cNvSpPr>
          <p:nvPr>
            <p:ph idx="1"/>
          </p:nvPr>
        </p:nvSpPr>
        <p:spPr/>
        <p:txBody>
          <a:bodyPr>
            <a:noAutofit/>
          </a:bodyPr>
          <a:lstStyle/>
          <a:p>
            <a:r>
              <a:rPr lang="es-MX" dirty="0">
                <a:effectLst/>
                <a:latin typeface="Arial Narrow" panose="020B0606020202030204" pitchFamily="34" charset="0"/>
                <a:ea typeface="Calibri" panose="020F0502020204030204" pitchFamily="34" charset="0"/>
                <a:cs typeface="Arial" panose="020B0604020202020204" pitchFamily="34" charset="0"/>
              </a:rPr>
              <a:t>El nuevo módulo de shift </a:t>
            </a:r>
            <a:r>
              <a:rPr lang="es-MX" dirty="0" err="1">
                <a:effectLst/>
                <a:latin typeface="Arial Narrow" panose="020B0606020202030204" pitchFamily="34" charset="0"/>
                <a:ea typeface="Calibri" panose="020F0502020204030204" pitchFamily="34" charset="0"/>
                <a:cs typeface="Arial" panose="020B0604020202020204" pitchFamily="34" charset="0"/>
              </a:rPr>
              <a:t>left</a:t>
            </a:r>
            <a:r>
              <a:rPr lang="es-MX" dirty="0">
                <a:effectLst/>
                <a:latin typeface="Arial Narrow" panose="020B0606020202030204" pitchFamily="34" charset="0"/>
                <a:ea typeface="Calibri" panose="020F0502020204030204" pitchFamily="34" charset="0"/>
                <a:cs typeface="Arial" panose="020B0604020202020204" pitchFamily="34" charset="0"/>
              </a:rPr>
              <a:t> fue agregado después del buffer 1, recibe 26 bits que son los primeros bits de la instrucción (del bit 25 al bit 0), y la salida del shift </a:t>
            </a:r>
            <a:r>
              <a:rPr lang="es-MX" dirty="0" err="1">
                <a:effectLst/>
                <a:latin typeface="Arial Narrow" panose="020B0606020202030204" pitchFamily="34" charset="0"/>
                <a:ea typeface="Calibri" panose="020F0502020204030204" pitchFamily="34" charset="0"/>
                <a:cs typeface="Arial" panose="020B0604020202020204" pitchFamily="34" charset="0"/>
              </a:rPr>
              <a:t>left</a:t>
            </a:r>
            <a:r>
              <a:rPr lang="es-MX" dirty="0">
                <a:effectLst/>
                <a:latin typeface="Arial Narrow" panose="020B0606020202030204" pitchFamily="34" charset="0"/>
                <a:ea typeface="Calibri" panose="020F0502020204030204" pitchFamily="34" charset="0"/>
                <a:cs typeface="Arial" panose="020B0604020202020204" pitchFamily="34" charset="0"/>
              </a:rPr>
              <a:t> es de 28 bits que entran al buffer 2, en el buffer 2 se agregó una entrada para estos 28 bits, otra entrada para la señal de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y una salida de 32 bits, esta salida esta dada por los 28 bits del shift </a:t>
            </a:r>
            <a:r>
              <a:rPr lang="es-MX" dirty="0" err="1">
                <a:effectLst/>
                <a:latin typeface="Arial Narrow" panose="020B0606020202030204" pitchFamily="34" charset="0"/>
                <a:ea typeface="Calibri" panose="020F0502020204030204" pitchFamily="34" charset="0"/>
                <a:cs typeface="Arial" panose="020B0604020202020204" pitchFamily="34" charset="0"/>
              </a:rPr>
              <a:t>left</a:t>
            </a:r>
            <a:r>
              <a:rPr lang="es-MX" dirty="0">
                <a:effectLst/>
                <a:latin typeface="Arial Narrow" panose="020B0606020202030204" pitchFamily="34" charset="0"/>
                <a:ea typeface="Calibri" panose="020F0502020204030204" pitchFamily="34" charset="0"/>
                <a:cs typeface="Arial" panose="020B0604020202020204" pitchFamily="34" charset="0"/>
              </a:rPr>
              <a:t> concatenados con 4 bits (del bit 31 al bit 28) de la salida del sumador 1. Esta salida de 32 bits es la dirección a la que se hará el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La señal de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entra desde la unidad de control y sale hacia el próximo buffer.</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r>
              <a:rPr lang="es-MX" dirty="0">
                <a:effectLst/>
                <a:latin typeface="Arial Narrow" panose="020B0606020202030204" pitchFamily="34" charset="0"/>
                <a:ea typeface="Calibri" panose="020F0502020204030204" pitchFamily="34" charset="0"/>
                <a:cs typeface="Arial" panose="020B0604020202020204" pitchFamily="34" charset="0"/>
              </a:rPr>
              <a:t>En el buffer 3 también se agregaron dos entradas, una de 32 bits y otra para la señal de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también dos pares de salidas para la dirección de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y la señal de </a:t>
            </a:r>
            <a:r>
              <a:rPr lang="es-MX" dirty="0" err="1">
                <a:effectLst/>
                <a:latin typeface="Arial Narrow" panose="020B0606020202030204" pitchFamily="34" charset="0"/>
                <a:ea typeface="Calibri" panose="020F0502020204030204" pitchFamily="34" charset="0"/>
                <a:cs typeface="Arial" panose="020B0604020202020204" pitchFamily="34" charset="0"/>
              </a:rPr>
              <a:t>jump</a:t>
            </a:r>
            <a:r>
              <a:rPr lang="es-MX" dirty="0">
                <a:effectLst/>
                <a:latin typeface="Arial Narrow" panose="020B0606020202030204" pitchFamily="34" charset="0"/>
                <a:ea typeface="Calibri" panose="020F0502020204030204" pitchFamily="34" charset="0"/>
                <a:cs typeface="Arial" panose="020B0604020202020204" pitchFamily="34" charset="0"/>
              </a:rPr>
              <a:t>, que son de 32 bits y 1 bit respectivamente. Estas dos salidas ya no pasan al próximo buffer, las dos se van al multiplexor 5.</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2400" dirty="0"/>
          </a:p>
        </p:txBody>
      </p:sp>
    </p:spTree>
    <p:extLst>
      <p:ext uri="{BB962C8B-B14F-4D97-AF65-F5344CB8AC3E}">
        <p14:creationId xmlns:p14="http://schemas.microsoft.com/office/powerpoint/2010/main" xmlns="" val="373192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ED101A-A8D6-48DD-BEE8-B803DFE85779}"/>
              </a:ext>
            </a:extLst>
          </p:cNvPr>
          <p:cNvSpPr>
            <a:spLocks noGrp="1"/>
          </p:cNvSpPr>
          <p:nvPr>
            <p:ph type="title"/>
          </p:nvPr>
        </p:nvSpPr>
        <p:spPr/>
        <p:txBody>
          <a:bodyPr/>
          <a:lstStyle/>
          <a:p>
            <a:r>
              <a:rPr lang="es-MX" dirty="0"/>
              <a:t>Resultados esperados</a:t>
            </a:r>
          </a:p>
        </p:txBody>
      </p:sp>
      <p:graphicFrame>
        <p:nvGraphicFramePr>
          <p:cNvPr id="4" name="Marcador de contenido 3">
            <a:extLst>
              <a:ext uri="{FF2B5EF4-FFF2-40B4-BE49-F238E27FC236}">
                <a16:creationId xmlns:a16="http://schemas.microsoft.com/office/drawing/2014/main" xmlns="" id="{B2D3A0B7-50CA-4C7C-A666-BD1FF9F8FAA4}"/>
              </a:ext>
            </a:extLst>
          </p:cNvPr>
          <p:cNvGraphicFramePr>
            <a:graphicFrameLocks noGrp="1"/>
          </p:cNvGraphicFramePr>
          <p:nvPr>
            <p:ph idx="1"/>
            <p:extLst>
              <p:ext uri="{D42A27DB-BD31-4B8C-83A1-F6EECF244321}">
                <p14:modId xmlns:p14="http://schemas.microsoft.com/office/powerpoint/2010/main" xmlns="" val="38470221"/>
              </p:ext>
            </p:extLst>
          </p:nvPr>
        </p:nvGraphicFramePr>
        <p:xfrm>
          <a:off x="3927792" y="1711036"/>
          <a:ext cx="7019607" cy="3686466"/>
        </p:xfrm>
        <a:graphic>
          <a:graphicData uri="http://schemas.openxmlformats.org/drawingml/2006/table">
            <a:tbl>
              <a:tblPr firstRow="1" firstCol="1" bandRow="1">
                <a:tableStyleId>{5C22544A-7EE6-4342-B048-85BDC9FD1C3A}</a:tableStyleId>
              </a:tblPr>
              <a:tblGrid>
                <a:gridCol w="705527">
                  <a:extLst>
                    <a:ext uri="{9D8B030D-6E8A-4147-A177-3AD203B41FA5}">
                      <a16:colId xmlns:a16="http://schemas.microsoft.com/office/drawing/2014/main" xmlns="" val="2758933539"/>
                    </a:ext>
                  </a:extLst>
                </a:gridCol>
                <a:gridCol w="1052864">
                  <a:extLst>
                    <a:ext uri="{9D8B030D-6E8A-4147-A177-3AD203B41FA5}">
                      <a16:colId xmlns:a16="http://schemas.microsoft.com/office/drawing/2014/main" xmlns="" val="2970028492"/>
                    </a:ext>
                  </a:extLst>
                </a:gridCol>
                <a:gridCol w="1052864">
                  <a:extLst>
                    <a:ext uri="{9D8B030D-6E8A-4147-A177-3AD203B41FA5}">
                      <a16:colId xmlns:a16="http://schemas.microsoft.com/office/drawing/2014/main" xmlns="" val="247582963"/>
                    </a:ext>
                  </a:extLst>
                </a:gridCol>
                <a:gridCol w="1052088">
                  <a:extLst>
                    <a:ext uri="{9D8B030D-6E8A-4147-A177-3AD203B41FA5}">
                      <a16:colId xmlns:a16="http://schemas.microsoft.com/office/drawing/2014/main" xmlns="" val="515843474"/>
                    </a:ext>
                  </a:extLst>
                </a:gridCol>
                <a:gridCol w="1052088">
                  <a:extLst>
                    <a:ext uri="{9D8B030D-6E8A-4147-A177-3AD203B41FA5}">
                      <a16:colId xmlns:a16="http://schemas.microsoft.com/office/drawing/2014/main" xmlns="" val="3050427134"/>
                    </a:ext>
                  </a:extLst>
                </a:gridCol>
                <a:gridCol w="1052088">
                  <a:extLst>
                    <a:ext uri="{9D8B030D-6E8A-4147-A177-3AD203B41FA5}">
                      <a16:colId xmlns:a16="http://schemas.microsoft.com/office/drawing/2014/main" xmlns="" val="2408417381"/>
                    </a:ext>
                  </a:extLst>
                </a:gridCol>
                <a:gridCol w="1052088">
                  <a:extLst>
                    <a:ext uri="{9D8B030D-6E8A-4147-A177-3AD203B41FA5}">
                      <a16:colId xmlns:a16="http://schemas.microsoft.com/office/drawing/2014/main" xmlns="" val="603319840"/>
                    </a:ext>
                  </a:extLst>
                </a:gridCol>
              </a:tblGrid>
              <a:tr h="737247">
                <a:tc>
                  <a:txBody>
                    <a:bodyPr/>
                    <a:lstStyle/>
                    <a:p>
                      <a:pPr algn="ctr">
                        <a:lnSpc>
                          <a:spcPct val="115000"/>
                        </a:lnSpc>
                        <a:spcAft>
                          <a:spcPts val="1000"/>
                        </a:spcAft>
                      </a:pPr>
                      <a:r>
                        <a:rPr lang="es-MX" sz="1200">
                          <a:effectLst/>
                        </a:rPr>
                        <a:t>Vuelta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 $0, $1,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$1, $0,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$2, $1,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$9, $9,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beq $9, $10,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Jump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05888342"/>
                  </a:ext>
                </a:extLst>
              </a:tr>
              <a:tr h="327691">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99920977"/>
                  </a:ext>
                </a:extLst>
              </a:tr>
              <a:tr h="327691">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89148352"/>
                  </a:ext>
                </a:extLst>
              </a:tr>
              <a:tr h="327691">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8705862"/>
                  </a:ext>
                </a:extLst>
              </a:tr>
              <a:tr h="327691">
                <a:tc>
                  <a:txBody>
                    <a:bodyPr/>
                    <a:lstStyle/>
                    <a:p>
                      <a:pPr algn="ctr">
                        <a:lnSpc>
                          <a:spcPct val="115000"/>
                        </a:lnSpc>
                        <a:spcAft>
                          <a:spcPts val="1000"/>
                        </a:spcAft>
                      </a:pPr>
                      <a:r>
                        <a:rPr lang="es-MX" sz="1100">
                          <a:effectLst/>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15325572"/>
                  </a:ext>
                </a:extLst>
              </a:tr>
              <a:tr h="327691">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07385091"/>
                  </a:ext>
                </a:extLst>
              </a:tr>
              <a:tr h="327691">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19480199"/>
                  </a:ext>
                </a:extLst>
              </a:tr>
              <a:tr h="327691">
                <a:tc>
                  <a:txBody>
                    <a:bodyPr/>
                    <a:lstStyle/>
                    <a:p>
                      <a:pPr algn="ctr">
                        <a:lnSpc>
                          <a:spcPct val="115000"/>
                        </a:lnSpc>
                        <a:spcAft>
                          <a:spcPts val="1000"/>
                        </a:spcAft>
                      </a:pPr>
                      <a:r>
                        <a:rPr lang="es-MX"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82518818"/>
                  </a:ext>
                </a:extLst>
              </a:tr>
              <a:tr h="327691">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9102437"/>
                  </a:ext>
                </a:extLst>
              </a:tr>
              <a:tr h="327691">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55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55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dirty="0">
                          <a:effectLst/>
                        </a:rPr>
                        <a:t>No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99412360"/>
                  </a:ext>
                </a:extLst>
              </a:tr>
            </a:tbl>
          </a:graphicData>
        </a:graphic>
      </p:graphicFrame>
    </p:spTree>
    <p:extLst>
      <p:ext uri="{BB962C8B-B14F-4D97-AF65-F5344CB8AC3E}">
        <p14:creationId xmlns:p14="http://schemas.microsoft.com/office/powerpoint/2010/main" xmlns="" val="426860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Imagen que contiene Gráfico&#10;&#10;Descripción generada automáticamente">
            <a:extLst>
              <a:ext uri="{FF2B5EF4-FFF2-40B4-BE49-F238E27FC236}">
                <a16:creationId xmlns:a16="http://schemas.microsoft.com/office/drawing/2014/main" xmlns="" id="{B5EBD829-5817-4FDE-917E-48BBACC210C1}"/>
              </a:ext>
            </a:extLst>
          </p:cNvPr>
          <p:cNvPicPr>
            <a:picLocks noGrp="1"/>
          </p:cNvPicPr>
          <p:nvPr>
            <p:ph idx="1"/>
          </p:nvPr>
        </p:nvPicPr>
        <p:blipFill>
          <a:blip r:embed="rId2"/>
          <a:stretch>
            <a:fillRect/>
          </a:stretch>
        </p:blipFill>
        <p:spPr>
          <a:xfrm>
            <a:off x="3758930" y="1123837"/>
            <a:ext cx="3877216" cy="2772162"/>
          </a:xfrm>
          <a:prstGeom prst="rect">
            <a:avLst/>
          </a:prstGeom>
        </p:spPr>
      </p:pic>
      <p:pic>
        <p:nvPicPr>
          <p:cNvPr id="5" name="Imagen 4" descr="Texto&#10;&#10;Descripción generada automáticamente con confianza media">
            <a:extLst>
              <a:ext uri="{FF2B5EF4-FFF2-40B4-BE49-F238E27FC236}">
                <a16:creationId xmlns:a16="http://schemas.microsoft.com/office/drawing/2014/main" xmlns="" id="{E119C7E4-6346-4009-ACC1-03650B15E839}"/>
              </a:ext>
            </a:extLst>
          </p:cNvPr>
          <p:cNvPicPr/>
          <p:nvPr/>
        </p:nvPicPr>
        <p:blipFill>
          <a:blip r:embed="rId3"/>
          <a:stretch>
            <a:fillRect/>
          </a:stretch>
        </p:blipFill>
        <p:spPr>
          <a:xfrm>
            <a:off x="4464050" y="4586287"/>
            <a:ext cx="2466975" cy="962025"/>
          </a:xfrm>
          <a:prstGeom prst="rect">
            <a:avLst/>
          </a:prstGeom>
        </p:spPr>
      </p:pic>
    </p:spTree>
    <p:extLst>
      <p:ext uri="{BB962C8B-B14F-4D97-AF65-F5344CB8AC3E}">
        <p14:creationId xmlns:p14="http://schemas.microsoft.com/office/powerpoint/2010/main" xmlns="" val="306488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9EB5EC0-57AC-4CFE-A37F-2EC73C98EE8F}"/>
              </a:ext>
            </a:extLst>
          </p:cNvPr>
          <p:cNvSpPr>
            <a:spLocks noGrp="1"/>
          </p:cNvSpPr>
          <p:nvPr>
            <p:ph type="title"/>
          </p:nvPr>
        </p:nvSpPr>
        <p:spPr/>
        <p:txBody>
          <a:bodyPr/>
          <a:lstStyle/>
          <a:p>
            <a:r>
              <a:rPr lang="es-MX" dirty="0"/>
              <a:t>Diagrama de </a:t>
            </a:r>
            <a:r>
              <a:rPr lang="es-MX" dirty="0" err="1"/>
              <a:t>Datapath</a:t>
            </a:r>
            <a:endParaRPr lang="es-MX" dirty="0"/>
          </a:p>
        </p:txBody>
      </p:sp>
      <p:pic>
        <p:nvPicPr>
          <p:cNvPr id="4" name="Marcador de contenido 3">
            <a:extLst>
              <a:ext uri="{FF2B5EF4-FFF2-40B4-BE49-F238E27FC236}">
                <a16:creationId xmlns:a16="http://schemas.microsoft.com/office/drawing/2014/main" xmlns="" id="{2703D7D1-1C67-454E-B995-9FDB7DE268BE}"/>
              </a:ext>
            </a:extLst>
          </p:cNvPr>
          <p:cNvPicPr>
            <a:picLocks noGrp="1"/>
          </p:cNvPicPr>
          <p:nvPr>
            <p:ph idx="1"/>
          </p:nvPr>
        </p:nvPicPr>
        <p:blipFill>
          <a:blip r:embed="rId2"/>
          <a:srcRect/>
          <a:stretch>
            <a:fillRect/>
          </a:stretch>
        </p:blipFill>
        <p:spPr bwMode="auto">
          <a:xfrm>
            <a:off x="4241800" y="1271778"/>
            <a:ext cx="5629275" cy="4305300"/>
          </a:xfrm>
          <a:prstGeom prst="rect">
            <a:avLst/>
          </a:prstGeom>
          <a:noFill/>
          <a:ln w="9525">
            <a:noFill/>
            <a:miter lim="800000"/>
            <a:headEnd/>
            <a:tailEnd/>
          </a:ln>
        </p:spPr>
      </p:pic>
    </p:spTree>
    <p:extLst>
      <p:ext uri="{BB962C8B-B14F-4D97-AF65-F5344CB8AC3E}">
        <p14:creationId xmlns:p14="http://schemas.microsoft.com/office/powerpoint/2010/main" xmlns="" val="1763115828"/>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TM03457464[[fn=Dividendo]]</Template>
  <TotalTime>27</TotalTime>
  <Words>1016</Words>
  <Application>Microsoft Office PowerPoint</Application>
  <PresentationFormat>Personalizado</PresentationFormat>
  <Paragraphs>191</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Marco</vt:lpstr>
      <vt:lpstr>Fase 3 Proyecto Final</vt:lpstr>
      <vt:lpstr>Desarrollo de un Datapath</vt:lpstr>
      <vt:lpstr>Temporización Monociclo</vt:lpstr>
      <vt:lpstr>Diagrama</vt:lpstr>
      <vt:lpstr>Codificación</vt:lpstr>
      <vt:lpstr>Diapositiva 6</vt:lpstr>
      <vt:lpstr>Resultados esperados</vt:lpstr>
      <vt:lpstr>Diapositiva 8</vt:lpstr>
      <vt:lpstr>Diagrama de Datapath</vt:lpstr>
      <vt:lpstr>Programa ensamblador</vt:lpstr>
      <vt:lpstr>Diagrama de flujo</vt:lpstr>
      <vt:lpstr>Bitácora de reuniones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 3 Proyecto Final</dc:title>
  <dc:creator>Carlos González</dc:creator>
  <cp:lastModifiedBy>Usuario</cp:lastModifiedBy>
  <cp:revision>5</cp:revision>
  <dcterms:created xsi:type="dcterms:W3CDTF">2021-06-23T01:20:32Z</dcterms:created>
  <dcterms:modified xsi:type="dcterms:W3CDTF">2021-06-23T01:56:53Z</dcterms:modified>
</cp:coreProperties>
</file>