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45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EB97C08-FE9F-457A-9F9C-613A3FBF3A8A}" type="datetimeFigureOut">
              <a:rPr lang="es-MX" smtClean="0"/>
              <a:t>22/06/2021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EF782B-9E13-4429-914C-25A65402F3E6}" type="slidenum">
              <a:rPr lang="es-MX" smtClean="0"/>
              <a:t>‹Nº›</a:t>
            </a:fld>
            <a:endParaRPr lang="es-MX"/>
          </a:p>
        </p:txBody>
      </p:sp>
    </p:spTree>
    <p:extLst>
      <p:ext uri="{BB962C8B-B14F-4D97-AF65-F5344CB8AC3E}">
        <p14:creationId xmlns:p14="http://schemas.microsoft.com/office/powerpoint/2010/main" val="4064114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B97C08-FE9F-457A-9F9C-613A3FBF3A8A}" type="datetimeFigureOut">
              <a:rPr lang="es-MX" smtClean="0"/>
              <a:t>22/06/2021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DEF782B-9E13-4429-914C-25A65402F3E6}" type="slidenum">
              <a:rPr lang="es-MX" smtClean="0"/>
              <a:t>‹Nº›</a:t>
            </a:fld>
            <a:endParaRPr lang="es-MX"/>
          </a:p>
        </p:txBody>
      </p:sp>
    </p:spTree>
    <p:extLst>
      <p:ext uri="{BB962C8B-B14F-4D97-AF65-F5344CB8AC3E}">
        <p14:creationId xmlns:p14="http://schemas.microsoft.com/office/powerpoint/2010/main" val="3878351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B97C08-FE9F-457A-9F9C-613A3FBF3A8A}" type="datetimeFigureOut">
              <a:rPr lang="es-MX" smtClean="0"/>
              <a:t>22/06/2021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DEF782B-9E13-4429-914C-25A65402F3E6}" type="slidenum">
              <a:rPr lang="es-MX" smtClean="0"/>
              <a:t>‹Nº›</a:t>
            </a:fld>
            <a:endParaRPr lang="es-MX"/>
          </a:p>
        </p:txBody>
      </p:sp>
    </p:spTree>
    <p:extLst>
      <p:ext uri="{BB962C8B-B14F-4D97-AF65-F5344CB8AC3E}">
        <p14:creationId xmlns:p14="http://schemas.microsoft.com/office/powerpoint/2010/main" val="270553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B97C08-FE9F-457A-9F9C-613A3FBF3A8A}" type="datetimeFigureOut">
              <a:rPr lang="es-MX" smtClean="0"/>
              <a:t>22/06/2021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EF782B-9E13-4429-914C-25A65402F3E6}" type="slidenum">
              <a:rPr lang="es-MX" smtClean="0"/>
              <a:t>‹Nº›</a:t>
            </a:fld>
            <a:endParaRPr lang="es-MX"/>
          </a:p>
        </p:txBody>
      </p:sp>
    </p:spTree>
    <p:extLst>
      <p:ext uri="{BB962C8B-B14F-4D97-AF65-F5344CB8AC3E}">
        <p14:creationId xmlns:p14="http://schemas.microsoft.com/office/powerpoint/2010/main" val="337692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EB97C08-FE9F-457A-9F9C-613A3FBF3A8A}" type="datetimeFigureOut">
              <a:rPr lang="es-MX" smtClean="0"/>
              <a:t>22/06/2021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EF782B-9E13-4429-914C-25A65402F3E6}" type="slidenum">
              <a:rPr lang="es-MX" smtClean="0"/>
              <a:t>‹Nº›</a:t>
            </a:fld>
            <a:endParaRPr lang="es-MX"/>
          </a:p>
        </p:txBody>
      </p:sp>
    </p:spTree>
    <p:extLst>
      <p:ext uri="{BB962C8B-B14F-4D97-AF65-F5344CB8AC3E}">
        <p14:creationId xmlns:p14="http://schemas.microsoft.com/office/powerpoint/2010/main" val="66538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EB97C08-FE9F-457A-9F9C-613A3FBF3A8A}" type="datetimeFigureOut">
              <a:rPr lang="es-MX" smtClean="0"/>
              <a:t>22/06/2021</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3DEF782B-9E13-4429-914C-25A65402F3E6}" type="slidenum">
              <a:rPr lang="es-MX" smtClean="0"/>
              <a:t>‹Nº›</a:t>
            </a:fld>
            <a:endParaRPr lang="es-MX"/>
          </a:p>
        </p:txBody>
      </p:sp>
    </p:spTree>
    <p:extLst>
      <p:ext uri="{BB962C8B-B14F-4D97-AF65-F5344CB8AC3E}">
        <p14:creationId xmlns:p14="http://schemas.microsoft.com/office/powerpoint/2010/main" val="283772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AEB97C08-FE9F-457A-9F9C-613A3FBF3A8A}" type="datetimeFigureOut">
              <a:rPr lang="es-MX" smtClean="0"/>
              <a:t>22/06/2021</a:t>
            </a:fld>
            <a:endParaRPr lang="es-MX"/>
          </a:p>
        </p:txBody>
      </p:sp>
      <p:sp>
        <p:nvSpPr>
          <p:cNvPr id="11" name="Footer Placeholder 10"/>
          <p:cNvSpPr>
            <a:spLocks noGrp="1"/>
          </p:cNvSpPr>
          <p:nvPr>
            <p:ph type="ftr" sz="quarter" idx="11"/>
          </p:nvPr>
        </p:nvSpPr>
        <p:spPr/>
        <p:txBody>
          <a:bodyPr/>
          <a:lstStyle/>
          <a:p>
            <a:endParaRPr lang="es-MX"/>
          </a:p>
        </p:txBody>
      </p:sp>
      <p:sp>
        <p:nvSpPr>
          <p:cNvPr id="12" name="Slide Number Placeholder 11"/>
          <p:cNvSpPr>
            <a:spLocks noGrp="1"/>
          </p:cNvSpPr>
          <p:nvPr>
            <p:ph type="sldNum" sz="quarter" idx="12"/>
          </p:nvPr>
        </p:nvSpPr>
        <p:spPr/>
        <p:txBody>
          <a:bodyPr/>
          <a:lstStyle/>
          <a:p>
            <a:fld id="{3DEF782B-9E13-4429-914C-25A65402F3E6}" type="slidenum">
              <a:rPr lang="es-MX" smtClean="0"/>
              <a:t>‹Nº›</a:t>
            </a:fld>
            <a:endParaRPr lang="es-MX"/>
          </a:p>
        </p:txBody>
      </p:sp>
    </p:spTree>
    <p:extLst>
      <p:ext uri="{BB962C8B-B14F-4D97-AF65-F5344CB8AC3E}">
        <p14:creationId xmlns:p14="http://schemas.microsoft.com/office/powerpoint/2010/main" val="318614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AEB97C08-FE9F-457A-9F9C-613A3FBF3A8A}" type="datetimeFigureOut">
              <a:rPr lang="es-MX" smtClean="0"/>
              <a:t>22/06/2021</a:t>
            </a:fld>
            <a:endParaRPr lang="es-MX"/>
          </a:p>
        </p:txBody>
      </p:sp>
      <p:sp>
        <p:nvSpPr>
          <p:cNvPr id="7" name="Footer Placeholder 6"/>
          <p:cNvSpPr>
            <a:spLocks noGrp="1"/>
          </p:cNvSpPr>
          <p:nvPr>
            <p:ph type="ftr" sz="quarter" idx="11"/>
          </p:nvPr>
        </p:nvSpPr>
        <p:spPr/>
        <p:txBody>
          <a:bodyPr/>
          <a:lstStyle/>
          <a:p>
            <a:endParaRPr lang="es-MX"/>
          </a:p>
        </p:txBody>
      </p:sp>
      <p:sp>
        <p:nvSpPr>
          <p:cNvPr id="8" name="Slide Number Placeholder 7"/>
          <p:cNvSpPr>
            <a:spLocks noGrp="1"/>
          </p:cNvSpPr>
          <p:nvPr>
            <p:ph type="sldNum" sz="quarter" idx="12"/>
          </p:nvPr>
        </p:nvSpPr>
        <p:spPr/>
        <p:txBody>
          <a:bodyPr/>
          <a:lstStyle/>
          <a:p>
            <a:fld id="{3DEF782B-9E13-4429-914C-25A65402F3E6}" type="slidenum">
              <a:rPr lang="es-MX" smtClean="0"/>
              <a:t>‹Nº›</a:t>
            </a:fld>
            <a:endParaRPr lang="es-MX"/>
          </a:p>
        </p:txBody>
      </p:sp>
    </p:spTree>
    <p:extLst>
      <p:ext uri="{BB962C8B-B14F-4D97-AF65-F5344CB8AC3E}">
        <p14:creationId xmlns:p14="http://schemas.microsoft.com/office/powerpoint/2010/main" val="307471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EB97C08-FE9F-457A-9F9C-613A3FBF3A8A}" type="datetimeFigureOut">
              <a:rPr lang="es-MX" smtClean="0"/>
              <a:t>22/06/2021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DEF782B-9E13-4429-914C-25A65402F3E6}" type="slidenum">
              <a:rPr lang="es-MX" smtClean="0"/>
              <a:t>‹Nº›</a:t>
            </a:fld>
            <a:endParaRPr lang="es-MX"/>
          </a:p>
        </p:txBody>
      </p:sp>
    </p:spTree>
    <p:extLst>
      <p:ext uri="{BB962C8B-B14F-4D97-AF65-F5344CB8AC3E}">
        <p14:creationId xmlns:p14="http://schemas.microsoft.com/office/powerpoint/2010/main" val="3473084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AEB97C08-FE9F-457A-9F9C-613A3FBF3A8A}" type="datetimeFigureOut">
              <a:rPr lang="es-MX" smtClean="0"/>
              <a:t>22/06/2021</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3DEF782B-9E13-4429-914C-25A65402F3E6}" type="slidenum">
              <a:rPr lang="es-MX" smtClean="0"/>
              <a:t>‹Nº›</a:t>
            </a:fld>
            <a:endParaRPr lang="es-MX"/>
          </a:p>
        </p:txBody>
      </p:sp>
    </p:spTree>
    <p:extLst>
      <p:ext uri="{BB962C8B-B14F-4D97-AF65-F5344CB8AC3E}">
        <p14:creationId xmlns:p14="http://schemas.microsoft.com/office/powerpoint/2010/main" val="1556115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AEB97C08-FE9F-457A-9F9C-613A3FBF3A8A}" type="datetimeFigureOut">
              <a:rPr lang="es-MX" smtClean="0"/>
              <a:t>22/06/2021</a:t>
            </a:fld>
            <a:endParaRPr lang="es-MX"/>
          </a:p>
        </p:txBody>
      </p:sp>
      <p:sp>
        <p:nvSpPr>
          <p:cNvPr id="9" name="Footer Placeholder 8"/>
          <p:cNvSpPr>
            <a:spLocks noGrp="1"/>
          </p:cNvSpPr>
          <p:nvPr>
            <p:ph type="ftr" sz="quarter" idx="11"/>
          </p:nvPr>
        </p:nvSpPr>
        <p:spPr>
          <a:xfrm>
            <a:off x="3499101" y="6356350"/>
            <a:ext cx="5911517" cy="365125"/>
          </a:xfrm>
        </p:spPr>
        <p:txBody>
          <a:bodyPr/>
          <a:lstStyle/>
          <a:p>
            <a:endParaRPr lang="es-MX"/>
          </a:p>
        </p:txBody>
      </p:sp>
      <p:sp>
        <p:nvSpPr>
          <p:cNvPr id="10" name="Slide Number Placeholder 9"/>
          <p:cNvSpPr>
            <a:spLocks noGrp="1"/>
          </p:cNvSpPr>
          <p:nvPr>
            <p:ph type="sldNum" sz="quarter" idx="12"/>
          </p:nvPr>
        </p:nvSpPr>
        <p:spPr/>
        <p:txBody>
          <a:bodyPr/>
          <a:lstStyle/>
          <a:p>
            <a:fld id="{3DEF782B-9E13-4429-914C-25A65402F3E6}" type="slidenum">
              <a:rPr lang="es-MX" smtClean="0"/>
              <a:t>‹Nº›</a:t>
            </a:fld>
            <a:endParaRPr lang="es-MX"/>
          </a:p>
        </p:txBody>
      </p:sp>
    </p:spTree>
    <p:extLst>
      <p:ext uri="{BB962C8B-B14F-4D97-AF65-F5344CB8AC3E}">
        <p14:creationId xmlns:p14="http://schemas.microsoft.com/office/powerpoint/2010/main" val="241084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EB97C08-FE9F-457A-9F9C-613A3FBF3A8A}" type="datetimeFigureOut">
              <a:rPr lang="es-MX" smtClean="0"/>
              <a:t>22/06/2021</a:t>
            </a:fld>
            <a:endParaRPr lang="es-MX"/>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MX"/>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DEF782B-9E13-4429-914C-25A65402F3E6}" type="slidenum">
              <a:rPr lang="es-MX" smtClean="0"/>
              <a:t>‹Nº›</a:t>
            </a:fld>
            <a:endParaRPr lang="es-MX"/>
          </a:p>
        </p:txBody>
      </p:sp>
    </p:spTree>
    <p:extLst>
      <p:ext uri="{BB962C8B-B14F-4D97-AF65-F5344CB8AC3E}">
        <p14:creationId xmlns:p14="http://schemas.microsoft.com/office/powerpoint/2010/main" val="14287604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02D40-752C-42FA-9695-5DF7BA2443F8}"/>
              </a:ext>
            </a:extLst>
          </p:cNvPr>
          <p:cNvSpPr>
            <a:spLocks noGrp="1"/>
          </p:cNvSpPr>
          <p:nvPr>
            <p:ph type="ctrTitle"/>
          </p:nvPr>
        </p:nvSpPr>
        <p:spPr>
          <a:xfrm>
            <a:off x="1063371" y="-329184"/>
            <a:ext cx="7315200" cy="3255264"/>
          </a:xfrm>
        </p:spPr>
        <p:txBody>
          <a:bodyPr/>
          <a:lstStyle/>
          <a:p>
            <a:r>
              <a:rPr lang="es-MX" dirty="0"/>
              <a:t>Fase 3 Proyecto Final</a:t>
            </a:r>
          </a:p>
        </p:txBody>
      </p:sp>
      <p:sp>
        <p:nvSpPr>
          <p:cNvPr id="3" name="Subtítulo 2">
            <a:extLst>
              <a:ext uri="{FF2B5EF4-FFF2-40B4-BE49-F238E27FC236}">
                <a16:creationId xmlns:a16="http://schemas.microsoft.com/office/drawing/2014/main" id="{72C84E95-8D67-4076-9D8D-17FD720628E4}"/>
              </a:ext>
            </a:extLst>
          </p:cNvPr>
          <p:cNvSpPr>
            <a:spLocks noGrp="1"/>
          </p:cNvSpPr>
          <p:nvPr>
            <p:ph type="subTitle" idx="1"/>
          </p:nvPr>
        </p:nvSpPr>
        <p:spPr>
          <a:xfrm>
            <a:off x="1063371" y="3474721"/>
            <a:ext cx="6070854" cy="1792604"/>
          </a:xfrm>
        </p:spPr>
        <p:txBody>
          <a:bodyPr>
            <a:normAutofit/>
          </a:bodyPr>
          <a:lstStyle/>
          <a:p>
            <a:r>
              <a:rPr lang="es-MX" sz="800" dirty="0"/>
              <a:t>SSDAC D12 Equipo 1</a:t>
            </a:r>
          </a:p>
          <a:p>
            <a:r>
              <a:rPr lang="es-MX" sz="800" dirty="0"/>
              <a:t>Carlos Arturo González Ramírez </a:t>
            </a:r>
          </a:p>
          <a:p>
            <a:r>
              <a:rPr lang="es-MX" sz="800" dirty="0"/>
              <a:t>Juan José Ortega Morales</a:t>
            </a:r>
          </a:p>
          <a:p>
            <a:r>
              <a:rPr lang="es-MX" sz="800" dirty="0"/>
              <a:t>Félix Eduardo Estrada Huerta</a:t>
            </a:r>
          </a:p>
        </p:txBody>
      </p:sp>
    </p:spTree>
    <p:extLst>
      <p:ext uri="{BB962C8B-B14F-4D97-AF65-F5344CB8AC3E}">
        <p14:creationId xmlns:p14="http://schemas.microsoft.com/office/powerpoint/2010/main" val="2915290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BE5209-6552-459F-8C13-3225A0FF12E5}"/>
              </a:ext>
            </a:extLst>
          </p:cNvPr>
          <p:cNvSpPr>
            <a:spLocks noGrp="1"/>
          </p:cNvSpPr>
          <p:nvPr>
            <p:ph type="title"/>
          </p:nvPr>
        </p:nvSpPr>
        <p:spPr/>
        <p:txBody>
          <a:bodyPr/>
          <a:lstStyle/>
          <a:p>
            <a:r>
              <a:rPr lang="es-MX" dirty="0"/>
              <a:t>Programa ensamblador</a:t>
            </a:r>
          </a:p>
        </p:txBody>
      </p:sp>
      <p:sp>
        <p:nvSpPr>
          <p:cNvPr id="3" name="Marcador de contenido 2">
            <a:extLst>
              <a:ext uri="{FF2B5EF4-FFF2-40B4-BE49-F238E27FC236}">
                <a16:creationId xmlns:a16="http://schemas.microsoft.com/office/drawing/2014/main" id="{86DE99EA-26B7-4E2A-8D12-474255D8F980}"/>
              </a:ext>
            </a:extLst>
          </p:cNvPr>
          <p:cNvSpPr>
            <a:spLocks noGrp="1"/>
          </p:cNvSpPr>
          <p:nvPr>
            <p:ph idx="1"/>
          </p:nvPr>
        </p:nvSpPr>
        <p:spPr/>
        <p:txBody>
          <a:bodyPr/>
          <a:lstStyle/>
          <a:p>
            <a:r>
              <a:rPr lang="es-MX" sz="1800" dirty="0">
                <a:effectLst/>
                <a:latin typeface="Arial Narrow" panose="020B0606020202030204" pitchFamily="34" charset="0"/>
                <a:ea typeface="Calibri" panose="020F0502020204030204" pitchFamily="34" charset="0"/>
                <a:cs typeface="Arial" panose="020B0604020202020204" pitchFamily="34" charset="0"/>
              </a:rPr>
              <a:t>El programa ensamblador que se llevará a cabo para la entrega final de este proyecto será la sucesión de Fibonacci, esto propuesto por el profesor ya que las propuestas del equipo eran muy complejas o complicadas por lo que se tardaría o atrasaría mucho para la realización del mismo, por lo cual se agradece al profesor por su atención hacia nosotros.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270495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EFAF2BB4-BF85-4B2D-A992-FF937122FC53}"/>
              </a:ext>
            </a:extLst>
          </p:cNvPr>
          <p:cNvGraphicFramePr>
            <a:graphicFrameLocks noGrp="1"/>
          </p:cNvGraphicFramePr>
          <p:nvPr>
            <p:ph idx="1"/>
            <p:extLst>
              <p:ext uri="{D42A27DB-BD31-4B8C-83A1-F6EECF244321}">
                <p14:modId xmlns:p14="http://schemas.microsoft.com/office/powerpoint/2010/main" val="4251435355"/>
              </p:ext>
            </p:extLst>
          </p:nvPr>
        </p:nvGraphicFramePr>
        <p:xfrm>
          <a:off x="3754120" y="717072"/>
          <a:ext cx="4877435" cy="1876679"/>
        </p:xfrm>
        <a:graphic>
          <a:graphicData uri="http://schemas.openxmlformats.org/drawingml/2006/table">
            <a:tbl>
              <a:tblPr firstRow="1" firstCol="1" bandRow="1">
                <a:tableStyleId>{5C22544A-7EE6-4342-B048-85BDC9FD1C3A}</a:tableStyleId>
              </a:tblPr>
              <a:tblGrid>
                <a:gridCol w="2026920">
                  <a:extLst>
                    <a:ext uri="{9D8B030D-6E8A-4147-A177-3AD203B41FA5}">
                      <a16:colId xmlns:a16="http://schemas.microsoft.com/office/drawing/2014/main" val="4078937829"/>
                    </a:ext>
                  </a:extLst>
                </a:gridCol>
                <a:gridCol w="2850515">
                  <a:extLst>
                    <a:ext uri="{9D8B030D-6E8A-4147-A177-3AD203B41FA5}">
                      <a16:colId xmlns:a16="http://schemas.microsoft.com/office/drawing/2014/main" val="1743679858"/>
                    </a:ext>
                  </a:extLst>
                </a:gridCol>
              </a:tblGrid>
              <a:tr h="0">
                <a:tc gridSpan="2">
                  <a:txBody>
                    <a:bodyPr/>
                    <a:lstStyle/>
                    <a:p>
                      <a:pPr algn="ctr">
                        <a:lnSpc>
                          <a:spcPct val="115000"/>
                        </a:lnSpc>
                        <a:spcAft>
                          <a:spcPts val="1000"/>
                        </a:spcAft>
                      </a:pPr>
                      <a:r>
                        <a:rPr lang="es-MX" sz="1200">
                          <a:effectLst/>
                        </a:rPr>
                        <a:t>Sucesión de Fibonacci</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extLst>
                  <a:ext uri="{0D108BD9-81ED-4DB2-BD59-A6C34878D82A}">
                    <a16:rowId xmlns:a16="http://schemas.microsoft.com/office/drawing/2014/main" val="56891480"/>
                  </a:ext>
                </a:extLst>
              </a:tr>
              <a:tr h="0">
                <a:tc>
                  <a:txBody>
                    <a:bodyPr/>
                    <a:lstStyle/>
                    <a:p>
                      <a:pPr algn="ctr">
                        <a:lnSpc>
                          <a:spcPct val="115000"/>
                        </a:lnSpc>
                        <a:spcAft>
                          <a:spcPts val="1000"/>
                        </a:spcAft>
                      </a:pPr>
                      <a:r>
                        <a:rPr lang="es-MX" sz="1200">
                          <a:effectLst/>
                        </a:rPr>
                        <a:t>Instrucciones en Ensamblador</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Características y proceso de Instrucción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8854320"/>
                  </a:ext>
                </a:extLst>
              </a:tr>
              <a:tr h="0">
                <a:tc>
                  <a:txBody>
                    <a:bodyPr/>
                    <a:lstStyle/>
                    <a:p>
                      <a:pPr algn="ctr">
                        <a:lnSpc>
                          <a:spcPct val="115000"/>
                        </a:lnSpc>
                        <a:spcAft>
                          <a:spcPts val="1000"/>
                        </a:spcAft>
                      </a:pPr>
                      <a:r>
                        <a:rPr lang="es-MX" sz="1100">
                          <a:effectLst/>
                        </a:rPr>
                        <a:t>addi $9, $9, #1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s-MX" sz="1100">
                          <a:effectLst/>
                        </a:rPr>
                        <a:t>Variable i del ciclo for del programa en c (i++)</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19394359"/>
                  </a:ext>
                </a:extLst>
              </a:tr>
              <a:tr h="0">
                <a:tc>
                  <a:txBody>
                    <a:bodyPr/>
                    <a:lstStyle/>
                    <a:p>
                      <a:pPr algn="ctr">
                        <a:lnSpc>
                          <a:spcPct val="115000"/>
                        </a:lnSpc>
                        <a:spcAft>
                          <a:spcPts val="1000"/>
                        </a:spcAft>
                      </a:pPr>
                      <a:r>
                        <a:rPr lang="es-MX" sz="1100">
                          <a:effectLst/>
                        </a:rPr>
                        <a:t>add $4, $0, $1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s-MX" sz="1100">
                          <a:effectLst/>
                        </a:rPr>
                        <a:t>RESULT = n1 + n2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97670002"/>
                  </a:ext>
                </a:extLst>
              </a:tr>
              <a:tr h="0">
                <a:tc>
                  <a:txBody>
                    <a:bodyPr/>
                    <a:lstStyle/>
                    <a:p>
                      <a:pPr algn="ctr">
                        <a:lnSpc>
                          <a:spcPct val="115000"/>
                        </a:lnSpc>
                        <a:spcAft>
                          <a:spcPts val="1000"/>
                        </a:spcAft>
                      </a:pPr>
                      <a:r>
                        <a:rPr lang="es-MX" sz="1100">
                          <a:effectLst/>
                        </a:rPr>
                        <a:t>addi $0, $1, #0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s-MX" sz="1100">
                          <a:effectLst/>
                        </a:rPr>
                        <a:t>n1 = n2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78240556"/>
                  </a:ext>
                </a:extLst>
              </a:tr>
              <a:tr h="0">
                <a:tc>
                  <a:txBody>
                    <a:bodyPr/>
                    <a:lstStyle/>
                    <a:p>
                      <a:pPr algn="ctr">
                        <a:lnSpc>
                          <a:spcPct val="115000"/>
                        </a:lnSpc>
                        <a:spcAft>
                          <a:spcPts val="1000"/>
                        </a:spcAft>
                      </a:pPr>
                      <a:r>
                        <a:rPr lang="es-MX" sz="1100">
                          <a:effectLst/>
                        </a:rPr>
                        <a:t>addi $1, $4, #0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s-MX" sz="1100">
                          <a:effectLst/>
                        </a:rPr>
                        <a:t>n2 = RESULT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33549970"/>
                  </a:ext>
                </a:extLst>
              </a:tr>
              <a:tr h="0">
                <a:tc>
                  <a:txBody>
                    <a:bodyPr/>
                    <a:lstStyle/>
                    <a:p>
                      <a:pPr algn="ctr">
                        <a:lnSpc>
                          <a:spcPct val="115000"/>
                        </a:lnSpc>
                        <a:spcAft>
                          <a:spcPts val="1000"/>
                        </a:spcAft>
                      </a:pPr>
                      <a:r>
                        <a:rPr lang="es-MX" sz="1100">
                          <a:effectLst/>
                        </a:rPr>
                        <a:t>beq $9, $10, #1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s-MX" sz="1100">
                          <a:effectLst/>
                        </a:rPr>
                        <a:t>Si $9 == $10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75653854"/>
                  </a:ext>
                </a:extLst>
              </a:tr>
              <a:tr h="0">
                <a:tc>
                  <a:txBody>
                    <a:bodyPr/>
                    <a:lstStyle/>
                    <a:p>
                      <a:pPr algn="ctr">
                        <a:lnSpc>
                          <a:spcPct val="115000"/>
                        </a:lnSpc>
                        <a:spcAft>
                          <a:spcPts val="1000"/>
                        </a:spcAft>
                      </a:pPr>
                      <a:r>
                        <a:rPr lang="es-MX" sz="1100">
                          <a:effectLst/>
                        </a:rPr>
                        <a:t>j #17</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s-MX" sz="1100">
                          <a:effectLst/>
                        </a:rPr>
                        <a:t>Saltar inicio de programa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94015341"/>
                  </a:ext>
                </a:extLst>
              </a:tr>
              <a:tr h="0">
                <a:tc>
                  <a:txBody>
                    <a:bodyPr/>
                    <a:lstStyle/>
                    <a:p>
                      <a:pPr algn="ctr">
                        <a:lnSpc>
                          <a:spcPct val="115000"/>
                        </a:lnSpc>
                        <a:spcAft>
                          <a:spcPts val="1000"/>
                        </a:spcAft>
                      </a:pPr>
                      <a:r>
                        <a:rPr lang="es-MX" sz="1100">
                          <a:effectLst/>
                        </a:rPr>
                        <a:t>sw $1, $4, #0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es-MX" sz="1100" dirty="0">
                          <a:effectLst/>
                        </a:rPr>
                        <a:t>Guardar en la Memoria</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2448442"/>
                  </a:ext>
                </a:extLst>
              </a:tr>
            </a:tbl>
          </a:graphicData>
        </a:graphic>
      </p:graphicFrame>
      <p:graphicFrame>
        <p:nvGraphicFramePr>
          <p:cNvPr id="5" name="Tabla 4">
            <a:extLst>
              <a:ext uri="{FF2B5EF4-FFF2-40B4-BE49-F238E27FC236}">
                <a16:creationId xmlns:a16="http://schemas.microsoft.com/office/drawing/2014/main" id="{EF891166-36D4-4CE4-B068-165189A6ED1A}"/>
              </a:ext>
            </a:extLst>
          </p:cNvPr>
          <p:cNvGraphicFramePr>
            <a:graphicFrameLocks noGrp="1"/>
          </p:cNvGraphicFramePr>
          <p:nvPr>
            <p:extLst>
              <p:ext uri="{D42A27DB-BD31-4B8C-83A1-F6EECF244321}">
                <p14:modId xmlns:p14="http://schemas.microsoft.com/office/powerpoint/2010/main" val="3387610963"/>
              </p:ext>
            </p:extLst>
          </p:nvPr>
        </p:nvGraphicFramePr>
        <p:xfrm>
          <a:off x="3825875" y="3424428"/>
          <a:ext cx="2270125" cy="2602611"/>
        </p:xfrm>
        <a:graphic>
          <a:graphicData uri="http://schemas.openxmlformats.org/drawingml/2006/table">
            <a:tbl>
              <a:tblPr firstRow="1" firstCol="1" bandRow="1">
                <a:tableStyleId>{5C22544A-7EE6-4342-B048-85BDC9FD1C3A}</a:tableStyleId>
              </a:tblPr>
              <a:tblGrid>
                <a:gridCol w="706755">
                  <a:extLst>
                    <a:ext uri="{9D8B030D-6E8A-4147-A177-3AD203B41FA5}">
                      <a16:colId xmlns:a16="http://schemas.microsoft.com/office/drawing/2014/main" val="922159053"/>
                    </a:ext>
                  </a:extLst>
                </a:gridCol>
                <a:gridCol w="599440">
                  <a:extLst>
                    <a:ext uri="{9D8B030D-6E8A-4147-A177-3AD203B41FA5}">
                      <a16:colId xmlns:a16="http://schemas.microsoft.com/office/drawing/2014/main" val="3032953443"/>
                    </a:ext>
                  </a:extLst>
                </a:gridCol>
                <a:gridCol w="963930">
                  <a:extLst>
                    <a:ext uri="{9D8B030D-6E8A-4147-A177-3AD203B41FA5}">
                      <a16:colId xmlns:a16="http://schemas.microsoft.com/office/drawing/2014/main" val="540970674"/>
                    </a:ext>
                  </a:extLst>
                </a:gridCol>
              </a:tblGrid>
              <a:tr h="0">
                <a:tc gridSpan="3">
                  <a:txBody>
                    <a:bodyPr/>
                    <a:lstStyle/>
                    <a:p>
                      <a:pPr algn="ctr">
                        <a:lnSpc>
                          <a:spcPct val="115000"/>
                        </a:lnSpc>
                        <a:spcAft>
                          <a:spcPts val="1000"/>
                        </a:spcAft>
                      </a:pPr>
                      <a:r>
                        <a:rPr lang="es-MX" sz="1200">
                          <a:effectLst/>
                        </a:rPr>
                        <a:t>br</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564829017"/>
                  </a:ext>
                </a:extLst>
              </a:tr>
              <a:tr h="0">
                <a:tc>
                  <a:txBody>
                    <a:bodyPr/>
                    <a:lstStyle/>
                    <a:p>
                      <a:pPr algn="ctr">
                        <a:lnSpc>
                          <a:spcPct val="115000"/>
                        </a:lnSpc>
                        <a:spcAft>
                          <a:spcPts val="1000"/>
                        </a:spcAft>
                      </a:pPr>
                      <a:r>
                        <a:rPr lang="es-MX" sz="1200">
                          <a:effectLst/>
                        </a:rPr>
                        <a:t>Dirección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200">
                          <a:effectLst/>
                        </a:rPr>
                        <a:t>Dato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200">
                          <a:effectLst/>
                        </a:rPr>
                        <a:t>Característica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784612"/>
                  </a:ext>
                </a:extLst>
              </a:tr>
              <a:tr h="0">
                <a:tc>
                  <a:txBody>
                    <a:bodyPr/>
                    <a:lstStyle/>
                    <a:p>
                      <a:pPr algn="ctr">
                        <a:lnSpc>
                          <a:spcPct val="115000"/>
                        </a:lnSpc>
                        <a:spcAft>
                          <a:spcPts val="1000"/>
                        </a:spcAft>
                      </a:pPr>
                      <a:r>
                        <a:rPr lang="es-MX"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n1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0183396"/>
                  </a:ext>
                </a:extLst>
              </a:tr>
              <a:tr h="0">
                <a:tc>
                  <a:txBody>
                    <a:bodyPr/>
                    <a:lstStyle/>
                    <a:p>
                      <a:pPr algn="ctr">
                        <a:lnSpc>
                          <a:spcPct val="115000"/>
                        </a:lnSpc>
                        <a:spcAft>
                          <a:spcPts val="1000"/>
                        </a:spcAft>
                      </a:pPr>
                      <a:r>
                        <a:rPr lang="es-MX"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n2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9549453"/>
                  </a:ext>
                </a:extLst>
              </a:tr>
              <a:tr h="0">
                <a:tc>
                  <a:txBody>
                    <a:bodyPr/>
                    <a:lstStyle/>
                    <a:p>
                      <a:pPr algn="ctr">
                        <a:lnSpc>
                          <a:spcPct val="115000"/>
                        </a:lnSpc>
                        <a:spcAft>
                          <a:spcPts val="1000"/>
                        </a:spcAft>
                      </a:pPr>
                      <a:r>
                        <a:rPr lang="es-MX" sz="1100">
                          <a:effectLst/>
                        </a:rPr>
                        <a:t>$2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345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9688099"/>
                  </a:ext>
                </a:extLst>
              </a:tr>
              <a:tr h="0">
                <a:tc>
                  <a:txBody>
                    <a:bodyPr/>
                    <a:lstStyle/>
                    <a:p>
                      <a:pPr algn="ctr">
                        <a:lnSpc>
                          <a:spcPct val="115000"/>
                        </a:lnSpc>
                        <a:spcAft>
                          <a:spcPts val="1000"/>
                        </a:spcAft>
                      </a:pPr>
                      <a:r>
                        <a:rPr lang="es-MX" sz="1100">
                          <a:effectLst/>
                        </a:rPr>
                        <a:t>$3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26078"/>
                  </a:ext>
                </a:extLst>
              </a:tr>
              <a:tr h="0">
                <a:tc>
                  <a:txBody>
                    <a:bodyPr/>
                    <a:lstStyle/>
                    <a:p>
                      <a:pPr algn="ctr">
                        <a:lnSpc>
                          <a:spcPct val="115000"/>
                        </a:lnSpc>
                        <a:spcAft>
                          <a:spcPts val="1000"/>
                        </a:spcAft>
                      </a:pPr>
                      <a:r>
                        <a:rPr lang="es-MX" sz="1100">
                          <a:effectLst/>
                        </a:rPr>
                        <a:t> $4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Result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2807628"/>
                  </a:ext>
                </a:extLst>
              </a:tr>
              <a:tr h="0">
                <a:tc>
                  <a:txBody>
                    <a:bodyPr/>
                    <a:lstStyle/>
                    <a:p>
                      <a:pPr algn="ctr">
                        <a:lnSpc>
                          <a:spcPct val="115000"/>
                        </a:lnSpc>
                        <a:spcAft>
                          <a:spcPts val="1000"/>
                        </a:spcAft>
                      </a:pPr>
                      <a:r>
                        <a:rPr lang="es-MX" sz="1100">
                          <a:effectLst/>
                        </a:rPr>
                        <a:t>$5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-200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3859693"/>
                  </a:ext>
                </a:extLst>
              </a:tr>
              <a:tr h="0">
                <a:tc>
                  <a:txBody>
                    <a:bodyPr/>
                    <a:lstStyle/>
                    <a:p>
                      <a:pPr algn="ctr">
                        <a:lnSpc>
                          <a:spcPct val="115000"/>
                        </a:lnSpc>
                        <a:spcAft>
                          <a:spcPts val="1000"/>
                        </a:spcAft>
                      </a:pPr>
                      <a:r>
                        <a:rPr lang="es-MX" sz="1100">
                          <a:effectLst/>
                        </a:rPr>
                        <a:t>$6</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745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7129731"/>
                  </a:ext>
                </a:extLst>
              </a:tr>
              <a:tr h="0">
                <a:tc>
                  <a:txBody>
                    <a:bodyPr/>
                    <a:lstStyle/>
                    <a:p>
                      <a:pPr algn="ctr">
                        <a:lnSpc>
                          <a:spcPct val="115000"/>
                        </a:lnSpc>
                        <a:spcAft>
                          <a:spcPts val="1000"/>
                        </a:spcAft>
                      </a:pPr>
                      <a:r>
                        <a:rPr lang="es-MX" sz="1100">
                          <a:effectLst/>
                        </a:rPr>
                        <a:t>$7</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654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0034317"/>
                  </a:ext>
                </a:extLst>
              </a:tr>
              <a:tr h="0">
                <a:tc>
                  <a:txBody>
                    <a:bodyPr/>
                    <a:lstStyle/>
                    <a:p>
                      <a:pPr algn="ctr">
                        <a:lnSpc>
                          <a:spcPct val="115000"/>
                        </a:lnSpc>
                        <a:spcAft>
                          <a:spcPts val="1000"/>
                        </a:spcAft>
                      </a:pPr>
                      <a:r>
                        <a:rPr lang="es-MX" sz="1100">
                          <a:effectLst/>
                        </a:rPr>
                        <a:t> $8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2458411"/>
                  </a:ext>
                </a:extLst>
              </a:tr>
              <a:tr h="0">
                <a:tc>
                  <a:txBody>
                    <a:bodyPr/>
                    <a:lstStyle/>
                    <a:p>
                      <a:pPr algn="ctr">
                        <a:lnSpc>
                          <a:spcPct val="115000"/>
                        </a:lnSpc>
                        <a:spcAft>
                          <a:spcPts val="1000"/>
                        </a:spcAft>
                      </a:pPr>
                      <a:r>
                        <a:rPr lang="es-MX" sz="1100">
                          <a:effectLst/>
                        </a:rPr>
                        <a:t>$9</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temporal</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2482274"/>
                  </a:ext>
                </a:extLst>
              </a:tr>
              <a:tr h="0">
                <a:tc>
                  <a:txBody>
                    <a:bodyPr/>
                    <a:lstStyle/>
                    <a:p>
                      <a:pPr algn="ctr">
                        <a:lnSpc>
                          <a:spcPct val="115000"/>
                        </a:lnSpc>
                        <a:spcAft>
                          <a:spcPts val="1000"/>
                        </a:spcAft>
                      </a:pPr>
                      <a:r>
                        <a:rPr lang="es-MX" sz="1100">
                          <a:effectLst/>
                        </a:rPr>
                        <a:t>$10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12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dirty="0">
                          <a:effectLst/>
                        </a:rPr>
                        <a:t>comparativo</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1658037"/>
                  </a:ext>
                </a:extLst>
              </a:tr>
            </a:tbl>
          </a:graphicData>
        </a:graphic>
      </p:graphicFrame>
      <p:graphicFrame>
        <p:nvGraphicFramePr>
          <p:cNvPr id="6" name="Tabla 5">
            <a:extLst>
              <a:ext uri="{FF2B5EF4-FFF2-40B4-BE49-F238E27FC236}">
                <a16:creationId xmlns:a16="http://schemas.microsoft.com/office/drawing/2014/main" id="{801983F3-46EE-40CA-8203-BE57694BE02E}"/>
              </a:ext>
            </a:extLst>
          </p:cNvPr>
          <p:cNvGraphicFramePr>
            <a:graphicFrameLocks noGrp="1"/>
          </p:cNvGraphicFramePr>
          <p:nvPr>
            <p:extLst>
              <p:ext uri="{D42A27DB-BD31-4B8C-83A1-F6EECF244321}">
                <p14:modId xmlns:p14="http://schemas.microsoft.com/office/powerpoint/2010/main" val="50020499"/>
              </p:ext>
            </p:extLst>
          </p:nvPr>
        </p:nvGraphicFramePr>
        <p:xfrm>
          <a:off x="7517130" y="3424428"/>
          <a:ext cx="2228850" cy="2806700"/>
        </p:xfrm>
        <a:graphic>
          <a:graphicData uri="http://schemas.openxmlformats.org/drawingml/2006/table">
            <a:tbl>
              <a:tblPr firstRow="1" firstCol="1" bandRow="1">
                <a:tableStyleId>{5C22544A-7EE6-4342-B048-85BDC9FD1C3A}</a:tableStyleId>
              </a:tblPr>
              <a:tblGrid>
                <a:gridCol w="776605">
                  <a:extLst>
                    <a:ext uri="{9D8B030D-6E8A-4147-A177-3AD203B41FA5}">
                      <a16:colId xmlns:a16="http://schemas.microsoft.com/office/drawing/2014/main" val="706591228"/>
                    </a:ext>
                  </a:extLst>
                </a:gridCol>
                <a:gridCol w="484505">
                  <a:extLst>
                    <a:ext uri="{9D8B030D-6E8A-4147-A177-3AD203B41FA5}">
                      <a16:colId xmlns:a16="http://schemas.microsoft.com/office/drawing/2014/main" val="2184131693"/>
                    </a:ext>
                  </a:extLst>
                </a:gridCol>
                <a:gridCol w="967740">
                  <a:extLst>
                    <a:ext uri="{9D8B030D-6E8A-4147-A177-3AD203B41FA5}">
                      <a16:colId xmlns:a16="http://schemas.microsoft.com/office/drawing/2014/main" val="875971229"/>
                    </a:ext>
                  </a:extLst>
                </a:gridCol>
              </a:tblGrid>
              <a:tr h="0">
                <a:tc gridSpan="3">
                  <a:txBody>
                    <a:bodyPr/>
                    <a:lstStyle/>
                    <a:p>
                      <a:pPr algn="ctr">
                        <a:lnSpc>
                          <a:spcPct val="115000"/>
                        </a:lnSpc>
                        <a:spcAft>
                          <a:spcPts val="1000"/>
                        </a:spcAft>
                      </a:pPr>
                      <a:r>
                        <a:rPr lang="es-MX" sz="1200">
                          <a:effectLst/>
                        </a:rPr>
                        <a:t>Memoria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36414988"/>
                  </a:ext>
                </a:extLst>
              </a:tr>
              <a:tr h="0">
                <a:tc>
                  <a:txBody>
                    <a:bodyPr/>
                    <a:lstStyle/>
                    <a:p>
                      <a:pPr algn="ctr">
                        <a:lnSpc>
                          <a:spcPct val="115000"/>
                        </a:lnSpc>
                        <a:spcAft>
                          <a:spcPts val="1000"/>
                        </a:spcAft>
                      </a:pPr>
                      <a:r>
                        <a:rPr lang="es-MX" sz="1200">
                          <a:effectLst/>
                        </a:rPr>
                        <a:t>Dirección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200">
                          <a:effectLst/>
                        </a:rPr>
                        <a:t>Dato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200">
                          <a:effectLst/>
                        </a:rPr>
                        <a:t>Caracteristica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553068"/>
                  </a:ext>
                </a:extLst>
              </a:tr>
              <a:tr h="0">
                <a:tc>
                  <a:txBody>
                    <a:bodyPr/>
                    <a:lstStyle/>
                    <a:p>
                      <a:pPr algn="ctr">
                        <a:lnSpc>
                          <a:spcPct val="115000"/>
                        </a:lnSpc>
                        <a:spcAft>
                          <a:spcPts val="1000"/>
                        </a:spcAft>
                      </a:pPr>
                      <a:r>
                        <a:rPr lang="es-MX"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645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4987472"/>
                  </a:ext>
                </a:extLst>
              </a:tr>
              <a:tr h="0">
                <a:tc>
                  <a:txBody>
                    <a:bodyPr/>
                    <a:lstStyle/>
                    <a:p>
                      <a:pPr algn="ctr">
                        <a:lnSpc>
                          <a:spcPct val="115000"/>
                        </a:lnSpc>
                        <a:spcAft>
                          <a:spcPts val="1000"/>
                        </a:spcAft>
                      </a:pPr>
                      <a:r>
                        <a:rPr lang="es-MX"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s-MX"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s-MX" sz="1100">
                          <a:effectLst/>
                        </a:rPr>
                        <a:t>Guardado Final en Memoria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45116682"/>
                  </a:ext>
                </a:extLst>
              </a:tr>
              <a:tr h="0">
                <a:tc>
                  <a:txBody>
                    <a:bodyPr/>
                    <a:lstStyle/>
                    <a:p>
                      <a:pPr algn="ctr">
                        <a:lnSpc>
                          <a:spcPct val="115000"/>
                        </a:lnSpc>
                        <a:spcAft>
                          <a:spcPts val="1000"/>
                        </a:spcAft>
                      </a:pPr>
                      <a:r>
                        <a:rPr lang="es-MX" sz="1100">
                          <a:effectLst/>
                        </a:rPr>
                        <a:t>$2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345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2706173"/>
                  </a:ext>
                </a:extLst>
              </a:tr>
              <a:tr h="0">
                <a:tc>
                  <a:txBody>
                    <a:bodyPr/>
                    <a:lstStyle/>
                    <a:p>
                      <a:pPr algn="ctr">
                        <a:lnSpc>
                          <a:spcPct val="115000"/>
                        </a:lnSpc>
                        <a:spcAft>
                          <a:spcPts val="1000"/>
                        </a:spcAft>
                      </a:pPr>
                      <a:r>
                        <a:rPr lang="es-MX" sz="1100">
                          <a:effectLst/>
                        </a:rPr>
                        <a:t>$3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8393632"/>
                  </a:ext>
                </a:extLst>
              </a:tr>
              <a:tr h="0">
                <a:tc>
                  <a:txBody>
                    <a:bodyPr/>
                    <a:lstStyle/>
                    <a:p>
                      <a:pPr algn="ctr">
                        <a:lnSpc>
                          <a:spcPct val="115000"/>
                        </a:lnSpc>
                        <a:spcAft>
                          <a:spcPts val="1000"/>
                        </a:spcAft>
                      </a:pPr>
                      <a:r>
                        <a:rPr lang="es-MX" sz="1100">
                          <a:effectLst/>
                        </a:rPr>
                        <a:t> $4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1936306"/>
                  </a:ext>
                </a:extLst>
              </a:tr>
              <a:tr h="0">
                <a:tc>
                  <a:txBody>
                    <a:bodyPr/>
                    <a:lstStyle/>
                    <a:p>
                      <a:pPr algn="ctr">
                        <a:lnSpc>
                          <a:spcPct val="115000"/>
                        </a:lnSpc>
                        <a:spcAft>
                          <a:spcPts val="1000"/>
                        </a:spcAft>
                      </a:pPr>
                      <a:r>
                        <a:rPr lang="es-MX" sz="1100">
                          <a:effectLst/>
                        </a:rPr>
                        <a:t>$5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-200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1565634"/>
                  </a:ext>
                </a:extLst>
              </a:tr>
              <a:tr h="0">
                <a:tc>
                  <a:txBody>
                    <a:bodyPr/>
                    <a:lstStyle/>
                    <a:p>
                      <a:pPr algn="ctr">
                        <a:lnSpc>
                          <a:spcPct val="115000"/>
                        </a:lnSpc>
                        <a:spcAft>
                          <a:spcPts val="1000"/>
                        </a:spcAft>
                      </a:pPr>
                      <a:r>
                        <a:rPr lang="es-MX" sz="1100">
                          <a:effectLst/>
                        </a:rPr>
                        <a:t>$6</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745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082290"/>
                  </a:ext>
                </a:extLst>
              </a:tr>
              <a:tr h="0">
                <a:tc>
                  <a:txBody>
                    <a:bodyPr/>
                    <a:lstStyle/>
                    <a:p>
                      <a:pPr algn="ctr">
                        <a:lnSpc>
                          <a:spcPct val="115000"/>
                        </a:lnSpc>
                        <a:spcAft>
                          <a:spcPts val="1000"/>
                        </a:spcAft>
                      </a:pPr>
                      <a:r>
                        <a:rPr lang="es-MX" sz="1100">
                          <a:effectLst/>
                        </a:rPr>
                        <a:t>$7</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654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6334772"/>
                  </a:ext>
                </a:extLst>
              </a:tr>
              <a:tr h="0">
                <a:tc>
                  <a:txBody>
                    <a:bodyPr/>
                    <a:lstStyle/>
                    <a:p>
                      <a:pPr algn="ctr">
                        <a:lnSpc>
                          <a:spcPct val="115000"/>
                        </a:lnSpc>
                        <a:spcAft>
                          <a:spcPts val="1000"/>
                        </a:spcAft>
                      </a:pPr>
                      <a:r>
                        <a:rPr lang="es-MX" sz="1100">
                          <a:effectLst/>
                        </a:rPr>
                        <a:t> $8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7389244"/>
                  </a:ext>
                </a:extLst>
              </a:tr>
              <a:tr h="0">
                <a:tc>
                  <a:txBody>
                    <a:bodyPr/>
                    <a:lstStyle/>
                    <a:p>
                      <a:pPr algn="ctr">
                        <a:lnSpc>
                          <a:spcPct val="115000"/>
                        </a:lnSpc>
                        <a:spcAft>
                          <a:spcPts val="1000"/>
                        </a:spcAft>
                      </a:pPr>
                      <a:r>
                        <a:rPr lang="es-MX" sz="1100">
                          <a:effectLst/>
                        </a:rPr>
                        <a:t>$9</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s-MX" sz="1100" dirty="0">
                          <a:effectLst/>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1980542"/>
                  </a:ext>
                </a:extLst>
              </a:tr>
            </a:tbl>
          </a:graphicData>
        </a:graphic>
      </p:graphicFrame>
    </p:spTree>
    <p:extLst>
      <p:ext uri="{BB962C8B-B14F-4D97-AF65-F5344CB8AC3E}">
        <p14:creationId xmlns:p14="http://schemas.microsoft.com/office/powerpoint/2010/main" val="2032625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949BC8-E488-47CE-B3E2-96151A0C94DC}"/>
              </a:ext>
            </a:extLst>
          </p:cNvPr>
          <p:cNvSpPr>
            <a:spLocks noGrp="1"/>
          </p:cNvSpPr>
          <p:nvPr>
            <p:ph type="title"/>
          </p:nvPr>
        </p:nvSpPr>
        <p:spPr/>
        <p:txBody>
          <a:bodyPr/>
          <a:lstStyle/>
          <a:p>
            <a:r>
              <a:rPr lang="es-MX" dirty="0"/>
              <a:t>Diagrama de flujo</a:t>
            </a:r>
          </a:p>
        </p:txBody>
      </p:sp>
      <p:pic>
        <p:nvPicPr>
          <p:cNvPr id="3074" name="Picture 2">
            <a:extLst>
              <a:ext uri="{FF2B5EF4-FFF2-40B4-BE49-F238E27FC236}">
                <a16:creationId xmlns:a16="http://schemas.microsoft.com/office/drawing/2014/main" id="{DEC5497C-B8A3-482B-AEEB-F66DC5F4B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131" y="635000"/>
            <a:ext cx="4475574"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60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37FB8F-DDF4-4853-AE1A-9EDD1B85F313}"/>
              </a:ext>
            </a:extLst>
          </p:cNvPr>
          <p:cNvSpPr>
            <a:spLocks noGrp="1"/>
          </p:cNvSpPr>
          <p:nvPr>
            <p:ph type="title"/>
          </p:nvPr>
        </p:nvSpPr>
        <p:spPr/>
        <p:txBody>
          <a:bodyPr/>
          <a:lstStyle/>
          <a:p>
            <a:r>
              <a:rPr lang="es-MX" dirty="0"/>
              <a:t>Bitácora de reuniones </a:t>
            </a:r>
          </a:p>
        </p:txBody>
      </p:sp>
      <p:sp>
        <p:nvSpPr>
          <p:cNvPr id="3" name="Marcador de contenido 2">
            <a:extLst>
              <a:ext uri="{FF2B5EF4-FFF2-40B4-BE49-F238E27FC236}">
                <a16:creationId xmlns:a16="http://schemas.microsoft.com/office/drawing/2014/main" id="{6FE1D1C8-0069-434D-B8C6-1D894CEAC718}"/>
              </a:ext>
            </a:extLst>
          </p:cNvPr>
          <p:cNvSpPr>
            <a:spLocks noGrp="1"/>
          </p:cNvSpPr>
          <p:nvPr>
            <p:ph idx="1"/>
          </p:nvPr>
        </p:nvSpPr>
        <p:spPr/>
        <p:txBody>
          <a:bodyPr/>
          <a:lstStyle/>
          <a:p>
            <a:r>
              <a:rPr lang="es-MX" dirty="0"/>
              <a:t>Solo tuvimos las reuniones que fueron a la hora de la clase, y a partir de ahí fue la comunicación casi toda por medio de WhatsApp, el día 22 de junio nos reunimos para los últimos detalles para la presentación</a:t>
            </a:r>
          </a:p>
        </p:txBody>
      </p:sp>
    </p:spTree>
    <p:extLst>
      <p:ext uri="{BB962C8B-B14F-4D97-AF65-F5344CB8AC3E}">
        <p14:creationId xmlns:p14="http://schemas.microsoft.com/office/powerpoint/2010/main" val="23891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D04C6E-C854-4474-8E18-A56E1A53FC0B}"/>
              </a:ext>
            </a:extLst>
          </p:cNvPr>
          <p:cNvSpPr>
            <a:spLocks noGrp="1"/>
          </p:cNvSpPr>
          <p:nvPr>
            <p:ph type="title"/>
          </p:nvPr>
        </p:nvSpPr>
        <p:spPr/>
        <p:txBody>
          <a:bodyPr/>
          <a:lstStyle/>
          <a:p>
            <a:r>
              <a:rPr lang="es-MX" dirty="0"/>
              <a:t>Desarrollo de un </a:t>
            </a:r>
            <a:r>
              <a:rPr lang="es-MX" dirty="0" err="1"/>
              <a:t>Datapath</a:t>
            </a:r>
            <a:endParaRPr lang="es-MX" dirty="0"/>
          </a:p>
        </p:txBody>
      </p:sp>
      <p:sp>
        <p:nvSpPr>
          <p:cNvPr id="3" name="Marcador de contenido 2">
            <a:extLst>
              <a:ext uri="{FF2B5EF4-FFF2-40B4-BE49-F238E27FC236}">
                <a16:creationId xmlns:a16="http://schemas.microsoft.com/office/drawing/2014/main" id="{586E8A2C-62A5-420E-A815-71E5CB6ACB8B}"/>
              </a:ext>
            </a:extLst>
          </p:cNvPr>
          <p:cNvSpPr>
            <a:spLocks noGrp="1"/>
          </p:cNvSpPr>
          <p:nvPr>
            <p:ph idx="1"/>
          </p:nvPr>
        </p:nvSpPr>
        <p:spPr/>
        <p:txBody>
          <a:bodyPr/>
          <a:lstStyle/>
          <a:p>
            <a:r>
              <a:rPr lang="es-MX" sz="1800" dirty="0">
                <a:effectLst/>
                <a:latin typeface="Arial Narrow" panose="020B0606020202030204" pitchFamily="34" charset="0"/>
                <a:ea typeface="Calibri" panose="020F0502020204030204" pitchFamily="34" charset="0"/>
                <a:cs typeface="Arial" panose="020B0604020202020204" pitchFamily="34" charset="0"/>
              </a:rPr>
              <a:t>Una Data </a:t>
            </a:r>
            <a:r>
              <a:rPr lang="es-MX" sz="1800" dirty="0" err="1">
                <a:effectLst/>
                <a:latin typeface="Arial Narrow" panose="020B0606020202030204" pitchFamily="34" charset="0"/>
                <a:ea typeface="Calibri" panose="020F0502020204030204" pitchFamily="34" charset="0"/>
                <a:cs typeface="Arial" panose="020B0604020202020204" pitchFamily="34" charset="0"/>
              </a:rPr>
              <a:t>Path</a:t>
            </a:r>
            <a:r>
              <a:rPr lang="es-MX" sz="1800" dirty="0">
                <a:effectLst/>
                <a:latin typeface="Arial Narrow" panose="020B0606020202030204" pitchFamily="34" charset="0"/>
                <a:ea typeface="Calibri" panose="020F0502020204030204" pitchFamily="34" charset="0"/>
                <a:cs typeface="Arial" panose="020B0604020202020204" pitchFamily="34" charset="0"/>
              </a:rPr>
              <a:t> es una colección de unidades funcionales como unidades lógicas aritméticas o multiplicadores que realizan operaciones de procesamiento de datos, registros y buses.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r>
              <a:rPr lang="es-MX" sz="1800" dirty="0">
                <a:effectLst/>
                <a:latin typeface="Arial Narrow" panose="020B0606020202030204" pitchFamily="34" charset="0"/>
                <a:ea typeface="Calibri" panose="020F0502020204030204" pitchFamily="34" charset="0"/>
                <a:cs typeface="Arial" panose="020B0604020202020204" pitchFamily="34" charset="0"/>
              </a:rPr>
              <a:t>Junto con la unidad de control, compone la unidad central de procesamiento (CPU).  Se puede crear una ruta de datos más grande uniendo más de una ruta de datos utilizando multiplexores. Una ruta de datos es la ALU, el conjunto de registros y los buses internos de la CPU que permiten que los datos fluyan entre ellos.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r>
              <a:rPr lang="es-MX" sz="1800" dirty="0">
                <a:effectLst/>
                <a:latin typeface="Arial Narrow" panose="020B0606020202030204" pitchFamily="34" charset="0"/>
                <a:ea typeface="Calibri" panose="020F0502020204030204" pitchFamily="34" charset="0"/>
                <a:cs typeface="Arial" panose="020B0604020202020204" pitchFamily="34" charset="0"/>
              </a:rPr>
              <a:t>Una ruta de datos de microarquitectura organizada alrededor de un solo bus, el diseño más simple de una CPU utiliza un bus interno común. La utilización eficiente requiere una estructura de tres buses internos un poco más complicada. Muchas CPU relativamente simples tienen un archivo de registro de 2 lecturas y 1 escritura conectado a las 2 entradas y 1 salida de la ALU.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3582554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12D38-0121-49C2-B54A-7801ED4E705A}"/>
              </a:ext>
            </a:extLst>
          </p:cNvPr>
          <p:cNvSpPr>
            <a:spLocks noGrp="1"/>
          </p:cNvSpPr>
          <p:nvPr>
            <p:ph type="title"/>
          </p:nvPr>
        </p:nvSpPr>
        <p:spPr/>
        <p:txBody>
          <a:bodyPr/>
          <a:lstStyle/>
          <a:p>
            <a:r>
              <a:rPr lang="es-MX" dirty="0"/>
              <a:t>Temporización Monociclo</a:t>
            </a:r>
          </a:p>
        </p:txBody>
      </p:sp>
      <p:sp>
        <p:nvSpPr>
          <p:cNvPr id="3" name="Marcador de contenido 2">
            <a:extLst>
              <a:ext uri="{FF2B5EF4-FFF2-40B4-BE49-F238E27FC236}">
                <a16:creationId xmlns:a16="http://schemas.microsoft.com/office/drawing/2014/main" id="{A3114EAC-AA7F-4B39-8074-90D417080B1A}"/>
              </a:ext>
            </a:extLst>
          </p:cNvPr>
          <p:cNvSpPr>
            <a:spLocks noGrp="1"/>
          </p:cNvSpPr>
          <p:nvPr>
            <p:ph idx="1"/>
          </p:nvPr>
        </p:nvSpPr>
        <p:spPr/>
        <p:txBody>
          <a:bodyPr>
            <a:normAutofit/>
          </a:bodyPr>
          <a:lstStyle/>
          <a:p>
            <a:pPr marL="0" indent="0">
              <a:lnSpc>
                <a:spcPct val="115000"/>
              </a:lnSpc>
              <a:spcAft>
                <a:spcPts val="1000"/>
              </a:spcAft>
              <a:buNone/>
            </a:pPr>
            <a:endParaRPr lang="es-MX" sz="1800" dirty="0">
              <a:effectLst/>
              <a:latin typeface="Arial Narrow" panose="020B0606020202030204" pitchFamily="34" charset="0"/>
              <a:ea typeface="Calibri" panose="020F0502020204030204" pitchFamily="34" charset="0"/>
              <a:cs typeface="Arial" panose="020B0604020202020204" pitchFamily="34" charset="0"/>
            </a:endParaRPr>
          </a:p>
          <a:p>
            <a:pPr marL="0" indent="0">
              <a:lnSpc>
                <a:spcPct val="115000"/>
              </a:lnSpc>
              <a:spcAft>
                <a:spcPts val="1000"/>
              </a:spcAft>
              <a:buNone/>
            </a:pPr>
            <a:r>
              <a:rPr lang="es-MX" sz="1800" b="1" dirty="0">
                <a:effectLst/>
                <a:latin typeface="Arial Narrow" panose="020B0606020202030204" pitchFamily="34" charset="0"/>
                <a:ea typeface="Calibri" panose="020F0502020204030204" pitchFamily="34" charset="0"/>
                <a:cs typeface="Arial" panose="020B0604020202020204" pitchFamily="34" charset="0"/>
              </a:rPr>
              <a:t>Ejecución típica (de una instrucción) </a:t>
            </a:r>
            <a:endParaRPr lang="es-MX"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Todos los registros se cargan simultáneamente (de modo selectivo)</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Todos los valores se propagan a través de las redes combinacionales hasta estabilizarse</a:t>
            </a:r>
            <a:br>
              <a:rPr lang="es-MX" sz="1800" dirty="0">
                <a:effectLst/>
                <a:latin typeface="Arial Narrow" panose="020B0606020202030204" pitchFamily="34" charset="0"/>
                <a:ea typeface="Calibri" panose="020F0502020204030204" pitchFamily="34" charset="0"/>
                <a:cs typeface="Arial" panose="020B0604020202020204" pitchFamily="34" charset="0"/>
              </a:rPr>
            </a:br>
            <a:r>
              <a:rPr lang="es-MX" sz="1800" dirty="0">
                <a:effectLst/>
                <a:latin typeface="Arial Narrow" panose="020B0606020202030204" pitchFamily="34" charset="0"/>
                <a:ea typeface="Calibri" panose="020F0502020204030204" pitchFamily="34" charset="0"/>
                <a:cs typeface="Arial" panose="020B0604020202020204" pitchFamily="34" charset="0"/>
              </a:rPr>
              <a:t>en las entradas de los registros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Se repite indefinidamente el proceso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s-MX" sz="1800" b="1" dirty="0">
                <a:effectLst/>
                <a:latin typeface="Arial Narrow" panose="020B0606020202030204" pitchFamily="34" charset="0"/>
                <a:ea typeface="Calibri" panose="020F0502020204030204" pitchFamily="34" charset="0"/>
                <a:cs typeface="Arial" panose="020B0604020202020204" pitchFamily="34" charset="0"/>
              </a:rPr>
              <a:t>Todos los elementos de almacenamiento están sincronizados al mismo flanco de reloj:</a:t>
            </a:r>
            <a:endParaRPr lang="es-MX"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Tiempo de ciclo = CKL-</a:t>
            </a:r>
            <a:r>
              <a:rPr lang="es-MX" sz="1800" dirty="0" err="1">
                <a:effectLst/>
                <a:latin typeface="Arial Narrow" panose="020B0606020202030204" pitchFamily="34" charset="0"/>
                <a:ea typeface="Calibri" panose="020F0502020204030204" pitchFamily="34" charset="0"/>
                <a:cs typeface="Arial" panose="020B0604020202020204" pitchFamily="34" charset="0"/>
              </a:rPr>
              <a:t>to</a:t>
            </a:r>
            <a:r>
              <a:rPr lang="es-MX" sz="1800" dirty="0">
                <a:effectLst/>
                <a:latin typeface="Arial Narrow" panose="020B0606020202030204" pitchFamily="34" charset="0"/>
                <a:ea typeface="Calibri" panose="020F0502020204030204" pitchFamily="34" charset="0"/>
                <a:cs typeface="Arial" panose="020B0604020202020204" pitchFamily="34" charset="0"/>
              </a:rPr>
              <a:t>-Q + Camino con retardo máximo + </a:t>
            </a:r>
            <a:r>
              <a:rPr lang="es-MX" sz="1800" dirty="0" err="1">
                <a:effectLst/>
                <a:latin typeface="Arial Narrow" panose="020B0606020202030204" pitchFamily="34" charset="0"/>
                <a:ea typeface="Calibri" panose="020F0502020204030204" pitchFamily="34" charset="0"/>
                <a:cs typeface="Arial" panose="020B0604020202020204" pitchFamily="34" charset="0"/>
              </a:rPr>
              <a:t>Setup</a:t>
            </a:r>
            <a:r>
              <a:rPr lang="es-MX" sz="1800" dirty="0">
                <a:effectLst/>
                <a:latin typeface="Arial Narrow" panose="020B0606020202030204" pitchFamily="34" charset="0"/>
                <a:ea typeface="Calibri" panose="020F0502020204030204" pitchFamily="34" charset="0"/>
                <a:cs typeface="Arial" panose="020B0604020202020204" pitchFamily="34" charset="0"/>
              </a:rPr>
              <a:t> + </a:t>
            </a:r>
            <a:r>
              <a:rPr lang="es-MX" sz="1800" dirty="0" err="1">
                <a:effectLst/>
                <a:latin typeface="Arial Narrow" panose="020B0606020202030204" pitchFamily="34" charset="0"/>
                <a:ea typeface="Calibri" panose="020F0502020204030204" pitchFamily="34" charset="0"/>
                <a:cs typeface="Arial" panose="020B0604020202020204" pitchFamily="34" charset="0"/>
              </a:rPr>
              <a:t>Clock</a:t>
            </a:r>
            <a:r>
              <a:rPr lang="es-MX" sz="1800" dirty="0">
                <a:effectLst/>
                <a:latin typeface="Arial Narrow" panose="020B0606020202030204" pitchFamily="34" charset="0"/>
                <a:ea typeface="Calibri" panose="020F0502020204030204" pitchFamily="34" charset="0"/>
                <a:cs typeface="Arial" panose="020B0604020202020204" pitchFamily="34" charset="0"/>
              </a:rPr>
              <a:t> </a:t>
            </a:r>
            <a:r>
              <a:rPr lang="es-MX" sz="1800" dirty="0" err="1">
                <a:effectLst/>
                <a:latin typeface="Arial Narrow" panose="020B0606020202030204" pitchFamily="34" charset="0"/>
                <a:ea typeface="Calibri" panose="020F0502020204030204" pitchFamily="34" charset="0"/>
                <a:cs typeface="Arial" panose="020B0604020202020204" pitchFamily="34" charset="0"/>
              </a:rPr>
              <a:t>Skew</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MX" sz="1800" dirty="0">
                <a:effectLst/>
                <a:latin typeface="Arial Narrow" panose="020B0606020202030204" pitchFamily="34" charset="0"/>
                <a:ea typeface="Calibri" panose="020F0502020204030204" pitchFamily="34" charset="0"/>
                <a:cs typeface="Arial" panose="020B0604020202020204" pitchFamily="34" charset="0"/>
              </a:rPr>
              <a:t>( CLK-</a:t>
            </a:r>
            <a:r>
              <a:rPr lang="es-MX" sz="1800" dirty="0" err="1">
                <a:effectLst/>
                <a:latin typeface="Arial Narrow" panose="020B0606020202030204" pitchFamily="34" charset="0"/>
                <a:ea typeface="Calibri" panose="020F0502020204030204" pitchFamily="34" charset="0"/>
                <a:cs typeface="Arial" panose="020B0604020202020204" pitchFamily="34" charset="0"/>
              </a:rPr>
              <a:t>to</a:t>
            </a:r>
            <a:r>
              <a:rPr lang="es-MX" sz="1800" dirty="0">
                <a:effectLst/>
                <a:latin typeface="Arial Narrow" panose="020B0606020202030204" pitchFamily="34" charset="0"/>
                <a:ea typeface="Calibri" panose="020F0502020204030204" pitchFamily="34" charset="0"/>
                <a:cs typeface="Arial" panose="020B0604020202020204" pitchFamily="34" charset="0"/>
              </a:rPr>
              <a:t>-Q + Camino con retardo mínimo - </a:t>
            </a:r>
            <a:r>
              <a:rPr lang="es-MX" sz="1800" dirty="0" err="1">
                <a:effectLst/>
                <a:latin typeface="Arial Narrow" panose="020B0606020202030204" pitchFamily="34" charset="0"/>
                <a:ea typeface="Calibri" panose="020F0502020204030204" pitchFamily="34" charset="0"/>
                <a:cs typeface="Arial" panose="020B0604020202020204" pitchFamily="34" charset="0"/>
              </a:rPr>
              <a:t>Clock</a:t>
            </a:r>
            <a:r>
              <a:rPr lang="es-MX" sz="1800" dirty="0">
                <a:effectLst/>
                <a:latin typeface="Arial Narrow" panose="020B0606020202030204" pitchFamily="34" charset="0"/>
                <a:ea typeface="Calibri" panose="020F0502020204030204" pitchFamily="34" charset="0"/>
                <a:cs typeface="Arial" panose="020B0604020202020204" pitchFamily="34" charset="0"/>
              </a:rPr>
              <a:t> </a:t>
            </a:r>
            <a:r>
              <a:rPr lang="es-MX" sz="1800" dirty="0" err="1">
                <a:effectLst/>
                <a:latin typeface="Arial Narrow" panose="020B0606020202030204" pitchFamily="34" charset="0"/>
                <a:ea typeface="Calibri" panose="020F0502020204030204" pitchFamily="34" charset="0"/>
                <a:cs typeface="Arial" panose="020B0604020202020204" pitchFamily="34" charset="0"/>
              </a:rPr>
              <a:t>skew</a:t>
            </a:r>
            <a:r>
              <a:rPr lang="es-MX" sz="1800" dirty="0">
                <a:effectLst/>
                <a:latin typeface="Arial Narrow" panose="020B0606020202030204" pitchFamily="34" charset="0"/>
                <a:ea typeface="Calibri" panose="020F0502020204030204" pitchFamily="34" charset="0"/>
                <a:cs typeface="Arial" panose="020B0604020202020204" pitchFamily="34" charset="0"/>
              </a:rPr>
              <a:t> ) &gt; </a:t>
            </a:r>
            <a:r>
              <a:rPr lang="es-MX" sz="1800" dirty="0" err="1">
                <a:effectLst/>
                <a:latin typeface="Arial Narrow" panose="020B0606020202030204" pitchFamily="34" charset="0"/>
                <a:ea typeface="Calibri" panose="020F0502020204030204" pitchFamily="34" charset="0"/>
                <a:cs typeface="Arial" panose="020B0604020202020204" pitchFamily="34" charset="0"/>
              </a:rPr>
              <a:t>Hold</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71777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13477E62-E116-4466-9290-A53A31EC2E76}"/>
              </a:ext>
            </a:extLst>
          </p:cNvPr>
          <p:cNvPicPr>
            <a:picLocks noGrp="1"/>
          </p:cNvPicPr>
          <p:nvPr>
            <p:ph idx="1"/>
          </p:nvPr>
        </p:nvPicPr>
        <p:blipFill>
          <a:blip r:embed="rId2"/>
          <a:srcRect/>
          <a:stretch>
            <a:fillRect/>
          </a:stretch>
        </p:blipFill>
        <p:spPr bwMode="auto">
          <a:xfrm>
            <a:off x="3705226" y="2108200"/>
            <a:ext cx="5654674" cy="2362200"/>
          </a:xfrm>
          <a:prstGeom prst="rect">
            <a:avLst/>
          </a:prstGeom>
          <a:noFill/>
          <a:ln w="9525">
            <a:noFill/>
            <a:miter lim="800000"/>
            <a:headEnd/>
            <a:tailEnd/>
          </a:ln>
        </p:spPr>
      </p:pic>
    </p:spTree>
    <p:extLst>
      <p:ext uri="{BB962C8B-B14F-4D97-AF65-F5344CB8AC3E}">
        <p14:creationId xmlns:p14="http://schemas.microsoft.com/office/powerpoint/2010/main" val="420217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C8F6A-9862-4234-927B-607224846AAF}"/>
              </a:ext>
            </a:extLst>
          </p:cNvPr>
          <p:cNvSpPr>
            <a:spLocks noGrp="1"/>
          </p:cNvSpPr>
          <p:nvPr>
            <p:ph type="title"/>
          </p:nvPr>
        </p:nvSpPr>
        <p:spPr/>
        <p:txBody>
          <a:bodyPr/>
          <a:lstStyle/>
          <a:p>
            <a:r>
              <a:rPr lang="es-MX" dirty="0"/>
              <a:t>Codificación</a:t>
            </a:r>
          </a:p>
        </p:txBody>
      </p:sp>
      <p:sp>
        <p:nvSpPr>
          <p:cNvPr id="3" name="Marcador de contenido 2">
            <a:extLst>
              <a:ext uri="{FF2B5EF4-FFF2-40B4-BE49-F238E27FC236}">
                <a16:creationId xmlns:a16="http://schemas.microsoft.com/office/drawing/2014/main" id="{76BDFE49-7602-4D93-AA82-6ECA30CB639A}"/>
              </a:ext>
            </a:extLst>
          </p:cNvPr>
          <p:cNvSpPr>
            <a:spLocks noGrp="1"/>
          </p:cNvSpPr>
          <p:nvPr>
            <p:ph idx="1"/>
          </p:nvPr>
        </p:nvSpPr>
        <p:spPr>
          <a:xfrm>
            <a:off x="4137660" y="-888492"/>
            <a:ext cx="7315200" cy="5120640"/>
          </a:xfrm>
        </p:spPr>
        <p:txBody>
          <a:bodyPr/>
          <a:lstStyle/>
          <a:p>
            <a:pPr marL="0" indent="0" algn="ctr">
              <a:lnSpc>
                <a:spcPct val="115000"/>
              </a:lnSpc>
              <a:spcAft>
                <a:spcPts val="1000"/>
              </a:spcAft>
              <a:buNone/>
            </a:pPr>
            <a:r>
              <a:rPr lang="es-MX" sz="1800" b="1" dirty="0">
                <a:effectLst/>
                <a:latin typeface="Arial Narrow" panose="020B0606020202030204" pitchFamily="34" charset="0"/>
                <a:ea typeface="Calibri" panose="020F0502020204030204" pitchFamily="34" charset="0"/>
                <a:cs typeface="Arial" panose="020B0604020202020204" pitchFamily="34" charset="0"/>
              </a:rPr>
              <a:t>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MX" sz="1800" b="1" dirty="0">
                <a:effectLst/>
                <a:latin typeface="Arial Narrow" panose="020B0606020202030204" pitchFamily="34" charset="0"/>
                <a:ea typeface="Calibri" panose="020F0502020204030204" pitchFamily="34" charset="0"/>
                <a:cs typeface="Arial" panose="020B0604020202020204" pitchFamily="34" charset="0"/>
              </a:rPr>
              <a:t>FASE III:</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MX" sz="1800" dirty="0">
                <a:effectLst/>
                <a:latin typeface="Arial Narrow" panose="020B0606020202030204" pitchFamily="34" charset="0"/>
                <a:ea typeface="Calibri" panose="020F0502020204030204" pitchFamily="34" charset="0"/>
                <a:cs typeface="Arial" panose="020B0604020202020204" pitchFamily="34" charset="0"/>
              </a:rPr>
              <a:t>Para la fase 3 de nuestro proyecto se nos pidió que implementáramos los módulos correspondientes para poder realizar instrucciones de tipo </a:t>
            </a:r>
            <a:r>
              <a:rPr lang="es-MX" sz="1800" dirty="0" err="1">
                <a:effectLst/>
                <a:latin typeface="Arial Narrow" panose="020B0606020202030204" pitchFamily="34" charset="0"/>
                <a:ea typeface="Calibri" panose="020F0502020204030204" pitchFamily="34" charset="0"/>
                <a:cs typeface="Arial" panose="020B0604020202020204" pitchFamily="34" charset="0"/>
              </a:rPr>
              <a:t>jump</a:t>
            </a:r>
            <a:r>
              <a:rPr lang="es-MX" sz="1800" dirty="0">
                <a:effectLst/>
                <a:latin typeface="Arial Narrow" panose="020B0606020202030204" pitchFamily="34" charset="0"/>
                <a:ea typeface="Calibri" panose="020F0502020204030204" pitchFamily="34" charset="0"/>
                <a:cs typeface="Arial" panose="020B0604020202020204" pitchFamily="34" charset="0"/>
              </a:rPr>
              <a:t>. Las modificaciones que tuvimos que hacer en el código de nuestro módulo completo fue agregar un multiplexor, al que llamé multiplexor 5, otro módulo de shift </a:t>
            </a:r>
            <a:r>
              <a:rPr lang="es-MX" sz="1800" dirty="0" err="1">
                <a:effectLst/>
                <a:latin typeface="Arial Narrow" panose="020B0606020202030204" pitchFamily="34" charset="0"/>
                <a:ea typeface="Calibri" panose="020F0502020204030204" pitchFamily="34" charset="0"/>
                <a:cs typeface="Arial" panose="020B0604020202020204" pitchFamily="34" charset="0"/>
              </a:rPr>
              <a:t>left</a:t>
            </a:r>
            <a:r>
              <a:rPr lang="es-MX" sz="1800" dirty="0">
                <a:effectLst/>
                <a:latin typeface="Arial Narrow" panose="020B0606020202030204" pitchFamily="34" charset="0"/>
                <a:ea typeface="Calibri" panose="020F0502020204030204" pitchFamily="34" charset="0"/>
                <a:cs typeface="Arial" panose="020B0604020202020204" pitchFamily="34" charset="0"/>
              </a:rPr>
              <a:t> y las salidas correspondientes de la unidad de control, que fue sólo una salida llamada </a:t>
            </a:r>
            <a:r>
              <a:rPr lang="es-MX" sz="1800" dirty="0" err="1">
                <a:effectLst/>
                <a:latin typeface="Arial Narrow" panose="020B0606020202030204" pitchFamily="34" charset="0"/>
                <a:ea typeface="Calibri" panose="020F0502020204030204" pitchFamily="34" charset="0"/>
                <a:cs typeface="Arial" panose="020B0604020202020204" pitchFamily="34" charset="0"/>
              </a:rPr>
              <a:t>jump</a:t>
            </a:r>
            <a:r>
              <a:rPr lang="es-MX" sz="1800" dirty="0">
                <a:effectLst/>
                <a:latin typeface="Arial Narrow" panose="020B0606020202030204" pitchFamily="34" charset="0"/>
                <a:ea typeface="Calibri" panose="020F0502020204030204" pitchFamily="34" charset="0"/>
                <a:cs typeface="Arial" panose="020B0604020202020204" pitchFamily="34" charset="0"/>
              </a:rPr>
              <a:t>.</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pic>
        <p:nvPicPr>
          <p:cNvPr id="4" name="Imagen 3" descr="Tabla&#10;&#10;Descripción generada automáticamente con confianza media">
            <a:extLst>
              <a:ext uri="{FF2B5EF4-FFF2-40B4-BE49-F238E27FC236}">
                <a16:creationId xmlns:a16="http://schemas.microsoft.com/office/drawing/2014/main" id="{06778341-9022-4C20-80DD-86A8CB662938}"/>
              </a:ext>
            </a:extLst>
          </p:cNvPr>
          <p:cNvPicPr/>
          <p:nvPr/>
        </p:nvPicPr>
        <p:blipFill>
          <a:blip r:embed="rId2"/>
          <a:stretch>
            <a:fillRect/>
          </a:stretch>
        </p:blipFill>
        <p:spPr>
          <a:xfrm>
            <a:off x="5359400" y="2727198"/>
            <a:ext cx="3441700" cy="3343402"/>
          </a:xfrm>
          <a:prstGeom prst="rect">
            <a:avLst/>
          </a:prstGeom>
        </p:spPr>
      </p:pic>
    </p:spTree>
    <p:extLst>
      <p:ext uri="{BB962C8B-B14F-4D97-AF65-F5344CB8AC3E}">
        <p14:creationId xmlns:p14="http://schemas.microsoft.com/office/powerpoint/2010/main" val="634090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FAAC50F-C11C-4067-899F-E6A0E75C0A52}"/>
              </a:ext>
            </a:extLst>
          </p:cNvPr>
          <p:cNvSpPr>
            <a:spLocks noGrp="1"/>
          </p:cNvSpPr>
          <p:nvPr>
            <p:ph idx="1"/>
          </p:nvPr>
        </p:nvSpPr>
        <p:spPr/>
        <p:txBody>
          <a:bodyPr/>
          <a:lstStyle/>
          <a:p>
            <a:r>
              <a:rPr lang="es-MX" sz="1800" dirty="0">
                <a:effectLst/>
                <a:latin typeface="Arial Narrow" panose="020B0606020202030204" pitchFamily="34" charset="0"/>
                <a:ea typeface="Calibri" panose="020F0502020204030204" pitchFamily="34" charset="0"/>
                <a:cs typeface="Arial" panose="020B0604020202020204" pitchFamily="34" charset="0"/>
              </a:rPr>
              <a:t>El nuevo módulo de shift </a:t>
            </a:r>
            <a:r>
              <a:rPr lang="es-MX" sz="1800" dirty="0" err="1">
                <a:effectLst/>
                <a:latin typeface="Arial Narrow" panose="020B0606020202030204" pitchFamily="34" charset="0"/>
                <a:ea typeface="Calibri" panose="020F0502020204030204" pitchFamily="34" charset="0"/>
                <a:cs typeface="Arial" panose="020B0604020202020204" pitchFamily="34" charset="0"/>
              </a:rPr>
              <a:t>left</a:t>
            </a:r>
            <a:r>
              <a:rPr lang="es-MX" sz="1800" dirty="0">
                <a:effectLst/>
                <a:latin typeface="Arial Narrow" panose="020B0606020202030204" pitchFamily="34" charset="0"/>
                <a:ea typeface="Calibri" panose="020F0502020204030204" pitchFamily="34" charset="0"/>
                <a:cs typeface="Arial" panose="020B0604020202020204" pitchFamily="34" charset="0"/>
              </a:rPr>
              <a:t> fue agregado después del buffer 1, recibe 26 bits que son los primeros bits de la instrucción (del bit 25 al bit 0), y la salida del shift </a:t>
            </a:r>
            <a:r>
              <a:rPr lang="es-MX" sz="1800" dirty="0" err="1">
                <a:effectLst/>
                <a:latin typeface="Arial Narrow" panose="020B0606020202030204" pitchFamily="34" charset="0"/>
                <a:ea typeface="Calibri" panose="020F0502020204030204" pitchFamily="34" charset="0"/>
                <a:cs typeface="Arial" panose="020B0604020202020204" pitchFamily="34" charset="0"/>
              </a:rPr>
              <a:t>left</a:t>
            </a:r>
            <a:r>
              <a:rPr lang="es-MX" sz="1800" dirty="0">
                <a:effectLst/>
                <a:latin typeface="Arial Narrow" panose="020B0606020202030204" pitchFamily="34" charset="0"/>
                <a:ea typeface="Calibri" panose="020F0502020204030204" pitchFamily="34" charset="0"/>
                <a:cs typeface="Arial" panose="020B0604020202020204" pitchFamily="34" charset="0"/>
              </a:rPr>
              <a:t> es de 28 bits que entran al buffer 2, en el buffer 2 se agregó una entrada para estos 28 bits, otra entrada para la señal de </a:t>
            </a:r>
            <a:r>
              <a:rPr lang="es-MX" sz="1800" dirty="0" err="1">
                <a:effectLst/>
                <a:latin typeface="Arial Narrow" panose="020B0606020202030204" pitchFamily="34" charset="0"/>
                <a:ea typeface="Calibri" panose="020F0502020204030204" pitchFamily="34" charset="0"/>
                <a:cs typeface="Arial" panose="020B0604020202020204" pitchFamily="34" charset="0"/>
              </a:rPr>
              <a:t>jump</a:t>
            </a:r>
            <a:r>
              <a:rPr lang="es-MX" sz="1800" dirty="0">
                <a:effectLst/>
                <a:latin typeface="Arial Narrow" panose="020B0606020202030204" pitchFamily="34" charset="0"/>
                <a:ea typeface="Calibri" panose="020F0502020204030204" pitchFamily="34" charset="0"/>
                <a:cs typeface="Arial" panose="020B0604020202020204" pitchFamily="34" charset="0"/>
              </a:rPr>
              <a:t> y una salida de 32 bits, esta salida esta dada por los 28 bits del shift </a:t>
            </a:r>
            <a:r>
              <a:rPr lang="es-MX" sz="1800" dirty="0" err="1">
                <a:effectLst/>
                <a:latin typeface="Arial Narrow" panose="020B0606020202030204" pitchFamily="34" charset="0"/>
                <a:ea typeface="Calibri" panose="020F0502020204030204" pitchFamily="34" charset="0"/>
                <a:cs typeface="Arial" panose="020B0604020202020204" pitchFamily="34" charset="0"/>
              </a:rPr>
              <a:t>left</a:t>
            </a:r>
            <a:r>
              <a:rPr lang="es-MX" sz="1800" dirty="0">
                <a:effectLst/>
                <a:latin typeface="Arial Narrow" panose="020B0606020202030204" pitchFamily="34" charset="0"/>
                <a:ea typeface="Calibri" panose="020F0502020204030204" pitchFamily="34" charset="0"/>
                <a:cs typeface="Arial" panose="020B0604020202020204" pitchFamily="34" charset="0"/>
              </a:rPr>
              <a:t> concatenados con 4 bits (del bit 31 al bit 28) de la salida del sumador 1. Esta salida de 32 bits es la dirección a la que se hará el </a:t>
            </a:r>
            <a:r>
              <a:rPr lang="es-MX" sz="1800" dirty="0" err="1">
                <a:effectLst/>
                <a:latin typeface="Arial Narrow" panose="020B0606020202030204" pitchFamily="34" charset="0"/>
                <a:ea typeface="Calibri" panose="020F0502020204030204" pitchFamily="34" charset="0"/>
                <a:cs typeface="Arial" panose="020B0604020202020204" pitchFamily="34" charset="0"/>
              </a:rPr>
              <a:t>jump</a:t>
            </a:r>
            <a:r>
              <a:rPr lang="es-MX" sz="1800" dirty="0">
                <a:effectLst/>
                <a:latin typeface="Arial Narrow" panose="020B0606020202030204" pitchFamily="34" charset="0"/>
                <a:ea typeface="Calibri" panose="020F0502020204030204" pitchFamily="34" charset="0"/>
                <a:cs typeface="Arial" panose="020B0604020202020204" pitchFamily="34" charset="0"/>
              </a:rPr>
              <a:t>. La señal de </a:t>
            </a:r>
            <a:r>
              <a:rPr lang="es-MX" sz="1800" dirty="0" err="1">
                <a:effectLst/>
                <a:latin typeface="Arial Narrow" panose="020B0606020202030204" pitchFamily="34" charset="0"/>
                <a:ea typeface="Calibri" panose="020F0502020204030204" pitchFamily="34" charset="0"/>
                <a:cs typeface="Arial" panose="020B0604020202020204" pitchFamily="34" charset="0"/>
              </a:rPr>
              <a:t>jump</a:t>
            </a:r>
            <a:r>
              <a:rPr lang="es-MX" sz="1800" dirty="0">
                <a:effectLst/>
                <a:latin typeface="Arial Narrow" panose="020B0606020202030204" pitchFamily="34" charset="0"/>
                <a:ea typeface="Calibri" panose="020F0502020204030204" pitchFamily="34" charset="0"/>
                <a:cs typeface="Arial" panose="020B0604020202020204" pitchFamily="34" charset="0"/>
              </a:rPr>
              <a:t> entra desde la unidad de control y sale hacia el próximo buffer.</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r>
              <a:rPr lang="es-MX" sz="1800" dirty="0">
                <a:effectLst/>
                <a:latin typeface="Arial Narrow" panose="020B0606020202030204" pitchFamily="34" charset="0"/>
                <a:ea typeface="Calibri" panose="020F0502020204030204" pitchFamily="34" charset="0"/>
                <a:cs typeface="Arial" panose="020B0604020202020204" pitchFamily="34" charset="0"/>
              </a:rPr>
              <a:t>En el buffer 3 también se agregaron dos entradas, una de 32 bits y otra para la señal de </a:t>
            </a:r>
            <a:r>
              <a:rPr lang="es-MX" sz="1800" dirty="0" err="1">
                <a:effectLst/>
                <a:latin typeface="Arial Narrow" panose="020B0606020202030204" pitchFamily="34" charset="0"/>
                <a:ea typeface="Calibri" panose="020F0502020204030204" pitchFamily="34" charset="0"/>
                <a:cs typeface="Arial" panose="020B0604020202020204" pitchFamily="34" charset="0"/>
              </a:rPr>
              <a:t>jump</a:t>
            </a:r>
            <a:r>
              <a:rPr lang="es-MX" sz="1800" dirty="0">
                <a:effectLst/>
                <a:latin typeface="Arial Narrow" panose="020B0606020202030204" pitchFamily="34" charset="0"/>
                <a:ea typeface="Calibri" panose="020F0502020204030204" pitchFamily="34" charset="0"/>
                <a:cs typeface="Arial" panose="020B0604020202020204" pitchFamily="34" charset="0"/>
              </a:rPr>
              <a:t>, también dos pares de salidas para la dirección de </a:t>
            </a:r>
            <a:r>
              <a:rPr lang="es-MX" sz="1800" dirty="0" err="1">
                <a:effectLst/>
                <a:latin typeface="Arial Narrow" panose="020B0606020202030204" pitchFamily="34" charset="0"/>
                <a:ea typeface="Calibri" panose="020F0502020204030204" pitchFamily="34" charset="0"/>
                <a:cs typeface="Arial" panose="020B0604020202020204" pitchFamily="34" charset="0"/>
              </a:rPr>
              <a:t>jump</a:t>
            </a:r>
            <a:r>
              <a:rPr lang="es-MX" sz="1800" dirty="0">
                <a:effectLst/>
                <a:latin typeface="Arial Narrow" panose="020B0606020202030204" pitchFamily="34" charset="0"/>
                <a:ea typeface="Calibri" panose="020F0502020204030204" pitchFamily="34" charset="0"/>
                <a:cs typeface="Arial" panose="020B0604020202020204" pitchFamily="34" charset="0"/>
              </a:rPr>
              <a:t> y la señal de </a:t>
            </a:r>
            <a:r>
              <a:rPr lang="es-MX" sz="1800" dirty="0" err="1">
                <a:effectLst/>
                <a:latin typeface="Arial Narrow" panose="020B0606020202030204" pitchFamily="34" charset="0"/>
                <a:ea typeface="Calibri" panose="020F0502020204030204" pitchFamily="34" charset="0"/>
                <a:cs typeface="Arial" panose="020B0604020202020204" pitchFamily="34" charset="0"/>
              </a:rPr>
              <a:t>jump</a:t>
            </a:r>
            <a:r>
              <a:rPr lang="es-MX" sz="1800" dirty="0">
                <a:effectLst/>
                <a:latin typeface="Arial Narrow" panose="020B0606020202030204" pitchFamily="34" charset="0"/>
                <a:ea typeface="Calibri" panose="020F0502020204030204" pitchFamily="34" charset="0"/>
                <a:cs typeface="Arial" panose="020B0604020202020204" pitchFamily="34" charset="0"/>
              </a:rPr>
              <a:t>, que son de 32 bits y 1 bit respectivamente. Estas dos salidas ya no pasan al próximo buffer, las dos se van al multiplexor 5.</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373192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D101A-A8D6-48DD-BEE8-B803DFE85779}"/>
              </a:ext>
            </a:extLst>
          </p:cNvPr>
          <p:cNvSpPr>
            <a:spLocks noGrp="1"/>
          </p:cNvSpPr>
          <p:nvPr>
            <p:ph type="title"/>
          </p:nvPr>
        </p:nvSpPr>
        <p:spPr/>
        <p:txBody>
          <a:bodyPr/>
          <a:lstStyle/>
          <a:p>
            <a:r>
              <a:rPr lang="es-MX" dirty="0"/>
              <a:t>Resultados esperados</a:t>
            </a:r>
          </a:p>
        </p:txBody>
      </p:sp>
      <p:graphicFrame>
        <p:nvGraphicFramePr>
          <p:cNvPr id="4" name="Marcador de contenido 3">
            <a:extLst>
              <a:ext uri="{FF2B5EF4-FFF2-40B4-BE49-F238E27FC236}">
                <a16:creationId xmlns:a16="http://schemas.microsoft.com/office/drawing/2014/main" id="{B2D3A0B7-50CA-4C7C-A666-BD1FF9F8FAA4}"/>
              </a:ext>
            </a:extLst>
          </p:cNvPr>
          <p:cNvGraphicFramePr>
            <a:graphicFrameLocks noGrp="1"/>
          </p:cNvGraphicFramePr>
          <p:nvPr>
            <p:ph idx="1"/>
            <p:extLst>
              <p:ext uri="{D42A27DB-BD31-4B8C-83A1-F6EECF244321}">
                <p14:modId xmlns:p14="http://schemas.microsoft.com/office/powerpoint/2010/main" val="38470221"/>
              </p:ext>
            </p:extLst>
          </p:nvPr>
        </p:nvGraphicFramePr>
        <p:xfrm>
          <a:off x="3927792" y="1711036"/>
          <a:ext cx="7019607" cy="3686466"/>
        </p:xfrm>
        <a:graphic>
          <a:graphicData uri="http://schemas.openxmlformats.org/drawingml/2006/table">
            <a:tbl>
              <a:tblPr firstRow="1" firstCol="1" bandRow="1">
                <a:tableStyleId>{5C22544A-7EE6-4342-B048-85BDC9FD1C3A}</a:tableStyleId>
              </a:tblPr>
              <a:tblGrid>
                <a:gridCol w="705527">
                  <a:extLst>
                    <a:ext uri="{9D8B030D-6E8A-4147-A177-3AD203B41FA5}">
                      <a16:colId xmlns:a16="http://schemas.microsoft.com/office/drawing/2014/main" val="2758933539"/>
                    </a:ext>
                  </a:extLst>
                </a:gridCol>
                <a:gridCol w="1052864">
                  <a:extLst>
                    <a:ext uri="{9D8B030D-6E8A-4147-A177-3AD203B41FA5}">
                      <a16:colId xmlns:a16="http://schemas.microsoft.com/office/drawing/2014/main" val="2970028492"/>
                    </a:ext>
                  </a:extLst>
                </a:gridCol>
                <a:gridCol w="1052864">
                  <a:extLst>
                    <a:ext uri="{9D8B030D-6E8A-4147-A177-3AD203B41FA5}">
                      <a16:colId xmlns:a16="http://schemas.microsoft.com/office/drawing/2014/main" val="247582963"/>
                    </a:ext>
                  </a:extLst>
                </a:gridCol>
                <a:gridCol w="1052088">
                  <a:extLst>
                    <a:ext uri="{9D8B030D-6E8A-4147-A177-3AD203B41FA5}">
                      <a16:colId xmlns:a16="http://schemas.microsoft.com/office/drawing/2014/main" val="515843474"/>
                    </a:ext>
                  </a:extLst>
                </a:gridCol>
                <a:gridCol w="1052088">
                  <a:extLst>
                    <a:ext uri="{9D8B030D-6E8A-4147-A177-3AD203B41FA5}">
                      <a16:colId xmlns:a16="http://schemas.microsoft.com/office/drawing/2014/main" val="3050427134"/>
                    </a:ext>
                  </a:extLst>
                </a:gridCol>
                <a:gridCol w="1052088">
                  <a:extLst>
                    <a:ext uri="{9D8B030D-6E8A-4147-A177-3AD203B41FA5}">
                      <a16:colId xmlns:a16="http://schemas.microsoft.com/office/drawing/2014/main" val="2408417381"/>
                    </a:ext>
                  </a:extLst>
                </a:gridCol>
                <a:gridCol w="1052088">
                  <a:extLst>
                    <a:ext uri="{9D8B030D-6E8A-4147-A177-3AD203B41FA5}">
                      <a16:colId xmlns:a16="http://schemas.microsoft.com/office/drawing/2014/main" val="603319840"/>
                    </a:ext>
                  </a:extLst>
                </a:gridCol>
              </a:tblGrid>
              <a:tr h="737247">
                <a:tc>
                  <a:txBody>
                    <a:bodyPr/>
                    <a:lstStyle/>
                    <a:p>
                      <a:pPr algn="ctr">
                        <a:lnSpc>
                          <a:spcPct val="115000"/>
                        </a:lnSpc>
                        <a:spcAft>
                          <a:spcPts val="1000"/>
                        </a:spcAft>
                      </a:pPr>
                      <a:r>
                        <a:rPr lang="es-MX" sz="1200">
                          <a:effectLst/>
                        </a:rPr>
                        <a:t>Vuelta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add $0, $1, $2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addi $1, $0, #0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addi $2, $1, #0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addi $9, $9, #1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beq $9, $10, #1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200">
                          <a:effectLst/>
                        </a:rPr>
                        <a:t>Jump #0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5888342"/>
                  </a:ext>
                </a:extLst>
              </a:tr>
              <a:tr h="327691">
                <a:tc>
                  <a:txBody>
                    <a:bodyPr/>
                    <a:lstStyle/>
                    <a:p>
                      <a:pPr algn="ctr">
                        <a:lnSpc>
                          <a:spcPct val="115000"/>
                        </a:lnSpc>
                        <a:spcAft>
                          <a:spcPts val="1000"/>
                        </a:spcAft>
                      </a:pPr>
                      <a:r>
                        <a:rPr lang="es-MX"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$2 = 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$0 = 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$1 = 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$9 = 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No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Sí</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9920977"/>
                  </a:ext>
                </a:extLst>
              </a:tr>
              <a:tr h="327691">
                <a:tc>
                  <a:txBody>
                    <a:bodyPr/>
                    <a:lstStyle/>
                    <a:p>
                      <a:pPr algn="ctr">
                        <a:lnSpc>
                          <a:spcPct val="115000"/>
                        </a:lnSpc>
                        <a:spcAft>
                          <a:spcPts val="1000"/>
                        </a:spcAft>
                      </a:pPr>
                      <a:r>
                        <a:rPr lang="es-MX" sz="1100">
                          <a:effectLst/>
                        </a:rPr>
                        <a:t>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$2 = 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$0 = 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$1 = 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$9 = 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No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Sí</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9148352"/>
                  </a:ext>
                </a:extLst>
              </a:tr>
              <a:tr h="327691">
                <a:tc>
                  <a:txBody>
                    <a:bodyPr/>
                    <a:lstStyle/>
                    <a:p>
                      <a:pPr algn="ctr">
                        <a:lnSpc>
                          <a:spcPct val="115000"/>
                        </a:lnSpc>
                        <a:spcAft>
                          <a:spcPts val="1000"/>
                        </a:spcAft>
                      </a:pPr>
                      <a:r>
                        <a:rPr lang="es-MX" sz="1100">
                          <a:effectLst/>
                        </a:rPr>
                        <a:t>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$2 = 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$0 = 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$1 = 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$9 = 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No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Sí</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8705862"/>
                  </a:ext>
                </a:extLst>
              </a:tr>
              <a:tr h="327691">
                <a:tc>
                  <a:txBody>
                    <a:bodyPr/>
                    <a:lstStyle/>
                    <a:p>
                      <a:pPr algn="ctr">
                        <a:lnSpc>
                          <a:spcPct val="115000"/>
                        </a:lnSpc>
                        <a:spcAft>
                          <a:spcPts val="1000"/>
                        </a:spcAft>
                      </a:pPr>
                      <a:r>
                        <a:rPr lang="es-MX" sz="1100">
                          <a:effectLst/>
                        </a:rPr>
                        <a:t>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$2 = 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$0 = 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$1 = 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$9 = 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No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Sí</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5325572"/>
                  </a:ext>
                </a:extLst>
              </a:tr>
              <a:tr h="327691">
                <a:tc>
                  <a:txBody>
                    <a:bodyPr/>
                    <a:lstStyle/>
                    <a:p>
                      <a:pPr algn="ctr">
                        <a:lnSpc>
                          <a:spcPct val="115000"/>
                        </a:lnSpc>
                        <a:spcAft>
                          <a:spcPts val="1000"/>
                        </a:spcAft>
                      </a:pPr>
                      <a:r>
                        <a:rPr lang="es-MX" sz="1100">
                          <a:effectLst/>
                        </a:rPr>
                        <a:t>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$2 = 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$0 = 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$1 = 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$9 = 6</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no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Sí</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7385091"/>
                  </a:ext>
                </a:extLst>
              </a:tr>
              <a:tr h="327691">
                <a:tc>
                  <a:txBody>
                    <a:bodyPr/>
                    <a:lstStyle/>
                    <a:p>
                      <a:pPr algn="ctr">
                        <a:lnSpc>
                          <a:spcPct val="115000"/>
                        </a:lnSpc>
                        <a:spcAft>
                          <a:spcPts val="1000"/>
                        </a:spcAft>
                      </a:pPr>
                      <a:r>
                        <a:rPr lang="es-MX" sz="1100">
                          <a:effectLst/>
                        </a:rPr>
                        <a:t>6</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$2 = 13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$0 = 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$1 = 13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$9 = 7</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No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Sí</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9480199"/>
                  </a:ext>
                </a:extLst>
              </a:tr>
              <a:tr h="327691">
                <a:tc>
                  <a:txBody>
                    <a:bodyPr/>
                    <a:lstStyle/>
                    <a:p>
                      <a:pPr algn="ctr">
                        <a:lnSpc>
                          <a:spcPct val="115000"/>
                        </a:lnSpc>
                        <a:spcAft>
                          <a:spcPts val="1000"/>
                        </a:spcAft>
                      </a:pPr>
                      <a:r>
                        <a:rPr lang="es-MX" sz="1100">
                          <a:effectLst/>
                        </a:rPr>
                        <a:t>7</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$2 = 21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$0 = 13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$1 = 21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$9 = 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No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Sí</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518818"/>
                  </a:ext>
                </a:extLst>
              </a:tr>
              <a:tr h="327691">
                <a:tc>
                  <a:txBody>
                    <a:bodyPr/>
                    <a:lstStyle/>
                    <a:p>
                      <a:pPr algn="ctr">
                        <a:lnSpc>
                          <a:spcPct val="115000"/>
                        </a:lnSpc>
                        <a:spcAft>
                          <a:spcPts val="1000"/>
                        </a:spcAft>
                      </a:pPr>
                      <a:r>
                        <a:rPr lang="es-MX" sz="1100">
                          <a:effectLst/>
                        </a:rPr>
                        <a:t>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$2 = 34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$0 = 21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$1 = 34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$9 = 9</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No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Sí</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102437"/>
                  </a:ext>
                </a:extLst>
              </a:tr>
              <a:tr h="327691">
                <a:tc>
                  <a:txBody>
                    <a:bodyPr/>
                    <a:lstStyle/>
                    <a:p>
                      <a:pPr algn="ctr">
                        <a:lnSpc>
                          <a:spcPct val="115000"/>
                        </a:lnSpc>
                        <a:spcAft>
                          <a:spcPts val="1000"/>
                        </a:spcAft>
                      </a:pPr>
                      <a:r>
                        <a:rPr lang="es-MX" sz="1100">
                          <a:effectLst/>
                        </a:rPr>
                        <a:t>9</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$2 = 55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$0 = 34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$1 = 55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$9 = 10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a:effectLst/>
                        </a:rPr>
                        <a:t>Sí</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s-MX" sz="1100" dirty="0">
                          <a:effectLst/>
                        </a:rPr>
                        <a:t>No</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9412360"/>
                  </a:ext>
                </a:extLst>
              </a:tr>
            </a:tbl>
          </a:graphicData>
        </a:graphic>
      </p:graphicFrame>
    </p:spTree>
    <p:extLst>
      <p:ext uri="{BB962C8B-B14F-4D97-AF65-F5344CB8AC3E}">
        <p14:creationId xmlns:p14="http://schemas.microsoft.com/office/powerpoint/2010/main" val="426860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Imagen que contiene Gráfico&#10;&#10;Descripción generada automáticamente">
            <a:extLst>
              <a:ext uri="{FF2B5EF4-FFF2-40B4-BE49-F238E27FC236}">
                <a16:creationId xmlns:a16="http://schemas.microsoft.com/office/drawing/2014/main" id="{B5EBD829-5817-4FDE-917E-48BBACC210C1}"/>
              </a:ext>
            </a:extLst>
          </p:cNvPr>
          <p:cNvPicPr>
            <a:picLocks noGrp="1"/>
          </p:cNvPicPr>
          <p:nvPr>
            <p:ph idx="1"/>
          </p:nvPr>
        </p:nvPicPr>
        <p:blipFill>
          <a:blip r:embed="rId2"/>
          <a:stretch>
            <a:fillRect/>
          </a:stretch>
        </p:blipFill>
        <p:spPr>
          <a:xfrm>
            <a:off x="3758930" y="1123837"/>
            <a:ext cx="3877216" cy="2772162"/>
          </a:xfrm>
          <a:prstGeom prst="rect">
            <a:avLst/>
          </a:prstGeom>
        </p:spPr>
      </p:pic>
      <p:pic>
        <p:nvPicPr>
          <p:cNvPr id="5" name="Imagen 4" descr="Texto&#10;&#10;Descripción generada automáticamente con confianza media">
            <a:extLst>
              <a:ext uri="{FF2B5EF4-FFF2-40B4-BE49-F238E27FC236}">
                <a16:creationId xmlns:a16="http://schemas.microsoft.com/office/drawing/2014/main" id="{E119C7E4-6346-4009-ACC1-03650B15E839}"/>
              </a:ext>
            </a:extLst>
          </p:cNvPr>
          <p:cNvPicPr/>
          <p:nvPr/>
        </p:nvPicPr>
        <p:blipFill>
          <a:blip r:embed="rId3"/>
          <a:stretch>
            <a:fillRect/>
          </a:stretch>
        </p:blipFill>
        <p:spPr>
          <a:xfrm>
            <a:off x="4464050" y="4586287"/>
            <a:ext cx="2466975" cy="962025"/>
          </a:xfrm>
          <a:prstGeom prst="rect">
            <a:avLst/>
          </a:prstGeom>
        </p:spPr>
      </p:pic>
    </p:spTree>
    <p:extLst>
      <p:ext uri="{BB962C8B-B14F-4D97-AF65-F5344CB8AC3E}">
        <p14:creationId xmlns:p14="http://schemas.microsoft.com/office/powerpoint/2010/main" val="306488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EB5EC0-57AC-4CFE-A37F-2EC73C98EE8F}"/>
              </a:ext>
            </a:extLst>
          </p:cNvPr>
          <p:cNvSpPr>
            <a:spLocks noGrp="1"/>
          </p:cNvSpPr>
          <p:nvPr>
            <p:ph type="title"/>
          </p:nvPr>
        </p:nvSpPr>
        <p:spPr/>
        <p:txBody>
          <a:bodyPr/>
          <a:lstStyle/>
          <a:p>
            <a:r>
              <a:rPr lang="es-MX" dirty="0"/>
              <a:t>Diagrama de </a:t>
            </a:r>
            <a:r>
              <a:rPr lang="es-MX" dirty="0" err="1"/>
              <a:t>Datapath</a:t>
            </a:r>
            <a:endParaRPr lang="es-MX" dirty="0"/>
          </a:p>
        </p:txBody>
      </p:sp>
      <p:pic>
        <p:nvPicPr>
          <p:cNvPr id="4" name="Marcador de contenido 3">
            <a:extLst>
              <a:ext uri="{FF2B5EF4-FFF2-40B4-BE49-F238E27FC236}">
                <a16:creationId xmlns:a16="http://schemas.microsoft.com/office/drawing/2014/main" id="{2703D7D1-1C67-454E-B995-9FDB7DE268BE}"/>
              </a:ext>
            </a:extLst>
          </p:cNvPr>
          <p:cNvPicPr>
            <a:picLocks noGrp="1"/>
          </p:cNvPicPr>
          <p:nvPr>
            <p:ph idx="1"/>
          </p:nvPr>
        </p:nvPicPr>
        <p:blipFill>
          <a:blip r:embed="rId2"/>
          <a:srcRect/>
          <a:stretch>
            <a:fillRect/>
          </a:stretch>
        </p:blipFill>
        <p:spPr bwMode="auto">
          <a:xfrm>
            <a:off x="4241800" y="1271778"/>
            <a:ext cx="5629275" cy="4305300"/>
          </a:xfrm>
          <a:prstGeom prst="rect">
            <a:avLst/>
          </a:prstGeom>
          <a:noFill/>
          <a:ln w="9525">
            <a:noFill/>
            <a:miter lim="800000"/>
            <a:headEnd/>
            <a:tailEnd/>
          </a:ln>
        </p:spPr>
      </p:pic>
    </p:spTree>
    <p:extLst>
      <p:ext uri="{BB962C8B-B14F-4D97-AF65-F5344CB8AC3E}">
        <p14:creationId xmlns:p14="http://schemas.microsoft.com/office/powerpoint/2010/main" val="1763115828"/>
      </p:ext>
    </p:extLst>
  </p:cSld>
  <p:clrMapOvr>
    <a:masterClrMapping/>
  </p:clrMapOvr>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TM03457464[[fn=Dividendo]]</Template>
  <TotalTime>23</TotalTime>
  <Words>1092</Words>
  <Application>Microsoft Office PowerPoint</Application>
  <PresentationFormat>Panorámica</PresentationFormat>
  <Paragraphs>189</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 Narrow</vt:lpstr>
      <vt:lpstr>Calibri</vt:lpstr>
      <vt:lpstr>Corbel</vt:lpstr>
      <vt:lpstr>Symbol</vt:lpstr>
      <vt:lpstr>Wingdings 2</vt:lpstr>
      <vt:lpstr>Marco</vt:lpstr>
      <vt:lpstr>Fase 3 Proyecto Final</vt:lpstr>
      <vt:lpstr>Desarrollo de un Datapath</vt:lpstr>
      <vt:lpstr>Temporización Monociclo</vt:lpstr>
      <vt:lpstr>Presentación de PowerPoint</vt:lpstr>
      <vt:lpstr>Codificación</vt:lpstr>
      <vt:lpstr>Presentación de PowerPoint</vt:lpstr>
      <vt:lpstr>Resultados esperados</vt:lpstr>
      <vt:lpstr>Presentación de PowerPoint</vt:lpstr>
      <vt:lpstr>Diagrama de Datapath</vt:lpstr>
      <vt:lpstr>Programa ensamblador</vt:lpstr>
      <vt:lpstr>Presentación de PowerPoint</vt:lpstr>
      <vt:lpstr>Diagrama de flujo</vt:lpstr>
      <vt:lpstr>Bitácora de reuniones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Fase 3 Proyecto Final</dc:title>
  <dc:creator>Carlos González</dc:creator>
  <cp:lastModifiedBy>Carlos González</cp:lastModifiedBy>
  <cp:revision>3</cp:revision>
  <dcterms:created xsi:type="dcterms:W3CDTF">2021-06-23T01:20:32Z</dcterms:created>
  <dcterms:modified xsi:type="dcterms:W3CDTF">2021-06-23T01:43:38Z</dcterms:modified>
</cp:coreProperties>
</file>