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80"/>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4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13 Título"/>
          <p:cNvSpPr>
            <a:spLocks noGrp="1"/>
          </p:cNvSpPr>
          <p:nvPr>
            <p:ph type="ctrTitle"/>
          </p:nvPr>
        </p:nvSpPr>
        <p:spPr>
          <a:xfrm>
            <a:off x="1432560" y="359898"/>
            <a:ext cx="7406640" cy="1472184"/>
          </a:xfrm>
        </p:spPr>
        <p:txBody>
          <a:bodyPr anchor="b"/>
          <a:lstStyle>
            <a:lvl1pPr algn="l">
              <a:defRPr/>
            </a:lvl1pPr>
            <a:extLst/>
          </a:lstStyle>
          <a:p>
            <a:r>
              <a:rPr kumimoji="0" lang="es-ES" smtClean="0"/>
              <a:t>Haga clic para modificar el estilo de título del patrón</a:t>
            </a:r>
            <a:endParaRPr kumimoji="0" lang="en-US"/>
          </a:p>
        </p:txBody>
      </p:sp>
      <p:sp>
        <p:nvSpPr>
          <p:cNvPr id="22" name="21 Subtítulo"/>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7" name="6 Marcador de fecha"/>
          <p:cNvSpPr>
            <a:spLocks noGrp="1"/>
          </p:cNvSpPr>
          <p:nvPr>
            <p:ph type="dt" sz="half" idx="10"/>
          </p:nvPr>
        </p:nvSpPr>
        <p:spPr/>
        <p:txBody>
          <a:bodyPr/>
          <a:lstStyle>
            <a:extLst/>
          </a:lstStyle>
          <a:p>
            <a:fld id="{171EA1CA-614A-46A8-88F1-99F628246B5D}" type="datetimeFigureOut">
              <a:rPr lang="es-MX" smtClean="0"/>
              <a:pPr/>
              <a:t>25/05/2021</a:t>
            </a:fld>
            <a:endParaRPr lang="es-MX"/>
          </a:p>
        </p:txBody>
      </p:sp>
      <p:sp>
        <p:nvSpPr>
          <p:cNvPr id="20" name="19 Marcador de pie de página"/>
          <p:cNvSpPr>
            <a:spLocks noGrp="1"/>
          </p:cNvSpPr>
          <p:nvPr>
            <p:ph type="ftr" sz="quarter" idx="11"/>
          </p:nvPr>
        </p:nvSpPr>
        <p:spPr/>
        <p:txBody>
          <a:bodyPr/>
          <a:lstStyle>
            <a:extLst/>
          </a:lstStyle>
          <a:p>
            <a:endParaRPr lang="es-MX"/>
          </a:p>
        </p:txBody>
      </p:sp>
      <p:sp>
        <p:nvSpPr>
          <p:cNvPr id="10" name="9 Marcador de número de diapositiva"/>
          <p:cNvSpPr>
            <a:spLocks noGrp="1"/>
          </p:cNvSpPr>
          <p:nvPr>
            <p:ph type="sldNum" sz="quarter" idx="12"/>
          </p:nvPr>
        </p:nvSpPr>
        <p:spPr/>
        <p:txBody>
          <a:bodyPr/>
          <a:lstStyle>
            <a:extLst/>
          </a:lstStyle>
          <a:p>
            <a:fld id="{50A6B85A-2C1A-4DC1-9680-719EFA94EE49}" type="slidenum">
              <a:rPr lang="es-MX" smtClean="0"/>
              <a:pPr/>
              <a:t>‹Nº›</a:t>
            </a:fld>
            <a:endParaRPr lang="es-MX"/>
          </a:p>
        </p:txBody>
      </p:sp>
      <p:sp>
        <p:nvSpPr>
          <p:cNvPr id="8" name="7 Elipse"/>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171EA1CA-614A-46A8-88F1-99F628246B5D}" type="datetimeFigureOut">
              <a:rPr lang="es-MX" smtClean="0"/>
              <a:pPr/>
              <a:t>25/05/2021</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50A6B85A-2C1A-4DC1-9680-719EFA94EE49}"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274639"/>
            <a:ext cx="1828800" cy="5851525"/>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1143000" y="274640"/>
            <a:ext cx="55626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171EA1CA-614A-46A8-88F1-99F628246B5D}" type="datetimeFigureOut">
              <a:rPr lang="es-MX" smtClean="0"/>
              <a:pPr/>
              <a:t>25/05/2021</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50A6B85A-2C1A-4DC1-9680-719EFA94EE49}"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171EA1CA-614A-46A8-88F1-99F628246B5D}" type="datetimeFigureOut">
              <a:rPr lang="es-MX" smtClean="0"/>
              <a:pPr/>
              <a:t>25/05/2021</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50A6B85A-2C1A-4DC1-9680-719EFA94EE49}"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6 Rectángulo"/>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171EA1CA-614A-46A8-88F1-99F628246B5D}" type="datetimeFigureOut">
              <a:rPr lang="es-MX" smtClean="0"/>
              <a:pPr/>
              <a:t>25/05/2021</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50A6B85A-2C1A-4DC1-9680-719EFA94EE49}" type="slidenum">
              <a:rPr lang="es-MX" smtClean="0"/>
              <a:pPr/>
              <a:t>‹Nº›</a:t>
            </a:fld>
            <a:endParaRPr lang="es-MX"/>
          </a:p>
        </p:txBody>
      </p:sp>
      <p:sp>
        <p:nvSpPr>
          <p:cNvPr id="10" name="9 Rectángulo"/>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171EA1CA-614A-46A8-88F1-99F628246B5D}" type="datetimeFigureOut">
              <a:rPr lang="es-MX" smtClean="0"/>
              <a:pPr/>
              <a:t>25/05/2021</a:t>
            </a:fld>
            <a:endParaRPr lang="es-MX"/>
          </a:p>
        </p:txBody>
      </p:sp>
      <p:sp>
        <p:nvSpPr>
          <p:cNvPr id="6" name="5 Marcador de pie de página"/>
          <p:cNvSpPr>
            <a:spLocks noGrp="1"/>
          </p:cNvSpPr>
          <p:nvPr>
            <p:ph type="ftr" sz="quarter" idx="11"/>
          </p:nvPr>
        </p:nvSpPr>
        <p:spPr/>
        <p:txBody>
          <a:bodyPr/>
          <a:lstStyle>
            <a:extLst/>
          </a:lstStyle>
          <a:p>
            <a:endParaRPr lang="es-MX"/>
          </a:p>
        </p:txBody>
      </p:sp>
      <p:sp>
        <p:nvSpPr>
          <p:cNvPr id="7" name="6 Marcador de número de diapositiva"/>
          <p:cNvSpPr>
            <a:spLocks noGrp="1"/>
          </p:cNvSpPr>
          <p:nvPr>
            <p:ph type="sldNum" sz="quarter" idx="12"/>
          </p:nvPr>
        </p:nvSpPr>
        <p:spPr/>
        <p:txBody>
          <a:bodyPr/>
          <a:lstStyle>
            <a:extLst/>
          </a:lstStyle>
          <a:p>
            <a:fld id="{50A6B85A-2C1A-4DC1-9680-719EFA94EE49}"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171EA1CA-614A-46A8-88F1-99F628246B5D}" type="datetimeFigureOut">
              <a:rPr lang="es-MX" smtClean="0"/>
              <a:pPr/>
              <a:t>25/05/2021</a:t>
            </a:fld>
            <a:endParaRPr lang="es-MX"/>
          </a:p>
        </p:txBody>
      </p:sp>
      <p:sp>
        <p:nvSpPr>
          <p:cNvPr id="8" name="7 Marcador de pie de página"/>
          <p:cNvSpPr>
            <a:spLocks noGrp="1"/>
          </p:cNvSpPr>
          <p:nvPr>
            <p:ph type="ftr" sz="quarter" idx="11"/>
          </p:nvPr>
        </p:nvSpPr>
        <p:spPr/>
        <p:txBody>
          <a:bodyPr/>
          <a:lstStyle>
            <a:extLst/>
          </a:lstStyle>
          <a:p>
            <a:endParaRPr lang="es-MX"/>
          </a:p>
        </p:txBody>
      </p:sp>
      <p:sp>
        <p:nvSpPr>
          <p:cNvPr id="9" name="8 Marcador de número de diapositiva"/>
          <p:cNvSpPr>
            <a:spLocks noGrp="1"/>
          </p:cNvSpPr>
          <p:nvPr>
            <p:ph type="sldNum" sz="quarter" idx="12"/>
          </p:nvPr>
        </p:nvSpPr>
        <p:spPr/>
        <p:txBody>
          <a:bodyPr/>
          <a:lstStyle>
            <a:extLst/>
          </a:lstStyle>
          <a:p>
            <a:fld id="{50A6B85A-2C1A-4DC1-9680-719EFA94EE49}"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nchor="ct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171EA1CA-614A-46A8-88F1-99F628246B5D}" type="datetimeFigureOut">
              <a:rPr lang="es-MX" smtClean="0"/>
              <a:pPr/>
              <a:t>25/05/2021</a:t>
            </a:fld>
            <a:endParaRPr lang="es-MX"/>
          </a:p>
        </p:txBody>
      </p:sp>
      <p:sp>
        <p:nvSpPr>
          <p:cNvPr id="4" name="3 Marcador de pie de página"/>
          <p:cNvSpPr>
            <a:spLocks noGrp="1"/>
          </p:cNvSpPr>
          <p:nvPr>
            <p:ph type="ftr" sz="quarter" idx="11"/>
          </p:nvPr>
        </p:nvSpPr>
        <p:spPr/>
        <p:txBody>
          <a:bodyPr/>
          <a:lstStyle>
            <a:extLst/>
          </a:lstStyle>
          <a:p>
            <a:endParaRPr lang="es-MX"/>
          </a:p>
        </p:txBody>
      </p:sp>
      <p:sp>
        <p:nvSpPr>
          <p:cNvPr id="5" name="4 Marcador de número de diapositiva"/>
          <p:cNvSpPr>
            <a:spLocks noGrp="1"/>
          </p:cNvSpPr>
          <p:nvPr>
            <p:ph type="sldNum" sz="quarter" idx="12"/>
          </p:nvPr>
        </p:nvSpPr>
        <p:spPr/>
        <p:txBody>
          <a:bodyPr/>
          <a:lstStyle>
            <a:extLst/>
          </a:lstStyle>
          <a:p>
            <a:fld id="{50A6B85A-2C1A-4DC1-9680-719EFA94EE49}"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4 Rectángulo"/>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Marcador de fecha"/>
          <p:cNvSpPr>
            <a:spLocks noGrp="1"/>
          </p:cNvSpPr>
          <p:nvPr>
            <p:ph type="dt" sz="half" idx="10"/>
          </p:nvPr>
        </p:nvSpPr>
        <p:spPr/>
        <p:txBody>
          <a:bodyPr/>
          <a:lstStyle>
            <a:extLst/>
          </a:lstStyle>
          <a:p>
            <a:fld id="{171EA1CA-614A-46A8-88F1-99F628246B5D}" type="datetimeFigureOut">
              <a:rPr lang="es-MX" smtClean="0"/>
              <a:pPr/>
              <a:t>25/05/2021</a:t>
            </a:fld>
            <a:endParaRPr lang="es-MX"/>
          </a:p>
        </p:txBody>
      </p:sp>
      <p:sp>
        <p:nvSpPr>
          <p:cNvPr id="3" name="2 Marcador de pie de página"/>
          <p:cNvSpPr>
            <a:spLocks noGrp="1"/>
          </p:cNvSpPr>
          <p:nvPr>
            <p:ph type="ftr" sz="quarter" idx="11"/>
          </p:nvPr>
        </p:nvSpPr>
        <p:spPr/>
        <p:txBody>
          <a:bodyPr/>
          <a:lstStyle>
            <a:extLst/>
          </a:lstStyle>
          <a:p>
            <a:endParaRPr lang="es-MX"/>
          </a:p>
        </p:txBody>
      </p:sp>
      <p:sp>
        <p:nvSpPr>
          <p:cNvPr id="4" name="3 Marcador de número de diapositiva"/>
          <p:cNvSpPr>
            <a:spLocks noGrp="1"/>
          </p:cNvSpPr>
          <p:nvPr>
            <p:ph type="sldNum" sz="quarter" idx="12"/>
          </p:nvPr>
        </p:nvSpPr>
        <p:spPr/>
        <p:txBody>
          <a:bodyPr/>
          <a:lstStyle>
            <a:extLst/>
          </a:lstStyle>
          <a:p>
            <a:fld id="{50A6B85A-2C1A-4DC1-9680-719EFA94EE49}" type="slidenum">
              <a:rPr lang="es-MX" smtClean="0"/>
              <a:pPr/>
              <a:t>‹Nº›</a:t>
            </a:fld>
            <a:endParaRPr lang="es-MX"/>
          </a:p>
        </p:txBody>
      </p:sp>
      <p:sp>
        <p:nvSpPr>
          <p:cNvPr id="6" name="5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171EA1CA-614A-46A8-88F1-99F628246B5D}" type="datetimeFigureOut">
              <a:rPr lang="es-MX" smtClean="0"/>
              <a:pPr/>
              <a:t>25/05/2021</a:t>
            </a:fld>
            <a:endParaRPr lang="es-MX"/>
          </a:p>
        </p:txBody>
      </p:sp>
      <p:sp>
        <p:nvSpPr>
          <p:cNvPr id="6" name="5 Marcador de pie de página"/>
          <p:cNvSpPr>
            <a:spLocks noGrp="1"/>
          </p:cNvSpPr>
          <p:nvPr>
            <p:ph type="ftr" sz="quarter" idx="11"/>
          </p:nvPr>
        </p:nvSpPr>
        <p:spPr/>
        <p:txBody>
          <a:bodyPr/>
          <a:lstStyle>
            <a:extLst/>
          </a:lstStyle>
          <a:p>
            <a:endParaRPr lang="es-MX"/>
          </a:p>
        </p:txBody>
      </p:sp>
      <p:sp>
        <p:nvSpPr>
          <p:cNvPr id="7" name="6 Marcador de número de diapositiva"/>
          <p:cNvSpPr>
            <a:spLocks noGrp="1"/>
          </p:cNvSpPr>
          <p:nvPr>
            <p:ph type="sldNum" sz="quarter" idx="12"/>
          </p:nvPr>
        </p:nvSpPr>
        <p:spPr/>
        <p:txBody>
          <a:bodyPr/>
          <a:lstStyle>
            <a:extLst/>
          </a:lstStyle>
          <a:p>
            <a:fld id="{50A6B85A-2C1A-4DC1-9680-719EFA94EE49}" type="slidenum">
              <a:rPr lang="es-MX" smtClean="0"/>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extLst/>
          </a:lstStyle>
          <a:p>
            <a:fld id="{171EA1CA-614A-46A8-88F1-99F628246B5D}" type="datetimeFigureOut">
              <a:rPr lang="es-MX" smtClean="0"/>
              <a:pPr/>
              <a:t>25/05/2021</a:t>
            </a:fld>
            <a:endParaRPr lang="es-MX"/>
          </a:p>
        </p:txBody>
      </p:sp>
      <p:sp>
        <p:nvSpPr>
          <p:cNvPr id="6" name="5 Marcador de pie de página"/>
          <p:cNvSpPr>
            <a:spLocks noGrp="1"/>
          </p:cNvSpPr>
          <p:nvPr>
            <p:ph type="ftr" sz="quarter" idx="11"/>
          </p:nvPr>
        </p:nvSpPr>
        <p:spPr/>
        <p:txBody>
          <a:bodyPr/>
          <a:lstStyle>
            <a:extLst/>
          </a:lstStyle>
          <a:p>
            <a:endParaRPr lang="es-MX"/>
          </a:p>
        </p:txBody>
      </p:sp>
      <p:sp>
        <p:nvSpPr>
          <p:cNvPr id="7" name="6 Marcador de número de diapositiva"/>
          <p:cNvSpPr>
            <a:spLocks noGrp="1"/>
          </p:cNvSpPr>
          <p:nvPr>
            <p:ph type="sldNum" sz="quarter" idx="12"/>
          </p:nvPr>
        </p:nvSpPr>
        <p:spPr/>
        <p:txBody>
          <a:bodyPr/>
          <a:lstStyle>
            <a:extLst/>
          </a:lstStyle>
          <a:p>
            <a:fld id="{50A6B85A-2C1A-4DC1-9680-719EFA94EE49}" type="slidenum">
              <a:rPr lang="es-MX" smtClean="0"/>
              <a:pPr/>
              <a:t>‹Nº›</a:t>
            </a:fld>
            <a:endParaRPr lang="es-MX"/>
          </a:p>
        </p:txBody>
      </p:sp>
      <p:sp>
        <p:nvSpPr>
          <p:cNvPr id="8" name="7 Rectángulo"/>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Marcador de posición de imagen"/>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s-ES" smtClean="0"/>
              <a:t>Haga clic en el icono para agregar una imagen</a:t>
            </a:r>
            <a:endParaRPr kumimoji="0" lang="en-US" dirty="0"/>
          </a:p>
        </p:txBody>
      </p:sp>
      <p:sp>
        <p:nvSpPr>
          <p:cNvPr id="9" name="8 Proceso"/>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Proceso"/>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3 Marcador de texto"/>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ircular"/>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Anillo"/>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11 Rectángulo"/>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Marcador de título"/>
          <p:cNvSpPr>
            <a:spLocks noGrp="1"/>
          </p:cNvSpPr>
          <p:nvPr>
            <p:ph type="title"/>
          </p:nvPr>
        </p:nvSpPr>
        <p:spPr>
          <a:xfrm>
            <a:off x="1435608" y="274638"/>
            <a:ext cx="7498080" cy="1143000"/>
          </a:xfrm>
          <a:prstGeom prst="rect">
            <a:avLst/>
          </a:prstGeom>
        </p:spPr>
        <p:txBody>
          <a:bodyPr anchor="ctr">
            <a:normAutofit/>
          </a:bodyPr>
          <a:lstStyle>
            <a:extLst/>
          </a:lstStyle>
          <a:p>
            <a:r>
              <a:rPr kumimoji="0" lang="es-ES" smtClean="0"/>
              <a:t>Haga clic para modificar el estilo de título del patrón</a:t>
            </a:r>
            <a:endParaRPr kumimoji="0" lang="en-US"/>
          </a:p>
        </p:txBody>
      </p:sp>
      <p:sp>
        <p:nvSpPr>
          <p:cNvPr id="9" name="8 Marcador de texto"/>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71EA1CA-614A-46A8-88F1-99F628246B5D}" type="datetimeFigureOut">
              <a:rPr lang="es-MX" smtClean="0"/>
              <a:pPr/>
              <a:t>25/05/2021</a:t>
            </a:fld>
            <a:endParaRPr lang="es-MX"/>
          </a:p>
        </p:txBody>
      </p:sp>
      <p:sp>
        <p:nvSpPr>
          <p:cNvPr id="10" name="9 Marcador de pie de página"/>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s-MX"/>
          </a:p>
        </p:txBody>
      </p:sp>
      <p:sp>
        <p:nvSpPr>
          <p:cNvPr id="22" name="21 Marcador de número de diapositiva"/>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0A6B85A-2C1A-4DC1-9680-719EFA94EE49}" type="slidenum">
              <a:rPr lang="es-MX" smtClean="0"/>
              <a:pPr/>
              <a:t>‹Nº›</a:t>
            </a:fld>
            <a:endParaRPr lang="es-MX"/>
          </a:p>
        </p:txBody>
      </p:sp>
      <p:sp>
        <p:nvSpPr>
          <p:cNvPr id="15" name="14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432560" y="4143380"/>
            <a:ext cx="7406640" cy="2109790"/>
          </a:xfrm>
        </p:spPr>
        <p:txBody>
          <a:bodyPr>
            <a:normAutofit/>
          </a:bodyPr>
          <a:lstStyle/>
          <a:p>
            <a:pPr algn="ctr"/>
            <a:r>
              <a:rPr lang="es-MX" dirty="0" smtClean="0"/>
              <a:t>Integrantes:</a:t>
            </a:r>
          </a:p>
          <a:p>
            <a:r>
              <a:rPr lang="es-MX" dirty="0" smtClean="0"/>
              <a:t>Carlos Arturo González Ramírez</a:t>
            </a:r>
          </a:p>
          <a:p>
            <a:r>
              <a:rPr lang="es-MX" dirty="0" smtClean="0"/>
              <a:t>Estrada Huerta Félix Eduardo</a:t>
            </a:r>
          </a:p>
          <a:p>
            <a:r>
              <a:rPr lang="es-MX" dirty="0" smtClean="0"/>
              <a:t>Juan José Ortega Morales</a:t>
            </a:r>
            <a:endParaRPr lang="es-MX" dirty="0"/>
          </a:p>
        </p:txBody>
      </p:sp>
      <p:sp>
        <p:nvSpPr>
          <p:cNvPr id="4" name="1 Título"/>
          <p:cNvSpPr txBox="1">
            <a:spLocks/>
          </p:cNvSpPr>
          <p:nvPr/>
        </p:nvSpPr>
        <p:spPr>
          <a:xfrm>
            <a:off x="1428728" y="1357298"/>
            <a:ext cx="7406640" cy="2428892"/>
          </a:xfrm>
          <a:prstGeom prst="rect">
            <a:avLst/>
          </a:prstGeom>
        </p:spPr>
        <p:txBody>
          <a:bodyPr anchor="b">
            <a:normAutofit fontScale="9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43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Seminario de Arquitectura</a:t>
            </a:r>
            <a:r>
              <a:rPr kumimoji="0" lang="es-MX" sz="4300" b="0" i="0" u="none" strike="noStrike" kern="1200" cap="none" spc="0" normalizeH="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 de Computadoras</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s-MX" sz="4300" baseline="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4300" b="0" i="0" u="none" strike="noStrike" kern="1200" cap="none" spc="0" normalizeH="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Fase I de Proyecto Final</a:t>
            </a:r>
            <a:endParaRPr kumimoji="0" lang="es-MX"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6" name="1 Título"/>
          <p:cNvSpPr txBox="1">
            <a:spLocks/>
          </p:cNvSpPr>
          <p:nvPr/>
        </p:nvSpPr>
        <p:spPr>
          <a:xfrm>
            <a:off x="5367342" y="0"/>
            <a:ext cx="3776658" cy="1114994"/>
          </a:xfrm>
          <a:prstGeom prst="rect">
            <a:avLst/>
          </a:prstGeom>
        </p:spPr>
        <p:txBody>
          <a:bodyPr anchor="b">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36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Sección: D12</a:t>
            </a:r>
            <a:br>
              <a:rPr kumimoji="0" lang="es-MX" sz="36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br>
            <a:r>
              <a:rPr kumimoji="0" lang="es-MX" sz="36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Equipo 1</a:t>
            </a:r>
            <a:endParaRPr kumimoji="0" lang="es-MX" sz="36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smtClean="0"/>
              <a:t>Estructura Básica del Proyecto</a:t>
            </a:r>
            <a:endParaRPr lang="es-MX" dirty="0"/>
          </a:p>
        </p:txBody>
      </p:sp>
      <p:pic>
        <p:nvPicPr>
          <p:cNvPr id="2050" name="Picture 2"/>
          <p:cNvPicPr>
            <a:picLocks noGrp="1" noChangeAspect="1" noChangeArrowheads="1"/>
          </p:cNvPicPr>
          <p:nvPr>
            <p:ph idx="1"/>
          </p:nvPr>
        </p:nvPicPr>
        <p:blipFill>
          <a:blip r:embed="rId2"/>
          <a:srcRect/>
          <a:stretch>
            <a:fillRect/>
          </a:stretch>
        </p:blipFill>
        <p:spPr bwMode="auto">
          <a:xfrm>
            <a:off x="1428728" y="1285860"/>
            <a:ext cx="7237664" cy="4543441"/>
          </a:xfrm>
          <a:prstGeom prst="rect">
            <a:avLst/>
          </a:prstGeom>
          <a:noFill/>
          <a:ln w="9525">
            <a:noFill/>
            <a:miter lim="800000"/>
            <a:headEnd/>
            <a:tailEnd/>
          </a:ln>
          <a:effectLst/>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txBox="1">
            <a:spLocks noGrp="1"/>
          </p:cNvSpPr>
          <p:nvPr>
            <p:ph idx="1"/>
          </p:nvPr>
        </p:nvSpPr>
        <p:spPr>
          <a:xfrm>
            <a:off x="1435100" y="1571612"/>
            <a:ext cx="7499350" cy="4570482"/>
          </a:xfrm>
          <a:prstGeom prst="rect">
            <a:avLst/>
          </a:prstGeom>
          <a:noFill/>
        </p:spPr>
        <p:txBody>
          <a:bodyPr wrap="square" rtlCol="0">
            <a:spAutoFit/>
          </a:bodyPr>
          <a:lstStyle/>
          <a:p>
            <a:pPr>
              <a:buNone/>
            </a:pPr>
            <a:r>
              <a:rPr lang="es-MX" dirty="0" smtClean="0">
                <a:solidFill>
                  <a:srgbClr val="FF0000"/>
                </a:solidFill>
              </a:rPr>
              <a:t>• ADD</a:t>
            </a:r>
          </a:p>
          <a:p>
            <a:pPr>
              <a:buNone/>
            </a:pPr>
            <a:r>
              <a:rPr lang="es-MX" dirty="0" smtClean="0">
                <a:solidFill>
                  <a:srgbClr val="0070C0"/>
                </a:solidFill>
              </a:rPr>
              <a:t>• PC </a:t>
            </a:r>
          </a:p>
          <a:p>
            <a:pPr>
              <a:buNone/>
            </a:pPr>
            <a:r>
              <a:rPr lang="es-MX" dirty="0" smtClean="0">
                <a:solidFill>
                  <a:srgbClr val="FF0066"/>
                </a:solidFill>
              </a:rPr>
              <a:t>• </a:t>
            </a:r>
            <a:r>
              <a:rPr lang="es-MX" dirty="0" err="1" smtClean="0">
                <a:solidFill>
                  <a:srgbClr val="FF0066"/>
                </a:solidFill>
              </a:rPr>
              <a:t>Instruction</a:t>
            </a:r>
            <a:r>
              <a:rPr lang="es-MX" dirty="0" smtClean="0">
                <a:solidFill>
                  <a:srgbClr val="FF0066"/>
                </a:solidFill>
              </a:rPr>
              <a:t> </a:t>
            </a:r>
            <a:r>
              <a:rPr lang="es-MX" dirty="0" err="1" smtClean="0">
                <a:solidFill>
                  <a:srgbClr val="FF0066"/>
                </a:solidFill>
              </a:rPr>
              <a:t>Memory</a:t>
            </a:r>
            <a:r>
              <a:rPr lang="es-MX" dirty="0" smtClean="0"/>
              <a:t> </a:t>
            </a:r>
          </a:p>
          <a:p>
            <a:pPr>
              <a:buNone/>
            </a:pPr>
            <a:r>
              <a:rPr lang="es-MX" dirty="0" smtClean="0">
                <a:solidFill>
                  <a:schemeClr val="accent5">
                    <a:lumMod val="60000"/>
                    <a:lumOff val="40000"/>
                  </a:schemeClr>
                </a:solidFill>
              </a:rPr>
              <a:t>• Data </a:t>
            </a:r>
            <a:r>
              <a:rPr lang="es-MX" dirty="0" err="1" smtClean="0">
                <a:solidFill>
                  <a:schemeClr val="accent5">
                    <a:lumMod val="60000"/>
                    <a:lumOff val="40000"/>
                  </a:schemeClr>
                </a:solidFill>
              </a:rPr>
              <a:t>Memory</a:t>
            </a:r>
            <a:r>
              <a:rPr lang="es-MX" dirty="0" smtClean="0"/>
              <a:t> </a:t>
            </a:r>
          </a:p>
          <a:p>
            <a:pPr>
              <a:buNone/>
            </a:pPr>
            <a:r>
              <a:rPr lang="es-MX" dirty="0" smtClean="0">
                <a:solidFill>
                  <a:srgbClr val="92D050"/>
                </a:solidFill>
              </a:rPr>
              <a:t>• </a:t>
            </a:r>
            <a:r>
              <a:rPr lang="es-MX" dirty="0" err="1" smtClean="0">
                <a:solidFill>
                  <a:srgbClr val="92D050"/>
                </a:solidFill>
              </a:rPr>
              <a:t>Register</a:t>
            </a:r>
            <a:r>
              <a:rPr lang="es-MX" dirty="0" smtClean="0"/>
              <a:t> </a:t>
            </a:r>
          </a:p>
          <a:p>
            <a:pPr>
              <a:buNone/>
            </a:pPr>
            <a:r>
              <a:rPr lang="es-MX" dirty="0" smtClean="0">
                <a:solidFill>
                  <a:schemeClr val="accent5"/>
                </a:solidFill>
              </a:rPr>
              <a:t>• ALU Control</a:t>
            </a:r>
            <a:r>
              <a:rPr lang="es-MX" dirty="0" smtClean="0"/>
              <a:t> </a:t>
            </a:r>
          </a:p>
          <a:p>
            <a:pPr>
              <a:buNone/>
            </a:pPr>
            <a:r>
              <a:rPr lang="es-MX" dirty="0" smtClean="0">
                <a:solidFill>
                  <a:srgbClr val="00B0F0"/>
                </a:solidFill>
              </a:rPr>
              <a:t>• </a:t>
            </a:r>
            <a:r>
              <a:rPr lang="es-MX" dirty="0" err="1" smtClean="0">
                <a:solidFill>
                  <a:srgbClr val="00B0F0"/>
                </a:solidFill>
              </a:rPr>
              <a:t>MUXs</a:t>
            </a:r>
            <a:r>
              <a:rPr lang="es-MX" dirty="0" smtClean="0">
                <a:solidFill>
                  <a:srgbClr val="00B0F0"/>
                </a:solidFill>
              </a:rPr>
              <a:t> Multiplexor</a:t>
            </a:r>
            <a:endParaRPr lang="es-MX" dirty="0" smtClean="0"/>
          </a:p>
          <a:p>
            <a:pPr>
              <a:buNone/>
            </a:pPr>
            <a:r>
              <a:rPr lang="es-MX" dirty="0" smtClean="0">
                <a:solidFill>
                  <a:srgbClr val="800080"/>
                </a:solidFill>
              </a:rPr>
              <a:t>• ALU (</a:t>
            </a:r>
            <a:r>
              <a:rPr lang="es-MX" dirty="0" err="1" smtClean="0">
                <a:solidFill>
                  <a:srgbClr val="800080"/>
                </a:solidFill>
              </a:rPr>
              <a:t>Aritmetic</a:t>
            </a:r>
            <a:r>
              <a:rPr lang="es-MX" dirty="0" smtClean="0">
                <a:solidFill>
                  <a:srgbClr val="800080"/>
                </a:solidFill>
              </a:rPr>
              <a:t> </a:t>
            </a:r>
            <a:r>
              <a:rPr lang="es-MX" dirty="0" err="1" smtClean="0">
                <a:solidFill>
                  <a:srgbClr val="800080"/>
                </a:solidFill>
              </a:rPr>
              <a:t>Logic</a:t>
            </a:r>
            <a:r>
              <a:rPr lang="es-MX" dirty="0" smtClean="0">
                <a:solidFill>
                  <a:srgbClr val="800080"/>
                </a:solidFill>
              </a:rPr>
              <a:t> </a:t>
            </a:r>
            <a:r>
              <a:rPr lang="es-MX" dirty="0" err="1" smtClean="0">
                <a:solidFill>
                  <a:srgbClr val="800080"/>
                </a:solidFill>
              </a:rPr>
              <a:t>Unit</a:t>
            </a:r>
            <a:r>
              <a:rPr lang="es-MX" dirty="0" smtClean="0">
                <a:solidFill>
                  <a:srgbClr val="800080"/>
                </a:solidFill>
              </a:rPr>
              <a:t>)</a:t>
            </a:r>
            <a:endParaRPr lang="es-MX" dirty="0">
              <a:solidFill>
                <a:srgbClr val="800080"/>
              </a:solidFill>
            </a:endParaRPr>
          </a:p>
        </p:txBody>
      </p:sp>
      <p:sp>
        <p:nvSpPr>
          <p:cNvPr id="5" name="1 Título"/>
          <p:cNvSpPr>
            <a:spLocks noGrp="1"/>
          </p:cNvSpPr>
          <p:nvPr>
            <p:ph type="title"/>
          </p:nvPr>
        </p:nvSpPr>
        <p:spPr>
          <a:xfrm>
            <a:off x="1435608" y="274638"/>
            <a:ext cx="7498080" cy="1143000"/>
          </a:xfrm>
        </p:spPr>
        <p:txBody>
          <a:bodyPr/>
          <a:lstStyle/>
          <a:p>
            <a:pPr algn="ctr"/>
            <a:r>
              <a:rPr lang="es-MX" dirty="0" smtClean="0"/>
              <a:t>Índice de Colores de Diagrama</a:t>
            </a:r>
            <a:endParaRPr lang="es-MX" dirty="0"/>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smtClean="0"/>
              <a:t>Reporte de Reuniones</a:t>
            </a:r>
            <a:endParaRPr lang="es-MX" dirty="0"/>
          </a:p>
        </p:txBody>
      </p:sp>
      <p:sp>
        <p:nvSpPr>
          <p:cNvPr id="3" name="2 Marcador de contenido"/>
          <p:cNvSpPr>
            <a:spLocks noGrp="1"/>
          </p:cNvSpPr>
          <p:nvPr>
            <p:ph idx="1"/>
          </p:nvPr>
        </p:nvSpPr>
        <p:spPr/>
        <p:txBody>
          <a:bodyPr>
            <a:normAutofit fontScale="92500" lnSpcReduction="10000"/>
          </a:bodyPr>
          <a:lstStyle/>
          <a:p>
            <a:r>
              <a:rPr lang="es-MX" sz="2400" dirty="0" smtClean="0"/>
              <a:t>Reuniones:</a:t>
            </a:r>
          </a:p>
          <a:p>
            <a:pPr marL="596646" indent="-514350">
              <a:buFont typeface="+mj-lt"/>
              <a:buAutoNum type="arabicPeriod"/>
            </a:pPr>
            <a:r>
              <a:rPr lang="es-MX" sz="2400" dirty="0" smtClean="0"/>
              <a:t>20/05/2021 de 4pm - 5pm //Reunión General de Organización del Proyecto</a:t>
            </a:r>
          </a:p>
          <a:p>
            <a:pPr marL="596646" indent="-514350">
              <a:buFont typeface="+mj-lt"/>
              <a:buAutoNum type="arabicPeriod"/>
            </a:pPr>
            <a:r>
              <a:rPr lang="es-MX" sz="2400" dirty="0" smtClean="0"/>
              <a:t>21/05/2021 de 5pm - 6:30pm //Conocimiento básico sobre GIT</a:t>
            </a:r>
          </a:p>
          <a:p>
            <a:pPr marL="596646" indent="-514350">
              <a:buFont typeface="+mj-lt"/>
              <a:buAutoNum type="arabicPeriod"/>
            </a:pPr>
            <a:r>
              <a:rPr lang="es-MX" sz="2400" dirty="0" smtClean="0"/>
              <a:t>22/05/2021 de 7pm - 8pm //Inicio documentación </a:t>
            </a:r>
          </a:p>
          <a:p>
            <a:pPr marL="596646" indent="-514350">
              <a:buFont typeface="+mj-lt"/>
              <a:buAutoNum type="arabicPeriod"/>
            </a:pPr>
            <a:r>
              <a:rPr lang="es-MX" sz="2400" dirty="0" smtClean="0"/>
              <a:t>24/05/2021 de 5pm - 6pm //Detalles sobre documentación y código</a:t>
            </a:r>
          </a:p>
          <a:p>
            <a:pPr marL="596646" indent="-514350">
              <a:buFont typeface="+mj-lt"/>
              <a:buAutoNum type="arabicPeriod"/>
            </a:pPr>
            <a:endParaRPr lang="es-MX" sz="2400" dirty="0" smtClean="0"/>
          </a:p>
          <a:p>
            <a:pPr marL="596646" indent="-514350">
              <a:buNone/>
            </a:pPr>
            <a:r>
              <a:rPr lang="es-MX" sz="2400" dirty="0" smtClean="0"/>
              <a:t>Las primeras reuniones del proyecto se centraron en el correcto uso de </a:t>
            </a:r>
            <a:r>
              <a:rPr lang="es-MX" sz="2400" dirty="0" err="1" smtClean="0"/>
              <a:t>Git</a:t>
            </a:r>
            <a:r>
              <a:rPr lang="es-MX" sz="2400" dirty="0" smtClean="0"/>
              <a:t> para un mejor manejo de la información, </a:t>
            </a:r>
            <a:r>
              <a:rPr lang="es-MX" sz="2400" dirty="0" err="1" smtClean="0"/>
              <a:t>asi</a:t>
            </a:r>
            <a:r>
              <a:rPr lang="es-MX" sz="2400" dirty="0" smtClean="0"/>
              <a:t> como evitar redundancias dentro de los mismos archivos que cada uno de los integrantes </a:t>
            </a:r>
            <a:r>
              <a:rPr lang="es-MX" sz="2400" dirty="0" err="1" smtClean="0"/>
              <a:t>poseia</a:t>
            </a:r>
            <a:endParaRPr lang="es-MX" sz="2400" dirty="0"/>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435608" y="428604"/>
            <a:ext cx="7498080" cy="5819796"/>
          </a:xfrm>
        </p:spPr>
        <p:txBody>
          <a:bodyPr>
            <a:normAutofit fontScale="77500" lnSpcReduction="20000"/>
          </a:bodyPr>
          <a:lstStyle/>
          <a:p>
            <a:pPr algn="just"/>
            <a:r>
              <a:rPr lang="es-MX" sz="2400" dirty="0" smtClean="0"/>
              <a:t>Las reuniones consecuentes se utilizaron para el inicio de la documentación requerida por el profesor, así como el inicio de la codificación en </a:t>
            </a:r>
            <a:r>
              <a:rPr lang="es-MX" sz="2400" dirty="0" err="1" smtClean="0"/>
              <a:t>verilog</a:t>
            </a:r>
            <a:r>
              <a:rPr lang="es-MX" sz="2400" dirty="0" smtClean="0"/>
              <a:t> en la que se llevará a cabo el proyecto.</a:t>
            </a:r>
          </a:p>
          <a:p>
            <a:pPr algn="just"/>
            <a:endParaRPr lang="es-MX" sz="2400" dirty="0" smtClean="0"/>
          </a:p>
          <a:p>
            <a:pPr algn="just"/>
            <a:r>
              <a:rPr lang="es-MX" sz="2400" dirty="0" smtClean="0"/>
              <a:t>Links de Apoyo durante las sesiones y reuniones:</a:t>
            </a:r>
          </a:p>
          <a:p>
            <a:pPr lvl="1"/>
            <a:r>
              <a:rPr lang="es-MX" dirty="0" smtClean="0"/>
              <a:t>https://youtu.be/QOFAmkAQil0   /* Clonación de Archivos */</a:t>
            </a:r>
            <a:endParaRPr lang="es-MX" sz="2000" dirty="0" smtClean="0"/>
          </a:p>
          <a:p>
            <a:pPr lvl="1"/>
            <a:r>
              <a:rPr lang="es-MX" dirty="0" smtClean="0"/>
              <a:t>https://youtu.be/HiXLkL42tMU   /* Comandos Básicos */</a:t>
            </a:r>
            <a:endParaRPr lang="es-MX" sz="2000" dirty="0" smtClean="0"/>
          </a:p>
          <a:p>
            <a:pPr lvl="1"/>
            <a:r>
              <a:rPr lang="es-MX" dirty="0" smtClean="0"/>
              <a:t>https://www.youtube.com/watch?v=RRegIKu-z3k  /* Subir Proyecto a </a:t>
            </a:r>
            <a:r>
              <a:rPr lang="es-MX" dirty="0" err="1" smtClean="0"/>
              <a:t>Git</a:t>
            </a:r>
            <a:r>
              <a:rPr lang="es-MX" dirty="0" smtClean="0"/>
              <a:t> */</a:t>
            </a:r>
            <a:endParaRPr lang="es-MX" sz="2000" dirty="0" smtClean="0"/>
          </a:p>
          <a:p>
            <a:pPr>
              <a:buNone/>
            </a:pPr>
            <a:endParaRPr lang="es-MX" sz="2400" dirty="0" smtClean="0"/>
          </a:p>
          <a:p>
            <a:r>
              <a:rPr lang="es-MX" dirty="0" smtClean="0"/>
              <a:t>links Páginas:</a:t>
            </a:r>
            <a:endParaRPr lang="es-MX" sz="2400" dirty="0" smtClean="0"/>
          </a:p>
          <a:p>
            <a:pPr lvl="1"/>
            <a:r>
              <a:rPr lang="es-MX" dirty="0" smtClean="0"/>
              <a:t>Clonar Archivo a Computador</a:t>
            </a:r>
            <a:endParaRPr lang="es-MX" sz="2000" dirty="0" smtClean="0"/>
          </a:p>
          <a:p>
            <a:pPr lvl="2"/>
            <a:r>
              <a:rPr lang="es-MX" sz="2800" dirty="0" smtClean="0"/>
              <a:t>https://walkiriaapps.com/tecnologia/clonar-proyecto-github/</a:t>
            </a:r>
            <a:endParaRPr lang="es-MX" sz="1900" dirty="0" smtClean="0"/>
          </a:p>
          <a:p>
            <a:pPr lvl="1"/>
            <a:r>
              <a:rPr lang="es-MX" dirty="0" smtClean="0"/>
              <a:t>Comandos Básicos</a:t>
            </a:r>
            <a:endParaRPr lang="es-MX" sz="2000" dirty="0" smtClean="0"/>
          </a:p>
          <a:p>
            <a:pPr lvl="2"/>
            <a:r>
              <a:rPr lang="es-MX" sz="2800" dirty="0" smtClean="0"/>
              <a:t>https://codingpotions.com/git-comandos-basicos-avanzados</a:t>
            </a:r>
          </a:p>
          <a:p>
            <a:pPr lvl="1" algn="just"/>
            <a:endParaRPr lang="es-MX" sz="2000" dirty="0" smtClean="0"/>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smtClean="0"/>
              <a:t>Procesadores MIPS</a:t>
            </a:r>
            <a:endParaRPr lang="es-MX" dirty="0"/>
          </a:p>
        </p:txBody>
      </p:sp>
      <p:sp>
        <p:nvSpPr>
          <p:cNvPr id="3" name="2 Marcador de contenido"/>
          <p:cNvSpPr>
            <a:spLocks noGrp="1"/>
          </p:cNvSpPr>
          <p:nvPr>
            <p:ph idx="1"/>
          </p:nvPr>
        </p:nvSpPr>
        <p:spPr/>
        <p:txBody>
          <a:bodyPr>
            <a:normAutofit fontScale="92500" lnSpcReduction="10000"/>
          </a:bodyPr>
          <a:lstStyle/>
          <a:p>
            <a:pPr algn="just"/>
            <a:r>
              <a:rPr lang="es-MX" dirty="0" smtClean="0"/>
              <a:t>Con el nombre de </a:t>
            </a:r>
            <a:r>
              <a:rPr lang="es-MX" b="1" dirty="0" smtClean="0"/>
              <a:t>MIPS</a:t>
            </a:r>
            <a:r>
              <a:rPr lang="es-MX" dirty="0" smtClean="0"/>
              <a:t> (siglas de </a:t>
            </a:r>
            <a:r>
              <a:rPr lang="es-MX" b="1" i="1" dirty="0" err="1" smtClean="0"/>
              <a:t>M</a:t>
            </a:r>
            <a:r>
              <a:rPr lang="es-MX" i="1" dirty="0" err="1" smtClean="0"/>
              <a:t>icroprocessor</a:t>
            </a:r>
            <a:r>
              <a:rPr lang="es-MX" i="1" dirty="0" smtClean="0"/>
              <a:t> </a:t>
            </a:r>
            <a:r>
              <a:rPr lang="es-MX" i="1" dirty="0" err="1" smtClean="0"/>
              <a:t>without</a:t>
            </a:r>
            <a:r>
              <a:rPr lang="es-MX" i="1" dirty="0" smtClean="0"/>
              <a:t> </a:t>
            </a:r>
            <a:r>
              <a:rPr lang="es-MX" b="1" i="1" dirty="0" err="1" smtClean="0"/>
              <a:t>I</a:t>
            </a:r>
            <a:r>
              <a:rPr lang="es-MX" i="1" dirty="0" err="1" smtClean="0"/>
              <a:t>nterlocked</a:t>
            </a:r>
            <a:r>
              <a:rPr lang="es-MX" i="1" dirty="0" smtClean="0"/>
              <a:t> </a:t>
            </a:r>
            <a:r>
              <a:rPr lang="es-MX" b="1" i="1" dirty="0" smtClean="0"/>
              <a:t>P</a:t>
            </a:r>
            <a:r>
              <a:rPr lang="es-MX" i="1" dirty="0" smtClean="0"/>
              <a:t>ipeline </a:t>
            </a:r>
            <a:r>
              <a:rPr lang="es-MX" b="1" i="1" dirty="0" err="1" smtClean="0"/>
              <a:t>S</a:t>
            </a:r>
            <a:r>
              <a:rPr lang="es-MX" i="1" dirty="0" err="1" smtClean="0"/>
              <a:t>tages</a:t>
            </a:r>
            <a:r>
              <a:rPr lang="es-MX" dirty="0" smtClean="0"/>
              <a:t>) se conoce a toda una familia de microprocesadores de arquitectura RISC desarrollados por MIPS Technologies.</a:t>
            </a:r>
          </a:p>
          <a:p>
            <a:pPr algn="just"/>
            <a:endParaRPr lang="es-MX" dirty="0" smtClean="0"/>
          </a:p>
          <a:p>
            <a:pPr algn="just"/>
            <a:r>
              <a:rPr lang="es-MX" dirty="0" smtClean="0"/>
              <a:t>Supuestamente surgió a comienzos de los 80 en </a:t>
            </a:r>
            <a:r>
              <a:rPr lang="es-MX" dirty="0" err="1" smtClean="0"/>
              <a:t>Stanford</a:t>
            </a:r>
            <a:r>
              <a:rPr lang="es-MX" dirty="0" smtClean="0"/>
              <a:t>. Estos procesadores MIPS Sintetizan las principales características de la arquitectura RISC, que es una arquitectura simple y eficiente.</a:t>
            </a:r>
          </a:p>
          <a:p>
            <a:pPr algn="just"/>
            <a:endParaRPr lang="es-MX" dirty="0"/>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smtClean="0"/>
              <a:t>¿Qué es RISC?</a:t>
            </a:r>
            <a:endParaRPr lang="es-MX" dirty="0"/>
          </a:p>
        </p:txBody>
      </p:sp>
      <p:sp>
        <p:nvSpPr>
          <p:cNvPr id="3" name="2 Marcador de contenido"/>
          <p:cNvSpPr>
            <a:spLocks noGrp="1"/>
          </p:cNvSpPr>
          <p:nvPr>
            <p:ph idx="1"/>
          </p:nvPr>
        </p:nvSpPr>
        <p:spPr/>
        <p:txBody>
          <a:bodyPr>
            <a:normAutofit fontScale="92500" lnSpcReduction="10000"/>
          </a:bodyPr>
          <a:lstStyle/>
          <a:p>
            <a:pPr algn="just"/>
            <a:r>
              <a:rPr lang="es-MX" sz="2800" b="1" dirty="0" smtClean="0"/>
              <a:t>RISC </a:t>
            </a:r>
            <a:r>
              <a:rPr lang="es-MX" sz="2800" dirty="0" smtClean="0"/>
              <a:t>(del inglés </a:t>
            </a:r>
            <a:r>
              <a:rPr lang="es-MX" sz="2800" dirty="0" err="1" smtClean="0"/>
              <a:t>reduced</a:t>
            </a:r>
            <a:r>
              <a:rPr lang="es-MX" sz="2800" dirty="0" smtClean="0"/>
              <a:t> </a:t>
            </a:r>
            <a:r>
              <a:rPr lang="es-MX" sz="2800" dirty="0" err="1" smtClean="0"/>
              <a:t>instruction</a:t>
            </a:r>
            <a:r>
              <a:rPr lang="es-MX" sz="2800" dirty="0" smtClean="0"/>
              <a:t> set </a:t>
            </a:r>
            <a:r>
              <a:rPr lang="es-MX" sz="2800" dirty="0" err="1" smtClean="0"/>
              <a:t>computer</a:t>
            </a:r>
            <a:r>
              <a:rPr lang="es-MX" sz="2800" dirty="0" smtClean="0"/>
              <a:t>) es un tipo de microprocesador con las siguientes características fundamentales:</a:t>
            </a:r>
          </a:p>
          <a:p>
            <a:pPr lvl="1" algn="just"/>
            <a:r>
              <a:rPr lang="es-MX" sz="2400" dirty="0" smtClean="0"/>
              <a:t>Instrucciones de tamaño fijo y presentadas en un reducido número de formatos.</a:t>
            </a:r>
          </a:p>
          <a:p>
            <a:pPr lvl="1" algn="just"/>
            <a:r>
              <a:rPr lang="es-MX" sz="2400" dirty="0" smtClean="0"/>
              <a:t>Sólo las instrucciones de carga y almacenamiento acceden a la memoria de datos.</a:t>
            </a:r>
          </a:p>
          <a:p>
            <a:pPr lvl="1" algn="just"/>
            <a:endParaRPr lang="es-MX" sz="2400" dirty="0" smtClean="0"/>
          </a:p>
          <a:p>
            <a:pPr algn="just"/>
            <a:r>
              <a:rPr lang="es-MX" sz="2800" dirty="0" smtClean="0"/>
              <a:t>El objetivo de diseñar máquinas con esta arquitectura es posibilitar la segmentación y el paralelismo en la ejecución de instrucciones y reducir los accesos a memoria.</a:t>
            </a:r>
          </a:p>
          <a:p>
            <a:pPr algn="just"/>
            <a:endParaRPr lang="es-MX" sz="2800" dirty="0"/>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smtClean="0"/>
              <a:t>Organización de un MIPS</a:t>
            </a:r>
            <a:endParaRPr lang="es-MX" dirty="0"/>
          </a:p>
        </p:txBody>
      </p:sp>
      <p:sp>
        <p:nvSpPr>
          <p:cNvPr id="3" name="2 Marcador de contenido"/>
          <p:cNvSpPr>
            <a:spLocks noGrp="1"/>
          </p:cNvSpPr>
          <p:nvPr>
            <p:ph idx="1"/>
          </p:nvPr>
        </p:nvSpPr>
        <p:spPr>
          <a:xfrm>
            <a:off x="1435608" y="1447800"/>
            <a:ext cx="7498080" cy="5195910"/>
          </a:xfrm>
        </p:spPr>
        <p:txBody>
          <a:bodyPr>
            <a:normAutofit fontScale="77500" lnSpcReduction="20000"/>
          </a:bodyPr>
          <a:lstStyle/>
          <a:p>
            <a:r>
              <a:rPr lang="es-MX" dirty="0" smtClean="0"/>
              <a:t>Un MIPS se estructura en base de los siguientes elementos:</a:t>
            </a:r>
          </a:p>
          <a:p>
            <a:pPr lvl="1"/>
            <a:r>
              <a:rPr lang="es-MX" dirty="0" smtClean="0"/>
              <a:t>Unidad Aritmética y Lógica (ALU).</a:t>
            </a:r>
          </a:p>
          <a:p>
            <a:pPr lvl="1"/>
            <a:r>
              <a:rPr lang="es-MX" dirty="0" smtClean="0"/>
              <a:t>Unidad Aritmética entera, operaciones de multiplicación y división.</a:t>
            </a:r>
          </a:p>
          <a:p>
            <a:pPr lvl="1"/>
            <a:r>
              <a:rPr lang="es-MX" dirty="0" smtClean="0"/>
              <a:t>Unidad Punto Flotante.</a:t>
            </a:r>
          </a:p>
          <a:p>
            <a:pPr lvl="1"/>
            <a:r>
              <a:rPr lang="es-MX" dirty="0" smtClean="0"/>
              <a:t>Coprocesador dedicado al manejo de memoria caché y virtual</a:t>
            </a:r>
          </a:p>
          <a:p>
            <a:pPr lvl="1"/>
            <a:endParaRPr lang="es-MX" dirty="0" smtClean="0"/>
          </a:p>
          <a:p>
            <a:r>
              <a:rPr lang="es-MX" dirty="0" smtClean="0"/>
              <a:t>La arquitectura MIPS requiere que el software implemente algunas limitaciones en el diseño que está normalmente considerado parte de la implementación del hardware. Este papel presenta resultados experimentales en la efectividad de este procesador como un programa anfitrión. </a:t>
            </a:r>
          </a:p>
          <a:p>
            <a:pPr lvl="1"/>
            <a:endParaRPr lang="es-MX" dirty="0"/>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smtClean="0"/>
              <a:t>Set de Instrucciones</a:t>
            </a:r>
            <a:endParaRPr lang="es-MX" dirty="0"/>
          </a:p>
        </p:txBody>
      </p:sp>
      <p:sp>
        <p:nvSpPr>
          <p:cNvPr id="3" name="2 Marcador de contenido"/>
          <p:cNvSpPr>
            <a:spLocks noGrp="1"/>
          </p:cNvSpPr>
          <p:nvPr>
            <p:ph idx="1"/>
          </p:nvPr>
        </p:nvSpPr>
        <p:spPr/>
        <p:txBody>
          <a:bodyPr>
            <a:noAutofit/>
          </a:bodyPr>
          <a:lstStyle/>
          <a:p>
            <a:pPr algn="just"/>
            <a:r>
              <a:rPr lang="es-MX" sz="2400" dirty="0" smtClean="0"/>
              <a:t>Es una especificación que detalla las instrucciones que una CPU puede entender y ejecutar, o el conjunto de todos los comandos implementados por un diseño particular de una CPU. </a:t>
            </a:r>
          </a:p>
          <a:p>
            <a:pPr algn="just"/>
            <a:endParaRPr lang="es-MX" sz="2400" dirty="0" smtClean="0"/>
          </a:p>
          <a:p>
            <a:pPr algn="just"/>
            <a:r>
              <a:rPr lang="es-MX" sz="2400" dirty="0" smtClean="0"/>
              <a:t>El término describe los aspectos del procesador generalmente visibles para un programador, incluidos los tipos de datos nativos, las instrucciones, los registros, la arquitectura de memoria y las interrupciones, entre otros aspectos. </a:t>
            </a:r>
          </a:p>
          <a:p>
            <a:pPr algn="just"/>
            <a:endParaRPr lang="es-MX" sz="2400" dirty="0"/>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435608" y="285728"/>
            <a:ext cx="7498080" cy="5962672"/>
          </a:xfrm>
        </p:spPr>
        <p:txBody>
          <a:bodyPr>
            <a:normAutofit/>
          </a:bodyPr>
          <a:lstStyle/>
          <a:p>
            <a:pPr algn="just"/>
            <a:r>
              <a:rPr lang="es-MX" sz="2400" dirty="0" smtClean="0"/>
              <a:t>Existen 3 principales tipos de set de instrucciones: CISC, RISC y SISC.</a:t>
            </a:r>
          </a:p>
          <a:p>
            <a:pPr algn="just"/>
            <a:endParaRPr lang="es-MX" sz="2400" dirty="0" smtClean="0"/>
          </a:p>
          <a:p>
            <a:pPr algn="just"/>
            <a:r>
              <a:rPr lang="es-MX" sz="2400" dirty="0" smtClean="0"/>
              <a:t>La arquitectura del conjunto de instrucciones (ISA) se emplea a veces para distinguir este conjunto de características de la microarquitectura, que son los elementos y técnicas que se emplean para implementar el conjunto de instrucciones. Entre estos elementos se encuentras las microinstrucciones y los sistemas de caché.</a:t>
            </a:r>
          </a:p>
          <a:p>
            <a:pPr algn="just"/>
            <a:endParaRPr lang="es-MX" sz="2400" dirty="0"/>
          </a:p>
        </p:txBody>
      </p:sp>
      <p:pic>
        <p:nvPicPr>
          <p:cNvPr id="4" name="3 Imagen" descr="La Instrucción, El Conjunto De Instrucciones De La Arquitectura, Código De  La Máquina imagen png - imagen transparente descarga gratuita"/>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2643174" y="4286256"/>
            <a:ext cx="5357850" cy="2428868"/>
          </a:xfrm>
          <a:prstGeom prst="rect">
            <a:avLst/>
          </a:prstGeom>
          <a:noFill/>
          <a:ln>
            <a:noFill/>
          </a:ln>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smtClean="0"/>
              <a:t>Tipos de Instrucciones</a:t>
            </a:r>
            <a:endParaRPr lang="es-MX" dirty="0"/>
          </a:p>
        </p:txBody>
      </p:sp>
      <p:sp>
        <p:nvSpPr>
          <p:cNvPr id="3" name="2 Marcador de contenido"/>
          <p:cNvSpPr>
            <a:spLocks noGrp="1"/>
          </p:cNvSpPr>
          <p:nvPr>
            <p:ph idx="1"/>
          </p:nvPr>
        </p:nvSpPr>
        <p:spPr/>
        <p:txBody>
          <a:bodyPr>
            <a:normAutofit/>
          </a:bodyPr>
          <a:lstStyle/>
          <a:p>
            <a:r>
              <a:rPr lang="es-MX" sz="2400" b="1" i="1" dirty="0" smtClean="0"/>
              <a:t>Formato R</a:t>
            </a:r>
          </a:p>
          <a:p>
            <a:pPr lvl="1"/>
            <a:r>
              <a:rPr lang="es-MX" sz="2000" dirty="0" smtClean="0"/>
              <a:t>Utilizado por las instrucciones aritméticas y lógicas</a:t>
            </a:r>
          </a:p>
          <a:p>
            <a:pPr lvl="1"/>
            <a:endParaRPr lang="es-MX" sz="2000" dirty="0" smtClean="0"/>
          </a:p>
          <a:p>
            <a:pPr lvl="1">
              <a:buNone/>
            </a:pPr>
            <a:endParaRPr lang="es-MX" sz="2000" dirty="0" smtClean="0"/>
          </a:p>
          <a:p>
            <a:pPr lvl="1"/>
            <a:endParaRPr lang="es-MX" sz="2000" dirty="0" smtClean="0"/>
          </a:p>
          <a:p>
            <a:endParaRPr lang="es-MX" sz="2400" b="1" i="1" dirty="0" smtClean="0"/>
          </a:p>
          <a:p>
            <a:r>
              <a:rPr lang="es-MX" sz="2400" b="1" i="1" dirty="0" smtClean="0"/>
              <a:t>Formato I</a:t>
            </a:r>
            <a:endParaRPr lang="es-MX" sz="2400" dirty="0" smtClean="0"/>
          </a:p>
          <a:p>
            <a:pPr lvl="1"/>
            <a:r>
              <a:rPr lang="es-MX" sz="2000" dirty="0" smtClean="0"/>
              <a:t>Utilizado por las instrucciones de transferencia, las de salto condicional y las instrucciones con operando inmediatos</a:t>
            </a:r>
          </a:p>
          <a:p>
            <a:endParaRPr lang="es-MX" sz="2400" dirty="0" smtClean="0"/>
          </a:p>
          <a:p>
            <a:endParaRPr lang="es-MX" sz="2400" dirty="0"/>
          </a:p>
        </p:txBody>
      </p:sp>
      <p:pic>
        <p:nvPicPr>
          <p:cNvPr id="4" name="3 Imagen"/>
          <p:cNvPicPr/>
          <p:nvPr/>
        </p:nvPicPr>
        <p:blipFill>
          <a:blip r:embed="rId2"/>
          <a:stretch>
            <a:fillRect/>
          </a:stretch>
        </p:blipFill>
        <p:spPr>
          <a:xfrm>
            <a:off x="2071670" y="2357430"/>
            <a:ext cx="5920131" cy="928694"/>
          </a:xfrm>
          <a:prstGeom prst="rect">
            <a:avLst/>
          </a:prstGeom>
        </p:spPr>
      </p:pic>
      <p:pic>
        <p:nvPicPr>
          <p:cNvPr id="5" name="4 Imagen"/>
          <p:cNvPicPr/>
          <p:nvPr/>
        </p:nvPicPr>
        <p:blipFill>
          <a:blip r:embed="rId3"/>
          <a:stretch>
            <a:fillRect/>
          </a:stretch>
        </p:blipFill>
        <p:spPr>
          <a:xfrm>
            <a:off x="2143108" y="5214974"/>
            <a:ext cx="5857916" cy="1214422"/>
          </a:xfrm>
          <a:prstGeom prst="rect">
            <a:avLst/>
          </a:prstGeom>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435608" y="500042"/>
            <a:ext cx="7498080" cy="6143668"/>
          </a:xfrm>
        </p:spPr>
        <p:txBody>
          <a:bodyPr>
            <a:normAutofit fontScale="92500" lnSpcReduction="10000"/>
          </a:bodyPr>
          <a:lstStyle/>
          <a:p>
            <a:r>
              <a:rPr lang="es-MX" sz="2400" b="1" i="1" dirty="0" smtClean="0"/>
              <a:t>Formato J</a:t>
            </a:r>
          </a:p>
          <a:p>
            <a:pPr lvl="1"/>
            <a:r>
              <a:rPr lang="es-MX" sz="2000" dirty="0" smtClean="0"/>
              <a:t>Utilizado por las instrucciones de bifurcación</a:t>
            </a:r>
          </a:p>
          <a:p>
            <a:pPr lvl="1"/>
            <a:endParaRPr lang="es-MX" sz="2000" dirty="0" smtClean="0"/>
          </a:p>
          <a:p>
            <a:pPr lvl="1"/>
            <a:endParaRPr lang="es-MX" sz="2000" dirty="0" smtClean="0"/>
          </a:p>
          <a:p>
            <a:pPr lvl="1"/>
            <a:endParaRPr lang="es-MX" sz="2000" dirty="0" smtClean="0"/>
          </a:p>
          <a:p>
            <a:pPr algn="just"/>
            <a:endParaRPr lang="es-MX" sz="2400" dirty="0" smtClean="0"/>
          </a:p>
          <a:p>
            <a:pPr algn="just"/>
            <a:r>
              <a:rPr lang="es-MX" sz="2400" dirty="0" smtClean="0"/>
              <a:t>Aunque tener múltiples formatos complica la circuitería, se puede reducir la complejidad guardándolos de forma similar. Por ejemplo, los tres primeros campos de los formatos de tipo R e I son del mismo tamaño y tienen los mismos nombres. </a:t>
            </a:r>
          </a:p>
          <a:p>
            <a:pPr algn="just"/>
            <a:endParaRPr lang="es-MX" sz="2400" dirty="0" smtClean="0"/>
          </a:p>
          <a:p>
            <a:pPr algn="just"/>
            <a:r>
              <a:rPr lang="es-MX" sz="2400" dirty="0" smtClean="0"/>
              <a:t>Los formatos se distinguen por el valor del primer campo: a cada formato se le asigna un conjunto de valores distintos en el primer campo y por lo tanto la circuitería sabe si ha de tratar la última mitad de la instrucción como tres campos, es decir, como tipo R, o como un campo simple, tipo I, o si la instrucción es tipo J. </a:t>
            </a:r>
          </a:p>
          <a:p>
            <a:endParaRPr lang="es-MX" dirty="0"/>
          </a:p>
        </p:txBody>
      </p:sp>
      <p:pic>
        <p:nvPicPr>
          <p:cNvPr id="4" name="3 Imagen"/>
          <p:cNvPicPr/>
          <p:nvPr/>
        </p:nvPicPr>
        <p:blipFill>
          <a:blip r:embed="rId2"/>
          <a:stretch>
            <a:fillRect/>
          </a:stretch>
        </p:blipFill>
        <p:spPr>
          <a:xfrm>
            <a:off x="2176156" y="1357299"/>
            <a:ext cx="5181926" cy="928693"/>
          </a:xfrm>
          <a:prstGeom prst="rect">
            <a:avLst/>
          </a:prstGeom>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smtClean="0"/>
              <a:t>Reporte de Proyecto </a:t>
            </a:r>
            <a:r>
              <a:rPr lang="es-MX" dirty="0" err="1" smtClean="0"/>
              <a:t>Verilog</a:t>
            </a:r>
            <a:endParaRPr lang="es-MX" dirty="0"/>
          </a:p>
        </p:txBody>
      </p:sp>
      <p:pic>
        <p:nvPicPr>
          <p:cNvPr id="5" name="Picture 2"/>
          <p:cNvPicPr>
            <a:picLocks noGrp="1" noChangeAspect="1" noChangeArrowheads="1"/>
          </p:cNvPicPr>
          <p:nvPr>
            <p:ph idx="1"/>
          </p:nvPr>
        </p:nvPicPr>
        <p:blipFill>
          <a:blip r:embed="rId2"/>
          <a:srcRect/>
          <a:stretch>
            <a:fillRect/>
          </a:stretch>
        </p:blipFill>
        <p:spPr bwMode="auto">
          <a:xfrm>
            <a:off x="1748463" y="1357298"/>
            <a:ext cx="6895503" cy="5214974"/>
          </a:xfrm>
          <a:prstGeom prst="rect">
            <a:avLst/>
          </a:prstGeom>
          <a:noFill/>
          <a:ln w="9525">
            <a:noFill/>
            <a:miter lim="800000"/>
            <a:headEnd/>
            <a:tailEnd/>
          </a:ln>
          <a:effectLst/>
        </p:spPr>
      </p:pic>
    </p:spTree>
  </p:cSld>
  <p:clrMapOvr>
    <a:masterClrMapping/>
  </p:clrMapOvr>
  <p:transition>
    <p:fade thruBlk="1"/>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io">
  <a:themeElements>
    <a:clrScheme name="Solsticio">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i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128</TotalTime>
  <Words>750</Words>
  <Application>Microsoft Office PowerPoint</Application>
  <PresentationFormat>Presentación en pantalla (4:3)</PresentationFormat>
  <Paragraphs>82</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Solsticio</vt:lpstr>
      <vt:lpstr>Diapositiva 1</vt:lpstr>
      <vt:lpstr>Procesadores MIPS</vt:lpstr>
      <vt:lpstr>¿Qué es RISC?</vt:lpstr>
      <vt:lpstr>Organización de un MIPS</vt:lpstr>
      <vt:lpstr>Set de Instrucciones</vt:lpstr>
      <vt:lpstr>Diapositiva 6</vt:lpstr>
      <vt:lpstr>Tipos de Instrucciones</vt:lpstr>
      <vt:lpstr>Diapositiva 8</vt:lpstr>
      <vt:lpstr>Reporte de Proyecto Verilog</vt:lpstr>
      <vt:lpstr>Estructura Básica del Proyecto</vt:lpstr>
      <vt:lpstr>Índice de Colores de Diagrama</vt:lpstr>
      <vt:lpstr>Reporte de Reuniones</vt:lpstr>
      <vt:lpstr>Diapositiva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Usuario</dc:creator>
  <cp:lastModifiedBy>Usuario</cp:lastModifiedBy>
  <cp:revision>14</cp:revision>
  <dcterms:created xsi:type="dcterms:W3CDTF">2021-05-25T21:33:57Z</dcterms:created>
  <dcterms:modified xsi:type="dcterms:W3CDTF">2021-05-25T23:44:02Z</dcterms:modified>
</cp:coreProperties>
</file>