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34" y="-10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.xlsx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.xlsx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.xlsx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4.xlsx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>
        <c:manualLayout>
          <c:layoutTarget val="inner"/>
          <c:xMode val="edge"/>
          <c:yMode val="edge"/>
          <c:x val="7.258160000000001E-2"/>
          <c:y val="7.4020800000000012E-2"/>
          <c:w val="0.75359700000000007"/>
          <c:h val="0.80454100000000006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Blacklist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27000" dist="76200" dir="18900000" algn="tl">
                <a:srgbClr val="000000">
                  <a:alpha val="75000"/>
                </a:srgbClr>
              </a:outerShdw>
            </a:effectLst>
          </c:spPr>
          <c:dLbls>
            <c:numFmt formatCode="#,##0" sourceLinked="0"/>
            <c:txPr>
              <a:bodyPr/>
              <a:lstStyle/>
              <a:p>
                <a:pPr>
                  <a:defRPr sz="6180" b="0" i="0" u="none" strike="noStrike">
                    <a:solidFill>
                      <a:srgbClr val="FFFFFF"/>
                    </a:solidFill>
                    <a:effectLst>
                      <a:outerShdw blurRad="127000" dist="47997" dir="2700000" algn="tl">
                        <a:srgbClr val="000000">
                          <a:alpha val="31034"/>
                        </a:srgbClr>
                      </a:outerShdw>
                    </a:effectLst>
                    <a:latin typeface="Optima"/>
                  </a:defRPr>
                </a:pPr>
                <a:endParaRPr lang="pl-PL"/>
              </a:p>
            </c:txPr>
            <c:dLblPos val="inBase"/>
            <c:showVal val="1"/>
          </c:dLbls>
          <c:cat>
            <c:strRef>
              <c:f>Sheet1!$B$1:$B$1</c:f>
              <c:strCache>
                <c:ptCount val="1"/>
                <c:pt idx="0">
                  <c:v>Ilość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191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Whitelist</c:v>
                </c:pt>
              </c:strCache>
            </c:strRef>
          </c:tx>
          <c:spPr>
            <a:blipFill rotWithShape="1">
              <a:blip xmlns:r="http://schemas.openxmlformats.org/officeDocument/2006/relationships"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27000" dist="76200" dir="18900000" algn="tl">
                <a:srgbClr val="000000">
                  <a:alpha val="75000"/>
                </a:srgbClr>
              </a:outerShdw>
            </a:effectLst>
          </c:spPr>
          <c:dLbls>
            <c:numFmt formatCode="#,##0" sourceLinked="0"/>
            <c:txPr>
              <a:bodyPr/>
              <a:lstStyle/>
              <a:p>
                <a:pPr>
                  <a:defRPr sz="6180" b="0" i="0" u="none" strike="noStrike">
                    <a:solidFill>
                      <a:srgbClr val="FFFFFF"/>
                    </a:solidFill>
                    <a:effectLst>
                      <a:outerShdw blurRad="127000" dist="47997" dir="2700000" algn="tl">
                        <a:srgbClr val="000000">
                          <a:alpha val="31034"/>
                        </a:srgbClr>
                      </a:outerShdw>
                    </a:effectLst>
                    <a:latin typeface="Optima"/>
                  </a:defRPr>
                </a:pPr>
                <a:endParaRPr lang="pl-PL"/>
              </a:p>
            </c:txPr>
            <c:dLblPos val="inBase"/>
            <c:showVal val="1"/>
          </c:dLbls>
          <c:cat>
            <c:strRef>
              <c:f>Sheet1!$B$1:$B$1</c:f>
              <c:strCache>
                <c:ptCount val="1"/>
                <c:pt idx="0">
                  <c:v>Ilość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</c:ser>
        <c:gapWidth val="10"/>
        <c:overlap val="-17"/>
        <c:axId val="151871872"/>
        <c:axId val="151873408"/>
      </c:barChart>
      <c:catAx>
        <c:axId val="151871872"/>
        <c:scaling>
          <c:orientation val="maxMin"/>
        </c:scaling>
        <c:axPos val="l"/>
        <c:numFmt formatCode="General" sourceLinked="0"/>
        <c:majorTickMark val="none"/>
        <c:tickLblPos val="nextTo"/>
        <c:spPr>
          <a:ln w="12700" cap="flat">
            <a:solidFill>
              <a:srgbClr val="A4A5A4"/>
            </a:solidFill>
            <a:prstDash val="solid"/>
            <a:miter lim="400000"/>
          </a:ln>
        </c:spPr>
        <c:txPr>
          <a:bodyPr rot="0"/>
          <a:lstStyle/>
          <a:p>
            <a:pPr>
              <a:defRPr sz="4690" b="0" i="0" u="none" strike="noStrike">
                <a:solidFill>
                  <a:srgbClr val="FFFFFF"/>
                </a:solidFill>
                <a:latin typeface="Optima"/>
              </a:defRPr>
            </a:pPr>
            <a:endParaRPr lang="pl-PL"/>
          </a:p>
        </c:txPr>
        <c:crossAx val="151873408"/>
        <c:crosses val="autoZero"/>
        <c:auto val="1"/>
        <c:lblAlgn val="ctr"/>
        <c:lblOffset val="100"/>
        <c:noMultiLvlLbl val="1"/>
      </c:catAx>
      <c:valAx>
        <c:axId val="151873408"/>
        <c:scaling>
          <c:orientation val="minMax"/>
        </c:scaling>
        <c:axPos val="t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tickLblPos val="high"/>
        <c:spPr>
          <a:ln w="12700" cap="flat">
            <a:solidFill>
              <a:srgbClr val="A4A5A4"/>
            </a:solidFill>
            <a:prstDash val="solid"/>
            <a:miter lim="400000"/>
          </a:ln>
        </c:spPr>
        <c:txPr>
          <a:bodyPr rot="0"/>
          <a:lstStyle/>
          <a:p>
            <a:pPr>
              <a:defRPr sz="4690" b="0" i="0" u="none" strike="noStrike">
                <a:solidFill>
                  <a:srgbClr val="FFFFFF"/>
                </a:solidFill>
                <a:latin typeface="Optima"/>
              </a:defRPr>
            </a:pPr>
            <a:endParaRPr lang="pl-PL"/>
          </a:p>
        </c:txPr>
        <c:crossAx val="151871872"/>
        <c:crosses val="autoZero"/>
        <c:crossBetween val="between"/>
        <c:majorUnit val="50"/>
        <c:minorUnit val="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3186100000000007"/>
          <c:y val="0.35189700000000002"/>
          <c:w val="0.16813900000000004"/>
          <c:h val="0.1730420000000000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4690" b="0" i="0" u="none" strike="noStrike">
              <a:solidFill>
                <a:srgbClr val="FFFFFF"/>
              </a:solidFill>
              <a:latin typeface="Optima"/>
            </a:defRPr>
          </a:pPr>
          <a:endParaRPr lang="pl-PL"/>
        </a:p>
      </c:txPr>
    </c:legend>
    <c:plotVisOnly val="1"/>
    <c:dispBlanksAs val="gap"/>
  </c:chart>
  <c:spPr>
    <a:noFill/>
    <a:ln>
      <a:noFill/>
    </a:ln>
    <a:effectLst/>
  </c:spPr>
  <c:externalData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>
        <c:manualLayout>
          <c:layoutTarget val="inner"/>
          <c:xMode val="edge"/>
          <c:yMode val="edge"/>
          <c:x val="3.6527200000000003E-2"/>
          <c:y val="0.10099300000000001"/>
          <c:w val="0.929558"/>
          <c:h val="0.73926900000000006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Blacklist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27000" dist="76200" dir="18900000" algn="tl">
                <a:srgbClr val="000000">
                  <a:alpha val="75000"/>
                </a:srgbClr>
              </a:outerShdw>
            </a:effectLst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pl-PL" smtClean="0"/>
                      <a:t>5,47</a:t>
                    </a:r>
                    <a:endParaRPr lang="en-US"/>
                  </a:p>
                </c:rich>
              </c:tx>
              <c:dLblPos val="inBase"/>
              <c:showVal val="1"/>
            </c:dLbl>
            <c:numFmt formatCode="#,##0" sourceLinked="0"/>
            <c:txPr>
              <a:bodyPr/>
              <a:lstStyle/>
              <a:p>
                <a:pPr>
                  <a:defRPr sz="5000" b="0" i="0" u="none" strike="noStrike">
                    <a:solidFill>
                      <a:srgbClr val="FFFFFF"/>
                    </a:solidFill>
                    <a:effectLst>
                      <a:outerShdw blurRad="127000" dist="47997" dir="2700000" algn="tl">
                        <a:srgbClr val="000000">
                          <a:alpha val="31034"/>
                        </a:srgbClr>
                      </a:outerShdw>
                    </a:effectLst>
                    <a:latin typeface="Optima"/>
                  </a:defRPr>
                </a:pPr>
                <a:endParaRPr lang="pl-PL"/>
              </a:p>
            </c:txPr>
            <c:dLblPos val="inBase"/>
            <c:showVal val="1"/>
          </c:dLbls>
          <c:cat>
            <c:strRef>
              <c:f>Sheet1!$B$1:$B$1</c:f>
              <c:strCache>
                <c:ptCount val="1"/>
                <c:pt idx="0">
                  <c:v>Ilość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5.37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Whitelist</c:v>
                </c:pt>
              </c:strCache>
            </c:strRef>
          </c:tx>
          <c:spPr>
            <a:blipFill rotWithShape="1">
              <a:blip xmlns:r="http://schemas.openxmlformats.org/officeDocument/2006/relationships"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27000" dist="76200" dir="18900000" algn="tl">
                <a:srgbClr val="000000">
                  <a:alpha val="75000"/>
                </a:srgbClr>
              </a:outerShdw>
            </a:effectLst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pl-PL" smtClean="0"/>
                      <a:t>5,25</a:t>
                    </a:r>
                  </a:p>
                </c:rich>
              </c:tx>
              <c:dLblPos val="inBase"/>
              <c:showVal val="1"/>
            </c:dLbl>
            <c:numFmt formatCode="#,##0" sourceLinked="0"/>
            <c:txPr>
              <a:bodyPr/>
              <a:lstStyle/>
              <a:p>
                <a:pPr>
                  <a:defRPr sz="5000" b="0" i="0" u="none" strike="noStrike">
                    <a:solidFill>
                      <a:srgbClr val="FFFFFF"/>
                    </a:solidFill>
                    <a:effectLst>
                      <a:outerShdw blurRad="127000" dist="47997" dir="2700000" algn="tl">
                        <a:srgbClr val="000000">
                          <a:alpha val="31034"/>
                        </a:srgbClr>
                      </a:outerShdw>
                    </a:effectLst>
                    <a:latin typeface="Optima"/>
                  </a:defRPr>
                </a:pPr>
                <a:endParaRPr lang="pl-PL"/>
              </a:p>
            </c:txPr>
            <c:dLblPos val="inBase"/>
            <c:showVal val="1"/>
          </c:dLbls>
          <c:cat>
            <c:strRef>
              <c:f>Sheet1!$B$1:$B$1</c:f>
              <c:strCache>
                <c:ptCount val="1"/>
                <c:pt idx="0">
                  <c:v>Ilość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5.25</c:v>
                </c:pt>
              </c:numCache>
            </c:numRef>
          </c:val>
        </c:ser>
        <c:gapWidth val="10"/>
        <c:overlap val="-17"/>
        <c:axId val="152398848"/>
        <c:axId val="152400640"/>
      </c:barChart>
      <c:catAx>
        <c:axId val="152398848"/>
        <c:scaling>
          <c:orientation val="maxMin"/>
        </c:scaling>
        <c:axPos val="l"/>
        <c:numFmt formatCode="General" sourceLinked="0"/>
        <c:majorTickMark val="none"/>
        <c:tickLblPos val="none"/>
        <c:spPr>
          <a:ln w="12700" cap="flat">
            <a:solidFill>
              <a:srgbClr val="A4A5A4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Optima"/>
              </a:defRPr>
            </a:pPr>
            <a:endParaRPr lang="pl-PL"/>
          </a:p>
        </c:txPr>
        <c:crossAx val="152400640"/>
        <c:crosses val="autoZero"/>
        <c:auto val="1"/>
        <c:lblAlgn val="ctr"/>
        <c:lblOffset val="100"/>
        <c:noMultiLvlLbl val="1"/>
      </c:catAx>
      <c:valAx>
        <c:axId val="152400640"/>
        <c:scaling>
          <c:orientation val="minMax"/>
        </c:scaling>
        <c:axPos val="t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tickLblPos val="high"/>
        <c:spPr>
          <a:ln w="12700" cap="flat">
            <a:solidFill>
              <a:srgbClr val="A4A5A4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Optima"/>
              </a:defRPr>
            </a:pPr>
            <a:endParaRPr lang="pl-PL"/>
          </a:p>
        </c:txPr>
        <c:crossAx val="152398848"/>
        <c:crosses val="autoZero"/>
        <c:crossBetween val="between"/>
        <c:majorUnit val="7.5000000000000011E-2"/>
        <c:minorUnit val="3.7500000000000006E-2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>
        <c:manualLayout>
          <c:layoutTarget val="inner"/>
          <c:xMode val="edge"/>
          <c:yMode val="edge"/>
          <c:x val="3.6527200000000003E-2"/>
          <c:y val="0.10099300000000001"/>
          <c:w val="0.929558"/>
          <c:h val="0.73926900000000006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Blacklist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27000" dist="76200" dir="18900000" algn="tl">
                <a:srgbClr val="000000">
                  <a:alpha val="75000"/>
                </a:srgbClr>
              </a:outerShdw>
            </a:effectLst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6</a:t>
                    </a:r>
                    <a:r>
                      <a:rPr lang="pl-PL" smtClean="0"/>
                      <a:t>,07</a:t>
                    </a:r>
                    <a:endParaRPr lang="en-US"/>
                  </a:p>
                </c:rich>
              </c:tx>
              <c:dLblPos val="inBase"/>
              <c:showVal val="1"/>
            </c:dLbl>
            <c:numFmt formatCode="#,##0" sourceLinked="0"/>
            <c:txPr>
              <a:bodyPr/>
              <a:lstStyle/>
              <a:p>
                <a:pPr>
                  <a:defRPr sz="5000" b="0" i="0" u="none" strike="noStrike">
                    <a:solidFill>
                      <a:srgbClr val="FFFFFF"/>
                    </a:solidFill>
                    <a:effectLst>
                      <a:outerShdw blurRad="127000" dist="47997" dir="2700000" algn="tl">
                        <a:srgbClr val="000000">
                          <a:alpha val="31034"/>
                        </a:srgbClr>
                      </a:outerShdw>
                    </a:effectLst>
                    <a:latin typeface="Optima"/>
                  </a:defRPr>
                </a:pPr>
                <a:endParaRPr lang="pl-PL"/>
              </a:p>
            </c:txPr>
            <c:dLblPos val="inBase"/>
            <c:showVal val="1"/>
          </c:dLbls>
          <c:cat>
            <c:strRef>
              <c:f>Sheet1!$B$1:$B$1</c:f>
              <c:strCache>
                <c:ptCount val="1"/>
                <c:pt idx="0">
                  <c:v>Ilość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6.07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Whitelist</c:v>
                </c:pt>
              </c:strCache>
            </c:strRef>
          </c:tx>
          <c:spPr>
            <a:blipFill rotWithShape="1">
              <a:blip xmlns:r="http://schemas.openxmlformats.org/officeDocument/2006/relationships"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27000" dist="76200" dir="18900000" algn="tl">
                <a:srgbClr val="000000">
                  <a:alpha val="75000"/>
                </a:srgbClr>
              </a:outerShdw>
            </a:effectLst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pl-PL" smtClean="0"/>
                      <a:t>5,8</a:t>
                    </a:r>
                    <a:endParaRPr lang="en-US" dirty="0"/>
                  </a:p>
                </c:rich>
              </c:tx>
              <c:dLblPos val="inBase"/>
              <c:showVal val="1"/>
            </c:dLbl>
            <c:numFmt formatCode="#,##0" sourceLinked="0"/>
            <c:txPr>
              <a:bodyPr/>
              <a:lstStyle/>
              <a:p>
                <a:pPr>
                  <a:defRPr sz="5000" b="0" i="0" u="none" strike="noStrike">
                    <a:solidFill>
                      <a:srgbClr val="FFFFFF"/>
                    </a:solidFill>
                    <a:effectLst>
                      <a:outerShdw blurRad="127000" dist="47997" dir="2700000" algn="tl">
                        <a:srgbClr val="000000">
                          <a:alpha val="31034"/>
                        </a:srgbClr>
                      </a:outerShdw>
                    </a:effectLst>
                    <a:latin typeface="Optima"/>
                  </a:defRPr>
                </a:pPr>
                <a:endParaRPr lang="pl-PL"/>
              </a:p>
            </c:txPr>
            <c:dLblPos val="inBase"/>
            <c:showVal val="1"/>
          </c:dLbls>
          <c:cat>
            <c:strRef>
              <c:f>Sheet1!$B$1:$B$1</c:f>
              <c:strCache>
                <c:ptCount val="1"/>
                <c:pt idx="0">
                  <c:v>Ilość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5.8</c:v>
                </c:pt>
              </c:numCache>
            </c:numRef>
          </c:val>
        </c:ser>
        <c:gapWidth val="10"/>
        <c:overlap val="-17"/>
        <c:axId val="153371776"/>
        <c:axId val="153373312"/>
      </c:barChart>
      <c:catAx>
        <c:axId val="153371776"/>
        <c:scaling>
          <c:orientation val="maxMin"/>
        </c:scaling>
        <c:axPos val="l"/>
        <c:numFmt formatCode="General" sourceLinked="0"/>
        <c:majorTickMark val="none"/>
        <c:tickLblPos val="none"/>
        <c:spPr>
          <a:ln w="12700" cap="flat">
            <a:solidFill>
              <a:srgbClr val="A4A5A4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Optima"/>
              </a:defRPr>
            </a:pPr>
            <a:endParaRPr lang="pl-PL"/>
          </a:p>
        </c:txPr>
        <c:crossAx val="153373312"/>
        <c:crosses val="autoZero"/>
        <c:auto val="1"/>
        <c:lblAlgn val="ctr"/>
        <c:lblOffset val="100"/>
        <c:noMultiLvlLbl val="1"/>
      </c:catAx>
      <c:valAx>
        <c:axId val="153373312"/>
        <c:scaling>
          <c:orientation val="minMax"/>
        </c:scaling>
        <c:axPos val="t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tickLblPos val="high"/>
        <c:spPr>
          <a:ln w="12700" cap="flat">
            <a:solidFill>
              <a:srgbClr val="A4A5A4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Optima"/>
              </a:defRPr>
            </a:pPr>
            <a:endParaRPr lang="pl-PL"/>
          </a:p>
        </c:txPr>
        <c:crossAx val="153371776"/>
        <c:crosses val="autoZero"/>
        <c:crossBetween val="between"/>
        <c:majorUnit val="0.125"/>
        <c:minorUnit val="6.25E-2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>
        <c:manualLayout>
          <c:layoutTarget val="inner"/>
          <c:xMode val="edge"/>
          <c:yMode val="edge"/>
          <c:x val="0.12701100000000001"/>
          <c:y val="9.4234300000000021E-2"/>
          <c:w val="0.601186"/>
          <c:h val="0.76307400000000014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Blacklist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27000" dist="76200" dir="18900000" algn="tl">
                <a:srgbClr val="000000">
                  <a:alpha val="75000"/>
                </a:srgbClr>
              </a:outerShdw>
            </a:effectLst>
          </c:spPr>
          <c:dLbls>
            <c:numFmt formatCode="#,##0" sourceLinked="0"/>
            <c:txPr>
              <a:bodyPr/>
              <a:lstStyle/>
              <a:p>
                <a:pPr>
                  <a:defRPr sz="5000" b="0" i="0" u="none" strike="noStrike">
                    <a:solidFill>
                      <a:srgbClr val="FFFFFF"/>
                    </a:solidFill>
                    <a:effectLst>
                      <a:outerShdw blurRad="127000" dist="47997" dir="2700000" algn="tl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</a:defRPr>
                </a:pPr>
                <a:endParaRPr lang="pl-PL"/>
              </a:p>
            </c:txPr>
            <c:dLblPos val="outEnd"/>
            <c:showVal val="1"/>
          </c:dLbls>
          <c:cat>
            <c:strRef>
              <c:f>Sheet1!$B$1:$D$1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120</c:v>
                </c:pt>
                <c:pt idx="1">
                  <c:v>64</c:v>
                </c:pt>
                <c:pt idx="2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Whitelist</c:v>
                </c:pt>
              </c:strCache>
            </c:strRef>
          </c:tx>
          <c:spPr>
            <a:blipFill rotWithShape="1">
              <a:blip xmlns:r="http://schemas.openxmlformats.org/officeDocument/2006/relationships"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27000" dist="76200" dir="18900000" algn="tl">
                <a:srgbClr val="000000">
                  <a:alpha val="75000"/>
                </a:srgbClr>
              </a:outerShdw>
            </a:effectLst>
          </c:spPr>
          <c:dLbls>
            <c:numFmt formatCode="#,##0" sourceLinked="0"/>
            <c:txPr>
              <a:bodyPr/>
              <a:lstStyle/>
              <a:p>
                <a:pPr>
                  <a:defRPr sz="5000" b="0" i="0" u="none" strike="noStrike">
                    <a:solidFill>
                      <a:srgbClr val="FFFFFF"/>
                    </a:solidFill>
                    <a:effectLst>
                      <a:outerShdw blurRad="127000" dist="47997" dir="2700000" algn="tl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</a:defRPr>
                </a:pPr>
                <a:endParaRPr lang="pl-PL"/>
              </a:p>
            </c:txPr>
            <c:dLblPos val="outEnd"/>
            <c:showVal val="1"/>
          </c:dLbls>
          <c:cat>
            <c:strRef>
              <c:f>Sheet1!$B$1:$D$1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63</c:v>
                </c:pt>
                <c:pt idx="1">
                  <c:v>54</c:v>
                </c:pt>
                <c:pt idx="2">
                  <c:v>3</c:v>
                </c:pt>
              </c:numCache>
            </c:numRef>
          </c:val>
        </c:ser>
        <c:gapWidth val="40"/>
        <c:overlap val="-10"/>
        <c:axId val="152419328"/>
        <c:axId val="153318144"/>
      </c:barChart>
      <c:catAx>
        <c:axId val="152419328"/>
        <c:scaling>
          <c:orientation val="maxMin"/>
        </c:scaling>
        <c:axPos val="l"/>
        <c:numFmt formatCode="General" sourceLinked="0"/>
        <c:majorTickMark val="none"/>
        <c:tickLblPos val="nextTo"/>
        <c:spPr>
          <a:ln w="12700" cap="flat">
            <a:solidFill>
              <a:srgbClr val="A4A5A4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pl-PL"/>
          </a:p>
        </c:txPr>
        <c:crossAx val="153318144"/>
        <c:crosses val="autoZero"/>
        <c:auto val="1"/>
        <c:lblAlgn val="ctr"/>
        <c:lblOffset val="100"/>
        <c:noMultiLvlLbl val="1"/>
      </c:catAx>
      <c:valAx>
        <c:axId val="153318144"/>
        <c:scaling>
          <c:orientation val="minMax"/>
        </c:scaling>
        <c:axPos val="t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tickLblPos val="high"/>
        <c:spPr>
          <a:ln w="12700" cap="flat">
            <a:solidFill>
              <a:srgbClr val="A4A5A4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pl-PL"/>
          </a:p>
        </c:txPr>
        <c:crossAx val="152419328"/>
        <c:crosses val="autoZero"/>
        <c:crossBetween val="between"/>
        <c:majorUnit val="30"/>
        <c:minorUnit val="1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6955800000000008"/>
          <c:y val="0.31917300000000004"/>
          <c:w val="0.23044200000000004"/>
          <c:h val="0.2531459999999999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3800" b="0" i="0" u="none" strike="noStrike">
              <a:solidFill>
                <a:srgbClr val="FFFFFF"/>
              </a:solidFill>
              <a:latin typeface="Helvetica Light"/>
            </a:defRPr>
          </a:pPr>
          <a:endParaRPr lang="pl-PL"/>
        </a:p>
      </c:txPr>
    </c:legend>
    <c:plotVisOnly val="1"/>
    <c:dispBlanksAs val="gap"/>
  </c:chart>
  <c:spPr>
    <a:noFill/>
    <a:ln>
      <a:noFill/>
    </a:ln>
    <a:effectLst/>
  </c:spPr>
  <c:externalData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>
        <c:manualLayout>
          <c:layoutTarget val="inner"/>
          <c:xMode val="edge"/>
          <c:yMode val="edge"/>
          <c:x val="5.5334600000000005E-2"/>
          <c:y val="4.7338200000000011E-2"/>
          <c:w val="0.93966500000000008"/>
          <c:h val="0.68959700000000002"/>
        </c:manualLayout>
      </c:layout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Whitelist</c:v>
                </c:pt>
              </c:strCache>
            </c:strRef>
          </c:tx>
          <c:spPr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cat>
            <c:strRef>
              <c:f>Sheet1!$B$1:$X$1</c:f>
              <c:strCache>
                <c:ptCount val="19"/>
                <c:pt idx="0">
                  <c:v>99-02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strCache>
            </c:strRef>
          </c:cat>
          <c:val>
            <c:numRef>
              <c:f>Sheet1!$B$2:$X$2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8</c:v>
                </c:pt>
                <c:pt idx="9">
                  <c:v>1</c:v>
                </c:pt>
                <c:pt idx="10">
                  <c:v>5</c:v>
                </c:pt>
                <c:pt idx="11">
                  <c:v>6</c:v>
                </c:pt>
                <c:pt idx="12">
                  <c:v>8</c:v>
                </c:pt>
                <c:pt idx="13">
                  <c:v>17</c:v>
                </c:pt>
                <c:pt idx="14">
                  <c:v>6</c:v>
                </c:pt>
                <c:pt idx="15">
                  <c:v>12</c:v>
                </c:pt>
                <c:pt idx="16">
                  <c:v>21</c:v>
                </c:pt>
                <c:pt idx="17">
                  <c:v>23</c:v>
                </c:pt>
                <c:pt idx="18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Blacklist</c:v>
                </c:pt>
              </c:strCache>
            </c:strRef>
          </c:tx>
          <c:spPr>
            <a:ln w="76200" cap="flat">
              <a:solidFill>
                <a:schemeClr val="accent2"/>
              </a:solidFill>
              <a:prstDash val="solid"/>
              <a:miter lim="400000"/>
            </a:ln>
            <a:effectLst/>
          </c:spPr>
          <c:cat>
            <c:strRef>
              <c:f>Sheet1!$B$1:$X$1</c:f>
              <c:strCache>
                <c:ptCount val="19"/>
                <c:pt idx="0">
                  <c:v>99-02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strCache>
            </c:strRef>
          </c:cat>
          <c:val>
            <c:numRef>
              <c:f>Sheet1!$B$3:$X$3</c:f>
              <c:numCache>
                <c:formatCode>General</c:formatCode>
                <c:ptCount val="23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11</c:v>
                </c:pt>
                <c:pt idx="5">
                  <c:v>23</c:v>
                </c:pt>
                <c:pt idx="6">
                  <c:v>10</c:v>
                </c:pt>
                <c:pt idx="7">
                  <c:v>10</c:v>
                </c:pt>
                <c:pt idx="8">
                  <c:v>9</c:v>
                </c:pt>
                <c:pt idx="9">
                  <c:v>5</c:v>
                </c:pt>
                <c:pt idx="10">
                  <c:v>11</c:v>
                </c:pt>
                <c:pt idx="11">
                  <c:v>9</c:v>
                </c:pt>
                <c:pt idx="12">
                  <c:v>15</c:v>
                </c:pt>
                <c:pt idx="13">
                  <c:v>18</c:v>
                </c:pt>
                <c:pt idx="14">
                  <c:v>8</c:v>
                </c:pt>
                <c:pt idx="15">
                  <c:v>14</c:v>
                </c:pt>
                <c:pt idx="16">
                  <c:v>19</c:v>
                </c:pt>
                <c:pt idx="17">
                  <c:v>14</c:v>
                </c:pt>
                <c:pt idx="18">
                  <c:v>1</c:v>
                </c:pt>
              </c:numCache>
            </c:numRef>
          </c:val>
        </c:ser>
        <c:marker val="1"/>
        <c:axId val="153429120"/>
        <c:axId val="153430656"/>
      </c:lineChart>
      <c:catAx>
        <c:axId val="153429120"/>
        <c:scaling>
          <c:orientation val="minMax"/>
        </c:scaling>
        <c:axPos val="b"/>
        <c:numFmt formatCode="General" sourceLinked="0"/>
        <c:maj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-5400000" vert="horz"/>
          <a:lstStyle/>
          <a:p>
            <a:pPr>
              <a:defRPr sz="32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pl-PL"/>
          </a:p>
        </c:txPr>
        <c:crossAx val="153430656"/>
        <c:crosses val="autoZero"/>
        <c:auto val="1"/>
        <c:lblAlgn val="ctr"/>
        <c:lblOffset val="100"/>
        <c:tickMarkSkip val="3"/>
        <c:noMultiLvlLbl val="1"/>
      </c:catAx>
      <c:valAx>
        <c:axId val="153430656"/>
        <c:scaling>
          <c:orientation val="minMax"/>
        </c:scaling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tickLblPos val="nextTo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pl-PL"/>
          </a:p>
        </c:txPr>
        <c:crossAx val="153429120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3019600000000002"/>
          <c:w val="0.97594800000000015"/>
          <c:h val="6.9804100000000008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3800" b="0" i="0" u="none" strike="noStrike">
              <a:solidFill>
                <a:srgbClr val="FFFFFF"/>
              </a:solidFill>
              <a:latin typeface="Helvetica Light"/>
            </a:defRPr>
          </a:pPr>
          <a:endParaRPr lang="pl-PL"/>
        </a:p>
      </c:txPr>
    </c:legend>
    <c:plotVisOnly val="1"/>
    <c:dispBlanksAs val="gap"/>
  </c:chart>
  <c:spPr>
    <a:noFill/>
    <a:ln>
      <a:noFill/>
    </a:ln>
    <a:effectLst/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>
        <c:manualLayout>
          <c:layoutTarget val="inner"/>
          <c:xMode val="edge"/>
          <c:yMode val="edge"/>
          <c:x val="0.13536600000000001"/>
          <c:y val="7.602670000000003E-2"/>
          <c:w val="0.85945900000000008"/>
          <c:h val="0.50905800000000001"/>
        </c:manualLayout>
      </c:layout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Whitelist</c:v>
                </c:pt>
              </c:strCache>
            </c:strRef>
          </c:tx>
          <c:spPr>
            <a:ln w="76200" cap="flat">
              <a:solidFill>
                <a:srgbClr val="41619C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1619C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Sheet1!$B$1:$X$1</c:f>
              <c:strCache>
                <c:ptCount val="23"/>
                <c:pt idx="0">
                  <c:v>99-02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strCache>
            </c:strRef>
          </c:cat>
          <c:val>
            <c:numRef>
              <c:f>Sheet1!$B$2:$X$2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8</c:v>
                </c:pt>
                <c:pt idx="9">
                  <c:v>1</c:v>
                </c:pt>
                <c:pt idx="10">
                  <c:v>5</c:v>
                </c:pt>
                <c:pt idx="11">
                  <c:v>6</c:v>
                </c:pt>
                <c:pt idx="12">
                  <c:v>8</c:v>
                </c:pt>
                <c:pt idx="13">
                  <c:v>17</c:v>
                </c:pt>
                <c:pt idx="14">
                  <c:v>6</c:v>
                </c:pt>
                <c:pt idx="15">
                  <c:v>12</c:v>
                </c:pt>
                <c:pt idx="16">
                  <c:v>21</c:v>
                </c:pt>
                <c:pt idx="17">
                  <c:v>23</c:v>
                </c:pt>
                <c:pt idx="18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Blacklist</c:v>
                </c:pt>
              </c:strCache>
            </c:strRef>
          </c:tx>
          <c:spPr>
            <a:ln w="76200" cap="flat">
              <a:solidFill>
                <a:srgbClr val="719037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719037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Sheet1!$B$1:$X$1</c:f>
              <c:strCache>
                <c:ptCount val="23"/>
                <c:pt idx="0">
                  <c:v>99-02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strCache>
            </c:strRef>
          </c:cat>
          <c:val>
            <c:numRef>
              <c:f>Sheet1!$B$3:$X$3</c:f>
              <c:numCache>
                <c:formatCode>General</c:formatCode>
                <c:ptCount val="19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11</c:v>
                </c:pt>
                <c:pt idx="5">
                  <c:v>23</c:v>
                </c:pt>
                <c:pt idx="6">
                  <c:v>10</c:v>
                </c:pt>
                <c:pt idx="7">
                  <c:v>10</c:v>
                </c:pt>
                <c:pt idx="8">
                  <c:v>9</c:v>
                </c:pt>
                <c:pt idx="9">
                  <c:v>5</c:v>
                </c:pt>
                <c:pt idx="10">
                  <c:v>11</c:v>
                </c:pt>
                <c:pt idx="11">
                  <c:v>9</c:v>
                </c:pt>
                <c:pt idx="12">
                  <c:v>15</c:v>
                </c:pt>
                <c:pt idx="13">
                  <c:v>18</c:v>
                </c:pt>
                <c:pt idx="14">
                  <c:v>8</c:v>
                </c:pt>
                <c:pt idx="15">
                  <c:v>14</c:v>
                </c:pt>
                <c:pt idx="16">
                  <c:v>19</c:v>
                </c:pt>
                <c:pt idx="17">
                  <c:v>14</c:v>
                </c:pt>
                <c:pt idx="18">
                  <c:v>1</c:v>
                </c:pt>
              </c:numCache>
            </c:numRef>
          </c:val>
        </c:ser>
        <c:marker val="1"/>
        <c:axId val="153644416"/>
        <c:axId val="153646208"/>
      </c:lineChart>
      <c:catAx>
        <c:axId val="153644416"/>
        <c:scaling>
          <c:orientation val="minMax"/>
        </c:scaling>
        <c:axPos val="b"/>
        <c:numFmt formatCode="General" sourceLinked="0"/>
        <c:majorTickMark val="in"/>
        <c:tickLblPos val="low"/>
        <c:spPr>
          <a:ln w="12700" cap="flat">
            <a:solidFill>
              <a:srgbClr val="A4A5A4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pl-PL"/>
          </a:p>
        </c:txPr>
        <c:crossAx val="153646208"/>
        <c:crosses val="autoZero"/>
        <c:auto val="1"/>
        <c:lblAlgn val="ctr"/>
        <c:lblOffset val="100"/>
        <c:noMultiLvlLbl val="1"/>
      </c:catAx>
      <c:valAx>
        <c:axId val="153646208"/>
        <c:scaling>
          <c:orientation val="minMax"/>
        </c:scaling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tickLblPos val="nextTo"/>
        <c:spPr>
          <a:ln w="12700" cap="flat">
            <a:solidFill>
              <a:srgbClr val="A4A5A4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pl-PL"/>
          </a:p>
        </c:txPr>
        <c:crossAx val="153644416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9546799999999993"/>
          <c:w val="0.97594800000000015"/>
          <c:h val="0.1045320000000000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3800" b="0" i="0" u="none" strike="noStrike">
              <a:solidFill>
                <a:srgbClr val="FFFFFF"/>
              </a:solidFill>
              <a:latin typeface="Helvetica Light"/>
            </a:defRPr>
          </a:pPr>
          <a:endParaRPr lang="pl-PL"/>
        </a:p>
      </c:txPr>
    </c:legend>
    <c:plotVisOnly val="1"/>
    <c:dispBlanksAs val="gap"/>
  </c:chart>
  <c:spPr>
    <a:noFill/>
    <a:ln>
      <a:noFill/>
    </a:ln>
    <a:effectLst/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Antywirus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Odsyła kod z prośba ponownej odpowiedzi za ustalony czas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Odsyła kod z prośba ponownej odpowiedzi za ustalony czas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Syntaktyczna - sprawdzamy poprawność budowy</a:t>
            </a:r>
          </a:p>
          <a:p>
            <a:r>
              <a:t>Semantyczna - czy daty mają poprawą kolejność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Email na obrazku</a:t>
            </a:r>
          </a:p>
          <a:p>
            <a:r>
              <a:t>Unikamy, ale używamy. Bo nie mamy nic lepszego.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Unikamy backtrackingu w debugu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GoogleUserContent - cache, przechowalnia tymczasowych plików</a:t>
            </a:r>
          </a:p>
          <a:p>
            <a:r>
              <a:t>EXIF - standard metadanych dla obrazków</a:t>
            </a:r>
          </a:p>
          <a:p>
            <a:r>
              <a:t>Obrazek wysyła token Paypala na serwer przestępcy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Syntaktyczna - sprawdzamy poprawność budowy</a:t>
            </a:r>
          </a:p>
          <a:p>
            <a:r>
              <a:t>Semantyczna - czy daty mają poprawą kolejność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CvSS common vulnerability scoring system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AppStore jak whitelista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ytuł i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tytułowy"/>
          <p:cNvSpPr txBox="1">
            <a:spLocks noGrp="1"/>
          </p:cNvSpPr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r>
              <a:t>Tekst tytułowy</a:t>
            </a:r>
          </a:p>
        </p:txBody>
      </p:sp>
      <p:sp>
        <p:nvSpPr>
          <p:cNvPr id="12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nek Jabłonka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–Janek Jabłonka</a:t>
            </a:r>
          </a:p>
        </p:txBody>
      </p:sp>
      <p:sp>
        <p:nvSpPr>
          <p:cNvPr id="94" name="„Wpisz tu cytat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r>
              <a:t>„Wpisz tu cytat.”</a:t>
            </a:r>
          </a:p>
        </p:txBody>
      </p:sp>
      <p:sp>
        <p:nvSpPr>
          <p:cNvPr id="9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razek"/>
          <p:cNvSpPr>
            <a:spLocks noGrp="1"/>
          </p:cNvSpPr>
          <p:nvPr>
            <p:ph type="pic" idx="13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djęcie (poziom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razek"/>
          <p:cNvSpPr>
            <a:spLocks noGrp="1"/>
          </p:cNvSpPr>
          <p:nvPr>
            <p:ph type="pic" idx="13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kst tytułowy"/>
          <p:cNvSpPr txBox="1">
            <a:spLocks noGrp="1"/>
          </p:cNvSpPr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r>
              <a:t>Tekst tytułowy</a:t>
            </a:r>
          </a:p>
        </p:txBody>
      </p:sp>
      <p:sp>
        <p:nvSpPr>
          <p:cNvPr id="22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3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(na środk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kst tytułowy"/>
          <p:cNvSpPr txBox="1">
            <a:spLocks noGrp="1"/>
          </p:cNvSpPr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31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djęcie (pionow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razek"/>
          <p:cNvSpPr>
            <a:spLocks noGrp="1"/>
          </p:cNvSpPr>
          <p:nvPr>
            <p:ph type="pic" idx="13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kst tytułowy"/>
          <p:cNvSpPr txBox="1">
            <a:spLocks noGrp="1"/>
          </p:cNvSpPr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Tekst tytułowy</a:t>
            </a:r>
          </a:p>
        </p:txBody>
      </p:sp>
      <p:sp>
        <p:nvSpPr>
          <p:cNvPr id="40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1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(na gór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49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57" name="Treść - poziom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8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razek"/>
          <p:cNvSpPr>
            <a:spLocks noGrp="1"/>
          </p:cNvSpPr>
          <p:nvPr>
            <p:ph type="pic" idx="13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67" name="Treść - poziom 1…"/>
          <p:cNvSpPr txBox="1">
            <a:spLocks noGrp="1"/>
          </p:cNvSpPr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8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6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razek"/>
          <p:cNvSpPr>
            <a:spLocks noGrp="1"/>
          </p:cNvSpPr>
          <p:nvPr>
            <p:ph type="pic" sz="half" idx="13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Obrazek"/>
          <p:cNvSpPr>
            <a:spLocks noGrp="1"/>
          </p:cNvSpPr>
          <p:nvPr>
            <p:ph type="pic" sz="half" idx="14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Obrazek"/>
          <p:cNvSpPr>
            <a:spLocks noGrp="1"/>
          </p:cNvSpPr>
          <p:nvPr>
            <p:ph type="pic" idx="15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300C1"/>
            </a:gs>
            <a:gs pos="100000">
              <a:srgbClr val="083979"/>
            </a:gs>
          </a:gsLst>
          <a:lin ang="3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>
            <a:spLocks noGrp="1"/>
          </p:cNvSpPr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Tekst tytułowy</a:t>
            </a:r>
          </a:p>
        </p:txBody>
      </p:sp>
      <p:sp>
        <p:nvSpPr>
          <p:cNvPr id="3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hyperlink" Target="https://nvd.nist.gov/vuln/data-feed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3sterski/MeetUp120520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lacklisting VS Whitelist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Blacklisting VS Whitelisting</a:t>
            </a:r>
          </a:p>
        </p:txBody>
      </p:sp>
      <p:sp>
        <p:nvSpPr>
          <p:cNvPr id="120" name="12.05.2020r.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12.05.2020r.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rójkąt"/>
          <p:cNvSpPr/>
          <p:nvPr/>
        </p:nvSpPr>
        <p:spPr>
          <a:xfrm>
            <a:off x="-197068" y="-62923"/>
            <a:ext cx="24744220" cy="1365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 cstate="print"/>
          </a:blip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7" name="Linia"/>
          <p:cNvSpPr/>
          <p:nvPr/>
        </p:nvSpPr>
        <p:spPr>
          <a:xfrm flipV="1">
            <a:off x="-109052" y="86961"/>
            <a:ext cx="24602107" cy="13542077"/>
          </a:xfrm>
          <a:prstGeom prst="line">
            <a:avLst/>
          </a:prstGeom>
          <a:ln w="1651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8" name="(a|aa)+"/>
          <p:cNvSpPr txBox="1"/>
          <p:nvPr/>
        </p:nvSpPr>
        <p:spPr>
          <a:xfrm>
            <a:off x="2035097" y="3126003"/>
            <a:ext cx="5791506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(a|aa)+</a:t>
            </a:r>
          </a:p>
        </p:txBody>
      </p:sp>
      <p:sp>
        <p:nvSpPr>
          <p:cNvPr id="169" name="(aa|aa)?"/>
          <p:cNvSpPr txBox="1"/>
          <p:nvPr/>
        </p:nvSpPr>
        <p:spPr>
          <a:xfrm>
            <a:off x="13832416" y="9907475"/>
            <a:ext cx="6490565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(aa|aa)?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ia"/>
          <p:cNvSpPr/>
          <p:nvPr/>
        </p:nvSpPr>
        <p:spPr>
          <a:xfrm flipV="1">
            <a:off x="-109052" y="86961"/>
            <a:ext cx="24602107" cy="13542077"/>
          </a:xfrm>
          <a:prstGeom prst="line">
            <a:avLst/>
          </a:prstGeom>
          <a:ln w="1651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2" name="(.*a){10}"/>
          <p:cNvSpPr txBox="1"/>
          <p:nvPr/>
        </p:nvSpPr>
        <p:spPr>
          <a:xfrm>
            <a:off x="1612978" y="3005785"/>
            <a:ext cx="6587656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(.*a){10}</a:t>
            </a:r>
          </a:p>
        </p:txBody>
      </p:sp>
      <p:sp>
        <p:nvSpPr>
          <p:cNvPr id="173" name="(.a*){10}"/>
          <p:cNvSpPr txBox="1"/>
          <p:nvPr/>
        </p:nvSpPr>
        <p:spPr>
          <a:xfrm>
            <a:off x="13783869" y="9907475"/>
            <a:ext cx="6587656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(.a*){10}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rójkąt"/>
          <p:cNvSpPr/>
          <p:nvPr/>
        </p:nvSpPr>
        <p:spPr>
          <a:xfrm>
            <a:off x="-197068" y="-62923"/>
            <a:ext cx="24744220" cy="1365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 cstate="print"/>
          </a:blip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6" name="Linia"/>
          <p:cNvSpPr/>
          <p:nvPr/>
        </p:nvSpPr>
        <p:spPr>
          <a:xfrm flipV="1">
            <a:off x="-109052" y="86961"/>
            <a:ext cx="24602107" cy="13542077"/>
          </a:xfrm>
          <a:prstGeom prst="line">
            <a:avLst/>
          </a:prstGeom>
          <a:ln w="1651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7" name="(.*a){10}"/>
          <p:cNvSpPr txBox="1"/>
          <p:nvPr/>
        </p:nvSpPr>
        <p:spPr>
          <a:xfrm>
            <a:off x="1588935" y="3029829"/>
            <a:ext cx="6587656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(.*a){10}</a:t>
            </a:r>
          </a:p>
        </p:txBody>
      </p:sp>
      <p:sp>
        <p:nvSpPr>
          <p:cNvPr id="178" name="(.a*){10}"/>
          <p:cNvSpPr txBox="1"/>
          <p:nvPr/>
        </p:nvSpPr>
        <p:spPr>
          <a:xfrm>
            <a:off x="13759826" y="9883431"/>
            <a:ext cx="6587656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(.a*){10}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B0D8287A-618E-4256-A3CD-7D70E164A5DE-L0-001.png" descr="B0D8287A-618E-4256-A3CD-7D70E164A5DE-L0-001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996156" y="84121"/>
            <a:ext cx="16391690" cy="13547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https://blog.sucuri.net/2018/07/hiding-malware-inside-images-on-googleusercontent.html"/>
          <p:cNvSpPr txBox="1"/>
          <p:nvPr/>
        </p:nvSpPr>
        <p:spPr>
          <a:xfrm>
            <a:off x="-67044" y="11977008"/>
            <a:ext cx="19368924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https://blog.sucuri.net/2018/07/hiding-malware-inside-images-on-googleusercontent.html</a:t>
            </a:r>
          </a:p>
        </p:txBody>
      </p:sp>
      <p:pic>
        <p:nvPicPr>
          <p:cNvPr id="185" name="Obrazek" descr="Obrazek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789631" y="4744397"/>
            <a:ext cx="4257837" cy="4227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Obrazek" descr="Obrazek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357919" y="1172943"/>
            <a:ext cx="12450129" cy="1112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Obrazek" descr="Obrazek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9368404" y="1700393"/>
            <a:ext cx="12878001" cy="10315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3" animBg="1" advAuto="0"/>
      <p:bldP spid="186" grpId="1" animBg="1" advAuto="0"/>
      <p:bldP spid="187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QL Injection"/>
          <p:cNvSpPr txBox="1"/>
          <p:nvPr/>
        </p:nvSpPr>
        <p:spPr>
          <a:xfrm>
            <a:off x="1450547" y="1034215"/>
            <a:ext cx="10711397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SQL Injection</a:t>
            </a:r>
          </a:p>
        </p:txBody>
      </p:sp>
      <p:sp>
        <p:nvSpPr>
          <p:cNvPr id="192" name="Xross Site Scripting"/>
          <p:cNvSpPr txBox="1"/>
          <p:nvPr/>
        </p:nvSpPr>
        <p:spPr>
          <a:xfrm>
            <a:off x="2600028" y="3847310"/>
            <a:ext cx="15481238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Xross Site Scripting</a:t>
            </a:r>
          </a:p>
        </p:txBody>
      </p:sp>
      <p:sp>
        <p:nvSpPr>
          <p:cNvPr id="193" name="OS command injection"/>
          <p:cNvSpPr txBox="1"/>
          <p:nvPr/>
        </p:nvSpPr>
        <p:spPr>
          <a:xfrm>
            <a:off x="3158299" y="6660404"/>
            <a:ext cx="18067402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OS command injection</a:t>
            </a:r>
          </a:p>
        </p:txBody>
      </p:sp>
      <p:sp>
        <p:nvSpPr>
          <p:cNvPr id="194" name="XPath injection"/>
          <p:cNvSpPr txBox="1"/>
          <p:nvPr/>
        </p:nvSpPr>
        <p:spPr>
          <a:xfrm>
            <a:off x="1223815" y="9281150"/>
            <a:ext cx="11789995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XPath injection</a:t>
            </a:r>
          </a:p>
        </p:txBody>
      </p:sp>
      <p:sp>
        <p:nvSpPr>
          <p:cNvPr id="195" name="Bombs"/>
          <p:cNvSpPr txBox="1"/>
          <p:nvPr/>
        </p:nvSpPr>
        <p:spPr>
          <a:xfrm>
            <a:off x="15178554" y="10039714"/>
            <a:ext cx="7513017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Bombs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/>
      <p:bldP spid="192" grpId="2" animBg="1" advAuto="0"/>
      <p:bldP spid="193" grpId="3" animBg="1" advAuto="0"/>
      <p:bldP spid="194" grpId="4" animBg="1" advAuto="0"/>
      <p:bldP spid="195" grpId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ZERO TRUST"/>
          <p:cNvSpPr txBox="1"/>
          <p:nvPr/>
        </p:nvSpPr>
        <p:spPr>
          <a:xfrm>
            <a:off x="3737260" y="5232400"/>
            <a:ext cx="16909480" cy="325120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ZERO TRUST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Blacklisting"/>
          <p:cNvSpPr txBox="1"/>
          <p:nvPr/>
        </p:nvSpPr>
        <p:spPr>
          <a:xfrm>
            <a:off x="2477424" y="5746750"/>
            <a:ext cx="9138515" cy="222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Blacklisting</a:t>
            </a:r>
          </a:p>
        </p:txBody>
      </p:sp>
      <p:pic>
        <p:nvPicPr>
          <p:cNvPr id="200" name="Obrazek" descr="Obrazek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2862043" y="1525512"/>
            <a:ext cx="9986587" cy="9986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inia"/>
          <p:cNvSpPr/>
          <p:nvPr/>
        </p:nvSpPr>
        <p:spPr>
          <a:xfrm flipV="1">
            <a:off x="7392533" y="2028140"/>
            <a:ext cx="1" cy="9659720"/>
          </a:xfrm>
          <a:prstGeom prst="line">
            <a:avLst/>
          </a:prstGeom>
          <a:ln w="279400">
            <a:solidFill>
              <a:srgbClr val="76BB40"/>
            </a:solidFill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3" name="Linia"/>
          <p:cNvSpPr/>
          <p:nvPr/>
        </p:nvSpPr>
        <p:spPr>
          <a:xfrm flipV="1">
            <a:off x="7616563" y="2726595"/>
            <a:ext cx="5025101" cy="4105661"/>
          </a:xfrm>
          <a:prstGeom prst="line">
            <a:avLst/>
          </a:prstGeom>
          <a:ln w="279400">
            <a:solidFill>
              <a:srgbClr val="FF4015"/>
            </a:solidFill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4" name="Strzałka"/>
          <p:cNvSpPr/>
          <p:nvPr/>
        </p:nvSpPr>
        <p:spPr>
          <a:xfrm rot="2700000">
            <a:off x="6461962" y="8820895"/>
            <a:ext cx="7084151" cy="906962"/>
          </a:xfrm>
          <a:prstGeom prst="rightArrow">
            <a:avLst>
              <a:gd name="adj1" fmla="val 32000"/>
              <a:gd name="adj2" fmla="val 158075"/>
            </a:avLst>
          </a:prstGeom>
          <a:solidFill>
            <a:srgbClr val="FF4015"/>
          </a:solidFill>
          <a:ln w="12700"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5" name="Wybrane elementy"/>
          <p:cNvSpPr txBox="1"/>
          <p:nvPr/>
        </p:nvSpPr>
        <p:spPr>
          <a:xfrm>
            <a:off x="11982101" y="9260706"/>
            <a:ext cx="840225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 b="1">
                <a:ln w="12700" cap="flat">
                  <a:solidFill>
                    <a:srgbClr val="C2C2C2"/>
                  </a:solidFill>
                  <a:custDash>
                    <a:ds d="200000" sp="200000"/>
                  </a:custDash>
                  <a:miter lim="400000"/>
                </a:ln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Wybrane elementy</a:t>
            </a:r>
          </a:p>
        </p:txBody>
      </p:sp>
      <p:sp>
        <p:nvSpPr>
          <p:cNvPr id="206" name="Wszystko przepuszczone"/>
          <p:cNvSpPr txBox="1"/>
          <p:nvPr/>
        </p:nvSpPr>
        <p:spPr>
          <a:xfrm>
            <a:off x="673882" y="221258"/>
            <a:ext cx="13437302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700" b="1">
                <a:ln w="25400" cap="flat">
                  <a:solidFill>
                    <a:srgbClr val="ADADAD"/>
                  </a:solidFill>
                  <a:prstDash val="sysDot"/>
                  <a:miter lim="400000"/>
                </a:ln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Wszystko przepuszczone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2" animBg="1" advAuto="0"/>
      <p:bldP spid="204" grpId="1" animBg="1" advAuto="0"/>
      <p:bldP spid="205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VE-2008-1805"/>
          <p:cNvSpPr txBox="1"/>
          <p:nvPr/>
        </p:nvSpPr>
        <p:spPr>
          <a:xfrm>
            <a:off x="8818295" y="941640"/>
            <a:ext cx="6747410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r>
              <a:t>CVE-2008-1805</a:t>
            </a:r>
          </a:p>
        </p:txBody>
      </p:sp>
      <p:sp>
        <p:nvSpPr>
          <p:cNvPr id="209" name="Niepoprawny blacklisting plików"/>
          <p:cNvSpPr txBox="1"/>
          <p:nvPr/>
        </p:nvSpPr>
        <p:spPr>
          <a:xfrm>
            <a:off x="1357289" y="7990498"/>
            <a:ext cx="1389928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r>
              <a:t>Niepoprawny blacklisting plików </a:t>
            </a:r>
          </a:p>
        </p:txBody>
      </p:sp>
      <p:sp>
        <p:nvSpPr>
          <p:cNvPr id="210" name="Plik pozwalał na zdalne wykonanie kodu"/>
          <p:cNvSpPr txBox="1"/>
          <p:nvPr/>
        </p:nvSpPr>
        <p:spPr>
          <a:xfrm>
            <a:off x="1464094" y="10164389"/>
            <a:ext cx="1698371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r>
              <a:t>Plik pozwalał na zdalne wykonanie kodu</a:t>
            </a:r>
          </a:p>
        </p:txBody>
      </p:sp>
      <p:pic>
        <p:nvPicPr>
          <p:cNvPr id="211" name="Obrazek" descr="Obrazek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990675" y="3058381"/>
            <a:ext cx="8402650" cy="4047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1" animBg="1" advAuto="0"/>
      <p:bldP spid="210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ttps://cheatsheetseries.owasp.org/cheatsheets/Input_Validation_Cheat_Sheet.html"/>
          <p:cNvSpPr txBox="1"/>
          <p:nvPr/>
        </p:nvSpPr>
        <p:spPr>
          <a:xfrm>
            <a:off x="1854619" y="2403735"/>
            <a:ext cx="1853104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r>
              <a:t>https://cheatsheetseries.owasp.org/cheatsheets/Input_Validation_Cheat_Sheet.html</a:t>
            </a:r>
          </a:p>
        </p:txBody>
      </p:sp>
      <p:sp>
        <p:nvSpPr>
          <p:cNvPr id="123" name="https://blog.netspi.com/sql-injection-death-by-blacklist/"/>
          <p:cNvSpPr txBox="1"/>
          <p:nvPr/>
        </p:nvSpPr>
        <p:spPr>
          <a:xfrm>
            <a:off x="1926926" y="5361091"/>
            <a:ext cx="1227936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r>
              <a:t>https://blog.netspi.com/sql-injection-death-by-blacklist/</a:t>
            </a:r>
          </a:p>
        </p:txBody>
      </p:sp>
      <p:sp>
        <p:nvSpPr>
          <p:cNvPr id="124" name="http://cve.mitre.org"/>
          <p:cNvSpPr txBox="1"/>
          <p:nvPr/>
        </p:nvSpPr>
        <p:spPr>
          <a:xfrm>
            <a:off x="2002919" y="8318447"/>
            <a:ext cx="4289185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r>
              <a:t>http://cve.mitre.org</a:t>
            </a:r>
          </a:p>
        </p:txBody>
      </p:sp>
      <p:sp>
        <p:nvSpPr>
          <p:cNvPr id="125" name="https://nvd.nist.gov"/>
          <p:cNvSpPr txBox="1"/>
          <p:nvPr/>
        </p:nvSpPr>
        <p:spPr>
          <a:xfrm>
            <a:off x="1984593" y="11275802"/>
            <a:ext cx="4325837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r>
              <a:t>https://nvd.nist.gov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VE-2006-5525"/>
          <p:cNvSpPr txBox="1"/>
          <p:nvPr/>
        </p:nvSpPr>
        <p:spPr>
          <a:xfrm>
            <a:off x="8818295" y="941640"/>
            <a:ext cx="6747410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r>
              <a:t>CVE-2006-5525</a:t>
            </a:r>
          </a:p>
        </p:txBody>
      </p:sp>
      <p:pic>
        <p:nvPicPr>
          <p:cNvPr id="214" name="Obrazek" descr="Obrazek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680939" y="3117335"/>
            <a:ext cx="7358732" cy="1424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793B0A37-31B6-46AB-9E91-328F1269EDDB-L0-001.jpeg" descr="793B0A37-31B6-46AB-9E91-328F1269EDDB-L0-001.jpe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338446" y="6029339"/>
            <a:ext cx="19707108" cy="420018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https://www.exploit-db.com/exploits/2617"/>
          <p:cNvSpPr txBox="1"/>
          <p:nvPr/>
        </p:nvSpPr>
        <p:spPr>
          <a:xfrm>
            <a:off x="11687944" y="12546632"/>
            <a:ext cx="1226169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https://www.exploit-db.com/exploits/2617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Whitelisting"/>
          <p:cNvSpPr txBox="1"/>
          <p:nvPr/>
        </p:nvSpPr>
        <p:spPr>
          <a:xfrm>
            <a:off x="2357207" y="7598102"/>
            <a:ext cx="9138514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Whitelisting</a:t>
            </a:r>
          </a:p>
        </p:txBody>
      </p:sp>
      <p:pic>
        <p:nvPicPr>
          <p:cNvPr id="219" name="Obrazek" descr="Obrazek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020325" y="1679641"/>
            <a:ext cx="152400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ia"/>
          <p:cNvSpPr/>
          <p:nvPr/>
        </p:nvSpPr>
        <p:spPr>
          <a:xfrm flipV="1">
            <a:off x="7392533" y="2028140"/>
            <a:ext cx="1" cy="9659720"/>
          </a:xfrm>
          <a:prstGeom prst="line">
            <a:avLst/>
          </a:prstGeom>
          <a:ln w="279400">
            <a:solidFill>
              <a:srgbClr val="FF4015"/>
            </a:solidFill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2" name="Linia"/>
          <p:cNvSpPr/>
          <p:nvPr/>
        </p:nvSpPr>
        <p:spPr>
          <a:xfrm flipV="1">
            <a:off x="7616563" y="2726595"/>
            <a:ext cx="5025101" cy="4105661"/>
          </a:xfrm>
          <a:prstGeom prst="line">
            <a:avLst/>
          </a:prstGeom>
          <a:ln w="279400">
            <a:solidFill>
              <a:srgbClr val="76BB40"/>
            </a:solidFill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3" name="Strzałka"/>
          <p:cNvSpPr/>
          <p:nvPr/>
        </p:nvSpPr>
        <p:spPr>
          <a:xfrm rot="2700000">
            <a:off x="6449262" y="8820895"/>
            <a:ext cx="7084151" cy="906962"/>
          </a:xfrm>
          <a:prstGeom prst="rightArrow">
            <a:avLst>
              <a:gd name="adj1" fmla="val 32000"/>
              <a:gd name="adj2" fmla="val 158075"/>
            </a:avLst>
          </a:prstGeom>
          <a:solidFill>
            <a:srgbClr val="76BB40"/>
          </a:solidFill>
          <a:ln w="12700"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76BB40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4" name="Wszystko zablokowane"/>
          <p:cNvSpPr txBox="1"/>
          <p:nvPr/>
        </p:nvSpPr>
        <p:spPr>
          <a:xfrm>
            <a:off x="1594323" y="221258"/>
            <a:ext cx="1159642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700"/>
            </a:lvl1pPr>
          </a:lstStyle>
          <a:p>
            <a:r>
              <a:t>Wszystko zablokowane</a:t>
            </a:r>
          </a:p>
        </p:txBody>
      </p:sp>
      <p:sp>
        <p:nvSpPr>
          <p:cNvPr id="225" name="Elementy przepuszczone"/>
          <p:cNvSpPr txBox="1"/>
          <p:nvPr/>
        </p:nvSpPr>
        <p:spPr>
          <a:xfrm>
            <a:off x="11644001" y="9233704"/>
            <a:ext cx="9713304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/>
            </a:lvl1pPr>
          </a:lstStyle>
          <a:p>
            <a:r>
              <a:t>Elementy przepuszczone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VE-2007-5596"/>
          <p:cNvSpPr txBox="1"/>
          <p:nvPr/>
        </p:nvSpPr>
        <p:spPr>
          <a:xfrm>
            <a:off x="8818295" y="941640"/>
            <a:ext cx="6747410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r>
              <a:t>CVE-2007-5596</a:t>
            </a:r>
          </a:p>
        </p:txBody>
      </p:sp>
      <p:sp>
        <p:nvSpPr>
          <p:cNvPr id="228" name="XSS atak"/>
          <p:cNvSpPr txBox="1"/>
          <p:nvPr/>
        </p:nvSpPr>
        <p:spPr>
          <a:xfrm>
            <a:off x="16787460" y="7471512"/>
            <a:ext cx="387444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r>
              <a:t>XSS atak</a:t>
            </a:r>
          </a:p>
        </p:txBody>
      </p:sp>
      <p:sp>
        <p:nvSpPr>
          <p:cNvPr id="229" name=".html"/>
          <p:cNvSpPr txBox="1"/>
          <p:nvPr/>
        </p:nvSpPr>
        <p:spPr>
          <a:xfrm>
            <a:off x="17649257" y="4847524"/>
            <a:ext cx="215084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r>
              <a:t>.html</a:t>
            </a:r>
          </a:p>
        </p:txBody>
      </p:sp>
      <p:pic>
        <p:nvPicPr>
          <p:cNvPr id="230" name="Obrazek" descr="Obrazek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709630" y="4490758"/>
            <a:ext cx="11251147" cy="4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https://cert.civis.net/en/index.php?action=alert&amp;param=CVE-2007-5596"/>
          <p:cNvSpPr txBox="1"/>
          <p:nvPr/>
        </p:nvSpPr>
        <p:spPr>
          <a:xfrm>
            <a:off x="939956" y="12546632"/>
            <a:ext cx="23444044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https://cert.civis.net/en/index.php?action=alert&amp;param=CVE-2007-5596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ive XSS"/>
          <p:cNvSpPr txBox="1"/>
          <p:nvPr/>
        </p:nvSpPr>
        <p:spPr>
          <a:xfrm>
            <a:off x="9362274" y="6019799"/>
            <a:ext cx="527475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300"/>
            </a:lvl1pPr>
          </a:lstStyle>
          <a:p>
            <a:r>
              <a:t>Live XSS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arść statystyk"/>
          <p:cNvSpPr txBox="1"/>
          <p:nvPr/>
        </p:nvSpPr>
        <p:spPr>
          <a:xfrm>
            <a:off x="6052508" y="938041"/>
            <a:ext cx="12278983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Garść statystyk</a:t>
            </a:r>
          </a:p>
        </p:txBody>
      </p:sp>
      <p:pic>
        <p:nvPicPr>
          <p:cNvPr id="238" name="37A9DF73-76CE-4369-B8B7-D9594915EFE8-L0-001.jpeg" descr="37A9DF73-76CE-4369-B8B7-D9594915EFE8-L0-001.jpe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301501" y="9988341"/>
            <a:ext cx="19780998" cy="2221025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https://nvd.nist.gov/vuln/data-feeds z dnia 28.04.2020"/>
          <p:cNvSpPr txBox="1"/>
          <p:nvPr/>
        </p:nvSpPr>
        <p:spPr>
          <a:xfrm>
            <a:off x="3773066" y="12226447"/>
            <a:ext cx="159711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u="sng">
                <a:hlinkClick r:id="rId4"/>
              </a:rPr>
              <a:t>https://nvd.nist.gov/vuln/data-feeds</a:t>
            </a:r>
            <a:r>
              <a:t> z dnia 28.04.2020</a:t>
            </a:r>
          </a:p>
        </p:txBody>
      </p:sp>
      <p:pic>
        <p:nvPicPr>
          <p:cNvPr id="240" name="6288B590-D113-4130-8D4F-848D77EA4DF8-L0-001.jpeg" descr="6288B590-D113-4130-8D4F-848D77EA4DF8-L0-001.jpe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6148053" y="4254008"/>
            <a:ext cx="12087894" cy="4748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Wykres paskowy 2D"/>
          <p:cNvGraphicFramePr/>
          <p:nvPr/>
        </p:nvGraphicFramePr>
        <p:xfrm>
          <a:off x="440786" y="2718475"/>
          <a:ext cx="23339623" cy="957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5" name="Suma = 143 278"/>
          <p:cNvSpPr txBox="1"/>
          <p:nvPr/>
        </p:nvSpPr>
        <p:spPr>
          <a:xfrm>
            <a:off x="8664168" y="941640"/>
            <a:ext cx="705566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r>
              <a:t>Suma = 143 278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Impact score"/>
          <p:cNvSpPr txBox="1"/>
          <p:nvPr/>
        </p:nvSpPr>
        <p:spPr>
          <a:xfrm>
            <a:off x="14741695" y="6242049"/>
            <a:ext cx="563374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r>
              <a:t>Impact score</a:t>
            </a:r>
          </a:p>
        </p:txBody>
      </p:sp>
      <p:sp>
        <p:nvSpPr>
          <p:cNvPr id="248" name="Base score"/>
          <p:cNvSpPr txBox="1"/>
          <p:nvPr/>
        </p:nvSpPr>
        <p:spPr>
          <a:xfrm>
            <a:off x="2911744" y="6242049"/>
            <a:ext cx="4850893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r>
              <a:t>Base score</a:t>
            </a:r>
          </a:p>
        </p:txBody>
      </p:sp>
      <p:graphicFrame>
        <p:nvGraphicFramePr>
          <p:cNvPr id="249" name="Wykres paskowy 2D"/>
          <p:cNvGraphicFramePr/>
          <p:nvPr/>
        </p:nvGraphicFramePr>
        <p:xfrm>
          <a:off x="13289682" y="7896626"/>
          <a:ext cx="8515524" cy="4803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0" name="Wykres paskowy 2D"/>
          <p:cNvGraphicFramePr/>
          <p:nvPr/>
        </p:nvGraphicFramePr>
        <p:xfrm>
          <a:off x="1664629" y="7762940"/>
          <a:ext cx="8515523" cy="4803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1" name="Access Complexity"/>
          <p:cNvSpPr txBox="1"/>
          <p:nvPr/>
        </p:nvSpPr>
        <p:spPr>
          <a:xfrm>
            <a:off x="760487" y="2167169"/>
            <a:ext cx="6511113" cy="236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400"/>
            </a:lvl1pPr>
          </a:lstStyle>
          <a:p>
            <a:r>
              <a:t>Access Complexity</a:t>
            </a:r>
          </a:p>
        </p:txBody>
      </p:sp>
      <p:graphicFrame>
        <p:nvGraphicFramePr>
          <p:cNvPr id="252" name="Wykres paskowy 2D"/>
          <p:cNvGraphicFramePr/>
          <p:nvPr/>
        </p:nvGraphicFramePr>
        <p:xfrm>
          <a:off x="7815204" y="879706"/>
          <a:ext cx="15045459" cy="512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3" animBg="1" advAuto="0"/>
      <p:bldP spid="248" grpId="1" animBg="1" advAuto="0"/>
      <p:bldP spid="249" grpId="4" animBg="1" advAuto="0"/>
      <p:bldP spid="250" grpId="2" animBg="1" advAuto="0"/>
      <p:bldP spid="251" grpId="5" animBg="1" advAuto="0"/>
      <p:bldP spid="252" grpId="6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Wykres liniowy 2D"/>
          <p:cNvGraphicFramePr/>
          <p:nvPr/>
        </p:nvGraphicFramePr>
        <p:xfrm>
          <a:off x="1601346" y="1377982"/>
          <a:ext cx="21703328" cy="1019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o wybrać, czym się kierować?"/>
          <p:cNvSpPr txBox="1"/>
          <p:nvPr/>
        </p:nvSpPr>
        <p:spPr>
          <a:xfrm>
            <a:off x="216215" y="4253516"/>
            <a:ext cx="14694806" cy="434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Co wybrać, czym się kierować?</a:t>
            </a:r>
          </a:p>
        </p:txBody>
      </p:sp>
      <p:pic>
        <p:nvPicPr>
          <p:cNvPr id="257" name="C743262E-08ED-4640-AC69-13A02C7D31B5-L0-001.jpeg" descr="C743262E-08ED-4640-AC69-13A02C7D31B5-L0-001.jpe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726013" y="844047"/>
            <a:ext cx="7927094" cy="12027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alidacja"/>
          <p:cNvSpPr txBox="1">
            <a:spLocks noGrp="1"/>
          </p:cNvSpPr>
          <p:nvPr>
            <p:ph type="title"/>
          </p:nvPr>
        </p:nvSpPr>
        <p:spPr>
          <a:xfrm>
            <a:off x="1454090" y="6100672"/>
            <a:ext cx="10007601" cy="1514656"/>
          </a:xfrm>
          <a:prstGeom prst="rect">
            <a:avLst/>
          </a:prstGeom>
        </p:spPr>
        <p:txBody>
          <a:bodyPr/>
          <a:lstStyle/>
          <a:p>
            <a:r>
              <a:t>Walidacja</a:t>
            </a:r>
          </a:p>
        </p:txBody>
      </p:sp>
      <p:pic>
        <p:nvPicPr>
          <p:cNvPr id="128" name="55A9D794-5D3E-4D9F-9355-7AE540626F11-L0-001.jpeg" descr="55A9D794-5D3E-4D9F-9355-7AE540626F11-L0-001.jpe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 rot="20061240">
            <a:off x="13182599" y="5302249"/>
            <a:ext cx="8839201" cy="311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Linia"/>
          <p:cNvSpPr/>
          <p:nvPr/>
        </p:nvSpPr>
        <p:spPr>
          <a:xfrm flipV="1">
            <a:off x="12191999" y="2106567"/>
            <a:ext cx="1" cy="9502866"/>
          </a:xfrm>
          <a:prstGeom prst="line">
            <a:avLst/>
          </a:prstGeom>
          <a:ln w="1270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0" name="Myślenie o…"/>
          <p:cNvSpPr txBox="1"/>
          <p:nvPr/>
        </p:nvSpPr>
        <p:spPr>
          <a:xfrm>
            <a:off x="1466283" y="4533899"/>
            <a:ext cx="9683662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9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</a:defRPr>
            </a:pPr>
            <a:r>
              <a:t>Myślenie o </a:t>
            </a:r>
          </a:p>
          <a:p>
            <a:pPr>
              <a:defRPr sz="149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</a:defRPr>
            </a:pPr>
            <a:r>
              <a:t>przyszłości</a:t>
            </a:r>
          </a:p>
        </p:txBody>
      </p:sp>
      <p:sp>
        <p:nvSpPr>
          <p:cNvPr id="261" name="Nauka na…"/>
          <p:cNvSpPr txBox="1"/>
          <p:nvPr/>
        </p:nvSpPr>
        <p:spPr>
          <a:xfrm>
            <a:off x="13235001" y="3397250"/>
            <a:ext cx="9681770" cy="692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9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</a:defRPr>
            </a:pPr>
            <a:r>
              <a:t>Nauka na </a:t>
            </a:r>
          </a:p>
          <a:p>
            <a:pPr>
              <a:defRPr sz="149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</a:defRPr>
            </a:pPr>
            <a:r>
              <a:t>błędach </a:t>
            </a:r>
          </a:p>
          <a:p>
            <a:pPr>
              <a:defRPr sz="149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</a:defRPr>
            </a:pPr>
            <a:r>
              <a:t>przeszłości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inia"/>
          <p:cNvSpPr/>
          <p:nvPr/>
        </p:nvSpPr>
        <p:spPr>
          <a:xfrm flipV="1">
            <a:off x="12191999" y="2106567"/>
            <a:ext cx="1" cy="9502866"/>
          </a:xfrm>
          <a:prstGeom prst="line">
            <a:avLst/>
          </a:prstGeom>
          <a:ln w="1270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4" name="Ograniczona ilość wartości"/>
          <p:cNvSpPr txBox="1"/>
          <p:nvPr/>
        </p:nvSpPr>
        <p:spPr>
          <a:xfrm>
            <a:off x="535339" y="3397250"/>
            <a:ext cx="11232810" cy="692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9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</a:defRPr>
            </a:lvl1pPr>
          </a:lstStyle>
          <a:p>
            <a:r>
              <a:t>Ograniczona ilość wartości</a:t>
            </a:r>
          </a:p>
        </p:txBody>
      </p:sp>
      <p:sp>
        <p:nvSpPr>
          <p:cNvPr id="265" name="Nieznana ilość wartości"/>
          <p:cNvSpPr txBox="1"/>
          <p:nvPr/>
        </p:nvSpPr>
        <p:spPr>
          <a:xfrm>
            <a:off x="12615851" y="3397250"/>
            <a:ext cx="11172527" cy="692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9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</a:defRPr>
            </a:lvl1pPr>
          </a:lstStyle>
          <a:p>
            <a:r>
              <a:t>Nieznana ilość wartości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Linia"/>
          <p:cNvSpPr/>
          <p:nvPr/>
        </p:nvSpPr>
        <p:spPr>
          <a:xfrm flipV="1">
            <a:off x="12191999" y="2106567"/>
            <a:ext cx="1" cy="9502866"/>
          </a:xfrm>
          <a:prstGeom prst="line">
            <a:avLst/>
          </a:prstGeom>
          <a:ln w="1270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8" name="Ogranicze dobrze znane ryzyka"/>
          <p:cNvSpPr txBox="1"/>
          <p:nvPr/>
        </p:nvSpPr>
        <p:spPr>
          <a:xfrm>
            <a:off x="535339" y="2260600"/>
            <a:ext cx="11232810" cy="91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9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</a:defRPr>
            </a:lvl1pPr>
          </a:lstStyle>
          <a:p>
            <a:r>
              <a:t>Ogranicze dobrze znane ryzyka</a:t>
            </a:r>
          </a:p>
        </p:txBody>
      </p:sp>
      <p:sp>
        <p:nvSpPr>
          <p:cNvPr id="269" name="Zero-day zawsze zadziała"/>
          <p:cNvSpPr txBox="1"/>
          <p:nvPr/>
        </p:nvSpPr>
        <p:spPr>
          <a:xfrm>
            <a:off x="12615851" y="3397250"/>
            <a:ext cx="11172527" cy="692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9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</a:defRPr>
            </a:lvl1pPr>
          </a:lstStyle>
          <a:p>
            <a:r>
              <a:t>Zero-day zawsze zadziała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Linia"/>
          <p:cNvSpPr/>
          <p:nvPr/>
        </p:nvSpPr>
        <p:spPr>
          <a:xfrm flipV="1">
            <a:off x="12191999" y="2106567"/>
            <a:ext cx="1" cy="9502866"/>
          </a:xfrm>
          <a:prstGeom prst="line">
            <a:avLst/>
          </a:prstGeom>
          <a:ln w="1270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2" name="Problemy z ochroną"/>
          <p:cNvSpPr txBox="1"/>
          <p:nvPr/>
        </p:nvSpPr>
        <p:spPr>
          <a:xfrm>
            <a:off x="535339" y="4838699"/>
            <a:ext cx="11232810" cy="40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9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</a:defRPr>
            </a:lvl1pPr>
          </a:lstStyle>
          <a:p>
            <a:r>
              <a:t>Problemy z ochroną</a:t>
            </a:r>
          </a:p>
        </p:txBody>
      </p:sp>
      <p:sp>
        <p:nvSpPr>
          <p:cNvPr id="273" name="Problemy z implementacją"/>
          <p:cNvSpPr txBox="1"/>
          <p:nvPr/>
        </p:nvSpPr>
        <p:spPr>
          <a:xfrm>
            <a:off x="12615851" y="3759199"/>
            <a:ext cx="11172527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3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</a:defRPr>
            </a:lvl1pPr>
          </a:lstStyle>
          <a:p>
            <a:r>
              <a:t>Problemy z implementacją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ia"/>
          <p:cNvSpPr/>
          <p:nvPr/>
        </p:nvSpPr>
        <p:spPr>
          <a:xfrm flipV="1">
            <a:off x="12191999" y="2106567"/>
            <a:ext cx="1" cy="9502866"/>
          </a:xfrm>
          <a:prstGeom prst="line">
            <a:avLst/>
          </a:prstGeom>
          <a:ln w="1270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76" name="New paradigm New paradigm" descr="New paradigm New paradigm"/>
          <p:cNvPicPr>
            <a:picLocks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301587" y="4203699"/>
            <a:ext cx="9952771" cy="5308601"/>
          </a:xfrm>
          <a:prstGeom prst="rect">
            <a:avLst/>
          </a:prstGeom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77" name="Old school"/>
          <p:cNvSpPr txBox="1"/>
          <p:nvPr/>
        </p:nvSpPr>
        <p:spPr>
          <a:xfrm>
            <a:off x="12545315" y="2689150"/>
            <a:ext cx="11172527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9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</a:defRPr>
            </a:lvl1pPr>
          </a:lstStyle>
          <a:p>
            <a:r>
              <a:t>Old school</a:t>
            </a:r>
          </a:p>
        </p:txBody>
      </p:sp>
      <p:graphicFrame>
        <p:nvGraphicFramePr>
          <p:cNvPr id="278" name="Wykres liniowy 2D"/>
          <p:cNvGraphicFramePr/>
          <p:nvPr/>
        </p:nvGraphicFramePr>
        <p:xfrm>
          <a:off x="13712342" y="5898169"/>
          <a:ext cx="8835056" cy="634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Obrazek" descr="Obrazek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391032" y="-147608"/>
            <a:ext cx="14011215" cy="14011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raylisting"/>
          <p:cNvSpPr txBox="1"/>
          <p:nvPr/>
        </p:nvSpPr>
        <p:spPr>
          <a:xfrm>
            <a:off x="2652012" y="7598102"/>
            <a:ext cx="8548904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Graylisting</a:t>
            </a:r>
          </a:p>
        </p:txBody>
      </p:sp>
      <p:sp>
        <p:nvSpPr>
          <p:cNvPr id="285" name="Zebra"/>
          <p:cNvSpPr/>
          <p:nvPr/>
        </p:nvSpPr>
        <p:spPr>
          <a:xfrm>
            <a:off x="13158038" y="1462824"/>
            <a:ext cx="10010267" cy="7819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600" extrusionOk="0">
                <a:moveTo>
                  <a:pt x="17278" y="0"/>
                </a:moveTo>
                <a:cubicBezTo>
                  <a:pt x="17278" y="0"/>
                  <a:pt x="17157" y="741"/>
                  <a:pt x="16931" y="1000"/>
                </a:cubicBezTo>
                <a:cubicBezTo>
                  <a:pt x="16931" y="447"/>
                  <a:pt x="16748" y="28"/>
                  <a:pt x="16748" y="28"/>
                </a:cubicBezTo>
                <a:cubicBezTo>
                  <a:pt x="16748" y="28"/>
                  <a:pt x="16495" y="17"/>
                  <a:pt x="16059" y="251"/>
                </a:cubicBezTo>
                <a:cubicBezTo>
                  <a:pt x="16259" y="755"/>
                  <a:pt x="16366" y="1492"/>
                  <a:pt x="16379" y="2437"/>
                </a:cubicBezTo>
                <a:cubicBezTo>
                  <a:pt x="16389" y="3160"/>
                  <a:pt x="16734" y="3785"/>
                  <a:pt x="17062" y="4260"/>
                </a:cubicBezTo>
                <a:cubicBezTo>
                  <a:pt x="17035" y="4094"/>
                  <a:pt x="16738" y="2028"/>
                  <a:pt x="18281" y="279"/>
                </a:cubicBezTo>
                <a:cubicBezTo>
                  <a:pt x="17997" y="139"/>
                  <a:pt x="17664" y="35"/>
                  <a:pt x="17278" y="0"/>
                </a:cubicBezTo>
                <a:close/>
                <a:moveTo>
                  <a:pt x="15638" y="521"/>
                </a:moveTo>
                <a:cubicBezTo>
                  <a:pt x="15458" y="653"/>
                  <a:pt x="15261" y="821"/>
                  <a:pt x="15047" y="1035"/>
                </a:cubicBezTo>
                <a:cubicBezTo>
                  <a:pt x="15293" y="1331"/>
                  <a:pt x="15324" y="1752"/>
                  <a:pt x="15324" y="1752"/>
                </a:cubicBezTo>
                <a:cubicBezTo>
                  <a:pt x="15157" y="1469"/>
                  <a:pt x="14800" y="1317"/>
                  <a:pt x="14772" y="1305"/>
                </a:cubicBezTo>
                <a:cubicBezTo>
                  <a:pt x="14772" y="1305"/>
                  <a:pt x="14607" y="1469"/>
                  <a:pt x="14392" y="1724"/>
                </a:cubicBezTo>
                <a:cubicBezTo>
                  <a:pt x="14815" y="2003"/>
                  <a:pt x="15084" y="2629"/>
                  <a:pt x="15084" y="2629"/>
                </a:cubicBezTo>
                <a:cubicBezTo>
                  <a:pt x="15084" y="2629"/>
                  <a:pt x="15286" y="3955"/>
                  <a:pt x="16223" y="4880"/>
                </a:cubicBezTo>
                <a:cubicBezTo>
                  <a:pt x="16813" y="5462"/>
                  <a:pt x="17152" y="6237"/>
                  <a:pt x="17350" y="6701"/>
                </a:cubicBezTo>
                <a:cubicBezTo>
                  <a:pt x="17445" y="6490"/>
                  <a:pt x="17520" y="6295"/>
                  <a:pt x="17567" y="6122"/>
                </a:cubicBezTo>
                <a:cubicBezTo>
                  <a:pt x="17560" y="4693"/>
                  <a:pt x="15922" y="4270"/>
                  <a:pt x="15883" y="2495"/>
                </a:cubicBezTo>
                <a:cubicBezTo>
                  <a:pt x="15865" y="1677"/>
                  <a:pt x="15820" y="1170"/>
                  <a:pt x="15638" y="521"/>
                </a:cubicBezTo>
                <a:close/>
                <a:moveTo>
                  <a:pt x="18857" y="652"/>
                </a:moveTo>
                <a:cubicBezTo>
                  <a:pt x="18316" y="1011"/>
                  <a:pt x="17191" y="2083"/>
                  <a:pt x="17513" y="4673"/>
                </a:cubicBezTo>
                <a:cubicBezTo>
                  <a:pt x="17587" y="3967"/>
                  <a:pt x="17941" y="1764"/>
                  <a:pt x="19497" y="1370"/>
                </a:cubicBezTo>
                <a:cubicBezTo>
                  <a:pt x="19371" y="1176"/>
                  <a:pt x="19161" y="905"/>
                  <a:pt x="18857" y="652"/>
                </a:cubicBezTo>
                <a:close/>
                <a:moveTo>
                  <a:pt x="19098" y="2121"/>
                </a:moveTo>
                <a:cubicBezTo>
                  <a:pt x="18658" y="2376"/>
                  <a:pt x="17856" y="3112"/>
                  <a:pt x="17802" y="5105"/>
                </a:cubicBezTo>
                <a:cubicBezTo>
                  <a:pt x="18021" y="4510"/>
                  <a:pt x="18352" y="4064"/>
                  <a:pt x="18697" y="3731"/>
                </a:cubicBezTo>
                <a:cubicBezTo>
                  <a:pt x="18558" y="3579"/>
                  <a:pt x="18464" y="3369"/>
                  <a:pt x="18432" y="3141"/>
                </a:cubicBezTo>
                <a:cubicBezTo>
                  <a:pt x="18638" y="2915"/>
                  <a:pt x="18928" y="2834"/>
                  <a:pt x="19200" y="2959"/>
                </a:cubicBezTo>
                <a:cubicBezTo>
                  <a:pt x="19299" y="3005"/>
                  <a:pt x="19387" y="3073"/>
                  <a:pt x="19460" y="3158"/>
                </a:cubicBezTo>
                <a:cubicBezTo>
                  <a:pt x="19570" y="3095"/>
                  <a:pt x="19673" y="3043"/>
                  <a:pt x="19764" y="3001"/>
                </a:cubicBezTo>
                <a:cubicBezTo>
                  <a:pt x="19607" y="2733"/>
                  <a:pt x="19398" y="2433"/>
                  <a:pt x="19098" y="2121"/>
                </a:cubicBezTo>
                <a:close/>
                <a:moveTo>
                  <a:pt x="14004" y="2225"/>
                </a:moveTo>
                <a:cubicBezTo>
                  <a:pt x="13891" y="2387"/>
                  <a:pt x="13781" y="2560"/>
                  <a:pt x="13687" y="2739"/>
                </a:cubicBezTo>
                <a:cubicBezTo>
                  <a:pt x="13977" y="2844"/>
                  <a:pt x="14163" y="3277"/>
                  <a:pt x="14163" y="3277"/>
                </a:cubicBezTo>
                <a:cubicBezTo>
                  <a:pt x="13948" y="3104"/>
                  <a:pt x="13563" y="3055"/>
                  <a:pt x="13563" y="3055"/>
                </a:cubicBezTo>
                <a:cubicBezTo>
                  <a:pt x="13563" y="3055"/>
                  <a:pt x="13492" y="3275"/>
                  <a:pt x="13377" y="3567"/>
                </a:cubicBezTo>
                <a:cubicBezTo>
                  <a:pt x="13730" y="3694"/>
                  <a:pt x="14694" y="4149"/>
                  <a:pt x="15116" y="5413"/>
                </a:cubicBezTo>
                <a:cubicBezTo>
                  <a:pt x="15420" y="6324"/>
                  <a:pt x="16013" y="6048"/>
                  <a:pt x="16854" y="7658"/>
                </a:cubicBezTo>
                <a:cubicBezTo>
                  <a:pt x="16972" y="7453"/>
                  <a:pt x="17083" y="7249"/>
                  <a:pt x="17183" y="7053"/>
                </a:cubicBezTo>
                <a:cubicBezTo>
                  <a:pt x="16994" y="6756"/>
                  <a:pt x="16622" y="6223"/>
                  <a:pt x="16102" y="5738"/>
                </a:cubicBezTo>
                <a:cubicBezTo>
                  <a:pt x="15267" y="4956"/>
                  <a:pt x="14688" y="2925"/>
                  <a:pt x="14688" y="2925"/>
                </a:cubicBezTo>
                <a:cubicBezTo>
                  <a:pt x="14563" y="2568"/>
                  <a:pt x="14284" y="2354"/>
                  <a:pt x="14004" y="2225"/>
                </a:cubicBezTo>
                <a:close/>
                <a:moveTo>
                  <a:pt x="18996" y="3109"/>
                </a:moveTo>
                <a:cubicBezTo>
                  <a:pt x="18884" y="3098"/>
                  <a:pt x="18774" y="3146"/>
                  <a:pt x="18691" y="3238"/>
                </a:cubicBezTo>
                <a:cubicBezTo>
                  <a:pt x="18717" y="3424"/>
                  <a:pt x="18816" y="3587"/>
                  <a:pt x="18964" y="3655"/>
                </a:cubicBezTo>
                <a:cubicBezTo>
                  <a:pt x="19112" y="3723"/>
                  <a:pt x="19270" y="3678"/>
                  <a:pt x="19382" y="3556"/>
                </a:cubicBezTo>
                <a:cubicBezTo>
                  <a:pt x="19356" y="3370"/>
                  <a:pt x="19256" y="3207"/>
                  <a:pt x="19108" y="3139"/>
                </a:cubicBezTo>
                <a:cubicBezTo>
                  <a:pt x="19071" y="3122"/>
                  <a:pt x="19033" y="3112"/>
                  <a:pt x="18996" y="3109"/>
                </a:cubicBezTo>
                <a:close/>
                <a:moveTo>
                  <a:pt x="20042" y="3541"/>
                </a:moveTo>
                <a:cubicBezTo>
                  <a:pt x="20043" y="3541"/>
                  <a:pt x="19070" y="3651"/>
                  <a:pt x="18464" y="4504"/>
                </a:cubicBezTo>
                <a:cubicBezTo>
                  <a:pt x="19582" y="3967"/>
                  <a:pt x="20277" y="4033"/>
                  <a:pt x="20277" y="4033"/>
                </a:cubicBezTo>
                <a:lnTo>
                  <a:pt x="20042" y="3541"/>
                </a:lnTo>
                <a:close/>
                <a:moveTo>
                  <a:pt x="13186" y="4009"/>
                </a:moveTo>
                <a:cubicBezTo>
                  <a:pt x="13123" y="4140"/>
                  <a:pt x="13055" y="4270"/>
                  <a:pt x="12983" y="4390"/>
                </a:cubicBezTo>
                <a:cubicBezTo>
                  <a:pt x="13214" y="4573"/>
                  <a:pt x="13566" y="5054"/>
                  <a:pt x="13851" y="6262"/>
                </a:cubicBezTo>
                <a:cubicBezTo>
                  <a:pt x="14311" y="8203"/>
                  <a:pt x="14543" y="8216"/>
                  <a:pt x="14945" y="8531"/>
                </a:cubicBezTo>
                <a:cubicBezTo>
                  <a:pt x="15181" y="8715"/>
                  <a:pt x="15476" y="9108"/>
                  <a:pt x="15715" y="9462"/>
                </a:cubicBezTo>
                <a:cubicBezTo>
                  <a:pt x="15807" y="9323"/>
                  <a:pt x="15908" y="9171"/>
                  <a:pt x="16014" y="9010"/>
                </a:cubicBezTo>
                <a:cubicBezTo>
                  <a:pt x="15571" y="8518"/>
                  <a:pt x="14787" y="7512"/>
                  <a:pt x="14554" y="6336"/>
                </a:cubicBezTo>
                <a:cubicBezTo>
                  <a:pt x="14250" y="4798"/>
                  <a:pt x="13470" y="4186"/>
                  <a:pt x="13186" y="4009"/>
                </a:cubicBezTo>
                <a:close/>
                <a:moveTo>
                  <a:pt x="4564" y="4256"/>
                </a:moveTo>
                <a:cubicBezTo>
                  <a:pt x="4532" y="4256"/>
                  <a:pt x="4501" y="4257"/>
                  <a:pt x="4470" y="4258"/>
                </a:cubicBezTo>
                <a:cubicBezTo>
                  <a:pt x="5417" y="4604"/>
                  <a:pt x="6104" y="5084"/>
                  <a:pt x="6374" y="5426"/>
                </a:cubicBezTo>
                <a:cubicBezTo>
                  <a:pt x="7268" y="6561"/>
                  <a:pt x="8539" y="6493"/>
                  <a:pt x="8927" y="7822"/>
                </a:cubicBezTo>
                <a:cubicBezTo>
                  <a:pt x="9270" y="8996"/>
                  <a:pt x="8731" y="9972"/>
                  <a:pt x="8731" y="9972"/>
                </a:cubicBezTo>
                <a:cubicBezTo>
                  <a:pt x="8731" y="9972"/>
                  <a:pt x="8919" y="9432"/>
                  <a:pt x="8449" y="8405"/>
                </a:cubicBezTo>
                <a:cubicBezTo>
                  <a:pt x="7393" y="6101"/>
                  <a:pt x="6122" y="6617"/>
                  <a:pt x="5263" y="5735"/>
                </a:cubicBezTo>
                <a:cubicBezTo>
                  <a:pt x="4595" y="5049"/>
                  <a:pt x="3810" y="4546"/>
                  <a:pt x="2853" y="4642"/>
                </a:cubicBezTo>
                <a:cubicBezTo>
                  <a:pt x="2412" y="4878"/>
                  <a:pt x="2075" y="5207"/>
                  <a:pt x="1820" y="5582"/>
                </a:cubicBezTo>
                <a:cubicBezTo>
                  <a:pt x="1741" y="5678"/>
                  <a:pt x="1665" y="5782"/>
                  <a:pt x="1592" y="5891"/>
                </a:cubicBezTo>
                <a:cubicBezTo>
                  <a:pt x="2838" y="5389"/>
                  <a:pt x="3520" y="5406"/>
                  <a:pt x="4512" y="6308"/>
                </a:cubicBezTo>
                <a:cubicBezTo>
                  <a:pt x="5729" y="7414"/>
                  <a:pt x="6302" y="6799"/>
                  <a:pt x="7268" y="8008"/>
                </a:cubicBezTo>
                <a:cubicBezTo>
                  <a:pt x="8510" y="9562"/>
                  <a:pt x="8276" y="12006"/>
                  <a:pt x="8145" y="12864"/>
                </a:cubicBezTo>
                <a:cubicBezTo>
                  <a:pt x="8270" y="12884"/>
                  <a:pt x="8400" y="12899"/>
                  <a:pt x="8533" y="12912"/>
                </a:cubicBezTo>
                <a:cubicBezTo>
                  <a:pt x="9059" y="11518"/>
                  <a:pt x="10377" y="7565"/>
                  <a:pt x="9430" y="5094"/>
                </a:cubicBezTo>
                <a:cubicBezTo>
                  <a:pt x="8891" y="5020"/>
                  <a:pt x="8417" y="4893"/>
                  <a:pt x="7925" y="4759"/>
                </a:cubicBezTo>
                <a:cubicBezTo>
                  <a:pt x="8276" y="5465"/>
                  <a:pt x="9294" y="6110"/>
                  <a:pt x="9277" y="7181"/>
                </a:cubicBezTo>
                <a:cubicBezTo>
                  <a:pt x="9215" y="6766"/>
                  <a:pt x="8663" y="6262"/>
                  <a:pt x="7858" y="5796"/>
                </a:cubicBezTo>
                <a:cubicBezTo>
                  <a:pt x="7339" y="5495"/>
                  <a:pt x="6931" y="4875"/>
                  <a:pt x="6688" y="4457"/>
                </a:cubicBezTo>
                <a:cubicBezTo>
                  <a:pt x="6100" y="4340"/>
                  <a:pt x="5424" y="4256"/>
                  <a:pt x="4564" y="4256"/>
                </a:cubicBezTo>
                <a:close/>
                <a:moveTo>
                  <a:pt x="19611" y="4374"/>
                </a:moveTo>
                <a:cubicBezTo>
                  <a:pt x="18974" y="4354"/>
                  <a:pt x="18033" y="4763"/>
                  <a:pt x="17724" y="6185"/>
                </a:cubicBezTo>
                <a:lnTo>
                  <a:pt x="18162" y="6444"/>
                </a:lnTo>
                <a:cubicBezTo>
                  <a:pt x="18328" y="5638"/>
                  <a:pt x="18913" y="4770"/>
                  <a:pt x="19863" y="4407"/>
                </a:cubicBezTo>
                <a:cubicBezTo>
                  <a:pt x="19787" y="4388"/>
                  <a:pt x="19703" y="4377"/>
                  <a:pt x="19611" y="4374"/>
                </a:cubicBezTo>
                <a:close/>
                <a:moveTo>
                  <a:pt x="20474" y="4407"/>
                </a:moveTo>
                <a:cubicBezTo>
                  <a:pt x="20474" y="4407"/>
                  <a:pt x="19611" y="4673"/>
                  <a:pt x="19236" y="5122"/>
                </a:cubicBezTo>
                <a:cubicBezTo>
                  <a:pt x="19835" y="4946"/>
                  <a:pt x="20285" y="4988"/>
                  <a:pt x="20568" y="5061"/>
                </a:cubicBezTo>
                <a:cubicBezTo>
                  <a:pt x="20397" y="5335"/>
                  <a:pt x="20394" y="5786"/>
                  <a:pt x="20418" y="6239"/>
                </a:cubicBezTo>
                <a:cubicBezTo>
                  <a:pt x="19864" y="6446"/>
                  <a:pt x="19892" y="7250"/>
                  <a:pt x="19892" y="7250"/>
                </a:cubicBezTo>
                <a:cubicBezTo>
                  <a:pt x="19935" y="7823"/>
                  <a:pt x="20308" y="7750"/>
                  <a:pt x="20739" y="7528"/>
                </a:cubicBezTo>
                <a:cubicBezTo>
                  <a:pt x="21169" y="7676"/>
                  <a:pt x="21241" y="7269"/>
                  <a:pt x="21327" y="6973"/>
                </a:cubicBezTo>
                <a:cubicBezTo>
                  <a:pt x="21414" y="6677"/>
                  <a:pt x="21600" y="6289"/>
                  <a:pt x="21327" y="5882"/>
                </a:cubicBezTo>
                <a:cubicBezTo>
                  <a:pt x="21216" y="5716"/>
                  <a:pt x="21028" y="5401"/>
                  <a:pt x="20829" y="5051"/>
                </a:cubicBezTo>
                <a:lnTo>
                  <a:pt x="20474" y="4407"/>
                </a:lnTo>
                <a:close/>
                <a:moveTo>
                  <a:pt x="12649" y="4813"/>
                </a:moveTo>
                <a:cubicBezTo>
                  <a:pt x="12572" y="4879"/>
                  <a:pt x="12493" y="4925"/>
                  <a:pt x="12414" y="4940"/>
                </a:cubicBezTo>
                <a:cubicBezTo>
                  <a:pt x="12301" y="4963"/>
                  <a:pt x="12192" y="4982"/>
                  <a:pt x="12085" y="5001"/>
                </a:cubicBezTo>
                <a:cubicBezTo>
                  <a:pt x="12618" y="5431"/>
                  <a:pt x="13634" y="8155"/>
                  <a:pt x="13290" y="9116"/>
                </a:cubicBezTo>
                <a:cubicBezTo>
                  <a:pt x="12318" y="10718"/>
                  <a:pt x="12414" y="12296"/>
                  <a:pt x="12414" y="12296"/>
                </a:cubicBezTo>
                <a:cubicBezTo>
                  <a:pt x="12414" y="12296"/>
                  <a:pt x="12027" y="11055"/>
                  <a:pt x="12558" y="9838"/>
                </a:cubicBezTo>
                <a:cubicBezTo>
                  <a:pt x="13013" y="8796"/>
                  <a:pt x="12896" y="8165"/>
                  <a:pt x="12528" y="6880"/>
                </a:cubicBezTo>
                <a:cubicBezTo>
                  <a:pt x="12169" y="5629"/>
                  <a:pt x="11510" y="5087"/>
                  <a:pt x="11510" y="5087"/>
                </a:cubicBezTo>
                <a:cubicBezTo>
                  <a:pt x="11364" y="5105"/>
                  <a:pt x="11223" y="5119"/>
                  <a:pt x="11087" y="5130"/>
                </a:cubicBezTo>
                <a:cubicBezTo>
                  <a:pt x="12120" y="6485"/>
                  <a:pt x="12528" y="8616"/>
                  <a:pt x="12099" y="9654"/>
                </a:cubicBezTo>
                <a:cubicBezTo>
                  <a:pt x="11572" y="10929"/>
                  <a:pt x="11882" y="12510"/>
                  <a:pt x="11882" y="12510"/>
                </a:cubicBezTo>
                <a:cubicBezTo>
                  <a:pt x="11867" y="12743"/>
                  <a:pt x="11853" y="12964"/>
                  <a:pt x="11839" y="13173"/>
                </a:cubicBezTo>
                <a:cubicBezTo>
                  <a:pt x="12541" y="12914"/>
                  <a:pt x="13017" y="13609"/>
                  <a:pt x="13231" y="14026"/>
                </a:cubicBezTo>
                <a:cubicBezTo>
                  <a:pt x="13257" y="13880"/>
                  <a:pt x="13285" y="13736"/>
                  <a:pt x="13313" y="13594"/>
                </a:cubicBezTo>
                <a:cubicBezTo>
                  <a:pt x="13112" y="13131"/>
                  <a:pt x="12757" y="12106"/>
                  <a:pt x="13013" y="11112"/>
                </a:cubicBezTo>
                <a:cubicBezTo>
                  <a:pt x="13360" y="9764"/>
                  <a:pt x="13776" y="9685"/>
                  <a:pt x="14058" y="9678"/>
                </a:cubicBezTo>
                <a:cubicBezTo>
                  <a:pt x="14523" y="9665"/>
                  <a:pt x="15099" y="10552"/>
                  <a:pt x="15307" y="11499"/>
                </a:cubicBezTo>
                <a:cubicBezTo>
                  <a:pt x="15403" y="11164"/>
                  <a:pt x="15498" y="10767"/>
                  <a:pt x="15576" y="10315"/>
                </a:cubicBezTo>
                <a:cubicBezTo>
                  <a:pt x="15445" y="10055"/>
                  <a:pt x="15257" y="9758"/>
                  <a:pt x="15037" y="9518"/>
                </a:cubicBezTo>
                <a:cubicBezTo>
                  <a:pt x="14467" y="8896"/>
                  <a:pt x="14272" y="9116"/>
                  <a:pt x="13942" y="8358"/>
                </a:cubicBezTo>
                <a:cubicBezTo>
                  <a:pt x="13612" y="7600"/>
                  <a:pt x="13481" y="5540"/>
                  <a:pt x="12671" y="4832"/>
                </a:cubicBezTo>
                <a:cubicBezTo>
                  <a:pt x="12663" y="4825"/>
                  <a:pt x="12656" y="4820"/>
                  <a:pt x="12649" y="4813"/>
                </a:cubicBezTo>
                <a:close/>
                <a:moveTo>
                  <a:pt x="9885" y="5141"/>
                </a:moveTo>
                <a:cubicBezTo>
                  <a:pt x="10123" y="5525"/>
                  <a:pt x="10458" y="6250"/>
                  <a:pt x="10467" y="7302"/>
                </a:cubicBezTo>
                <a:cubicBezTo>
                  <a:pt x="10479" y="8798"/>
                  <a:pt x="9626" y="11469"/>
                  <a:pt x="9113" y="12940"/>
                </a:cubicBezTo>
                <a:cubicBezTo>
                  <a:pt x="9379" y="12941"/>
                  <a:pt x="9660" y="12928"/>
                  <a:pt x="9955" y="12899"/>
                </a:cubicBezTo>
                <a:cubicBezTo>
                  <a:pt x="10328" y="9585"/>
                  <a:pt x="11184" y="9461"/>
                  <a:pt x="11317" y="7546"/>
                </a:cubicBezTo>
                <a:cubicBezTo>
                  <a:pt x="11438" y="5809"/>
                  <a:pt x="10547" y="5159"/>
                  <a:pt x="10547" y="5159"/>
                </a:cubicBezTo>
                <a:cubicBezTo>
                  <a:pt x="10312" y="5163"/>
                  <a:pt x="10093" y="5156"/>
                  <a:pt x="9885" y="5141"/>
                </a:cubicBezTo>
                <a:close/>
                <a:moveTo>
                  <a:pt x="19935" y="5249"/>
                </a:moveTo>
                <a:cubicBezTo>
                  <a:pt x="19394" y="5228"/>
                  <a:pt x="18750" y="5632"/>
                  <a:pt x="18367" y="6565"/>
                </a:cubicBezTo>
                <a:lnTo>
                  <a:pt x="18873" y="6863"/>
                </a:lnTo>
                <a:cubicBezTo>
                  <a:pt x="18925" y="6703"/>
                  <a:pt x="19300" y="5640"/>
                  <a:pt x="20160" y="5284"/>
                </a:cubicBezTo>
                <a:cubicBezTo>
                  <a:pt x="20088" y="5264"/>
                  <a:pt x="20012" y="5252"/>
                  <a:pt x="19935" y="5249"/>
                </a:cubicBezTo>
                <a:close/>
                <a:moveTo>
                  <a:pt x="20029" y="5947"/>
                </a:moveTo>
                <a:cubicBezTo>
                  <a:pt x="19576" y="5969"/>
                  <a:pt x="19245" y="6623"/>
                  <a:pt x="19078" y="6984"/>
                </a:cubicBezTo>
                <a:lnTo>
                  <a:pt x="19517" y="7243"/>
                </a:lnTo>
                <a:cubicBezTo>
                  <a:pt x="19550" y="7148"/>
                  <a:pt x="19916" y="6112"/>
                  <a:pt x="20230" y="5979"/>
                </a:cubicBezTo>
                <a:cubicBezTo>
                  <a:pt x="20161" y="5954"/>
                  <a:pt x="20094" y="5944"/>
                  <a:pt x="20029" y="5947"/>
                </a:cubicBezTo>
                <a:close/>
                <a:moveTo>
                  <a:pt x="14890" y="6239"/>
                </a:moveTo>
                <a:cubicBezTo>
                  <a:pt x="15080" y="7011"/>
                  <a:pt x="15820" y="7997"/>
                  <a:pt x="16297" y="8574"/>
                </a:cubicBezTo>
                <a:cubicBezTo>
                  <a:pt x="16384" y="8437"/>
                  <a:pt x="16472" y="8295"/>
                  <a:pt x="16559" y="8153"/>
                </a:cubicBezTo>
                <a:cubicBezTo>
                  <a:pt x="16205" y="7405"/>
                  <a:pt x="15396" y="6482"/>
                  <a:pt x="14890" y="6239"/>
                </a:cubicBezTo>
                <a:close/>
                <a:moveTo>
                  <a:pt x="2424" y="6288"/>
                </a:moveTo>
                <a:cubicBezTo>
                  <a:pt x="1990" y="6279"/>
                  <a:pt x="1557" y="6419"/>
                  <a:pt x="1201" y="6584"/>
                </a:cubicBezTo>
                <a:cubicBezTo>
                  <a:pt x="591" y="7892"/>
                  <a:pt x="253" y="9890"/>
                  <a:pt x="330" y="13054"/>
                </a:cubicBezTo>
                <a:cubicBezTo>
                  <a:pt x="345" y="13368"/>
                  <a:pt x="272" y="13739"/>
                  <a:pt x="0" y="14108"/>
                </a:cubicBezTo>
                <a:cubicBezTo>
                  <a:pt x="474" y="13979"/>
                  <a:pt x="530" y="13812"/>
                  <a:pt x="530" y="13812"/>
                </a:cubicBezTo>
                <a:cubicBezTo>
                  <a:pt x="530" y="13812"/>
                  <a:pt x="449" y="14187"/>
                  <a:pt x="201" y="14404"/>
                </a:cubicBezTo>
                <a:cubicBezTo>
                  <a:pt x="574" y="14312"/>
                  <a:pt x="1137" y="14177"/>
                  <a:pt x="1137" y="12292"/>
                </a:cubicBezTo>
                <a:cubicBezTo>
                  <a:pt x="1137" y="10654"/>
                  <a:pt x="708" y="9858"/>
                  <a:pt x="1188" y="9192"/>
                </a:cubicBezTo>
                <a:cubicBezTo>
                  <a:pt x="1189" y="9197"/>
                  <a:pt x="1190" y="9204"/>
                  <a:pt x="1191" y="9209"/>
                </a:cubicBezTo>
                <a:cubicBezTo>
                  <a:pt x="1227" y="9372"/>
                  <a:pt x="1260" y="9529"/>
                  <a:pt x="1290" y="9682"/>
                </a:cubicBezTo>
                <a:cubicBezTo>
                  <a:pt x="2795" y="8723"/>
                  <a:pt x="4199" y="10034"/>
                  <a:pt x="4383" y="11270"/>
                </a:cubicBezTo>
                <a:cubicBezTo>
                  <a:pt x="3236" y="9777"/>
                  <a:pt x="1879" y="10472"/>
                  <a:pt x="1464" y="10741"/>
                </a:cubicBezTo>
                <a:cubicBezTo>
                  <a:pt x="1502" y="11046"/>
                  <a:pt x="1524" y="11325"/>
                  <a:pt x="1535" y="11583"/>
                </a:cubicBezTo>
                <a:cubicBezTo>
                  <a:pt x="3199" y="10874"/>
                  <a:pt x="3927" y="12132"/>
                  <a:pt x="3927" y="12132"/>
                </a:cubicBezTo>
                <a:cubicBezTo>
                  <a:pt x="3927" y="12132"/>
                  <a:pt x="3896" y="12189"/>
                  <a:pt x="3771" y="12387"/>
                </a:cubicBezTo>
                <a:cubicBezTo>
                  <a:pt x="3977" y="12398"/>
                  <a:pt x="4276" y="12448"/>
                  <a:pt x="4551" y="12620"/>
                </a:cubicBezTo>
                <a:cubicBezTo>
                  <a:pt x="4623" y="12333"/>
                  <a:pt x="4700" y="12056"/>
                  <a:pt x="4789" y="11797"/>
                </a:cubicBezTo>
                <a:cubicBezTo>
                  <a:pt x="4967" y="9511"/>
                  <a:pt x="3135" y="8140"/>
                  <a:pt x="2303" y="8166"/>
                </a:cubicBezTo>
                <a:cubicBezTo>
                  <a:pt x="1471" y="8191"/>
                  <a:pt x="1188" y="9190"/>
                  <a:pt x="1188" y="9190"/>
                </a:cubicBezTo>
                <a:cubicBezTo>
                  <a:pt x="1187" y="9187"/>
                  <a:pt x="1122" y="8484"/>
                  <a:pt x="1095" y="8008"/>
                </a:cubicBezTo>
                <a:cubicBezTo>
                  <a:pt x="2061" y="6909"/>
                  <a:pt x="3077" y="7099"/>
                  <a:pt x="3940" y="7880"/>
                </a:cubicBezTo>
                <a:cubicBezTo>
                  <a:pt x="5461" y="9257"/>
                  <a:pt x="5066" y="11136"/>
                  <a:pt x="5066" y="11136"/>
                </a:cubicBezTo>
                <a:cubicBezTo>
                  <a:pt x="5214" y="11321"/>
                  <a:pt x="5395" y="11517"/>
                  <a:pt x="5611" y="11708"/>
                </a:cubicBezTo>
                <a:cubicBezTo>
                  <a:pt x="6264" y="9736"/>
                  <a:pt x="5163" y="8143"/>
                  <a:pt x="4720" y="7708"/>
                </a:cubicBezTo>
                <a:cubicBezTo>
                  <a:pt x="4294" y="7330"/>
                  <a:pt x="3854" y="6869"/>
                  <a:pt x="3189" y="6491"/>
                </a:cubicBezTo>
                <a:cubicBezTo>
                  <a:pt x="2944" y="6352"/>
                  <a:pt x="2684" y="6294"/>
                  <a:pt x="2424" y="6288"/>
                </a:cubicBezTo>
                <a:close/>
                <a:moveTo>
                  <a:pt x="5698" y="8008"/>
                </a:moveTo>
                <a:cubicBezTo>
                  <a:pt x="6914" y="9544"/>
                  <a:pt x="6700" y="11364"/>
                  <a:pt x="6466" y="12307"/>
                </a:cubicBezTo>
                <a:cubicBezTo>
                  <a:pt x="6707" y="12438"/>
                  <a:pt x="6973" y="12557"/>
                  <a:pt x="7268" y="12655"/>
                </a:cubicBezTo>
                <a:cubicBezTo>
                  <a:pt x="8058" y="10035"/>
                  <a:pt x="6630" y="8247"/>
                  <a:pt x="5698" y="8008"/>
                </a:cubicBezTo>
                <a:close/>
                <a:moveTo>
                  <a:pt x="11830" y="8358"/>
                </a:moveTo>
                <a:cubicBezTo>
                  <a:pt x="10468" y="11137"/>
                  <a:pt x="10600" y="12635"/>
                  <a:pt x="10621" y="12806"/>
                </a:cubicBezTo>
                <a:cubicBezTo>
                  <a:pt x="10831" y="12769"/>
                  <a:pt x="11047" y="12725"/>
                  <a:pt x="11272" y="12672"/>
                </a:cubicBezTo>
                <a:cubicBezTo>
                  <a:pt x="11005" y="10581"/>
                  <a:pt x="11904" y="9628"/>
                  <a:pt x="11830" y="8358"/>
                </a:cubicBezTo>
                <a:close/>
                <a:moveTo>
                  <a:pt x="14261" y="10455"/>
                </a:moveTo>
                <a:cubicBezTo>
                  <a:pt x="13706" y="10352"/>
                  <a:pt x="12885" y="11412"/>
                  <a:pt x="13399" y="13182"/>
                </a:cubicBezTo>
                <a:cubicBezTo>
                  <a:pt x="13405" y="13152"/>
                  <a:pt x="13412" y="13120"/>
                  <a:pt x="13419" y="13091"/>
                </a:cubicBezTo>
                <a:cubicBezTo>
                  <a:pt x="13518" y="12789"/>
                  <a:pt x="13942" y="12138"/>
                  <a:pt x="14586" y="12346"/>
                </a:cubicBezTo>
                <a:cubicBezTo>
                  <a:pt x="14321" y="11551"/>
                  <a:pt x="13717" y="11873"/>
                  <a:pt x="13717" y="11873"/>
                </a:cubicBezTo>
                <a:cubicBezTo>
                  <a:pt x="13717" y="11873"/>
                  <a:pt x="13745" y="11193"/>
                  <a:pt x="14237" y="11274"/>
                </a:cubicBezTo>
                <a:cubicBezTo>
                  <a:pt x="14729" y="11355"/>
                  <a:pt x="15072" y="12961"/>
                  <a:pt x="15073" y="12961"/>
                </a:cubicBezTo>
                <a:cubicBezTo>
                  <a:pt x="15081" y="12661"/>
                  <a:pt x="15092" y="12381"/>
                  <a:pt x="15104" y="12134"/>
                </a:cubicBezTo>
                <a:cubicBezTo>
                  <a:pt x="15106" y="12129"/>
                  <a:pt x="15108" y="12123"/>
                  <a:pt x="15109" y="12119"/>
                </a:cubicBezTo>
                <a:cubicBezTo>
                  <a:pt x="15059" y="11868"/>
                  <a:pt x="14771" y="10549"/>
                  <a:pt x="14261" y="10455"/>
                </a:cubicBezTo>
                <a:close/>
                <a:moveTo>
                  <a:pt x="1994" y="12529"/>
                </a:moveTo>
                <a:cubicBezTo>
                  <a:pt x="1787" y="12544"/>
                  <a:pt x="1618" y="12611"/>
                  <a:pt x="1496" y="12676"/>
                </a:cubicBezTo>
                <a:cubicBezTo>
                  <a:pt x="1461" y="12952"/>
                  <a:pt x="1408" y="13193"/>
                  <a:pt x="1342" y="13406"/>
                </a:cubicBezTo>
                <a:cubicBezTo>
                  <a:pt x="2241" y="13324"/>
                  <a:pt x="2867" y="13929"/>
                  <a:pt x="2867" y="13929"/>
                </a:cubicBezTo>
                <a:lnTo>
                  <a:pt x="3086" y="13514"/>
                </a:lnTo>
                <a:cubicBezTo>
                  <a:pt x="3086" y="13514"/>
                  <a:pt x="3681" y="13330"/>
                  <a:pt x="4237" y="14002"/>
                </a:cubicBezTo>
                <a:cubicBezTo>
                  <a:pt x="4282" y="13800"/>
                  <a:pt x="4326" y="13595"/>
                  <a:pt x="4371" y="13391"/>
                </a:cubicBezTo>
                <a:cubicBezTo>
                  <a:pt x="4183" y="13110"/>
                  <a:pt x="3899" y="12792"/>
                  <a:pt x="3551" y="12728"/>
                </a:cubicBezTo>
                <a:cubicBezTo>
                  <a:pt x="3480" y="12837"/>
                  <a:pt x="3395" y="12967"/>
                  <a:pt x="3296" y="13117"/>
                </a:cubicBezTo>
                <a:cubicBezTo>
                  <a:pt x="2789" y="12623"/>
                  <a:pt x="2339" y="12505"/>
                  <a:pt x="1994" y="12529"/>
                </a:cubicBezTo>
                <a:close/>
                <a:moveTo>
                  <a:pt x="14449" y="12989"/>
                </a:moveTo>
                <a:cubicBezTo>
                  <a:pt x="13909" y="12929"/>
                  <a:pt x="13594" y="13484"/>
                  <a:pt x="13481" y="13732"/>
                </a:cubicBezTo>
                <a:cubicBezTo>
                  <a:pt x="13510" y="14028"/>
                  <a:pt x="13537" y="14293"/>
                  <a:pt x="13561" y="14532"/>
                </a:cubicBezTo>
                <a:cubicBezTo>
                  <a:pt x="13786" y="14201"/>
                  <a:pt x="14260" y="13699"/>
                  <a:pt x="15049" y="13864"/>
                </a:cubicBezTo>
                <a:cubicBezTo>
                  <a:pt x="15054" y="13667"/>
                  <a:pt x="15059" y="13475"/>
                  <a:pt x="15064" y="13287"/>
                </a:cubicBezTo>
                <a:cubicBezTo>
                  <a:pt x="14833" y="13097"/>
                  <a:pt x="14629" y="13009"/>
                  <a:pt x="14449" y="12989"/>
                </a:cubicBezTo>
                <a:close/>
                <a:moveTo>
                  <a:pt x="12216" y="13665"/>
                </a:moveTo>
                <a:cubicBezTo>
                  <a:pt x="12050" y="13676"/>
                  <a:pt x="11905" y="13757"/>
                  <a:pt x="11788" y="13849"/>
                </a:cubicBezTo>
                <a:cubicBezTo>
                  <a:pt x="11762" y="14191"/>
                  <a:pt x="11737" y="14490"/>
                  <a:pt x="11715" y="14750"/>
                </a:cubicBezTo>
                <a:cubicBezTo>
                  <a:pt x="12496" y="14307"/>
                  <a:pt x="12908" y="14821"/>
                  <a:pt x="13066" y="15111"/>
                </a:cubicBezTo>
                <a:cubicBezTo>
                  <a:pt x="13080" y="15025"/>
                  <a:pt x="13092" y="14935"/>
                  <a:pt x="13105" y="14836"/>
                </a:cubicBezTo>
                <a:cubicBezTo>
                  <a:pt x="13122" y="14703"/>
                  <a:pt x="13141" y="14568"/>
                  <a:pt x="13162" y="14435"/>
                </a:cubicBezTo>
                <a:cubicBezTo>
                  <a:pt x="12824" y="13819"/>
                  <a:pt x="12492" y="13647"/>
                  <a:pt x="12216" y="13665"/>
                </a:cubicBezTo>
                <a:close/>
                <a:moveTo>
                  <a:pt x="1055" y="14080"/>
                </a:moveTo>
                <a:cubicBezTo>
                  <a:pt x="845" y="14464"/>
                  <a:pt x="604" y="14749"/>
                  <a:pt x="416" y="15050"/>
                </a:cubicBezTo>
                <a:cubicBezTo>
                  <a:pt x="1291" y="14955"/>
                  <a:pt x="1674" y="15400"/>
                  <a:pt x="1830" y="15698"/>
                </a:cubicBezTo>
                <a:cubicBezTo>
                  <a:pt x="1931" y="15442"/>
                  <a:pt x="2047" y="15192"/>
                  <a:pt x="2181" y="14953"/>
                </a:cubicBezTo>
                <a:cubicBezTo>
                  <a:pt x="2196" y="15059"/>
                  <a:pt x="2211" y="15132"/>
                  <a:pt x="2211" y="15132"/>
                </a:cubicBezTo>
                <a:lnTo>
                  <a:pt x="2269" y="15536"/>
                </a:lnTo>
                <a:cubicBezTo>
                  <a:pt x="2478" y="15424"/>
                  <a:pt x="3062" y="15198"/>
                  <a:pt x="3821" y="15547"/>
                </a:cubicBezTo>
                <a:cubicBezTo>
                  <a:pt x="3924" y="15259"/>
                  <a:pt x="4014" y="14941"/>
                  <a:pt x="4096" y="14609"/>
                </a:cubicBezTo>
                <a:cubicBezTo>
                  <a:pt x="3850" y="14419"/>
                  <a:pt x="3420" y="14168"/>
                  <a:pt x="2900" y="14201"/>
                </a:cubicBezTo>
                <a:cubicBezTo>
                  <a:pt x="2826" y="14206"/>
                  <a:pt x="2750" y="14216"/>
                  <a:pt x="2672" y="14234"/>
                </a:cubicBezTo>
                <a:cubicBezTo>
                  <a:pt x="2550" y="14422"/>
                  <a:pt x="2378" y="14679"/>
                  <a:pt x="2182" y="14949"/>
                </a:cubicBezTo>
                <a:cubicBezTo>
                  <a:pt x="1934" y="14461"/>
                  <a:pt x="1326" y="14184"/>
                  <a:pt x="1055" y="14080"/>
                </a:cubicBezTo>
                <a:close/>
                <a:moveTo>
                  <a:pt x="15037" y="14398"/>
                </a:moveTo>
                <a:cubicBezTo>
                  <a:pt x="14703" y="14374"/>
                  <a:pt x="14095" y="14463"/>
                  <a:pt x="13637" y="15249"/>
                </a:cubicBezTo>
                <a:cubicBezTo>
                  <a:pt x="13662" y="15481"/>
                  <a:pt x="13683" y="15665"/>
                  <a:pt x="13699" y="15808"/>
                </a:cubicBezTo>
                <a:cubicBezTo>
                  <a:pt x="13960" y="15567"/>
                  <a:pt x="14461" y="15194"/>
                  <a:pt x="15009" y="15245"/>
                </a:cubicBezTo>
                <a:cubicBezTo>
                  <a:pt x="15015" y="15132"/>
                  <a:pt x="15020" y="15011"/>
                  <a:pt x="15024" y="14875"/>
                </a:cubicBezTo>
                <a:cubicBezTo>
                  <a:pt x="15029" y="14716"/>
                  <a:pt x="15033" y="14556"/>
                  <a:pt x="15037" y="14398"/>
                </a:cubicBezTo>
                <a:close/>
                <a:moveTo>
                  <a:pt x="12238" y="15253"/>
                </a:moveTo>
                <a:cubicBezTo>
                  <a:pt x="12010" y="15256"/>
                  <a:pt x="11805" y="15350"/>
                  <a:pt x="11647" y="15458"/>
                </a:cubicBezTo>
                <a:cubicBezTo>
                  <a:pt x="11599" y="15933"/>
                  <a:pt x="11570" y="16148"/>
                  <a:pt x="11570" y="16148"/>
                </a:cubicBezTo>
                <a:cubicBezTo>
                  <a:pt x="12236" y="15803"/>
                  <a:pt x="12598" y="16069"/>
                  <a:pt x="12766" y="16286"/>
                </a:cubicBezTo>
                <a:cubicBezTo>
                  <a:pt x="12838" y="16098"/>
                  <a:pt x="12910" y="15894"/>
                  <a:pt x="12976" y="15599"/>
                </a:cubicBezTo>
                <a:cubicBezTo>
                  <a:pt x="12719" y="15339"/>
                  <a:pt x="12466" y="15250"/>
                  <a:pt x="12238" y="15253"/>
                </a:cubicBezTo>
                <a:close/>
                <a:moveTo>
                  <a:pt x="718" y="15748"/>
                </a:moveTo>
                <a:cubicBezTo>
                  <a:pt x="622" y="15740"/>
                  <a:pt x="531" y="15746"/>
                  <a:pt x="446" y="15759"/>
                </a:cubicBezTo>
                <a:cubicBezTo>
                  <a:pt x="449" y="16061"/>
                  <a:pt x="444" y="16407"/>
                  <a:pt x="434" y="16765"/>
                </a:cubicBezTo>
                <a:cubicBezTo>
                  <a:pt x="887" y="16668"/>
                  <a:pt x="1244" y="16876"/>
                  <a:pt x="1436" y="17031"/>
                </a:cubicBezTo>
                <a:cubicBezTo>
                  <a:pt x="1485" y="16800"/>
                  <a:pt x="1544" y="16566"/>
                  <a:pt x="1614" y="16331"/>
                </a:cubicBezTo>
                <a:cubicBezTo>
                  <a:pt x="1330" y="15918"/>
                  <a:pt x="1006" y="15772"/>
                  <a:pt x="718" y="15748"/>
                </a:cubicBezTo>
                <a:close/>
                <a:moveTo>
                  <a:pt x="14947" y="15938"/>
                </a:moveTo>
                <a:cubicBezTo>
                  <a:pt x="14640" y="15955"/>
                  <a:pt x="14131" y="16023"/>
                  <a:pt x="13766" y="16286"/>
                </a:cubicBezTo>
                <a:cubicBezTo>
                  <a:pt x="13791" y="16402"/>
                  <a:pt x="13836" y="16616"/>
                  <a:pt x="13888" y="16891"/>
                </a:cubicBezTo>
                <a:cubicBezTo>
                  <a:pt x="14139" y="16720"/>
                  <a:pt x="14479" y="16579"/>
                  <a:pt x="14838" y="16705"/>
                </a:cubicBezTo>
                <a:cubicBezTo>
                  <a:pt x="14863" y="16446"/>
                  <a:pt x="14907" y="16244"/>
                  <a:pt x="14947" y="15938"/>
                </a:cubicBezTo>
                <a:close/>
                <a:moveTo>
                  <a:pt x="2954" y="16126"/>
                </a:moveTo>
                <a:cubicBezTo>
                  <a:pt x="2772" y="16138"/>
                  <a:pt x="2571" y="16203"/>
                  <a:pt x="2394" y="16379"/>
                </a:cubicBezTo>
                <a:lnTo>
                  <a:pt x="2498" y="17085"/>
                </a:lnTo>
                <a:cubicBezTo>
                  <a:pt x="2763" y="16936"/>
                  <a:pt x="3119" y="16815"/>
                  <a:pt x="3527" y="16871"/>
                </a:cubicBezTo>
                <a:cubicBezTo>
                  <a:pt x="3519" y="16669"/>
                  <a:pt x="3512" y="16457"/>
                  <a:pt x="3507" y="16232"/>
                </a:cubicBezTo>
                <a:cubicBezTo>
                  <a:pt x="3507" y="16232"/>
                  <a:pt x="3257" y="16106"/>
                  <a:pt x="2954" y="16126"/>
                </a:cubicBezTo>
                <a:close/>
                <a:moveTo>
                  <a:pt x="12095" y="16340"/>
                </a:moveTo>
                <a:cubicBezTo>
                  <a:pt x="11901" y="16361"/>
                  <a:pt x="11718" y="16441"/>
                  <a:pt x="11577" y="16517"/>
                </a:cubicBezTo>
                <a:cubicBezTo>
                  <a:pt x="11579" y="16700"/>
                  <a:pt x="11580" y="16941"/>
                  <a:pt x="11575" y="17219"/>
                </a:cubicBezTo>
                <a:cubicBezTo>
                  <a:pt x="11939" y="16910"/>
                  <a:pt x="12305" y="16972"/>
                  <a:pt x="12503" y="17044"/>
                </a:cubicBezTo>
                <a:cubicBezTo>
                  <a:pt x="12560" y="16829"/>
                  <a:pt x="12619" y="16665"/>
                  <a:pt x="12679" y="16510"/>
                </a:cubicBezTo>
                <a:cubicBezTo>
                  <a:pt x="12494" y="16356"/>
                  <a:pt x="12289" y="16319"/>
                  <a:pt x="12095" y="16340"/>
                </a:cubicBezTo>
                <a:close/>
                <a:moveTo>
                  <a:pt x="3548" y="17301"/>
                </a:moveTo>
                <a:cubicBezTo>
                  <a:pt x="3243" y="17343"/>
                  <a:pt x="2860" y="17431"/>
                  <a:pt x="2575" y="17619"/>
                </a:cubicBezTo>
                <a:lnTo>
                  <a:pt x="2675" y="18297"/>
                </a:lnTo>
                <a:cubicBezTo>
                  <a:pt x="2874" y="18126"/>
                  <a:pt x="3205" y="17903"/>
                  <a:pt x="3590" y="17893"/>
                </a:cubicBezTo>
                <a:cubicBezTo>
                  <a:pt x="3574" y="17709"/>
                  <a:pt x="3559" y="17511"/>
                  <a:pt x="3548" y="17301"/>
                </a:cubicBezTo>
                <a:close/>
                <a:moveTo>
                  <a:pt x="14435" y="17409"/>
                </a:moveTo>
                <a:cubicBezTo>
                  <a:pt x="14291" y="17416"/>
                  <a:pt x="14139" y="17440"/>
                  <a:pt x="13997" y="17498"/>
                </a:cubicBezTo>
                <a:cubicBezTo>
                  <a:pt x="14038" y="17738"/>
                  <a:pt x="14077" y="17996"/>
                  <a:pt x="14113" y="18262"/>
                </a:cubicBezTo>
                <a:cubicBezTo>
                  <a:pt x="14316" y="18185"/>
                  <a:pt x="14591" y="18120"/>
                  <a:pt x="14866" y="18170"/>
                </a:cubicBezTo>
                <a:cubicBezTo>
                  <a:pt x="14842" y="17872"/>
                  <a:pt x="14827" y="17629"/>
                  <a:pt x="14821" y="17426"/>
                </a:cubicBezTo>
                <a:cubicBezTo>
                  <a:pt x="14714" y="17412"/>
                  <a:pt x="14579" y="17402"/>
                  <a:pt x="14435" y="17409"/>
                </a:cubicBezTo>
                <a:close/>
                <a:moveTo>
                  <a:pt x="882" y="17452"/>
                </a:moveTo>
                <a:cubicBezTo>
                  <a:pt x="723" y="17450"/>
                  <a:pt x="561" y="17482"/>
                  <a:pt x="409" y="17528"/>
                </a:cubicBezTo>
                <a:cubicBezTo>
                  <a:pt x="400" y="17749"/>
                  <a:pt x="389" y="17967"/>
                  <a:pt x="379" y="18178"/>
                </a:cubicBezTo>
                <a:cubicBezTo>
                  <a:pt x="705" y="18052"/>
                  <a:pt x="1032" y="18061"/>
                  <a:pt x="1265" y="18096"/>
                </a:cubicBezTo>
                <a:cubicBezTo>
                  <a:pt x="1284" y="17930"/>
                  <a:pt x="1307" y="17755"/>
                  <a:pt x="1335" y="17578"/>
                </a:cubicBezTo>
                <a:cubicBezTo>
                  <a:pt x="1197" y="17490"/>
                  <a:pt x="1042" y="17454"/>
                  <a:pt x="882" y="17452"/>
                </a:cubicBezTo>
                <a:close/>
                <a:moveTo>
                  <a:pt x="12156" y="17593"/>
                </a:moveTo>
                <a:cubicBezTo>
                  <a:pt x="11935" y="17597"/>
                  <a:pt x="11721" y="17748"/>
                  <a:pt x="11553" y="17910"/>
                </a:cubicBezTo>
                <a:cubicBezTo>
                  <a:pt x="11545" y="18090"/>
                  <a:pt x="11535" y="18275"/>
                  <a:pt x="11522" y="18461"/>
                </a:cubicBezTo>
                <a:cubicBezTo>
                  <a:pt x="11811" y="18305"/>
                  <a:pt x="12088" y="18395"/>
                  <a:pt x="12270" y="18500"/>
                </a:cubicBezTo>
                <a:cubicBezTo>
                  <a:pt x="12273" y="18467"/>
                  <a:pt x="12275" y="18436"/>
                  <a:pt x="12278" y="18403"/>
                </a:cubicBezTo>
                <a:cubicBezTo>
                  <a:pt x="12309" y="18104"/>
                  <a:pt x="12342" y="17856"/>
                  <a:pt x="12377" y="17645"/>
                </a:cubicBezTo>
                <a:cubicBezTo>
                  <a:pt x="12304" y="17608"/>
                  <a:pt x="12229" y="17591"/>
                  <a:pt x="12156" y="17593"/>
                </a:cubicBezTo>
                <a:close/>
                <a:moveTo>
                  <a:pt x="3635" y="18355"/>
                </a:moveTo>
                <a:cubicBezTo>
                  <a:pt x="3387" y="18355"/>
                  <a:pt x="3056" y="18425"/>
                  <a:pt x="2736" y="18718"/>
                </a:cubicBezTo>
                <a:lnTo>
                  <a:pt x="2823" y="19308"/>
                </a:lnTo>
                <a:cubicBezTo>
                  <a:pt x="3002" y="19134"/>
                  <a:pt x="3313" y="18926"/>
                  <a:pt x="3729" y="19027"/>
                </a:cubicBezTo>
                <a:cubicBezTo>
                  <a:pt x="3694" y="18830"/>
                  <a:pt x="3663" y="18607"/>
                  <a:pt x="3635" y="18355"/>
                </a:cubicBezTo>
                <a:close/>
                <a:moveTo>
                  <a:pt x="14589" y="18606"/>
                </a:moveTo>
                <a:cubicBezTo>
                  <a:pt x="14466" y="18621"/>
                  <a:pt x="14328" y="18682"/>
                  <a:pt x="14180" y="18818"/>
                </a:cubicBezTo>
                <a:cubicBezTo>
                  <a:pt x="14199" y="18998"/>
                  <a:pt x="14213" y="19178"/>
                  <a:pt x="14224" y="19353"/>
                </a:cubicBezTo>
                <a:cubicBezTo>
                  <a:pt x="14416" y="19213"/>
                  <a:pt x="14687" y="19095"/>
                  <a:pt x="14995" y="19185"/>
                </a:cubicBezTo>
                <a:cubicBezTo>
                  <a:pt x="14964" y="19030"/>
                  <a:pt x="14938" y="18858"/>
                  <a:pt x="14915" y="18671"/>
                </a:cubicBezTo>
                <a:cubicBezTo>
                  <a:pt x="14824" y="18622"/>
                  <a:pt x="14713" y="18591"/>
                  <a:pt x="14589" y="18606"/>
                </a:cubicBezTo>
                <a:close/>
                <a:moveTo>
                  <a:pt x="988" y="18615"/>
                </a:moveTo>
                <a:cubicBezTo>
                  <a:pt x="761" y="18625"/>
                  <a:pt x="537" y="18697"/>
                  <a:pt x="347" y="18783"/>
                </a:cubicBezTo>
                <a:cubicBezTo>
                  <a:pt x="338" y="18952"/>
                  <a:pt x="329" y="19110"/>
                  <a:pt x="320" y="19252"/>
                </a:cubicBezTo>
                <a:cubicBezTo>
                  <a:pt x="612" y="19140"/>
                  <a:pt x="931" y="19094"/>
                  <a:pt x="1191" y="19057"/>
                </a:cubicBezTo>
                <a:cubicBezTo>
                  <a:pt x="1196" y="18926"/>
                  <a:pt x="1203" y="18782"/>
                  <a:pt x="1214" y="18627"/>
                </a:cubicBezTo>
                <a:cubicBezTo>
                  <a:pt x="1139" y="18615"/>
                  <a:pt x="1064" y="18611"/>
                  <a:pt x="988" y="18615"/>
                </a:cubicBezTo>
                <a:close/>
                <a:moveTo>
                  <a:pt x="12053" y="18753"/>
                </a:moveTo>
                <a:cubicBezTo>
                  <a:pt x="11853" y="18759"/>
                  <a:pt x="11646" y="18862"/>
                  <a:pt x="11476" y="18980"/>
                </a:cubicBezTo>
                <a:cubicBezTo>
                  <a:pt x="11451" y="19216"/>
                  <a:pt x="11421" y="19450"/>
                  <a:pt x="11382" y="19671"/>
                </a:cubicBezTo>
                <a:cubicBezTo>
                  <a:pt x="11688" y="19339"/>
                  <a:pt x="12057" y="19288"/>
                  <a:pt x="12245" y="19286"/>
                </a:cubicBezTo>
                <a:cubicBezTo>
                  <a:pt x="12238" y="19136"/>
                  <a:pt x="12240" y="18966"/>
                  <a:pt x="12250" y="18781"/>
                </a:cubicBezTo>
                <a:cubicBezTo>
                  <a:pt x="12186" y="18758"/>
                  <a:pt x="12120" y="18751"/>
                  <a:pt x="12053" y="18753"/>
                </a:cubicBezTo>
                <a:close/>
                <a:moveTo>
                  <a:pt x="3821" y="19476"/>
                </a:moveTo>
                <a:cubicBezTo>
                  <a:pt x="3565" y="19471"/>
                  <a:pt x="3222" y="19570"/>
                  <a:pt x="2929" y="20027"/>
                </a:cubicBezTo>
                <a:cubicBezTo>
                  <a:pt x="2929" y="20027"/>
                  <a:pt x="3492" y="20242"/>
                  <a:pt x="3477" y="20969"/>
                </a:cubicBezTo>
                <a:cubicBezTo>
                  <a:pt x="3462" y="21264"/>
                  <a:pt x="3762" y="21600"/>
                  <a:pt x="3762" y="21600"/>
                </a:cubicBezTo>
                <a:lnTo>
                  <a:pt x="4928" y="21600"/>
                </a:lnTo>
                <a:lnTo>
                  <a:pt x="4455" y="20537"/>
                </a:lnTo>
                <a:cubicBezTo>
                  <a:pt x="4455" y="20537"/>
                  <a:pt x="4098" y="20628"/>
                  <a:pt x="3821" y="19476"/>
                </a:cubicBezTo>
                <a:close/>
                <a:moveTo>
                  <a:pt x="15106" y="19617"/>
                </a:moveTo>
                <a:cubicBezTo>
                  <a:pt x="14840" y="19633"/>
                  <a:pt x="14468" y="19671"/>
                  <a:pt x="14239" y="20021"/>
                </a:cubicBezTo>
                <a:cubicBezTo>
                  <a:pt x="14720" y="20574"/>
                  <a:pt x="15058" y="20451"/>
                  <a:pt x="15036" y="21250"/>
                </a:cubicBezTo>
                <a:cubicBezTo>
                  <a:pt x="15026" y="21496"/>
                  <a:pt x="15291" y="21600"/>
                  <a:pt x="15291" y="21600"/>
                </a:cubicBezTo>
                <a:lnTo>
                  <a:pt x="16500" y="21600"/>
                </a:lnTo>
                <a:lnTo>
                  <a:pt x="15957" y="20697"/>
                </a:lnTo>
                <a:cubicBezTo>
                  <a:pt x="15957" y="20697"/>
                  <a:pt x="15434" y="20671"/>
                  <a:pt x="15106" y="19617"/>
                </a:cubicBezTo>
                <a:close/>
                <a:moveTo>
                  <a:pt x="1186" y="19690"/>
                </a:moveTo>
                <a:cubicBezTo>
                  <a:pt x="708" y="19615"/>
                  <a:pt x="272" y="19967"/>
                  <a:pt x="272" y="19967"/>
                </a:cubicBezTo>
                <a:cubicBezTo>
                  <a:pt x="272" y="19967"/>
                  <a:pt x="804" y="20125"/>
                  <a:pt x="684" y="20872"/>
                </a:cubicBezTo>
                <a:cubicBezTo>
                  <a:pt x="593" y="21363"/>
                  <a:pt x="882" y="21600"/>
                  <a:pt x="882" y="21600"/>
                </a:cubicBezTo>
                <a:lnTo>
                  <a:pt x="1981" y="21600"/>
                </a:lnTo>
                <a:lnTo>
                  <a:pt x="1615" y="20537"/>
                </a:lnTo>
                <a:cubicBezTo>
                  <a:pt x="1615" y="20537"/>
                  <a:pt x="1204" y="20184"/>
                  <a:pt x="1188" y="19770"/>
                </a:cubicBezTo>
                <a:cubicBezTo>
                  <a:pt x="1187" y="19748"/>
                  <a:pt x="1187" y="19720"/>
                  <a:pt x="1186" y="19690"/>
                </a:cubicBezTo>
                <a:close/>
                <a:moveTo>
                  <a:pt x="12322" y="19898"/>
                </a:moveTo>
                <a:cubicBezTo>
                  <a:pt x="12041" y="19889"/>
                  <a:pt x="11738" y="20087"/>
                  <a:pt x="11543" y="20248"/>
                </a:cubicBezTo>
                <a:cubicBezTo>
                  <a:pt x="11820" y="20522"/>
                  <a:pt x="12022" y="20574"/>
                  <a:pt x="11881" y="21211"/>
                </a:cubicBezTo>
                <a:cubicBezTo>
                  <a:pt x="11824" y="21457"/>
                  <a:pt x="12068" y="21559"/>
                  <a:pt x="12068" y="21559"/>
                </a:cubicBezTo>
                <a:lnTo>
                  <a:pt x="13278" y="21559"/>
                </a:lnTo>
                <a:lnTo>
                  <a:pt x="12909" y="20658"/>
                </a:lnTo>
                <a:cubicBezTo>
                  <a:pt x="12909" y="20658"/>
                  <a:pt x="12500" y="20639"/>
                  <a:pt x="12322" y="1989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000000"/>
              </a:gs>
            </a:gsLst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raylisting"/>
          <p:cNvSpPr txBox="1"/>
          <p:nvPr/>
        </p:nvSpPr>
        <p:spPr>
          <a:xfrm>
            <a:off x="3983088" y="9450288"/>
            <a:ext cx="1583927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rPr lang="pl-PL" sz="6000" dirty="0" smtClean="0">
                <a:hlinkClick r:id="rId3"/>
              </a:rPr>
              <a:t>https://github.com/F3sterski/MeetUp12052020</a:t>
            </a:r>
            <a:endParaRPr sz="6000" dirty="0"/>
          </a:p>
        </p:txBody>
      </p:sp>
      <p:sp>
        <p:nvSpPr>
          <p:cNvPr id="2050" name="AutoShape 2" descr="The world's leading software development platform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52" name="AutoShape 4" descr="The world's leading software development platform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54" name="AutoShape 6" descr="The world's leading software development platform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8" name="Picture 10" descr="GitHub | Repozytorium GitHub - hosting systemu kontroli wersji Git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5536" y="2681536"/>
            <a:ext cx="6480720" cy="648072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razek" descr="Obrazek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633678" y="251816"/>
            <a:ext cx="16256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Obrazek" descr="Obrazek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5363025" y="4363150"/>
            <a:ext cx="7886911" cy="7552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Obrazek" descr="Obrazek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2279545" y="7237889"/>
            <a:ext cx="9626601" cy="627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127.0.0.1"/>
          <p:cNvSpPr txBox="1"/>
          <p:nvPr/>
        </p:nvSpPr>
        <p:spPr>
          <a:xfrm>
            <a:off x="18302258" y="1288647"/>
            <a:ext cx="4910509" cy="1473201"/>
          </a:xfrm>
          <a:prstGeom prst="rect">
            <a:avLst/>
          </a:prstGeom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127.0.0.1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animBg="1" advAuto="0"/>
      <p:bldP spid="132" grpId="2" animBg="1" advAuto="0"/>
      <p:bldP spid="133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odwójna strzałka"/>
          <p:cNvSpPr/>
          <p:nvPr/>
        </p:nvSpPr>
        <p:spPr>
          <a:xfrm>
            <a:off x="8354397" y="1805489"/>
            <a:ext cx="7675206" cy="3565178"/>
          </a:xfrm>
          <a:prstGeom prst="leftRightArrow">
            <a:avLst>
              <a:gd name="adj1" fmla="val 32000"/>
              <a:gd name="adj2" fmla="val 37944"/>
            </a:avLst>
          </a:prstGeom>
          <a:blipFill>
            <a:blip r:embed="rId3" cstate="print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53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8" name="Syntaktyczna"/>
          <p:cNvSpPr txBox="1"/>
          <p:nvPr/>
        </p:nvSpPr>
        <p:spPr>
          <a:xfrm>
            <a:off x="1379766" y="2965778"/>
            <a:ext cx="5899036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500"/>
            </a:lvl1pPr>
          </a:lstStyle>
          <a:p>
            <a:r>
              <a:t>Syntaktyczna</a:t>
            </a:r>
          </a:p>
        </p:txBody>
      </p:sp>
      <p:sp>
        <p:nvSpPr>
          <p:cNvPr id="139" name="Semantyczna"/>
          <p:cNvSpPr txBox="1"/>
          <p:nvPr/>
        </p:nvSpPr>
        <p:spPr>
          <a:xfrm>
            <a:off x="17105197" y="2965778"/>
            <a:ext cx="5884546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/>
            </a:lvl1pPr>
          </a:lstStyle>
          <a:p>
            <a:r>
              <a:t>Semantyczna</a:t>
            </a:r>
          </a:p>
        </p:txBody>
      </p:sp>
      <p:sp>
        <p:nvSpPr>
          <p:cNvPr id="140" name="Po syntaktycznej"/>
          <p:cNvSpPr/>
          <p:nvPr/>
        </p:nvSpPr>
        <p:spPr>
          <a:xfrm>
            <a:off x="16247142" y="4761877"/>
            <a:ext cx="5524898" cy="2462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46" y="0"/>
                </a:moveTo>
                <a:cubicBezTo>
                  <a:pt x="5766" y="0"/>
                  <a:pt x="4891" y="1964"/>
                  <a:pt x="4891" y="4387"/>
                </a:cubicBezTo>
                <a:lnTo>
                  <a:pt x="4891" y="10065"/>
                </a:lnTo>
                <a:lnTo>
                  <a:pt x="0" y="12624"/>
                </a:lnTo>
                <a:lnTo>
                  <a:pt x="4891" y="15187"/>
                </a:lnTo>
                <a:lnTo>
                  <a:pt x="4891" y="17213"/>
                </a:lnTo>
                <a:cubicBezTo>
                  <a:pt x="4891" y="19636"/>
                  <a:pt x="5766" y="21600"/>
                  <a:pt x="6846" y="21600"/>
                </a:cubicBezTo>
                <a:lnTo>
                  <a:pt x="19645" y="21600"/>
                </a:lnTo>
                <a:cubicBezTo>
                  <a:pt x="20725" y="21600"/>
                  <a:pt x="21600" y="19636"/>
                  <a:pt x="21600" y="17213"/>
                </a:cubicBezTo>
                <a:lnTo>
                  <a:pt x="21600" y="4387"/>
                </a:lnTo>
                <a:cubicBezTo>
                  <a:pt x="21600" y="1964"/>
                  <a:pt x="20725" y="0"/>
                  <a:pt x="19645" y="0"/>
                </a:cubicBezTo>
                <a:lnTo>
                  <a:pt x="684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algn="r"/>
            <a:r>
              <a:rPr lang="pl-PL" dirty="0" smtClean="0"/>
              <a:t> </a:t>
            </a:r>
            <a:r>
              <a:rPr dirty="0" smtClean="0"/>
              <a:t>Po </a:t>
            </a:r>
            <a:r>
              <a:rPr dirty="0" err="1" smtClean="0"/>
              <a:t>syntaktycznej</a:t>
            </a:r>
            <a:endParaRPr dirty="0"/>
          </a:p>
        </p:txBody>
      </p:sp>
      <p:sp>
        <p:nvSpPr>
          <p:cNvPr id="141" name="Poprawność  biznesowa"/>
          <p:cNvSpPr/>
          <p:nvPr/>
        </p:nvSpPr>
        <p:spPr>
          <a:xfrm>
            <a:off x="15964866" y="7674783"/>
            <a:ext cx="5986464" cy="259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91" y="0"/>
                </a:moveTo>
                <a:cubicBezTo>
                  <a:pt x="6563" y="0"/>
                  <a:pt x="5566" y="2303"/>
                  <a:pt x="5566" y="5143"/>
                </a:cubicBezTo>
                <a:lnTo>
                  <a:pt x="5566" y="8079"/>
                </a:lnTo>
                <a:lnTo>
                  <a:pt x="0" y="11081"/>
                </a:lnTo>
                <a:lnTo>
                  <a:pt x="5566" y="14080"/>
                </a:lnTo>
                <a:lnTo>
                  <a:pt x="5566" y="16457"/>
                </a:lnTo>
                <a:cubicBezTo>
                  <a:pt x="5566" y="19297"/>
                  <a:pt x="6563" y="21600"/>
                  <a:pt x="7791" y="21600"/>
                </a:cubicBezTo>
                <a:lnTo>
                  <a:pt x="19375" y="21600"/>
                </a:lnTo>
                <a:cubicBezTo>
                  <a:pt x="20604" y="21600"/>
                  <a:pt x="21600" y="19297"/>
                  <a:pt x="21600" y="16457"/>
                </a:cubicBezTo>
                <a:lnTo>
                  <a:pt x="21600" y="5143"/>
                </a:lnTo>
                <a:cubicBezTo>
                  <a:pt x="21600" y="2303"/>
                  <a:pt x="20604" y="0"/>
                  <a:pt x="19375" y="0"/>
                </a:cubicBezTo>
                <a:lnTo>
                  <a:pt x="77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algn="r"/>
            <a:r>
              <a:rPr dirty="0" err="1" smtClean="0"/>
              <a:t>Poprawność</a:t>
            </a:r>
            <a:endParaRPr lang="pl-PL" dirty="0" smtClean="0"/>
          </a:p>
          <a:p>
            <a:pPr algn="r"/>
            <a:r>
              <a:rPr dirty="0" err="1" smtClean="0"/>
              <a:t>biznesowa</a:t>
            </a:r>
            <a:endParaRPr dirty="0"/>
          </a:p>
        </p:txBody>
      </p:sp>
      <p:sp>
        <p:nvSpPr>
          <p:cNvPr id="142" name="np. Poprawna  kolejność dat"/>
          <p:cNvSpPr/>
          <p:nvPr/>
        </p:nvSpPr>
        <p:spPr>
          <a:xfrm>
            <a:off x="16074007" y="10715483"/>
            <a:ext cx="5768182" cy="2553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02" y="0"/>
                </a:moveTo>
                <a:cubicBezTo>
                  <a:pt x="5729" y="0"/>
                  <a:pt x="4860" y="1964"/>
                  <a:pt x="4860" y="4387"/>
                </a:cubicBezTo>
                <a:lnTo>
                  <a:pt x="4860" y="10067"/>
                </a:lnTo>
                <a:lnTo>
                  <a:pt x="0" y="12624"/>
                </a:lnTo>
                <a:lnTo>
                  <a:pt x="4860" y="15185"/>
                </a:lnTo>
                <a:lnTo>
                  <a:pt x="4860" y="17213"/>
                </a:lnTo>
                <a:cubicBezTo>
                  <a:pt x="4860" y="19636"/>
                  <a:pt x="5729" y="21600"/>
                  <a:pt x="6802" y="21600"/>
                </a:cubicBezTo>
                <a:lnTo>
                  <a:pt x="19658" y="21600"/>
                </a:lnTo>
                <a:cubicBezTo>
                  <a:pt x="20730" y="21600"/>
                  <a:pt x="21600" y="19636"/>
                  <a:pt x="21600" y="17213"/>
                </a:cubicBezTo>
                <a:lnTo>
                  <a:pt x="21600" y="4387"/>
                </a:lnTo>
                <a:cubicBezTo>
                  <a:pt x="21600" y="1964"/>
                  <a:pt x="20730" y="0"/>
                  <a:pt x="19658" y="0"/>
                </a:cubicBezTo>
                <a:lnTo>
                  <a:pt x="680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algn="r"/>
            <a:r>
              <a:rPr dirty="0" err="1">
                <a:solidFill>
                  <a:schemeClr val="tx1"/>
                </a:solidFill>
              </a:rPr>
              <a:t>np</a:t>
            </a:r>
            <a:r>
              <a:rPr dirty="0">
                <a:solidFill>
                  <a:schemeClr val="tx1"/>
                </a:solidFill>
              </a:rPr>
              <a:t>. </a:t>
            </a:r>
            <a:r>
              <a:rPr dirty="0" err="1" smtClean="0">
                <a:solidFill>
                  <a:schemeClr val="tx1"/>
                </a:solidFill>
              </a:rPr>
              <a:t>Poprawna</a:t>
            </a:r>
            <a:r>
              <a:rPr dirty="0" smtClean="0">
                <a:solidFill>
                  <a:schemeClr val="tx1"/>
                </a:solidFill>
              </a:rPr>
              <a:t> </a:t>
            </a:r>
            <a:endParaRPr lang="pl-PL" dirty="0" smtClean="0">
              <a:solidFill>
                <a:schemeClr val="tx1"/>
              </a:solidFill>
            </a:endParaRPr>
          </a:p>
          <a:p>
            <a:pPr algn="r"/>
            <a:r>
              <a:rPr dirty="0" err="1" smtClean="0">
                <a:solidFill>
                  <a:schemeClr val="tx1"/>
                </a:solidFill>
              </a:rPr>
              <a:t>kolejność</a:t>
            </a:r>
            <a:r>
              <a:rPr dirty="0" smtClean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dat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3" name="Sprawdzenie poprawności zapisu"/>
          <p:cNvSpPr/>
          <p:nvPr/>
        </p:nvSpPr>
        <p:spPr>
          <a:xfrm>
            <a:off x="2031538" y="5624710"/>
            <a:ext cx="5707461" cy="2466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6" y="0"/>
                </a:moveTo>
                <a:cubicBezTo>
                  <a:pt x="848" y="0"/>
                  <a:pt x="0" y="1963"/>
                  <a:pt x="0" y="4386"/>
                </a:cubicBezTo>
                <a:lnTo>
                  <a:pt x="0" y="17210"/>
                </a:lnTo>
                <a:cubicBezTo>
                  <a:pt x="0" y="19633"/>
                  <a:pt x="848" y="21600"/>
                  <a:pt x="1896" y="21600"/>
                </a:cubicBezTo>
                <a:lnTo>
                  <a:pt x="14445" y="21600"/>
                </a:lnTo>
                <a:cubicBezTo>
                  <a:pt x="15492" y="21600"/>
                  <a:pt x="16340" y="19633"/>
                  <a:pt x="16340" y="17210"/>
                </a:cubicBezTo>
                <a:lnTo>
                  <a:pt x="16340" y="15184"/>
                </a:lnTo>
                <a:lnTo>
                  <a:pt x="21600" y="12626"/>
                </a:lnTo>
                <a:lnTo>
                  <a:pt x="16340" y="10068"/>
                </a:lnTo>
                <a:lnTo>
                  <a:pt x="16340" y="4386"/>
                </a:lnTo>
                <a:cubicBezTo>
                  <a:pt x="16340" y="1963"/>
                  <a:pt x="15492" y="0"/>
                  <a:pt x="14445" y="0"/>
                </a:cubicBezTo>
                <a:lnTo>
                  <a:pt x="189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algn="l"/>
            <a:r>
              <a:rPr dirty="0" err="1"/>
              <a:t>Sprawdzenie</a:t>
            </a:r>
            <a:r>
              <a:rPr dirty="0"/>
              <a:t> </a:t>
            </a:r>
            <a:endParaRPr lang="pl-PL" dirty="0" smtClean="0"/>
          </a:p>
          <a:p>
            <a:pPr algn="l"/>
            <a:r>
              <a:rPr dirty="0" err="1" smtClean="0"/>
              <a:t>poprawności</a:t>
            </a:r>
            <a:r>
              <a:rPr dirty="0" smtClean="0"/>
              <a:t> </a:t>
            </a:r>
            <a:r>
              <a:rPr dirty="0" err="1"/>
              <a:t>zapisu</a:t>
            </a:r>
            <a:endParaRPr dirty="0"/>
          </a:p>
        </p:txBody>
      </p:sp>
      <p:sp>
        <p:nvSpPr>
          <p:cNvPr id="144" name="Np. Data…"/>
          <p:cNvSpPr/>
          <p:nvPr/>
        </p:nvSpPr>
        <p:spPr>
          <a:xfrm>
            <a:off x="2031538" y="9256533"/>
            <a:ext cx="5707461" cy="2466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6" y="0"/>
                </a:moveTo>
                <a:cubicBezTo>
                  <a:pt x="848" y="0"/>
                  <a:pt x="0" y="1963"/>
                  <a:pt x="0" y="4386"/>
                </a:cubicBezTo>
                <a:lnTo>
                  <a:pt x="0" y="17210"/>
                </a:lnTo>
                <a:cubicBezTo>
                  <a:pt x="0" y="19633"/>
                  <a:pt x="848" y="21600"/>
                  <a:pt x="1896" y="21600"/>
                </a:cubicBezTo>
                <a:lnTo>
                  <a:pt x="14445" y="21600"/>
                </a:lnTo>
                <a:cubicBezTo>
                  <a:pt x="15492" y="21600"/>
                  <a:pt x="16340" y="19633"/>
                  <a:pt x="16340" y="17210"/>
                </a:cubicBezTo>
                <a:lnTo>
                  <a:pt x="16340" y="15184"/>
                </a:lnTo>
                <a:lnTo>
                  <a:pt x="21600" y="12626"/>
                </a:lnTo>
                <a:lnTo>
                  <a:pt x="16340" y="10068"/>
                </a:lnTo>
                <a:lnTo>
                  <a:pt x="16340" y="4386"/>
                </a:lnTo>
                <a:cubicBezTo>
                  <a:pt x="16340" y="1963"/>
                  <a:pt x="15492" y="0"/>
                  <a:pt x="14445" y="0"/>
                </a:cubicBezTo>
                <a:lnTo>
                  <a:pt x="189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rPr dirty="0" err="1"/>
              <a:t>Np</a:t>
            </a:r>
            <a:r>
              <a:rPr dirty="0"/>
              <a:t>. Data</a:t>
            </a:r>
          </a:p>
          <a:p>
            <a:pPr algn="l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rPr dirty="0"/>
              <a:t>2020-05-12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gular expression"/>
          <p:cNvSpPr txBox="1"/>
          <p:nvPr/>
        </p:nvSpPr>
        <p:spPr>
          <a:xfrm>
            <a:off x="4499044" y="2981742"/>
            <a:ext cx="15385912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Regular expression</a:t>
            </a:r>
          </a:p>
        </p:txBody>
      </p:sp>
      <p:pic>
        <p:nvPicPr>
          <p:cNvPr id="149" name="Obrazek" descr="Obrazek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422047" y="7726049"/>
            <a:ext cx="19539906" cy="2379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ia"/>
          <p:cNvSpPr/>
          <p:nvPr/>
        </p:nvSpPr>
        <p:spPr>
          <a:xfrm flipV="1">
            <a:off x="-109052" y="86961"/>
            <a:ext cx="24602107" cy="13542077"/>
          </a:xfrm>
          <a:prstGeom prst="line">
            <a:avLst/>
          </a:prstGeom>
          <a:ln w="1651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4" name="(a+)+"/>
          <p:cNvSpPr txBox="1"/>
          <p:nvPr/>
        </p:nvSpPr>
        <p:spPr>
          <a:xfrm>
            <a:off x="14771993" y="9858195"/>
            <a:ext cx="4601694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(a+)+</a:t>
            </a:r>
          </a:p>
        </p:txBody>
      </p:sp>
      <p:sp>
        <p:nvSpPr>
          <p:cNvPr id="155" name="(a+)?"/>
          <p:cNvSpPr txBox="1"/>
          <p:nvPr/>
        </p:nvSpPr>
        <p:spPr>
          <a:xfrm>
            <a:off x="2727999" y="3031021"/>
            <a:ext cx="4319246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(a+)?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rójkąt"/>
          <p:cNvSpPr/>
          <p:nvPr/>
        </p:nvSpPr>
        <p:spPr>
          <a:xfrm>
            <a:off x="-163723" y="22167"/>
            <a:ext cx="24603129" cy="13671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 cstate="print"/>
          </a:blip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8" name="Linia"/>
          <p:cNvSpPr/>
          <p:nvPr/>
        </p:nvSpPr>
        <p:spPr>
          <a:xfrm flipV="1">
            <a:off x="-109052" y="86961"/>
            <a:ext cx="24602107" cy="13542077"/>
          </a:xfrm>
          <a:prstGeom prst="line">
            <a:avLst/>
          </a:prstGeom>
          <a:ln w="1651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9" name="(a+)+"/>
          <p:cNvSpPr txBox="1"/>
          <p:nvPr/>
        </p:nvSpPr>
        <p:spPr>
          <a:xfrm>
            <a:off x="14771992" y="9858195"/>
            <a:ext cx="4601693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(a+)+</a:t>
            </a:r>
          </a:p>
        </p:txBody>
      </p:sp>
      <p:sp>
        <p:nvSpPr>
          <p:cNvPr id="160" name="(a+)?"/>
          <p:cNvSpPr txBox="1"/>
          <p:nvPr/>
        </p:nvSpPr>
        <p:spPr>
          <a:xfrm>
            <a:off x="2776086" y="3103152"/>
            <a:ext cx="4319245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(a+)?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ia"/>
          <p:cNvSpPr/>
          <p:nvPr/>
        </p:nvSpPr>
        <p:spPr>
          <a:xfrm flipV="1">
            <a:off x="-109052" y="86961"/>
            <a:ext cx="24602107" cy="13542077"/>
          </a:xfrm>
          <a:prstGeom prst="line">
            <a:avLst/>
          </a:prstGeom>
          <a:ln w="1651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3" name="(a|aa)+"/>
          <p:cNvSpPr txBox="1"/>
          <p:nvPr/>
        </p:nvSpPr>
        <p:spPr>
          <a:xfrm>
            <a:off x="2035097" y="3005785"/>
            <a:ext cx="5791506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(a|aa)+</a:t>
            </a:r>
          </a:p>
        </p:txBody>
      </p:sp>
      <p:sp>
        <p:nvSpPr>
          <p:cNvPr id="164" name="(aa|aa)?"/>
          <p:cNvSpPr txBox="1"/>
          <p:nvPr/>
        </p:nvSpPr>
        <p:spPr>
          <a:xfrm>
            <a:off x="13843758" y="9859388"/>
            <a:ext cx="6490565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900"/>
            </a:lvl1pPr>
          </a:lstStyle>
          <a:p>
            <a:r>
              <a:t>(aa|aa)?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286</Words>
  <Application>Microsoft Office PowerPoint</Application>
  <PresentationFormat>Custom</PresentationFormat>
  <Paragraphs>95</Paragraphs>
  <Slides>37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Gradient</vt:lpstr>
      <vt:lpstr>Blacklisting VS Whitelisting</vt:lpstr>
      <vt:lpstr>Slide 2</vt:lpstr>
      <vt:lpstr>Walidacja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Blacklisting VS Whitelisting</dc:title>
  <cp:lastModifiedBy>Adam Zielke</cp:lastModifiedBy>
  <cp:revision>8</cp:revision>
  <dcterms:modified xsi:type="dcterms:W3CDTF">2020-05-10T17:33:01Z</dcterms:modified>
</cp:coreProperties>
</file>