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SemiBold"/>
      <p:regular r:id="rId27"/>
      <p:bold r:id="rId28"/>
      <p:italic r:id="rId29"/>
      <p:boldItalic r:id="rId30"/>
    </p:embeddedFon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SemiBold-bold.fntdata"/><Relationship Id="rId27" Type="http://schemas.openxmlformats.org/officeDocument/2006/relationships/font" Target="fonts/Montserrat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MontserratSemiBold-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65e4bb44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65e4bb44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65e4bb44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65e4bb44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65e4bb44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65e4bb44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65e4bb44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65e4bb44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65e4bb44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65e4bb44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65e4bb44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65e4bb44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65e4bb44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65e4bb44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65e4bb44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65e4bb44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65e4bb44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65e4bb44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65e4bb44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65e4bb44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65e4bb4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65e4bb4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7226d4f8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7226d4f8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65e4bb44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65e4bb44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65e4bb44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65e4bb44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65e4bb44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65e4bb44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65e4bb4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65e4bb4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65e4bb44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65e4bb44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65e4bb44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65e4bb44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65e4bb44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65e4bb44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65e4bb44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65e4bb4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Airline Sentiment Analysis</a:t>
            </a:r>
            <a:endParaRPr>
              <a:latin typeface="Montserrat SemiBold"/>
              <a:ea typeface="Montserrat SemiBold"/>
              <a:cs typeface="Montserrat SemiBold"/>
              <a:sym typeface="Montserrat SemiBol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Lola Jackson</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3788400"/>
            <a:ext cx="8520600" cy="106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During my process, I removed the NaN values. This helps to “clean” the data by </a:t>
            </a:r>
            <a:r>
              <a:rPr lang="en"/>
              <a:t>removing</a:t>
            </a:r>
            <a:r>
              <a:rPr lang="en"/>
              <a:t> any missing or invalid entries in the dataset.</a:t>
            </a:r>
            <a:endParaRPr/>
          </a:p>
        </p:txBody>
      </p:sp>
      <p:pic>
        <p:nvPicPr>
          <p:cNvPr id="112" name="Google Shape;112;p22"/>
          <p:cNvPicPr preferRelativeResize="0"/>
          <p:nvPr/>
        </p:nvPicPr>
        <p:blipFill>
          <a:blip r:embed="rId3">
            <a:alphaModFix/>
          </a:blip>
          <a:stretch>
            <a:fillRect/>
          </a:stretch>
        </p:blipFill>
        <p:spPr>
          <a:xfrm>
            <a:off x="979175" y="349875"/>
            <a:ext cx="7011112" cy="319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3"/>
          <p:cNvPicPr preferRelativeResize="0"/>
          <p:nvPr/>
        </p:nvPicPr>
        <p:blipFill rotWithShape="1">
          <a:blip r:embed="rId3">
            <a:alphaModFix/>
          </a:blip>
          <a:srcRect b="34175" l="0" r="0" t="0"/>
          <a:stretch/>
        </p:blipFill>
        <p:spPr>
          <a:xfrm>
            <a:off x="90775" y="2386050"/>
            <a:ext cx="8839201" cy="2562426"/>
          </a:xfrm>
          <a:prstGeom prst="rect">
            <a:avLst/>
          </a:prstGeom>
          <a:noFill/>
          <a:ln>
            <a:noFill/>
          </a:ln>
        </p:spPr>
      </p:pic>
      <p:sp>
        <p:nvSpPr>
          <p:cNvPr id="118" name="Google Shape;118;p23"/>
          <p:cNvSpPr txBox="1"/>
          <p:nvPr/>
        </p:nvSpPr>
        <p:spPr>
          <a:xfrm>
            <a:off x="283825" y="765075"/>
            <a:ext cx="8453100" cy="14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A </a:t>
            </a:r>
            <a:r>
              <a:rPr lang="en" sz="1800">
                <a:solidFill>
                  <a:schemeClr val="dk2"/>
                </a:solidFill>
                <a:latin typeface="Montserrat"/>
                <a:ea typeface="Montserrat"/>
                <a:cs typeface="Montserrat"/>
                <a:sym typeface="Montserrat"/>
              </a:rPr>
              <a:t>lemmatization</a:t>
            </a:r>
            <a:r>
              <a:rPr lang="en" sz="1800">
                <a:solidFill>
                  <a:schemeClr val="dk2"/>
                </a:solidFill>
                <a:latin typeface="Montserrat"/>
                <a:ea typeface="Montserrat"/>
                <a:cs typeface="Montserrat"/>
                <a:sym typeface="Montserrat"/>
              </a:rPr>
              <a:t> function was used to parse through each tweet and remove any “messy” information such as numbers,  punctuation, </a:t>
            </a:r>
            <a:r>
              <a:rPr lang="en" sz="1800">
                <a:solidFill>
                  <a:schemeClr val="dk2"/>
                </a:solidFill>
                <a:latin typeface="Montserrat"/>
                <a:ea typeface="Montserrat"/>
                <a:cs typeface="Montserrat"/>
                <a:sym typeface="Montserrat"/>
              </a:rPr>
              <a:t>emojis and other non-ASCII characters, as well as stop words to distill the data to a format suitable for the machine learning process.</a:t>
            </a:r>
            <a:endParaRPr sz="1800">
              <a:solidFill>
                <a:schemeClr val="dk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Feature Engineering and Sentiment Analysis</a:t>
            </a:r>
            <a:endParaRPr>
              <a:latin typeface="Montserrat SemiBold"/>
              <a:ea typeface="Montserrat SemiBold"/>
              <a:cs typeface="Montserrat SemiBold"/>
              <a:sym typeface="Montserrat SemiBold"/>
            </a:endParaRPr>
          </a:p>
        </p:txBody>
      </p:sp>
      <p:sp>
        <p:nvSpPr>
          <p:cNvPr id="124" name="Google Shape;124;p24"/>
          <p:cNvSpPr txBox="1"/>
          <p:nvPr/>
        </p:nvSpPr>
        <p:spPr>
          <a:xfrm>
            <a:off x="444250" y="1320400"/>
            <a:ext cx="7626300" cy="25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In order to extract meaningful information from the raw data to make it usable for machine learning models, we need to transform our text into  numeric representation for computer processing.</a:t>
            </a:r>
            <a:endParaRPr sz="1800">
              <a:solidFill>
                <a:schemeClr val="dk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52400" y="522575"/>
            <a:ext cx="8839200" cy="2363741"/>
          </a:xfrm>
          <a:prstGeom prst="rect">
            <a:avLst/>
          </a:prstGeom>
          <a:noFill/>
          <a:ln>
            <a:noFill/>
          </a:ln>
        </p:spPr>
      </p:pic>
      <p:sp>
        <p:nvSpPr>
          <p:cNvPr id="130" name="Google Shape;130;p25"/>
          <p:cNvSpPr txBox="1"/>
          <p:nvPr/>
        </p:nvSpPr>
        <p:spPr>
          <a:xfrm>
            <a:off x="271475" y="3270150"/>
            <a:ext cx="8576400" cy="7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This table shows how airline sentiment can be represented numerically using 1, -1, 0 for positive, negative and neutral sentiment respectively.</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6"/>
          <p:cNvPicPr preferRelativeResize="0"/>
          <p:nvPr/>
        </p:nvPicPr>
        <p:blipFill>
          <a:blip r:embed="rId3">
            <a:alphaModFix/>
          </a:blip>
          <a:stretch>
            <a:fillRect/>
          </a:stretch>
        </p:blipFill>
        <p:spPr>
          <a:xfrm>
            <a:off x="164750" y="1839000"/>
            <a:ext cx="8839198" cy="1761999"/>
          </a:xfrm>
          <a:prstGeom prst="rect">
            <a:avLst/>
          </a:prstGeom>
          <a:noFill/>
          <a:ln>
            <a:noFill/>
          </a:ln>
        </p:spPr>
      </p:pic>
      <p:sp>
        <p:nvSpPr>
          <p:cNvPr id="136" name="Google Shape;136;p26"/>
          <p:cNvSpPr txBox="1"/>
          <p:nvPr/>
        </p:nvSpPr>
        <p:spPr>
          <a:xfrm>
            <a:off x="296150" y="530625"/>
            <a:ext cx="8576400" cy="20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This project utilizes the bag of words technique to vectorize the text into a matrix of token counts (Ngrams). This number shows the total number of documents(rows) to unique unigrams and bigrams(columns).</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Data Balancing</a:t>
            </a:r>
            <a:endParaRPr>
              <a:latin typeface="Montserrat SemiBold"/>
              <a:ea typeface="Montserrat SemiBold"/>
              <a:cs typeface="Montserrat SemiBold"/>
              <a:sym typeface="Montserrat SemiBold"/>
            </a:endParaRPr>
          </a:p>
        </p:txBody>
      </p:sp>
      <p:sp>
        <p:nvSpPr>
          <p:cNvPr id="142" name="Google Shape;142;p27"/>
          <p:cNvSpPr txBox="1"/>
          <p:nvPr>
            <p:ph idx="1" type="body"/>
          </p:nvPr>
        </p:nvSpPr>
        <p:spPr>
          <a:xfrm>
            <a:off x="5350750" y="1929900"/>
            <a:ext cx="3481500" cy="185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 Balancing is necessary when the information is heavily skewed. The original dataset shows a bias towards negative sentiment.</a:t>
            </a:r>
            <a:endParaRPr/>
          </a:p>
        </p:txBody>
      </p:sp>
      <p:pic>
        <p:nvPicPr>
          <p:cNvPr id="143" name="Google Shape;143;p27"/>
          <p:cNvPicPr preferRelativeResize="0"/>
          <p:nvPr/>
        </p:nvPicPr>
        <p:blipFill>
          <a:blip r:embed="rId3">
            <a:alphaModFix/>
          </a:blip>
          <a:stretch>
            <a:fillRect/>
          </a:stretch>
        </p:blipFill>
        <p:spPr>
          <a:xfrm>
            <a:off x="311700" y="1152475"/>
            <a:ext cx="5039045"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8"/>
          <p:cNvPicPr preferRelativeResize="0"/>
          <p:nvPr/>
        </p:nvPicPr>
        <p:blipFill>
          <a:blip r:embed="rId3">
            <a:alphaModFix/>
          </a:blip>
          <a:stretch>
            <a:fillRect/>
          </a:stretch>
        </p:blipFill>
        <p:spPr>
          <a:xfrm>
            <a:off x="152400" y="152400"/>
            <a:ext cx="5254293" cy="4838699"/>
          </a:xfrm>
          <a:prstGeom prst="rect">
            <a:avLst/>
          </a:prstGeom>
          <a:noFill/>
          <a:ln>
            <a:noFill/>
          </a:ln>
        </p:spPr>
      </p:pic>
      <p:sp>
        <p:nvSpPr>
          <p:cNvPr id="149" name="Google Shape;149;p28"/>
          <p:cNvSpPr txBox="1"/>
          <p:nvPr/>
        </p:nvSpPr>
        <p:spPr>
          <a:xfrm>
            <a:off x="5602400" y="1456125"/>
            <a:ext cx="3331800" cy="19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Because of the overwhelming negative sentiment, undersampling was used to rebalance the data by removing samples from the majority class.</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latin typeface="Montserrat SemiBold"/>
                <a:ea typeface="Montserrat SemiBold"/>
                <a:cs typeface="Montserrat SemiBold"/>
                <a:sym typeface="Montserrat SemiBold"/>
              </a:rPr>
              <a:t>Model Exploration, Development and Classification</a:t>
            </a:r>
            <a:endParaRPr sz="2600">
              <a:latin typeface="Montserrat"/>
              <a:ea typeface="Montserrat"/>
              <a:cs typeface="Montserrat"/>
              <a:sym typeface="Montserrat"/>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was trained using the Supervised Machine Learning method and various Classification methods were explored and analyzed for accuracy:</a:t>
            </a:r>
            <a:endParaRPr/>
          </a:p>
          <a:p>
            <a:pPr indent="-342900" lvl="0" marL="457200" rtl="0" algn="l">
              <a:spcBef>
                <a:spcPts val="1200"/>
              </a:spcBef>
              <a:spcAft>
                <a:spcPts val="0"/>
              </a:spcAft>
              <a:buSzPts val="1800"/>
              <a:buChar char="●"/>
            </a:pPr>
            <a:r>
              <a:rPr lang="en"/>
              <a:t>Naive Bayes</a:t>
            </a:r>
            <a:endParaRPr/>
          </a:p>
          <a:p>
            <a:pPr indent="-342900" lvl="0" marL="457200" rtl="0" algn="l">
              <a:spcBef>
                <a:spcPts val="0"/>
              </a:spcBef>
              <a:spcAft>
                <a:spcPts val="0"/>
              </a:spcAft>
              <a:buSzPts val="1800"/>
              <a:buChar char="●"/>
            </a:pPr>
            <a:r>
              <a:rPr lang="en"/>
              <a:t>Gradient Boosting</a:t>
            </a:r>
            <a:endParaRPr/>
          </a:p>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Random Forest</a:t>
            </a:r>
            <a:endParaRPr/>
          </a:p>
          <a:p>
            <a:pPr indent="-342900" lvl="0" marL="457200" rtl="0" algn="l">
              <a:spcBef>
                <a:spcPts val="0"/>
              </a:spcBef>
              <a:spcAft>
                <a:spcPts val="0"/>
              </a:spcAft>
              <a:buSzPts val="1800"/>
              <a:buChar char="●"/>
            </a:pPr>
            <a:r>
              <a:rPr lang="en"/>
              <a:t>K-Nearest Neighbors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Overall Performance:</a:t>
            </a:r>
            <a:endParaRPr>
              <a:latin typeface="Montserrat SemiBold"/>
              <a:ea typeface="Montserrat SemiBold"/>
              <a:cs typeface="Montserrat SemiBold"/>
              <a:sym typeface="Montserrat SemiBold"/>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Decision Tree (DT) and Random Forest (RF) consistently performed the best across all configurations, with F1 scores mostly in the 0.68-0.78 range.</a:t>
            </a:r>
            <a:br>
              <a:rPr lang="en">
                <a:latin typeface="Montserrat"/>
                <a:ea typeface="Montserrat"/>
                <a:cs typeface="Montserrat"/>
                <a:sym typeface="Montserrat"/>
              </a:rPr>
            </a:b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Naive Bayes (NB) and K-Nearest Neighbors (KNN) consistently underperformed compared to the other algorithms.</a:t>
            </a:r>
            <a:br>
              <a:rPr lang="en">
                <a:latin typeface="Montserrat"/>
                <a:ea typeface="Montserrat"/>
                <a:cs typeface="Montserrat"/>
                <a:sym typeface="Montserrat"/>
              </a:rPr>
            </a:b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Gradient Boosting (GB) showed good performance, especially in weighted F1 scores.</a:t>
            </a:r>
            <a:endParaRPr>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nvSpPr>
        <p:spPr>
          <a:xfrm>
            <a:off x="6861075" y="283825"/>
            <a:ext cx="2134800" cy="46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67" name="Google Shape;167;p31"/>
          <p:cNvPicPr preferRelativeResize="0"/>
          <p:nvPr/>
        </p:nvPicPr>
        <p:blipFill>
          <a:blip r:embed="rId3">
            <a:alphaModFix/>
          </a:blip>
          <a:stretch>
            <a:fillRect/>
          </a:stretch>
        </p:blipFill>
        <p:spPr>
          <a:xfrm>
            <a:off x="1449000" y="152400"/>
            <a:ext cx="6556274" cy="46410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About</a:t>
            </a:r>
            <a:endParaRPr>
              <a:latin typeface="Montserrat SemiBold"/>
              <a:ea typeface="Montserrat SemiBold"/>
              <a:cs typeface="Montserrat SemiBold"/>
              <a:sym typeface="Montserrat SemiBold"/>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1F2328"/>
                </a:solidFill>
                <a:highlight>
                  <a:srgbClr val="FFFFFF"/>
                </a:highlight>
                <a:latin typeface="Montserrat"/>
                <a:ea typeface="Montserrat"/>
                <a:cs typeface="Montserrat"/>
                <a:sym typeface="Montserrat"/>
              </a:rPr>
              <a:t>This Build project references airline tweets from 6 different airlines and uses statistical methods to analyze general sentiment about each airline and make predictions using trained models. </a:t>
            </a:r>
            <a:endParaRPr sz="2400">
              <a:latin typeface="Montserrat"/>
              <a:ea typeface="Montserrat"/>
              <a:cs typeface="Montserrat"/>
              <a:sym typeface="Montserrat"/>
            </a:endParaRPr>
          </a:p>
        </p:txBody>
      </p:sp>
      <p:sp>
        <p:nvSpPr>
          <p:cNvPr id="62" name="Google Shape;62;p14"/>
          <p:cNvSpPr txBox="1"/>
          <p:nvPr/>
        </p:nvSpPr>
        <p:spPr>
          <a:xfrm>
            <a:off x="913175" y="629350"/>
            <a:ext cx="710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Montserrat SemiBold"/>
                <a:ea typeface="Montserrat SemiBold"/>
                <a:cs typeface="Montserrat SemiBold"/>
                <a:sym typeface="Montserrat SemiBold"/>
              </a:rPr>
              <a:t>Conclusion</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Nearly each classifier method responded differently depending on the hyperparameters given. </a:t>
            </a:r>
            <a:endParaRPr/>
          </a:p>
          <a:p>
            <a:pPr indent="0" lvl="0" marL="0" rtl="0" algn="l">
              <a:spcBef>
                <a:spcPts val="1200"/>
              </a:spcBef>
              <a:spcAft>
                <a:spcPts val="0"/>
              </a:spcAft>
              <a:buNone/>
            </a:pPr>
            <a:r>
              <a:rPr lang="en"/>
              <a:t>The Naive Bayes model performed with higher accuracy in macro F1 scores when a larger ngram values were used with a sampling method, versus the weighted F1 scores which scored the highest overall the other modeling methods but had less </a:t>
            </a:r>
            <a:r>
              <a:rPr lang="en"/>
              <a:t>significance</a:t>
            </a:r>
            <a:r>
              <a:rPr lang="en"/>
              <a:t> between the hyperparameters given.</a:t>
            </a:r>
            <a:endParaRPr/>
          </a:p>
          <a:p>
            <a:pPr indent="0" lvl="0" marL="0" rtl="0" algn="l">
              <a:spcBef>
                <a:spcPts val="1200"/>
              </a:spcBef>
              <a:spcAft>
                <a:spcPts val="0"/>
              </a:spcAft>
              <a:buNone/>
            </a:pPr>
            <a:r>
              <a:rPr lang="en"/>
              <a:t>Similarly, the Random Forest model performed the second best in weighted F1 scores with also a weak </a:t>
            </a:r>
            <a:r>
              <a:rPr lang="en"/>
              <a:t>significance</a:t>
            </a:r>
            <a:r>
              <a:rPr lang="en"/>
              <a:t> between each parameter. This model also took the longest to process, as it created 100 decision trees for each inference instance.</a:t>
            </a:r>
            <a:endParaRPr/>
          </a:p>
          <a:p>
            <a:pPr indent="0" lvl="0" marL="0" rtl="0" algn="l">
              <a:spcBef>
                <a:spcPts val="1200"/>
              </a:spcBef>
              <a:spcAft>
                <a:spcPts val="0"/>
              </a:spcAft>
              <a:buNone/>
            </a:pPr>
            <a:r>
              <a:rPr lang="en"/>
              <a:t>Surprisingly, the K-Nearest Neighbors classifier model was the least accurate in both the macro and weighted F1 scores, with the nearest neighbor value having little impact over accuracy.</a:t>
            </a:r>
            <a:endParaRPr/>
          </a:p>
          <a:p>
            <a:pPr indent="0" lvl="0" marL="0" rtl="0" algn="l">
              <a:spcBef>
                <a:spcPts val="1200"/>
              </a:spcBef>
              <a:spcAft>
                <a:spcPts val="1200"/>
              </a:spcAft>
              <a:buNone/>
            </a:pPr>
            <a:r>
              <a:rPr lang="en"/>
              <a:t>Overall, the Naive Bayes and Random Forest models are the best for handling the data given, but Random Forest might perform better with smaller, incomplete datasets and Naive Bayes for larger amounts of information.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Conclusion</a:t>
            </a:r>
            <a:endParaRPr>
              <a:latin typeface="Montserrat SemiBold"/>
              <a:ea typeface="Montserrat SemiBold"/>
              <a:cs typeface="Montserrat SemiBold"/>
              <a:sym typeface="Montserrat SemiBold"/>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Montserrat"/>
                <a:ea typeface="Montserrat"/>
                <a:cs typeface="Montserrat"/>
                <a:sym typeface="Montserrat"/>
              </a:rPr>
              <a:t>Picking the right algorithm makes the biggest impact on data accuracy. Based on my findings, the N-gram range and difference in performance between TF and IDF were ambiguous.</a:t>
            </a:r>
            <a:endParaRPr>
              <a:latin typeface="Montserrat"/>
              <a:ea typeface="Montserrat"/>
              <a:cs typeface="Montserrat"/>
              <a:sym typeface="Montserrat"/>
            </a:endParaRPr>
          </a:p>
          <a:p>
            <a:pPr indent="0" lvl="0" marL="0" rtl="0" algn="l">
              <a:spcBef>
                <a:spcPts val="1200"/>
              </a:spcBef>
              <a:spcAft>
                <a:spcPts val="1200"/>
              </a:spcAft>
              <a:buNone/>
            </a:pPr>
            <a:r>
              <a:rPr lang="en">
                <a:latin typeface="Montserrat"/>
                <a:ea typeface="Montserrat"/>
                <a:cs typeface="Montserrat"/>
                <a:sym typeface="Montserrat"/>
              </a:rPr>
              <a:t>The heatmap reveals that ensemble methods (Random Forest and Gradient Boosting) and Decision Trees are the most effective for this classification task. They perform well across different feature extraction methods and are somewhat robust to sampling techniques. The simpler models (Naive Bayes and K-Nearest Neighbors) struggle with this dataset, suggesting the problem may be too complex for these algorithms.</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Exploratory Data Analysis (EDA)</a:t>
            </a:r>
            <a:endParaRPr>
              <a:latin typeface="Montserrat SemiBold"/>
              <a:ea typeface="Montserrat SemiBold"/>
              <a:cs typeface="Montserrat SemiBold"/>
              <a:sym typeface="Montserrat SemiBold"/>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Montserrat"/>
                <a:ea typeface="Montserrat"/>
                <a:cs typeface="Montserrat"/>
                <a:sym typeface="Montserrat"/>
              </a:rPr>
              <a:t>Examine and characterize the data in order to find its underlying characteristics, possible outliers, and hidden patterns and relationships between variables. ​</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Data Overview</a:t>
            </a:r>
            <a:endParaRPr>
              <a:latin typeface="Montserrat SemiBold"/>
              <a:ea typeface="Montserrat SemiBold"/>
              <a:cs typeface="Montserrat SemiBold"/>
              <a:sym typeface="Montserrat SemiBold"/>
            </a:endParaRPr>
          </a:p>
        </p:txBody>
      </p:sp>
      <p:sp>
        <p:nvSpPr>
          <p:cNvPr id="74" name="Google Shape;74;p16"/>
          <p:cNvSpPr txBox="1"/>
          <p:nvPr>
            <p:ph idx="1" type="body"/>
          </p:nvPr>
        </p:nvSpPr>
        <p:spPr>
          <a:xfrm>
            <a:off x="6268750" y="1663925"/>
            <a:ext cx="25635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General sentiment is overwhelmingly negative for each airline with the exception of Virgin Airlines. One should note however, that Virgin also has the least amount of overall tweets. This could point to fewer flights or fewer customers who use twitter. One should also note that because people will often complain online about negative experiences, will influence the bias in the dataset.</a:t>
            </a:r>
            <a:endParaRPr/>
          </a:p>
        </p:txBody>
      </p:sp>
      <p:pic>
        <p:nvPicPr>
          <p:cNvPr id="75" name="Google Shape;75;p16"/>
          <p:cNvPicPr preferRelativeResize="0"/>
          <p:nvPr/>
        </p:nvPicPr>
        <p:blipFill>
          <a:blip r:embed="rId3">
            <a:alphaModFix/>
          </a:blip>
          <a:stretch>
            <a:fillRect/>
          </a:stretch>
        </p:blipFill>
        <p:spPr>
          <a:xfrm>
            <a:off x="129923" y="925525"/>
            <a:ext cx="5929224" cy="4037999"/>
          </a:xfrm>
          <a:prstGeom prst="rect">
            <a:avLst/>
          </a:prstGeom>
          <a:noFill/>
          <a:ln>
            <a:noFill/>
          </a:ln>
        </p:spPr>
      </p:pic>
      <p:pic>
        <p:nvPicPr>
          <p:cNvPr id="76" name="Google Shape;76;p16"/>
          <p:cNvPicPr preferRelativeResize="0"/>
          <p:nvPr/>
        </p:nvPicPr>
        <p:blipFill>
          <a:blip r:embed="rId4">
            <a:alphaModFix/>
          </a:blip>
          <a:stretch>
            <a:fillRect/>
          </a:stretch>
        </p:blipFill>
        <p:spPr>
          <a:xfrm>
            <a:off x="6386425" y="123400"/>
            <a:ext cx="1744925" cy="141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792450" y="4084550"/>
            <a:ext cx="7376100" cy="79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Across all six airlines, the biggest complaints amongst customers seems to be general customer service issues and flight delays.</a:t>
            </a:r>
            <a:endParaRPr/>
          </a:p>
        </p:txBody>
      </p:sp>
      <p:pic>
        <p:nvPicPr>
          <p:cNvPr id="82" name="Google Shape;82;p17"/>
          <p:cNvPicPr preferRelativeResize="0"/>
          <p:nvPr/>
        </p:nvPicPr>
        <p:blipFill>
          <a:blip r:embed="rId3">
            <a:alphaModFix/>
          </a:blip>
          <a:stretch>
            <a:fillRect/>
          </a:stretch>
        </p:blipFill>
        <p:spPr>
          <a:xfrm>
            <a:off x="869175" y="78375"/>
            <a:ext cx="7222648" cy="39046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3726700"/>
            <a:ext cx="8520600" cy="84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closer look at the data shows consistency amongst all airlines having the biggest issue with customer bookings. </a:t>
            </a:r>
            <a:endParaRPr/>
          </a:p>
        </p:txBody>
      </p:sp>
      <p:pic>
        <p:nvPicPr>
          <p:cNvPr id="88" name="Google Shape;88;p18"/>
          <p:cNvPicPr preferRelativeResize="0"/>
          <p:nvPr/>
        </p:nvPicPr>
        <p:blipFill>
          <a:blip r:embed="rId3">
            <a:alphaModFix/>
          </a:blip>
          <a:stretch>
            <a:fillRect/>
          </a:stretch>
        </p:blipFill>
        <p:spPr>
          <a:xfrm>
            <a:off x="429938" y="90700"/>
            <a:ext cx="8284117" cy="342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152400" y="0"/>
            <a:ext cx="6752226" cy="5143499"/>
          </a:xfrm>
          <a:prstGeom prst="rect">
            <a:avLst/>
          </a:prstGeom>
          <a:noFill/>
          <a:ln>
            <a:noFill/>
          </a:ln>
        </p:spPr>
      </p:pic>
      <p:sp>
        <p:nvSpPr>
          <p:cNvPr id="94" name="Google Shape;94;p19"/>
          <p:cNvSpPr txBox="1"/>
          <p:nvPr/>
        </p:nvSpPr>
        <p:spPr>
          <a:xfrm>
            <a:off x="6614275" y="246800"/>
            <a:ext cx="2443500" cy="45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dataset includes tweets made over a brief period of time - relatively 7 days - from February 16-24, 2015. This graph shows the most number of tweets on the Sunday of the 22nd suggesting that most people tweet over the weekend.</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0" y="-11"/>
            <a:ext cx="9144002" cy="3350173"/>
          </a:xfrm>
          <a:prstGeom prst="rect">
            <a:avLst/>
          </a:prstGeom>
          <a:noFill/>
          <a:ln>
            <a:noFill/>
          </a:ln>
        </p:spPr>
      </p:pic>
      <p:sp>
        <p:nvSpPr>
          <p:cNvPr id="100" name="Google Shape;100;p20"/>
          <p:cNvSpPr txBox="1"/>
          <p:nvPr/>
        </p:nvSpPr>
        <p:spPr>
          <a:xfrm>
            <a:off x="49350" y="3344150"/>
            <a:ext cx="8971200" cy="17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 closer examination of the data shows a significant proportion of the tweets focusing on American Airlines. Interestingly, Southwest is the only airline with declining tweet mentions over the weekend.</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Montserrat SemiBold"/>
                <a:ea typeface="Montserrat SemiBold"/>
                <a:cs typeface="Montserrat SemiBold"/>
                <a:sym typeface="Montserrat SemiBold"/>
              </a:rPr>
              <a:t>Text and Natural Language Processing</a:t>
            </a:r>
            <a:endParaRPr sz="2620">
              <a:latin typeface="Montserrat SemiBold"/>
              <a:ea typeface="Montserrat SemiBold"/>
              <a:cs typeface="Montserrat SemiBold"/>
              <a:sym typeface="Montserrat SemiBold"/>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latin typeface="Montserrat"/>
                <a:ea typeface="Montserrat"/>
                <a:cs typeface="Montserrat"/>
                <a:sym typeface="Montserrat"/>
              </a:rPr>
              <a:t>In order to prepare our data for training, it is necessary to process the unstructured text data to be used efficiently.</a:t>
            </a:r>
            <a:endParaRPr sz="1900">
              <a:latin typeface="Montserrat"/>
              <a:ea typeface="Montserrat"/>
              <a:cs typeface="Montserrat"/>
              <a:sym typeface="Montserrat"/>
            </a:endParaRPr>
          </a:p>
          <a:p>
            <a:pPr indent="0" lvl="0" marL="0" rtl="0" algn="l">
              <a:spcBef>
                <a:spcPts val="1200"/>
              </a:spcBef>
              <a:spcAft>
                <a:spcPts val="0"/>
              </a:spcAft>
              <a:buNone/>
            </a:pPr>
            <a:r>
              <a:t/>
            </a:r>
            <a:endParaRPr sz="1900">
              <a:latin typeface="Montserrat"/>
              <a:ea typeface="Montserrat"/>
              <a:cs typeface="Montserrat"/>
              <a:sym typeface="Montserrat"/>
            </a:endParaRPr>
          </a:p>
          <a:p>
            <a:pPr indent="0" lvl="0" marL="0" rtl="0" algn="l">
              <a:spcBef>
                <a:spcPts val="1200"/>
              </a:spcBef>
              <a:spcAft>
                <a:spcPts val="0"/>
              </a:spcAft>
              <a:buNone/>
            </a:pPr>
            <a:r>
              <a:rPr lang="en" sz="1900">
                <a:latin typeface="Montserrat"/>
                <a:ea typeface="Montserrat"/>
                <a:cs typeface="Montserrat"/>
                <a:sym typeface="Montserrat"/>
              </a:rPr>
              <a:t>The purpose of this process is to enhance the the quality and usability of the text data for subsequent analysis or modeling.</a:t>
            </a:r>
            <a:endParaRPr sz="1900">
              <a:latin typeface="Montserrat"/>
              <a:ea typeface="Montserrat"/>
              <a:cs typeface="Montserrat"/>
              <a:sym typeface="Montserrat"/>
            </a:endParaRPr>
          </a:p>
          <a:p>
            <a:pPr indent="0" lvl="0" marL="0" rtl="0" algn="l">
              <a:spcBef>
                <a:spcPts val="1200"/>
              </a:spcBef>
              <a:spcAft>
                <a:spcPts val="0"/>
              </a:spcAft>
              <a:buNone/>
            </a:pPr>
            <a:r>
              <a:t/>
            </a:r>
            <a:endParaRPr sz="1900">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
                <a:latin typeface="Montserrat"/>
                <a:ea typeface="Montserrat"/>
                <a:cs typeface="Montserrat"/>
                <a:sym typeface="Montserrat"/>
              </a:rPr>
              <a:t>This process involves cleaning and trimming the data using a number of different techniques</a:t>
            </a:r>
            <a:endParaRPr>
              <a:latin typeface="Montserrat"/>
              <a:ea typeface="Montserrat"/>
              <a:cs typeface="Montserrat"/>
              <a:sym typeface="Montserrat"/>
            </a:endParaRPr>
          </a:p>
          <a:p>
            <a:pPr indent="0" lvl="0" marL="0" rtl="0" algn="l">
              <a:spcBef>
                <a:spcPts val="1200"/>
              </a:spcBef>
              <a:spcAft>
                <a:spcPts val="1200"/>
              </a:spcAft>
              <a:buNone/>
            </a:pPr>
            <a:r>
              <a:t/>
            </a:r>
            <a:endParaRPr sz="19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