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892" r:id="rId2"/>
    <p:sldId id="897" r:id="rId3"/>
    <p:sldId id="903" r:id="rId4"/>
    <p:sldId id="898" r:id="rId5"/>
    <p:sldId id="899" r:id="rId6"/>
    <p:sldId id="941" r:id="rId7"/>
    <p:sldId id="957" r:id="rId8"/>
    <p:sldId id="958" r:id="rId9"/>
    <p:sldId id="959" r:id="rId10"/>
    <p:sldId id="960" r:id="rId11"/>
    <p:sldId id="961" r:id="rId12"/>
    <p:sldId id="962" r:id="rId13"/>
    <p:sldId id="964" r:id="rId14"/>
    <p:sldId id="963" r:id="rId15"/>
    <p:sldId id="936" r:id="rId16"/>
    <p:sldId id="933" r:id="rId17"/>
    <p:sldId id="932" r:id="rId18"/>
    <p:sldId id="934" r:id="rId19"/>
    <p:sldId id="935" r:id="rId20"/>
    <p:sldId id="937" r:id="rId21"/>
    <p:sldId id="938" r:id="rId22"/>
    <p:sldId id="942" r:id="rId23"/>
    <p:sldId id="944" r:id="rId24"/>
    <p:sldId id="943" r:id="rId25"/>
    <p:sldId id="945" r:id="rId26"/>
    <p:sldId id="946" r:id="rId27"/>
    <p:sldId id="947" r:id="rId28"/>
    <p:sldId id="904" r:id="rId29"/>
    <p:sldId id="948" r:id="rId30"/>
    <p:sldId id="949" r:id="rId31"/>
    <p:sldId id="950" r:id="rId32"/>
    <p:sldId id="951" r:id="rId33"/>
    <p:sldId id="952" r:id="rId34"/>
    <p:sldId id="953" r:id="rId35"/>
    <p:sldId id="954" r:id="rId36"/>
    <p:sldId id="955" r:id="rId37"/>
    <p:sldId id="956" r:id="rId38"/>
    <p:sldId id="90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70" userDrawn="1">
          <p15:clr>
            <a:srgbClr val="A4A3A4"/>
          </p15:clr>
        </p15:guide>
        <p15:guide id="4" pos="7310" userDrawn="1">
          <p15:clr>
            <a:srgbClr val="A4A3A4"/>
          </p15:clr>
        </p15:guide>
        <p15:guide id="5" orient="horz" pos="368" userDrawn="1">
          <p15:clr>
            <a:srgbClr val="A4A3A4"/>
          </p15:clr>
        </p15:guide>
        <p15:guide id="6" orient="horz" pos="39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zza magdy" initials="pm" lastIdx="1" clrIdx="0">
    <p:extLst>
      <p:ext uri="{19B8F6BF-5375-455C-9EA6-DF929625EA0E}">
        <p15:presenceInfo xmlns:p15="http://schemas.microsoft.com/office/powerpoint/2012/main" userId="ac1ce3788096011b" providerId="Windows Live"/>
      </p:ext>
    </p:extLst>
  </p:cmAuthor>
  <p:cmAuthor id="2" name="momen elshamy" initials="me" lastIdx="5" clrIdx="1">
    <p:extLst>
      <p:ext uri="{19B8F6BF-5375-455C-9EA6-DF929625EA0E}">
        <p15:presenceInfo xmlns:p15="http://schemas.microsoft.com/office/powerpoint/2012/main" userId="ad31ee44aa240e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717"/>
    <a:srgbClr val="3A4450"/>
    <a:srgbClr val="FFFFFF"/>
    <a:srgbClr val="302E2E"/>
    <a:srgbClr val="D9D9D9"/>
    <a:srgbClr val="000000"/>
    <a:srgbClr val="86C14D"/>
    <a:srgbClr val="1570AD"/>
    <a:srgbClr val="DEF1FF"/>
    <a:srgbClr val="32B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10"/>
    <p:restoredTop sz="97193"/>
  </p:normalViewPr>
  <p:slideViewPr>
    <p:cSldViewPr snapToGrid="0" snapToObjects="1">
      <p:cViewPr varScale="1">
        <p:scale>
          <a:sx n="82" d="100"/>
          <a:sy n="82" d="100"/>
        </p:scale>
        <p:origin x="120" y="588"/>
      </p:cViewPr>
      <p:guideLst>
        <p:guide orient="horz" pos="2160"/>
        <p:guide pos="3840"/>
        <p:guide pos="370"/>
        <p:guide pos="7310"/>
        <p:guide orient="horz" pos="368"/>
        <p:guide orient="horz" pos="3952"/>
      </p:guideLst>
    </p:cSldViewPr>
  </p:slideViewPr>
  <p:outlineViewPr>
    <p:cViewPr>
      <p:scale>
        <a:sx n="33" d="100"/>
        <a:sy n="33" d="100"/>
      </p:scale>
      <p:origin x="0" y="-1264"/>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E95ED-00FE-AF46-85DE-8E5B7C8DA4EB}" type="datetimeFigureOut">
              <a:rPr lang="en-US" smtClean="0"/>
              <a:t>6/16/2021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B16A9-594D-E044-BF05-932AC9E1994C}" type="slidenum">
              <a:rPr lang="en-US" smtClean="0"/>
              <a:t>‹#›</a:t>
            </a:fld>
            <a:endParaRPr lang="en-US" dirty="0"/>
          </a:p>
        </p:txBody>
      </p:sp>
    </p:spTree>
    <p:extLst>
      <p:ext uri="{BB962C8B-B14F-4D97-AF65-F5344CB8AC3E}">
        <p14:creationId xmlns:p14="http://schemas.microsoft.com/office/powerpoint/2010/main" val="1080764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1EFD5B-F522-3B4E-A892-3A347DF3C668}"/>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6246884-EF8F-EA40-A95D-4017593DA2F8}"/>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0800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530F72F-4319-4A4D-80B5-3C4BF1BC27CE}"/>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67A827E-741D-9B4A-B834-EC1BE696E0E3}"/>
              </a:ext>
            </a:extLst>
          </p:cNvPr>
          <p:cNvSpPr>
            <a:spLocks noGrp="1"/>
          </p:cNvSpPr>
          <p:nvPr>
            <p:ph type="ftr" sz="quarter" idx="11"/>
          </p:nvPr>
        </p:nvSpPr>
        <p:spPr/>
        <p:txBody>
          <a:bodyPr/>
          <a:lstStyle/>
          <a:p>
            <a:endParaRPr lang="en-US" dirty="0"/>
          </a:p>
        </p:txBody>
      </p:sp>
      <p:sp>
        <p:nvSpPr>
          <p:cNvPr id="7" name="Picture Placeholder 6">
            <a:extLst>
              <a:ext uri="{FF2B5EF4-FFF2-40B4-BE49-F238E27FC236}">
                <a16:creationId xmlns:a16="http://schemas.microsoft.com/office/drawing/2014/main" id="{69D07FEA-0C66-1F4C-9034-0540C655081E}"/>
              </a:ext>
            </a:extLst>
          </p:cNvPr>
          <p:cNvSpPr>
            <a:spLocks noGrp="1"/>
          </p:cNvSpPr>
          <p:nvPr>
            <p:ph type="pic" sz="quarter" idx="13"/>
          </p:nvPr>
        </p:nvSpPr>
        <p:spPr>
          <a:xfrm>
            <a:off x="0" y="0"/>
            <a:ext cx="12192000" cy="6858000"/>
          </a:xfrm>
        </p:spPr>
        <p:txBody>
          <a:bodyPr/>
          <a:lstStyle/>
          <a:p>
            <a:endParaRPr lang="en-EG"/>
          </a:p>
        </p:txBody>
      </p:sp>
    </p:spTree>
    <p:extLst>
      <p:ext uri="{BB962C8B-B14F-4D97-AF65-F5344CB8AC3E}">
        <p14:creationId xmlns:p14="http://schemas.microsoft.com/office/powerpoint/2010/main" val="101396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C127EF01-E69A-8B44-82EC-AF928B90022F}"/>
              </a:ext>
            </a:extLst>
          </p:cNvPr>
          <p:cNvSpPr>
            <a:spLocks noGrp="1"/>
          </p:cNvSpPr>
          <p:nvPr>
            <p:ph type="pic" sz="quarter" idx="13"/>
          </p:nvPr>
        </p:nvSpPr>
        <p:spPr>
          <a:xfrm>
            <a:off x="7362857" y="1060695"/>
            <a:ext cx="3701947" cy="4954487"/>
          </a:xfrm>
          <a:custGeom>
            <a:avLst/>
            <a:gdLst>
              <a:gd name="connsiteX0" fmla="*/ 64747 w 3701947"/>
              <a:gd name="connsiteY0" fmla="*/ 0 h 4954487"/>
              <a:gd name="connsiteX1" fmla="*/ 3637200 w 3701947"/>
              <a:gd name="connsiteY1" fmla="*/ 0 h 4954487"/>
              <a:gd name="connsiteX2" fmla="*/ 3701947 w 3701947"/>
              <a:gd name="connsiteY2" fmla="*/ 64747 h 4954487"/>
              <a:gd name="connsiteX3" fmla="*/ 3701947 w 3701947"/>
              <a:gd name="connsiteY3" fmla="*/ 4889740 h 4954487"/>
              <a:gd name="connsiteX4" fmla="*/ 3637200 w 3701947"/>
              <a:gd name="connsiteY4" fmla="*/ 4954487 h 4954487"/>
              <a:gd name="connsiteX5" fmla="*/ 64747 w 3701947"/>
              <a:gd name="connsiteY5" fmla="*/ 4954487 h 4954487"/>
              <a:gd name="connsiteX6" fmla="*/ 0 w 3701947"/>
              <a:gd name="connsiteY6" fmla="*/ 4889740 h 4954487"/>
              <a:gd name="connsiteX7" fmla="*/ 0 w 3701947"/>
              <a:gd name="connsiteY7" fmla="*/ 64747 h 4954487"/>
              <a:gd name="connsiteX8" fmla="*/ 64747 w 3701947"/>
              <a:gd name="connsiteY8" fmla="*/ 0 h 495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1947" h="4954487">
                <a:moveTo>
                  <a:pt x="64747" y="0"/>
                </a:moveTo>
                <a:lnTo>
                  <a:pt x="3637200" y="0"/>
                </a:lnTo>
                <a:cubicBezTo>
                  <a:pt x="3672959" y="0"/>
                  <a:pt x="3701947" y="28988"/>
                  <a:pt x="3701947" y="64747"/>
                </a:cubicBezTo>
                <a:lnTo>
                  <a:pt x="3701947" y="4889740"/>
                </a:lnTo>
                <a:cubicBezTo>
                  <a:pt x="3701947" y="4925499"/>
                  <a:pt x="3672959" y="4954487"/>
                  <a:pt x="3637200" y="4954487"/>
                </a:cubicBezTo>
                <a:lnTo>
                  <a:pt x="64747" y="4954487"/>
                </a:lnTo>
                <a:cubicBezTo>
                  <a:pt x="28988" y="4954487"/>
                  <a:pt x="0" y="4925499"/>
                  <a:pt x="0" y="4889740"/>
                </a:cubicBezTo>
                <a:lnTo>
                  <a:pt x="0" y="64747"/>
                </a:lnTo>
                <a:cubicBezTo>
                  <a:pt x="0" y="28988"/>
                  <a:pt x="28988" y="0"/>
                  <a:pt x="64747" y="0"/>
                </a:cubicBezTo>
                <a:close/>
              </a:path>
            </a:pathLst>
          </a:custGeom>
        </p:spPr>
        <p:txBody>
          <a:bodyPr wrap="square">
            <a:noAutofit/>
          </a:bodyPr>
          <a:lstStyle/>
          <a:p>
            <a:endParaRPr lang="en-EG"/>
          </a:p>
        </p:txBody>
      </p:sp>
      <p:sp>
        <p:nvSpPr>
          <p:cNvPr id="3" name="Date Placeholder 2">
            <a:extLst>
              <a:ext uri="{FF2B5EF4-FFF2-40B4-BE49-F238E27FC236}">
                <a16:creationId xmlns:a16="http://schemas.microsoft.com/office/drawing/2014/main" id="{4462C8BF-4C41-1B44-B214-5D8E7725215B}"/>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A6EFD708-BC57-BC4F-81FD-AB52A57C1D0A}"/>
              </a:ext>
            </a:extLst>
          </p:cNvPr>
          <p:cNvSpPr>
            <a:spLocks noGrp="1"/>
          </p:cNvSpPr>
          <p:nvPr>
            <p:ph type="ftr" sz="quarter" idx="11"/>
          </p:nvPr>
        </p:nvSpPr>
        <p:spPr/>
        <p:txBody>
          <a:bodyPr/>
          <a:lstStyle/>
          <a:p>
            <a:endParaRPr lang="en-US" dirty="0"/>
          </a:p>
        </p:txBody>
      </p:sp>
      <p:sp>
        <p:nvSpPr>
          <p:cNvPr id="11" name="Graphic 3">
            <a:extLst>
              <a:ext uri="{FF2B5EF4-FFF2-40B4-BE49-F238E27FC236}">
                <a16:creationId xmlns:a16="http://schemas.microsoft.com/office/drawing/2014/main" id="{4CF266B0-557A-704C-8B4F-68E1A7490451}"/>
              </a:ext>
            </a:extLst>
          </p:cNvPr>
          <p:cNvSpPr>
            <a:spLocks/>
          </p:cNvSpPr>
          <p:nvPr userDrawn="1"/>
        </p:nvSpPr>
        <p:spPr>
          <a:xfrm>
            <a:off x="2967788" y="6485030"/>
            <a:ext cx="6256424" cy="372970"/>
          </a:xfrm>
          <a:custGeom>
            <a:avLst/>
            <a:gdLst>
              <a:gd name="connsiteX0" fmla="*/ 12192000 w 12192000"/>
              <a:gd name="connsiteY0" fmla="*/ 660739 h 660739"/>
              <a:gd name="connsiteX1" fmla="*/ 11489331 w 12192000"/>
              <a:gd name="connsiteY1" fmla="*/ 0 h 660739"/>
              <a:gd name="connsiteX2" fmla="*/ 702533 w 12192000"/>
              <a:gd name="connsiteY2" fmla="*/ 0 h 660739"/>
              <a:gd name="connsiteX3" fmla="*/ 0 w 12192000"/>
              <a:gd name="connsiteY3" fmla="*/ 660739 h 660739"/>
            </a:gdLst>
            <a:ahLst/>
            <a:cxnLst>
              <a:cxn ang="0">
                <a:pos x="connsiteX0" y="connsiteY0"/>
              </a:cxn>
              <a:cxn ang="0">
                <a:pos x="connsiteX1" y="connsiteY1"/>
              </a:cxn>
              <a:cxn ang="0">
                <a:pos x="connsiteX2" y="connsiteY2"/>
              </a:cxn>
              <a:cxn ang="0">
                <a:pos x="connsiteX3" y="connsiteY3"/>
              </a:cxn>
            </a:cxnLst>
            <a:rect l="l" t="t" r="r" b="b"/>
            <a:pathLst>
              <a:path w="12192000" h="660739">
                <a:moveTo>
                  <a:pt x="12192000" y="660739"/>
                </a:moveTo>
                <a:cubicBezTo>
                  <a:pt x="11681375" y="420850"/>
                  <a:pt x="11962959" y="0"/>
                  <a:pt x="11489331" y="0"/>
                </a:cubicBezTo>
                <a:lnTo>
                  <a:pt x="702533" y="0"/>
                </a:lnTo>
                <a:cubicBezTo>
                  <a:pt x="229041" y="0"/>
                  <a:pt x="510625" y="420850"/>
                  <a:pt x="0" y="660739"/>
                </a:cubicBezTo>
                <a:close/>
              </a:path>
            </a:pathLst>
          </a:custGeom>
          <a:solidFill>
            <a:schemeClr val="accent1"/>
          </a:solidFill>
          <a:ln w="6788" cap="flat">
            <a:noFill/>
            <a:prstDash val="solid"/>
            <a:miter/>
          </a:ln>
        </p:spPr>
        <p:txBody>
          <a:bodyPr rtlCol="0" anchor="ctr"/>
          <a:lstStyle/>
          <a:p>
            <a:endParaRPr lang="en-EG"/>
          </a:p>
        </p:txBody>
      </p:sp>
      <p:sp>
        <p:nvSpPr>
          <p:cNvPr id="12" name="Graphic 5">
            <a:extLst>
              <a:ext uri="{FF2B5EF4-FFF2-40B4-BE49-F238E27FC236}">
                <a16:creationId xmlns:a16="http://schemas.microsoft.com/office/drawing/2014/main" id="{962C4526-1A54-B246-901A-8D2703549BC9}"/>
              </a:ext>
            </a:extLst>
          </p:cNvPr>
          <p:cNvSpPr>
            <a:spLocks noChangeAspect="1"/>
          </p:cNvSpPr>
          <p:nvPr userDrawn="1"/>
        </p:nvSpPr>
        <p:spPr>
          <a:xfrm>
            <a:off x="4105761" y="0"/>
            <a:ext cx="3980479" cy="387715"/>
          </a:xfrm>
          <a:custGeom>
            <a:avLst/>
            <a:gdLst>
              <a:gd name="connsiteX0" fmla="*/ 5298019 w 5298018"/>
              <a:gd name="connsiteY0" fmla="*/ 0 h 475749"/>
              <a:gd name="connsiteX1" fmla="*/ 4792594 w 5298018"/>
              <a:gd name="connsiteY1" fmla="*/ 475749 h 475749"/>
              <a:gd name="connsiteX2" fmla="*/ 505473 w 5298018"/>
              <a:gd name="connsiteY2" fmla="*/ 475749 h 475749"/>
              <a:gd name="connsiteX3" fmla="*/ 0 w 5298018"/>
              <a:gd name="connsiteY3" fmla="*/ 0 h 475749"/>
            </a:gdLst>
            <a:ahLst/>
            <a:cxnLst>
              <a:cxn ang="0">
                <a:pos x="connsiteX0" y="connsiteY0"/>
              </a:cxn>
              <a:cxn ang="0">
                <a:pos x="connsiteX1" y="connsiteY1"/>
              </a:cxn>
              <a:cxn ang="0">
                <a:pos x="connsiteX2" y="connsiteY2"/>
              </a:cxn>
              <a:cxn ang="0">
                <a:pos x="connsiteX3" y="connsiteY3"/>
              </a:cxn>
            </a:cxnLst>
            <a:rect l="l" t="t" r="r" b="b"/>
            <a:pathLst>
              <a:path w="5298018" h="475749">
                <a:moveTo>
                  <a:pt x="5298019" y="0"/>
                </a:moveTo>
                <a:cubicBezTo>
                  <a:pt x="4930695" y="172726"/>
                  <a:pt x="5133304" y="475749"/>
                  <a:pt x="4792594" y="475749"/>
                </a:cubicBezTo>
                <a:lnTo>
                  <a:pt x="505473" y="475749"/>
                </a:lnTo>
                <a:cubicBezTo>
                  <a:pt x="164763" y="475749"/>
                  <a:pt x="367324" y="172726"/>
                  <a:pt x="0" y="0"/>
                </a:cubicBezTo>
                <a:close/>
              </a:path>
            </a:pathLst>
          </a:custGeom>
          <a:solidFill>
            <a:schemeClr val="accent1"/>
          </a:solidFill>
          <a:ln w="4881" cap="flat">
            <a:noFill/>
            <a:prstDash val="solid"/>
            <a:miter/>
          </a:ln>
        </p:spPr>
        <p:txBody>
          <a:bodyPr rtlCol="0" anchor="ctr"/>
          <a:lstStyle/>
          <a:p>
            <a:endParaRPr lang="en-EG"/>
          </a:p>
        </p:txBody>
      </p:sp>
    </p:spTree>
    <p:extLst>
      <p:ext uri="{BB962C8B-B14F-4D97-AF65-F5344CB8AC3E}">
        <p14:creationId xmlns:p14="http://schemas.microsoft.com/office/powerpoint/2010/main" val="1383229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98E0C03-AD17-194A-B72B-F84ED18F3EB7}"/>
              </a:ext>
            </a:extLst>
          </p:cNvPr>
          <p:cNvSpPr>
            <a:spLocks noGrp="1" noChangeAspect="1"/>
          </p:cNvSpPr>
          <p:nvPr>
            <p:ph type="pic" sz="quarter" idx="13"/>
          </p:nvPr>
        </p:nvSpPr>
        <p:spPr>
          <a:xfrm>
            <a:off x="7503646" y="1071590"/>
            <a:ext cx="3587856" cy="4954486"/>
          </a:xfrm>
          <a:custGeom>
            <a:avLst/>
            <a:gdLst>
              <a:gd name="connsiteX0" fmla="*/ 69027 w 3946642"/>
              <a:gd name="connsiteY0" fmla="*/ 0 h 5449935"/>
              <a:gd name="connsiteX1" fmla="*/ 3877615 w 3946642"/>
              <a:gd name="connsiteY1" fmla="*/ 0 h 5449935"/>
              <a:gd name="connsiteX2" fmla="*/ 3946642 w 3946642"/>
              <a:gd name="connsiteY2" fmla="*/ 69027 h 5449935"/>
              <a:gd name="connsiteX3" fmla="*/ 3946642 w 3946642"/>
              <a:gd name="connsiteY3" fmla="*/ 5380908 h 5449935"/>
              <a:gd name="connsiteX4" fmla="*/ 3877615 w 3946642"/>
              <a:gd name="connsiteY4" fmla="*/ 5449935 h 5449935"/>
              <a:gd name="connsiteX5" fmla="*/ 69027 w 3946642"/>
              <a:gd name="connsiteY5" fmla="*/ 5449935 h 5449935"/>
              <a:gd name="connsiteX6" fmla="*/ 0 w 3946642"/>
              <a:gd name="connsiteY6" fmla="*/ 5380908 h 5449935"/>
              <a:gd name="connsiteX7" fmla="*/ 0 w 3946642"/>
              <a:gd name="connsiteY7" fmla="*/ 69027 h 5449935"/>
              <a:gd name="connsiteX8" fmla="*/ 69027 w 3946642"/>
              <a:gd name="connsiteY8" fmla="*/ 0 h 544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6642" h="5449935">
                <a:moveTo>
                  <a:pt x="69027" y="0"/>
                </a:moveTo>
                <a:lnTo>
                  <a:pt x="3877615" y="0"/>
                </a:lnTo>
                <a:cubicBezTo>
                  <a:pt x="3915738" y="0"/>
                  <a:pt x="3946642" y="30904"/>
                  <a:pt x="3946642" y="69027"/>
                </a:cubicBezTo>
                <a:lnTo>
                  <a:pt x="3946642" y="5380908"/>
                </a:lnTo>
                <a:cubicBezTo>
                  <a:pt x="3946642" y="5419031"/>
                  <a:pt x="3915738" y="5449935"/>
                  <a:pt x="3877615" y="5449935"/>
                </a:cubicBezTo>
                <a:lnTo>
                  <a:pt x="69027" y="5449935"/>
                </a:lnTo>
                <a:cubicBezTo>
                  <a:pt x="30904" y="5449935"/>
                  <a:pt x="0" y="5419031"/>
                  <a:pt x="0" y="5380908"/>
                </a:cubicBezTo>
                <a:lnTo>
                  <a:pt x="0" y="69027"/>
                </a:lnTo>
                <a:cubicBezTo>
                  <a:pt x="0" y="30904"/>
                  <a:pt x="30904" y="0"/>
                  <a:pt x="69027" y="0"/>
                </a:cubicBezTo>
                <a:close/>
              </a:path>
            </a:pathLst>
          </a:custGeom>
        </p:spPr>
        <p:txBody>
          <a:bodyPr wrap="square">
            <a:noAutofit/>
          </a:bodyPr>
          <a:lstStyle/>
          <a:p>
            <a:endParaRPr lang="en-EG"/>
          </a:p>
        </p:txBody>
      </p:sp>
      <p:sp>
        <p:nvSpPr>
          <p:cNvPr id="3" name="Date Placeholder 2">
            <a:extLst>
              <a:ext uri="{FF2B5EF4-FFF2-40B4-BE49-F238E27FC236}">
                <a16:creationId xmlns:a16="http://schemas.microsoft.com/office/drawing/2014/main" id="{D89AD579-1E0F-C248-B16D-0DCBA8A1C486}"/>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AECA7414-2702-824A-9301-42A67B8DF16A}"/>
              </a:ext>
            </a:extLst>
          </p:cNvPr>
          <p:cNvSpPr>
            <a:spLocks noGrp="1"/>
          </p:cNvSpPr>
          <p:nvPr>
            <p:ph type="ftr" sz="quarter" idx="11"/>
          </p:nvPr>
        </p:nvSpPr>
        <p:spPr/>
        <p:txBody>
          <a:bodyPr/>
          <a:lstStyle/>
          <a:p>
            <a:endParaRPr lang="en-US" dirty="0"/>
          </a:p>
        </p:txBody>
      </p:sp>
      <p:sp>
        <p:nvSpPr>
          <p:cNvPr id="7" name="Graphic 3">
            <a:extLst>
              <a:ext uri="{FF2B5EF4-FFF2-40B4-BE49-F238E27FC236}">
                <a16:creationId xmlns:a16="http://schemas.microsoft.com/office/drawing/2014/main" id="{E58D64DF-DE5B-884A-B037-3897601A54C0}"/>
              </a:ext>
            </a:extLst>
          </p:cNvPr>
          <p:cNvSpPr>
            <a:spLocks/>
          </p:cNvSpPr>
          <p:nvPr userDrawn="1"/>
        </p:nvSpPr>
        <p:spPr>
          <a:xfrm>
            <a:off x="2967788" y="6485030"/>
            <a:ext cx="6256424" cy="372970"/>
          </a:xfrm>
          <a:custGeom>
            <a:avLst/>
            <a:gdLst>
              <a:gd name="connsiteX0" fmla="*/ 12192000 w 12192000"/>
              <a:gd name="connsiteY0" fmla="*/ 660739 h 660739"/>
              <a:gd name="connsiteX1" fmla="*/ 11489331 w 12192000"/>
              <a:gd name="connsiteY1" fmla="*/ 0 h 660739"/>
              <a:gd name="connsiteX2" fmla="*/ 702533 w 12192000"/>
              <a:gd name="connsiteY2" fmla="*/ 0 h 660739"/>
              <a:gd name="connsiteX3" fmla="*/ 0 w 12192000"/>
              <a:gd name="connsiteY3" fmla="*/ 660739 h 660739"/>
            </a:gdLst>
            <a:ahLst/>
            <a:cxnLst>
              <a:cxn ang="0">
                <a:pos x="connsiteX0" y="connsiteY0"/>
              </a:cxn>
              <a:cxn ang="0">
                <a:pos x="connsiteX1" y="connsiteY1"/>
              </a:cxn>
              <a:cxn ang="0">
                <a:pos x="connsiteX2" y="connsiteY2"/>
              </a:cxn>
              <a:cxn ang="0">
                <a:pos x="connsiteX3" y="connsiteY3"/>
              </a:cxn>
            </a:cxnLst>
            <a:rect l="l" t="t" r="r" b="b"/>
            <a:pathLst>
              <a:path w="12192000" h="660739">
                <a:moveTo>
                  <a:pt x="12192000" y="660739"/>
                </a:moveTo>
                <a:cubicBezTo>
                  <a:pt x="11681375" y="420850"/>
                  <a:pt x="11962959" y="0"/>
                  <a:pt x="11489331" y="0"/>
                </a:cubicBezTo>
                <a:lnTo>
                  <a:pt x="702533" y="0"/>
                </a:lnTo>
                <a:cubicBezTo>
                  <a:pt x="229041" y="0"/>
                  <a:pt x="510625" y="420850"/>
                  <a:pt x="0" y="660739"/>
                </a:cubicBezTo>
                <a:close/>
              </a:path>
            </a:pathLst>
          </a:custGeom>
          <a:solidFill>
            <a:schemeClr val="accent1"/>
          </a:solidFill>
          <a:ln w="6788" cap="flat">
            <a:noFill/>
            <a:prstDash val="solid"/>
            <a:miter/>
          </a:ln>
        </p:spPr>
        <p:txBody>
          <a:bodyPr rtlCol="0" anchor="ctr"/>
          <a:lstStyle/>
          <a:p>
            <a:endParaRPr lang="en-EG"/>
          </a:p>
        </p:txBody>
      </p:sp>
      <p:sp>
        <p:nvSpPr>
          <p:cNvPr id="9" name="Graphic 5">
            <a:extLst>
              <a:ext uri="{FF2B5EF4-FFF2-40B4-BE49-F238E27FC236}">
                <a16:creationId xmlns:a16="http://schemas.microsoft.com/office/drawing/2014/main" id="{8A36CD49-B89F-F64E-A593-5855626C8231}"/>
              </a:ext>
            </a:extLst>
          </p:cNvPr>
          <p:cNvSpPr>
            <a:spLocks noChangeAspect="1"/>
          </p:cNvSpPr>
          <p:nvPr userDrawn="1"/>
        </p:nvSpPr>
        <p:spPr>
          <a:xfrm>
            <a:off x="4105761" y="0"/>
            <a:ext cx="3980479" cy="387715"/>
          </a:xfrm>
          <a:custGeom>
            <a:avLst/>
            <a:gdLst>
              <a:gd name="connsiteX0" fmla="*/ 5298019 w 5298018"/>
              <a:gd name="connsiteY0" fmla="*/ 0 h 475749"/>
              <a:gd name="connsiteX1" fmla="*/ 4792594 w 5298018"/>
              <a:gd name="connsiteY1" fmla="*/ 475749 h 475749"/>
              <a:gd name="connsiteX2" fmla="*/ 505473 w 5298018"/>
              <a:gd name="connsiteY2" fmla="*/ 475749 h 475749"/>
              <a:gd name="connsiteX3" fmla="*/ 0 w 5298018"/>
              <a:gd name="connsiteY3" fmla="*/ 0 h 475749"/>
            </a:gdLst>
            <a:ahLst/>
            <a:cxnLst>
              <a:cxn ang="0">
                <a:pos x="connsiteX0" y="connsiteY0"/>
              </a:cxn>
              <a:cxn ang="0">
                <a:pos x="connsiteX1" y="connsiteY1"/>
              </a:cxn>
              <a:cxn ang="0">
                <a:pos x="connsiteX2" y="connsiteY2"/>
              </a:cxn>
              <a:cxn ang="0">
                <a:pos x="connsiteX3" y="connsiteY3"/>
              </a:cxn>
            </a:cxnLst>
            <a:rect l="l" t="t" r="r" b="b"/>
            <a:pathLst>
              <a:path w="5298018" h="475749">
                <a:moveTo>
                  <a:pt x="5298019" y="0"/>
                </a:moveTo>
                <a:cubicBezTo>
                  <a:pt x="4930695" y="172726"/>
                  <a:pt x="5133304" y="475749"/>
                  <a:pt x="4792594" y="475749"/>
                </a:cubicBezTo>
                <a:lnTo>
                  <a:pt x="505473" y="475749"/>
                </a:lnTo>
                <a:cubicBezTo>
                  <a:pt x="164763" y="475749"/>
                  <a:pt x="367324" y="172726"/>
                  <a:pt x="0" y="0"/>
                </a:cubicBezTo>
                <a:close/>
              </a:path>
            </a:pathLst>
          </a:custGeom>
          <a:solidFill>
            <a:schemeClr val="accent1"/>
          </a:solidFill>
          <a:ln w="4881" cap="flat">
            <a:noFill/>
            <a:prstDash val="solid"/>
            <a:miter/>
          </a:ln>
        </p:spPr>
        <p:txBody>
          <a:bodyPr rtlCol="0" anchor="ctr"/>
          <a:lstStyle/>
          <a:p>
            <a:endParaRPr lang="en-EG"/>
          </a:p>
        </p:txBody>
      </p:sp>
    </p:spTree>
    <p:extLst>
      <p:ext uri="{BB962C8B-B14F-4D97-AF65-F5344CB8AC3E}">
        <p14:creationId xmlns:p14="http://schemas.microsoft.com/office/powerpoint/2010/main" val="375348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632D486-2488-B240-9F74-2EAFE3F0702F}"/>
              </a:ext>
            </a:extLst>
          </p:cNvPr>
          <p:cNvSpPr>
            <a:spLocks noGrp="1"/>
          </p:cNvSpPr>
          <p:nvPr>
            <p:ph type="pic" sz="quarter" idx="13"/>
          </p:nvPr>
        </p:nvSpPr>
        <p:spPr>
          <a:xfrm>
            <a:off x="1586652" y="1293519"/>
            <a:ext cx="2781325" cy="1958695"/>
          </a:xfrm>
          <a:custGeom>
            <a:avLst/>
            <a:gdLst>
              <a:gd name="connsiteX0" fmla="*/ 34258 w 2781325"/>
              <a:gd name="connsiteY0" fmla="*/ 0 h 1958695"/>
              <a:gd name="connsiteX1" fmla="*/ 2747067 w 2781325"/>
              <a:gd name="connsiteY1" fmla="*/ 0 h 1958695"/>
              <a:gd name="connsiteX2" fmla="*/ 2781325 w 2781325"/>
              <a:gd name="connsiteY2" fmla="*/ 34258 h 1958695"/>
              <a:gd name="connsiteX3" fmla="*/ 2781325 w 2781325"/>
              <a:gd name="connsiteY3" fmla="*/ 1924437 h 1958695"/>
              <a:gd name="connsiteX4" fmla="*/ 2747067 w 2781325"/>
              <a:gd name="connsiteY4" fmla="*/ 1958695 h 1958695"/>
              <a:gd name="connsiteX5" fmla="*/ 34258 w 2781325"/>
              <a:gd name="connsiteY5" fmla="*/ 1958695 h 1958695"/>
              <a:gd name="connsiteX6" fmla="*/ 0 w 2781325"/>
              <a:gd name="connsiteY6" fmla="*/ 1924437 h 1958695"/>
              <a:gd name="connsiteX7" fmla="*/ 0 w 2781325"/>
              <a:gd name="connsiteY7" fmla="*/ 34258 h 1958695"/>
              <a:gd name="connsiteX8" fmla="*/ 34258 w 2781325"/>
              <a:gd name="connsiteY8" fmla="*/ 0 h 195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325" h="1958695">
                <a:moveTo>
                  <a:pt x="34258" y="0"/>
                </a:moveTo>
                <a:lnTo>
                  <a:pt x="2747067" y="0"/>
                </a:lnTo>
                <a:cubicBezTo>
                  <a:pt x="2765987" y="0"/>
                  <a:pt x="2781325" y="15338"/>
                  <a:pt x="2781325" y="34258"/>
                </a:cubicBezTo>
                <a:lnTo>
                  <a:pt x="2781325" y="1924437"/>
                </a:lnTo>
                <a:cubicBezTo>
                  <a:pt x="2781325" y="1943357"/>
                  <a:pt x="2765987" y="1958695"/>
                  <a:pt x="2747067" y="1958695"/>
                </a:cubicBezTo>
                <a:lnTo>
                  <a:pt x="34258" y="1958695"/>
                </a:lnTo>
                <a:cubicBezTo>
                  <a:pt x="15338" y="1958695"/>
                  <a:pt x="0" y="1943357"/>
                  <a:pt x="0" y="1924437"/>
                </a:cubicBezTo>
                <a:lnTo>
                  <a:pt x="0" y="34258"/>
                </a:lnTo>
                <a:cubicBezTo>
                  <a:pt x="0" y="15338"/>
                  <a:pt x="15338" y="0"/>
                  <a:pt x="34258" y="0"/>
                </a:cubicBezTo>
                <a:close/>
              </a:path>
            </a:pathLst>
          </a:custGeom>
        </p:spPr>
        <p:txBody>
          <a:bodyPr wrap="square">
            <a:noAutofit/>
          </a:bodyPr>
          <a:lstStyle/>
          <a:p>
            <a:endParaRPr lang="en-EG"/>
          </a:p>
        </p:txBody>
      </p:sp>
      <p:sp>
        <p:nvSpPr>
          <p:cNvPr id="3" name="Date Placeholder 2">
            <a:extLst>
              <a:ext uri="{FF2B5EF4-FFF2-40B4-BE49-F238E27FC236}">
                <a16:creationId xmlns:a16="http://schemas.microsoft.com/office/drawing/2014/main" id="{FCF76628-BC36-2846-9551-8543357C417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1B51878-DE82-2E48-91DA-6912F7BF6A78}"/>
              </a:ext>
            </a:extLst>
          </p:cNvPr>
          <p:cNvSpPr>
            <a:spLocks noGrp="1"/>
          </p:cNvSpPr>
          <p:nvPr>
            <p:ph type="ftr" sz="quarter" idx="11"/>
          </p:nvPr>
        </p:nvSpPr>
        <p:spPr/>
        <p:txBody>
          <a:bodyPr/>
          <a:lstStyle/>
          <a:p>
            <a:endParaRPr lang="en-US" dirty="0"/>
          </a:p>
        </p:txBody>
      </p:sp>
      <p:sp>
        <p:nvSpPr>
          <p:cNvPr id="6" name="Graphic 3">
            <a:extLst>
              <a:ext uri="{FF2B5EF4-FFF2-40B4-BE49-F238E27FC236}">
                <a16:creationId xmlns:a16="http://schemas.microsoft.com/office/drawing/2014/main" id="{F3320668-BA3C-914F-B986-538C8A4E70C2}"/>
              </a:ext>
            </a:extLst>
          </p:cNvPr>
          <p:cNvSpPr>
            <a:spLocks/>
          </p:cNvSpPr>
          <p:nvPr userDrawn="1"/>
        </p:nvSpPr>
        <p:spPr>
          <a:xfrm>
            <a:off x="2967788" y="6485030"/>
            <a:ext cx="6256424" cy="372970"/>
          </a:xfrm>
          <a:custGeom>
            <a:avLst/>
            <a:gdLst>
              <a:gd name="connsiteX0" fmla="*/ 12192000 w 12192000"/>
              <a:gd name="connsiteY0" fmla="*/ 660739 h 660739"/>
              <a:gd name="connsiteX1" fmla="*/ 11489331 w 12192000"/>
              <a:gd name="connsiteY1" fmla="*/ 0 h 660739"/>
              <a:gd name="connsiteX2" fmla="*/ 702533 w 12192000"/>
              <a:gd name="connsiteY2" fmla="*/ 0 h 660739"/>
              <a:gd name="connsiteX3" fmla="*/ 0 w 12192000"/>
              <a:gd name="connsiteY3" fmla="*/ 660739 h 660739"/>
            </a:gdLst>
            <a:ahLst/>
            <a:cxnLst>
              <a:cxn ang="0">
                <a:pos x="connsiteX0" y="connsiteY0"/>
              </a:cxn>
              <a:cxn ang="0">
                <a:pos x="connsiteX1" y="connsiteY1"/>
              </a:cxn>
              <a:cxn ang="0">
                <a:pos x="connsiteX2" y="connsiteY2"/>
              </a:cxn>
              <a:cxn ang="0">
                <a:pos x="connsiteX3" y="connsiteY3"/>
              </a:cxn>
            </a:cxnLst>
            <a:rect l="l" t="t" r="r" b="b"/>
            <a:pathLst>
              <a:path w="12192000" h="660739">
                <a:moveTo>
                  <a:pt x="12192000" y="660739"/>
                </a:moveTo>
                <a:cubicBezTo>
                  <a:pt x="11681375" y="420850"/>
                  <a:pt x="11962959" y="0"/>
                  <a:pt x="11489331" y="0"/>
                </a:cubicBezTo>
                <a:lnTo>
                  <a:pt x="702533" y="0"/>
                </a:lnTo>
                <a:cubicBezTo>
                  <a:pt x="229041" y="0"/>
                  <a:pt x="510625" y="420850"/>
                  <a:pt x="0" y="660739"/>
                </a:cubicBezTo>
                <a:close/>
              </a:path>
            </a:pathLst>
          </a:custGeom>
          <a:solidFill>
            <a:schemeClr val="accent1"/>
          </a:solidFill>
          <a:ln w="6788" cap="flat">
            <a:noFill/>
            <a:prstDash val="solid"/>
            <a:miter/>
          </a:ln>
        </p:spPr>
        <p:txBody>
          <a:bodyPr rtlCol="0" anchor="ctr"/>
          <a:lstStyle/>
          <a:p>
            <a:endParaRPr lang="en-EG"/>
          </a:p>
        </p:txBody>
      </p:sp>
      <p:sp>
        <p:nvSpPr>
          <p:cNvPr id="8" name="Graphic 5">
            <a:extLst>
              <a:ext uri="{FF2B5EF4-FFF2-40B4-BE49-F238E27FC236}">
                <a16:creationId xmlns:a16="http://schemas.microsoft.com/office/drawing/2014/main" id="{7AFCC94F-3974-F14F-AEBE-28ADA340E6F3}"/>
              </a:ext>
            </a:extLst>
          </p:cNvPr>
          <p:cNvSpPr>
            <a:spLocks noChangeAspect="1"/>
          </p:cNvSpPr>
          <p:nvPr userDrawn="1"/>
        </p:nvSpPr>
        <p:spPr>
          <a:xfrm>
            <a:off x="4105761" y="0"/>
            <a:ext cx="3980479" cy="387715"/>
          </a:xfrm>
          <a:custGeom>
            <a:avLst/>
            <a:gdLst>
              <a:gd name="connsiteX0" fmla="*/ 5298019 w 5298018"/>
              <a:gd name="connsiteY0" fmla="*/ 0 h 475749"/>
              <a:gd name="connsiteX1" fmla="*/ 4792594 w 5298018"/>
              <a:gd name="connsiteY1" fmla="*/ 475749 h 475749"/>
              <a:gd name="connsiteX2" fmla="*/ 505473 w 5298018"/>
              <a:gd name="connsiteY2" fmla="*/ 475749 h 475749"/>
              <a:gd name="connsiteX3" fmla="*/ 0 w 5298018"/>
              <a:gd name="connsiteY3" fmla="*/ 0 h 475749"/>
            </a:gdLst>
            <a:ahLst/>
            <a:cxnLst>
              <a:cxn ang="0">
                <a:pos x="connsiteX0" y="connsiteY0"/>
              </a:cxn>
              <a:cxn ang="0">
                <a:pos x="connsiteX1" y="connsiteY1"/>
              </a:cxn>
              <a:cxn ang="0">
                <a:pos x="connsiteX2" y="connsiteY2"/>
              </a:cxn>
              <a:cxn ang="0">
                <a:pos x="connsiteX3" y="connsiteY3"/>
              </a:cxn>
            </a:cxnLst>
            <a:rect l="l" t="t" r="r" b="b"/>
            <a:pathLst>
              <a:path w="5298018" h="475749">
                <a:moveTo>
                  <a:pt x="5298019" y="0"/>
                </a:moveTo>
                <a:cubicBezTo>
                  <a:pt x="4930695" y="172726"/>
                  <a:pt x="5133304" y="475749"/>
                  <a:pt x="4792594" y="475749"/>
                </a:cubicBezTo>
                <a:lnTo>
                  <a:pt x="505473" y="475749"/>
                </a:lnTo>
                <a:cubicBezTo>
                  <a:pt x="164763" y="475749"/>
                  <a:pt x="367324" y="172726"/>
                  <a:pt x="0" y="0"/>
                </a:cubicBezTo>
                <a:close/>
              </a:path>
            </a:pathLst>
          </a:custGeom>
          <a:solidFill>
            <a:schemeClr val="accent1"/>
          </a:solidFill>
          <a:ln w="4881" cap="flat">
            <a:noFill/>
            <a:prstDash val="solid"/>
            <a:miter/>
          </a:ln>
        </p:spPr>
        <p:txBody>
          <a:bodyPr rtlCol="0" anchor="ctr"/>
          <a:lstStyle/>
          <a:p>
            <a:endParaRPr lang="en-EG"/>
          </a:p>
        </p:txBody>
      </p:sp>
    </p:spTree>
    <p:extLst>
      <p:ext uri="{BB962C8B-B14F-4D97-AF65-F5344CB8AC3E}">
        <p14:creationId xmlns:p14="http://schemas.microsoft.com/office/powerpoint/2010/main" val="1670442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713B392-8186-9B46-9848-1170AEE8AC71}"/>
              </a:ext>
            </a:extLst>
          </p:cNvPr>
          <p:cNvSpPr>
            <a:spLocks noGrp="1"/>
          </p:cNvSpPr>
          <p:nvPr>
            <p:ph type="pic" sz="quarter" idx="13"/>
          </p:nvPr>
        </p:nvSpPr>
        <p:spPr>
          <a:xfrm>
            <a:off x="5050971" y="1751390"/>
            <a:ext cx="2090058" cy="4468436"/>
          </a:xfrm>
          <a:custGeom>
            <a:avLst/>
            <a:gdLst>
              <a:gd name="connsiteX0" fmla="*/ 196340 w 2090058"/>
              <a:gd name="connsiteY0" fmla="*/ 0 h 4468436"/>
              <a:gd name="connsiteX1" fmla="*/ 1893718 w 2090058"/>
              <a:gd name="connsiteY1" fmla="*/ 0 h 4468436"/>
              <a:gd name="connsiteX2" fmla="*/ 2090058 w 2090058"/>
              <a:gd name="connsiteY2" fmla="*/ 196340 h 4468436"/>
              <a:gd name="connsiteX3" fmla="*/ 2090058 w 2090058"/>
              <a:gd name="connsiteY3" fmla="*/ 4272096 h 4468436"/>
              <a:gd name="connsiteX4" fmla="*/ 1893718 w 2090058"/>
              <a:gd name="connsiteY4" fmla="*/ 4468436 h 4468436"/>
              <a:gd name="connsiteX5" fmla="*/ 196340 w 2090058"/>
              <a:gd name="connsiteY5" fmla="*/ 4468436 h 4468436"/>
              <a:gd name="connsiteX6" fmla="*/ 0 w 2090058"/>
              <a:gd name="connsiteY6" fmla="*/ 4272096 h 4468436"/>
              <a:gd name="connsiteX7" fmla="*/ 0 w 2090058"/>
              <a:gd name="connsiteY7" fmla="*/ 196340 h 4468436"/>
              <a:gd name="connsiteX8" fmla="*/ 196340 w 2090058"/>
              <a:gd name="connsiteY8" fmla="*/ 0 h 446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0058" h="4468436">
                <a:moveTo>
                  <a:pt x="196340" y="0"/>
                </a:moveTo>
                <a:lnTo>
                  <a:pt x="1893718" y="0"/>
                </a:lnTo>
                <a:cubicBezTo>
                  <a:pt x="2002154" y="0"/>
                  <a:pt x="2090058" y="87904"/>
                  <a:pt x="2090058" y="196340"/>
                </a:cubicBezTo>
                <a:lnTo>
                  <a:pt x="2090058" y="4272096"/>
                </a:lnTo>
                <a:cubicBezTo>
                  <a:pt x="2090058" y="4380532"/>
                  <a:pt x="2002154" y="4468436"/>
                  <a:pt x="1893718" y="4468436"/>
                </a:cubicBezTo>
                <a:lnTo>
                  <a:pt x="196340" y="4468436"/>
                </a:lnTo>
                <a:cubicBezTo>
                  <a:pt x="87904" y="4468436"/>
                  <a:pt x="0" y="4380532"/>
                  <a:pt x="0" y="4272096"/>
                </a:cubicBezTo>
                <a:lnTo>
                  <a:pt x="0" y="196340"/>
                </a:lnTo>
                <a:cubicBezTo>
                  <a:pt x="0" y="87904"/>
                  <a:pt x="87904" y="0"/>
                  <a:pt x="196340" y="0"/>
                </a:cubicBezTo>
                <a:close/>
              </a:path>
            </a:pathLst>
          </a:custGeom>
        </p:spPr>
        <p:txBody>
          <a:bodyPr wrap="square">
            <a:noAutofit/>
          </a:bodyPr>
          <a:lstStyle/>
          <a:p>
            <a:endParaRPr lang="en-EG"/>
          </a:p>
        </p:txBody>
      </p:sp>
      <p:sp>
        <p:nvSpPr>
          <p:cNvPr id="3" name="Date Placeholder 2">
            <a:extLst>
              <a:ext uri="{FF2B5EF4-FFF2-40B4-BE49-F238E27FC236}">
                <a16:creationId xmlns:a16="http://schemas.microsoft.com/office/drawing/2014/main" id="{83C5E9A1-3FAD-1F44-87E7-835E666C773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40A7DF1-CBA9-CB46-8A76-751D7C294849}"/>
              </a:ext>
            </a:extLst>
          </p:cNvPr>
          <p:cNvSpPr>
            <a:spLocks noGrp="1"/>
          </p:cNvSpPr>
          <p:nvPr>
            <p:ph type="ftr" sz="quarter" idx="11"/>
          </p:nvPr>
        </p:nvSpPr>
        <p:spPr/>
        <p:txBody>
          <a:bodyPr/>
          <a:lstStyle/>
          <a:p>
            <a:endParaRPr lang="en-US" dirty="0"/>
          </a:p>
        </p:txBody>
      </p:sp>
      <p:sp>
        <p:nvSpPr>
          <p:cNvPr id="7" name="Graphic 3">
            <a:extLst>
              <a:ext uri="{FF2B5EF4-FFF2-40B4-BE49-F238E27FC236}">
                <a16:creationId xmlns:a16="http://schemas.microsoft.com/office/drawing/2014/main" id="{4BF99C2B-A5A8-574C-AF31-460E83866503}"/>
              </a:ext>
            </a:extLst>
          </p:cNvPr>
          <p:cNvSpPr>
            <a:spLocks/>
          </p:cNvSpPr>
          <p:nvPr userDrawn="1"/>
        </p:nvSpPr>
        <p:spPr>
          <a:xfrm>
            <a:off x="2967788" y="6485030"/>
            <a:ext cx="6256424" cy="372970"/>
          </a:xfrm>
          <a:custGeom>
            <a:avLst/>
            <a:gdLst>
              <a:gd name="connsiteX0" fmla="*/ 12192000 w 12192000"/>
              <a:gd name="connsiteY0" fmla="*/ 660739 h 660739"/>
              <a:gd name="connsiteX1" fmla="*/ 11489331 w 12192000"/>
              <a:gd name="connsiteY1" fmla="*/ 0 h 660739"/>
              <a:gd name="connsiteX2" fmla="*/ 702533 w 12192000"/>
              <a:gd name="connsiteY2" fmla="*/ 0 h 660739"/>
              <a:gd name="connsiteX3" fmla="*/ 0 w 12192000"/>
              <a:gd name="connsiteY3" fmla="*/ 660739 h 660739"/>
            </a:gdLst>
            <a:ahLst/>
            <a:cxnLst>
              <a:cxn ang="0">
                <a:pos x="connsiteX0" y="connsiteY0"/>
              </a:cxn>
              <a:cxn ang="0">
                <a:pos x="connsiteX1" y="connsiteY1"/>
              </a:cxn>
              <a:cxn ang="0">
                <a:pos x="connsiteX2" y="connsiteY2"/>
              </a:cxn>
              <a:cxn ang="0">
                <a:pos x="connsiteX3" y="connsiteY3"/>
              </a:cxn>
            </a:cxnLst>
            <a:rect l="l" t="t" r="r" b="b"/>
            <a:pathLst>
              <a:path w="12192000" h="660739">
                <a:moveTo>
                  <a:pt x="12192000" y="660739"/>
                </a:moveTo>
                <a:cubicBezTo>
                  <a:pt x="11681375" y="420850"/>
                  <a:pt x="11962959" y="0"/>
                  <a:pt x="11489331" y="0"/>
                </a:cubicBezTo>
                <a:lnTo>
                  <a:pt x="702533" y="0"/>
                </a:lnTo>
                <a:cubicBezTo>
                  <a:pt x="229041" y="0"/>
                  <a:pt x="510625" y="420850"/>
                  <a:pt x="0" y="660739"/>
                </a:cubicBezTo>
                <a:close/>
              </a:path>
            </a:pathLst>
          </a:custGeom>
          <a:solidFill>
            <a:schemeClr val="accent1"/>
          </a:solidFill>
          <a:ln w="6788" cap="flat">
            <a:noFill/>
            <a:prstDash val="solid"/>
            <a:miter/>
          </a:ln>
        </p:spPr>
        <p:txBody>
          <a:bodyPr rtlCol="0" anchor="ctr"/>
          <a:lstStyle/>
          <a:p>
            <a:endParaRPr lang="en-EG"/>
          </a:p>
        </p:txBody>
      </p:sp>
      <p:sp>
        <p:nvSpPr>
          <p:cNvPr id="9" name="Graphic 5">
            <a:extLst>
              <a:ext uri="{FF2B5EF4-FFF2-40B4-BE49-F238E27FC236}">
                <a16:creationId xmlns:a16="http://schemas.microsoft.com/office/drawing/2014/main" id="{958B0ADB-20B7-1344-A6B8-8602FFB3DDB9}"/>
              </a:ext>
            </a:extLst>
          </p:cNvPr>
          <p:cNvSpPr>
            <a:spLocks noChangeAspect="1"/>
          </p:cNvSpPr>
          <p:nvPr userDrawn="1"/>
        </p:nvSpPr>
        <p:spPr>
          <a:xfrm>
            <a:off x="4105761" y="0"/>
            <a:ext cx="3980479" cy="387715"/>
          </a:xfrm>
          <a:custGeom>
            <a:avLst/>
            <a:gdLst>
              <a:gd name="connsiteX0" fmla="*/ 5298019 w 5298018"/>
              <a:gd name="connsiteY0" fmla="*/ 0 h 475749"/>
              <a:gd name="connsiteX1" fmla="*/ 4792594 w 5298018"/>
              <a:gd name="connsiteY1" fmla="*/ 475749 h 475749"/>
              <a:gd name="connsiteX2" fmla="*/ 505473 w 5298018"/>
              <a:gd name="connsiteY2" fmla="*/ 475749 h 475749"/>
              <a:gd name="connsiteX3" fmla="*/ 0 w 5298018"/>
              <a:gd name="connsiteY3" fmla="*/ 0 h 475749"/>
            </a:gdLst>
            <a:ahLst/>
            <a:cxnLst>
              <a:cxn ang="0">
                <a:pos x="connsiteX0" y="connsiteY0"/>
              </a:cxn>
              <a:cxn ang="0">
                <a:pos x="connsiteX1" y="connsiteY1"/>
              </a:cxn>
              <a:cxn ang="0">
                <a:pos x="connsiteX2" y="connsiteY2"/>
              </a:cxn>
              <a:cxn ang="0">
                <a:pos x="connsiteX3" y="connsiteY3"/>
              </a:cxn>
            </a:cxnLst>
            <a:rect l="l" t="t" r="r" b="b"/>
            <a:pathLst>
              <a:path w="5298018" h="475749">
                <a:moveTo>
                  <a:pt x="5298019" y="0"/>
                </a:moveTo>
                <a:cubicBezTo>
                  <a:pt x="4930695" y="172726"/>
                  <a:pt x="5133304" y="475749"/>
                  <a:pt x="4792594" y="475749"/>
                </a:cubicBezTo>
                <a:lnTo>
                  <a:pt x="505473" y="475749"/>
                </a:lnTo>
                <a:cubicBezTo>
                  <a:pt x="164763" y="475749"/>
                  <a:pt x="367324" y="172726"/>
                  <a:pt x="0" y="0"/>
                </a:cubicBezTo>
                <a:close/>
              </a:path>
            </a:pathLst>
          </a:custGeom>
          <a:solidFill>
            <a:schemeClr val="accent1"/>
          </a:solidFill>
          <a:ln w="4881" cap="flat">
            <a:noFill/>
            <a:prstDash val="solid"/>
            <a:miter/>
          </a:ln>
        </p:spPr>
        <p:txBody>
          <a:bodyPr rtlCol="0" anchor="ctr"/>
          <a:lstStyle/>
          <a:p>
            <a:endParaRPr lang="en-EG"/>
          </a:p>
        </p:txBody>
      </p:sp>
    </p:spTree>
    <p:extLst>
      <p:ext uri="{BB962C8B-B14F-4D97-AF65-F5344CB8AC3E}">
        <p14:creationId xmlns:p14="http://schemas.microsoft.com/office/powerpoint/2010/main" val="1044920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F344A0F-34AC-CA4A-8E6E-DF756B3EE8E9}"/>
              </a:ext>
            </a:extLst>
          </p:cNvPr>
          <p:cNvSpPr>
            <a:spLocks noGrp="1"/>
          </p:cNvSpPr>
          <p:nvPr>
            <p:ph type="pic" sz="quarter" idx="12"/>
          </p:nvPr>
        </p:nvSpPr>
        <p:spPr>
          <a:xfrm>
            <a:off x="6406419" y="3429000"/>
            <a:ext cx="4466975" cy="2526920"/>
          </a:xfrm>
          <a:custGeom>
            <a:avLst/>
            <a:gdLst>
              <a:gd name="connsiteX0" fmla="*/ 60596 w 4466975"/>
              <a:gd name="connsiteY0" fmla="*/ 0 h 2526920"/>
              <a:gd name="connsiteX1" fmla="*/ 4406379 w 4466975"/>
              <a:gd name="connsiteY1" fmla="*/ 0 h 2526920"/>
              <a:gd name="connsiteX2" fmla="*/ 4466975 w 4466975"/>
              <a:gd name="connsiteY2" fmla="*/ 60596 h 2526920"/>
              <a:gd name="connsiteX3" fmla="*/ 4466975 w 4466975"/>
              <a:gd name="connsiteY3" fmla="*/ 2466324 h 2526920"/>
              <a:gd name="connsiteX4" fmla="*/ 4406379 w 4466975"/>
              <a:gd name="connsiteY4" fmla="*/ 2526920 h 2526920"/>
              <a:gd name="connsiteX5" fmla="*/ 60596 w 4466975"/>
              <a:gd name="connsiteY5" fmla="*/ 2526920 h 2526920"/>
              <a:gd name="connsiteX6" fmla="*/ 0 w 4466975"/>
              <a:gd name="connsiteY6" fmla="*/ 2466324 h 2526920"/>
              <a:gd name="connsiteX7" fmla="*/ 0 w 4466975"/>
              <a:gd name="connsiteY7" fmla="*/ 60596 h 2526920"/>
              <a:gd name="connsiteX8" fmla="*/ 60596 w 4466975"/>
              <a:gd name="connsiteY8" fmla="*/ 0 h 252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6975" h="2526920">
                <a:moveTo>
                  <a:pt x="60596" y="0"/>
                </a:moveTo>
                <a:lnTo>
                  <a:pt x="4406379" y="0"/>
                </a:lnTo>
                <a:cubicBezTo>
                  <a:pt x="4439845" y="0"/>
                  <a:pt x="4466975" y="27130"/>
                  <a:pt x="4466975" y="60596"/>
                </a:cubicBezTo>
                <a:lnTo>
                  <a:pt x="4466975" y="2466324"/>
                </a:lnTo>
                <a:cubicBezTo>
                  <a:pt x="4466975" y="2499790"/>
                  <a:pt x="4439845" y="2526920"/>
                  <a:pt x="4406379" y="2526920"/>
                </a:cubicBezTo>
                <a:lnTo>
                  <a:pt x="60596" y="2526920"/>
                </a:lnTo>
                <a:cubicBezTo>
                  <a:pt x="27130" y="2526920"/>
                  <a:pt x="0" y="2499790"/>
                  <a:pt x="0" y="2466324"/>
                </a:cubicBezTo>
                <a:lnTo>
                  <a:pt x="0" y="60596"/>
                </a:lnTo>
                <a:cubicBezTo>
                  <a:pt x="0" y="27130"/>
                  <a:pt x="27130" y="0"/>
                  <a:pt x="60596" y="0"/>
                </a:cubicBezTo>
                <a:close/>
              </a:path>
            </a:pathLst>
          </a:custGeom>
        </p:spPr>
        <p:txBody>
          <a:bodyPr wrap="square">
            <a:noAutofit/>
          </a:bodyPr>
          <a:lstStyle/>
          <a:p>
            <a:endParaRPr lang="en-EG"/>
          </a:p>
        </p:txBody>
      </p:sp>
      <p:sp>
        <p:nvSpPr>
          <p:cNvPr id="3" name="Date Placeholder 2">
            <a:extLst>
              <a:ext uri="{FF2B5EF4-FFF2-40B4-BE49-F238E27FC236}">
                <a16:creationId xmlns:a16="http://schemas.microsoft.com/office/drawing/2014/main" id="{214424A0-B3A5-7C4D-9EF2-EEA14F198AA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AA7EEF35-66DC-2E45-B7D1-5A11C074F29B}"/>
              </a:ext>
            </a:extLst>
          </p:cNvPr>
          <p:cNvSpPr>
            <a:spLocks noGrp="1"/>
          </p:cNvSpPr>
          <p:nvPr>
            <p:ph type="ftr" sz="quarter" idx="11"/>
          </p:nvPr>
        </p:nvSpPr>
        <p:spPr/>
        <p:txBody>
          <a:bodyPr/>
          <a:lstStyle/>
          <a:p>
            <a:endParaRPr lang="en-US" dirty="0"/>
          </a:p>
        </p:txBody>
      </p:sp>
      <p:sp>
        <p:nvSpPr>
          <p:cNvPr id="7" name="Graphic 3">
            <a:extLst>
              <a:ext uri="{FF2B5EF4-FFF2-40B4-BE49-F238E27FC236}">
                <a16:creationId xmlns:a16="http://schemas.microsoft.com/office/drawing/2014/main" id="{ED556AC7-2739-8B41-8B74-3C58916C6E37}"/>
              </a:ext>
            </a:extLst>
          </p:cNvPr>
          <p:cNvSpPr>
            <a:spLocks/>
          </p:cNvSpPr>
          <p:nvPr userDrawn="1"/>
        </p:nvSpPr>
        <p:spPr>
          <a:xfrm>
            <a:off x="2967788" y="6485030"/>
            <a:ext cx="6256424" cy="372970"/>
          </a:xfrm>
          <a:custGeom>
            <a:avLst/>
            <a:gdLst>
              <a:gd name="connsiteX0" fmla="*/ 12192000 w 12192000"/>
              <a:gd name="connsiteY0" fmla="*/ 660739 h 660739"/>
              <a:gd name="connsiteX1" fmla="*/ 11489331 w 12192000"/>
              <a:gd name="connsiteY1" fmla="*/ 0 h 660739"/>
              <a:gd name="connsiteX2" fmla="*/ 702533 w 12192000"/>
              <a:gd name="connsiteY2" fmla="*/ 0 h 660739"/>
              <a:gd name="connsiteX3" fmla="*/ 0 w 12192000"/>
              <a:gd name="connsiteY3" fmla="*/ 660739 h 660739"/>
            </a:gdLst>
            <a:ahLst/>
            <a:cxnLst>
              <a:cxn ang="0">
                <a:pos x="connsiteX0" y="connsiteY0"/>
              </a:cxn>
              <a:cxn ang="0">
                <a:pos x="connsiteX1" y="connsiteY1"/>
              </a:cxn>
              <a:cxn ang="0">
                <a:pos x="connsiteX2" y="connsiteY2"/>
              </a:cxn>
              <a:cxn ang="0">
                <a:pos x="connsiteX3" y="connsiteY3"/>
              </a:cxn>
            </a:cxnLst>
            <a:rect l="l" t="t" r="r" b="b"/>
            <a:pathLst>
              <a:path w="12192000" h="660739">
                <a:moveTo>
                  <a:pt x="12192000" y="660739"/>
                </a:moveTo>
                <a:cubicBezTo>
                  <a:pt x="11681375" y="420850"/>
                  <a:pt x="11962959" y="0"/>
                  <a:pt x="11489331" y="0"/>
                </a:cubicBezTo>
                <a:lnTo>
                  <a:pt x="702533" y="0"/>
                </a:lnTo>
                <a:cubicBezTo>
                  <a:pt x="229041" y="0"/>
                  <a:pt x="510625" y="420850"/>
                  <a:pt x="0" y="660739"/>
                </a:cubicBezTo>
                <a:close/>
              </a:path>
            </a:pathLst>
          </a:custGeom>
          <a:solidFill>
            <a:schemeClr val="accent1"/>
          </a:solidFill>
          <a:ln w="6788" cap="flat">
            <a:noFill/>
            <a:prstDash val="solid"/>
            <a:miter/>
          </a:ln>
        </p:spPr>
        <p:txBody>
          <a:bodyPr rtlCol="0" anchor="ctr"/>
          <a:lstStyle/>
          <a:p>
            <a:endParaRPr lang="en-EG"/>
          </a:p>
        </p:txBody>
      </p:sp>
      <p:sp>
        <p:nvSpPr>
          <p:cNvPr id="8" name="Graphic 5">
            <a:extLst>
              <a:ext uri="{FF2B5EF4-FFF2-40B4-BE49-F238E27FC236}">
                <a16:creationId xmlns:a16="http://schemas.microsoft.com/office/drawing/2014/main" id="{01F27860-78C7-FB4B-A053-6E7ED47C552F}"/>
              </a:ext>
            </a:extLst>
          </p:cNvPr>
          <p:cNvSpPr>
            <a:spLocks noChangeAspect="1"/>
          </p:cNvSpPr>
          <p:nvPr userDrawn="1"/>
        </p:nvSpPr>
        <p:spPr>
          <a:xfrm>
            <a:off x="4105761" y="0"/>
            <a:ext cx="3980479" cy="387715"/>
          </a:xfrm>
          <a:custGeom>
            <a:avLst/>
            <a:gdLst>
              <a:gd name="connsiteX0" fmla="*/ 5298019 w 5298018"/>
              <a:gd name="connsiteY0" fmla="*/ 0 h 475749"/>
              <a:gd name="connsiteX1" fmla="*/ 4792594 w 5298018"/>
              <a:gd name="connsiteY1" fmla="*/ 475749 h 475749"/>
              <a:gd name="connsiteX2" fmla="*/ 505473 w 5298018"/>
              <a:gd name="connsiteY2" fmla="*/ 475749 h 475749"/>
              <a:gd name="connsiteX3" fmla="*/ 0 w 5298018"/>
              <a:gd name="connsiteY3" fmla="*/ 0 h 475749"/>
            </a:gdLst>
            <a:ahLst/>
            <a:cxnLst>
              <a:cxn ang="0">
                <a:pos x="connsiteX0" y="connsiteY0"/>
              </a:cxn>
              <a:cxn ang="0">
                <a:pos x="connsiteX1" y="connsiteY1"/>
              </a:cxn>
              <a:cxn ang="0">
                <a:pos x="connsiteX2" y="connsiteY2"/>
              </a:cxn>
              <a:cxn ang="0">
                <a:pos x="connsiteX3" y="connsiteY3"/>
              </a:cxn>
            </a:cxnLst>
            <a:rect l="l" t="t" r="r" b="b"/>
            <a:pathLst>
              <a:path w="5298018" h="475749">
                <a:moveTo>
                  <a:pt x="5298019" y="0"/>
                </a:moveTo>
                <a:cubicBezTo>
                  <a:pt x="4930695" y="172726"/>
                  <a:pt x="5133304" y="475749"/>
                  <a:pt x="4792594" y="475749"/>
                </a:cubicBezTo>
                <a:lnTo>
                  <a:pt x="505473" y="475749"/>
                </a:lnTo>
                <a:cubicBezTo>
                  <a:pt x="164763" y="475749"/>
                  <a:pt x="367324" y="172726"/>
                  <a:pt x="0" y="0"/>
                </a:cubicBezTo>
                <a:close/>
              </a:path>
            </a:pathLst>
          </a:custGeom>
          <a:solidFill>
            <a:schemeClr val="accent1"/>
          </a:solidFill>
          <a:ln w="4881" cap="flat">
            <a:noFill/>
            <a:prstDash val="solid"/>
            <a:miter/>
          </a:ln>
        </p:spPr>
        <p:txBody>
          <a:bodyPr rtlCol="0" anchor="ctr"/>
          <a:lstStyle/>
          <a:p>
            <a:endParaRPr lang="en-EG"/>
          </a:p>
        </p:txBody>
      </p:sp>
    </p:spTree>
    <p:extLst>
      <p:ext uri="{BB962C8B-B14F-4D97-AF65-F5344CB8AC3E}">
        <p14:creationId xmlns:p14="http://schemas.microsoft.com/office/powerpoint/2010/main" val="185468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CF76628-BC36-2846-9551-8543357C417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1B51878-DE82-2E48-91DA-6912F7BF6A78}"/>
              </a:ext>
            </a:extLst>
          </p:cNvPr>
          <p:cNvSpPr>
            <a:spLocks noGrp="1"/>
          </p:cNvSpPr>
          <p:nvPr>
            <p:ph type="ftr" sz="quarter" idx="11"/>
          </p:nvPr>
        </p:nvSpPr>
        <p:spPr/>
        <p:txBody>
          <a:bodyPr/>
          <a:lstStyle/>
          <a:p>
            <a:endParaRPr lang="en-US" dirty="0"/>
          </a:p>
        </p:txBody>
      </p:sp>
      <p:sp>
        <p:nvSpPr>
          <p:cNvPr id="6" name="Graphic 3">
            <a:extLst>
              <a:ext uri="{FF2B5EF4-FFF2-40B4-BE49-F238E27FC236}">
                <a16:creationId xmlns:a16="http://schemas.microsoft.com/office/drawing/2014/main" id="{F3320668-BA3C-914F-B986-538C8A4E70C2}"/>
              </a:ext>
            </a:extLst>
          </p:cNvPr>
          <p:cNvSpPr>
            <a:spLocks/>
          </p:cNvSpPr>
          <p:nvPr userDrawn="1"/>
        </p:nvSpPr>
        <p:spPr>
          <a:xfrm>
            <a:off x="2967788" y="6485030"/>
            <a:ext cx="6256424" cy="372970"/>
          </a:xfrm>
          <a:custGeom>
            <a:avLst/>
            <a:gdLst>
              <a:gd name="connsiteX0" fmla="*/ 12192000 w 12192000"/>
              <a:gd name="connsiteY0" fmla="*/ 660739 h 660739"/>
              <a:gd name="connsiteX1" fmla="*/ 11489331 w 12192000"/>
              <a:gd name="connsiteY1" fmla="*/ 0 h 660739"/>
              <a:gd name="connsiteX2" fmla="*/ 702533 w 12192000"/>
              <a:gd name="connsiteY2" fmla="*/ 0 h 660739"/>
              <a:gd name="connsiteX3" fmla="*/ 0 w 12192000"/>
              <a:gd name="connsiteY3" fmla="*/ 660739 h 660739"/>
            </a:gdLst>
            <a:ahLst/>
            <a:cxnLst>
              <a:cxn ang="0">
                <a:pos x="connsiteX0" y="connsiteY0"/>
              </a:cxn>
              <a:cxn ang="0">
                <a:pos x="connsiteX1" y="connsiteY1"/>
              </a:cxn>
              <a:cxn ang="0">
                <a:pos x="connsiteX2" y="connsiteY2"/>
              </a:cxn>
              <a:cxn ang="0">
                <a:pos x="connsiteX3" y="connsiteY3"/>
              </a:cxn>
            </a:cxnLst>
            <a:rect l="l" t="t" r="r" b="b"/>
            <a:pathLst>
              <a:path w="12192000" h="660739">
                <a:moveTo>
                  <a:pt x="12192000" y="660739"/>
                </a:moveTo>
                <a:cubicBezTo>
                  <a:pt x="11681375" y="420850"/>
                  <a:pt x="11962959" y="0"/>
                  <a:pt x="11489331" y="0"/>
                </a:cubicBezTo>
                <a:lnTo>
                  <a:pt x="702533" y="0"/>
                </a:lnTo>
                <a:cubicBezTo>
                  <a:pt x="229041" y="0"/>
                  <a:pt x="510625" y="420850"/>
                  <a:pt x="0" y="660739"/>
                </a:cubicBezTo>
                <a:close/>
              </a:path>
            </a:pathLst>
          </a:custGeom>
          <a:solidFill>
            <a:schemeClr val="accent1"/>
          </a:solidFill>
          <a:ln w="6788" cap="flat">
            <a:noFill/>
            <a:prstDash val="solid"/>
            <a:miter/>
          </a:ln>
        </p:spPr>
        <p:txBody>
          <a:bodyPr rtlCol="0" anchor="ctr"/>
          <a:lstStyle/>
          <a:p>
            <a:endParaRPr lang="en-EG"/>
          </a:p>
        </p:txBody>
      </p:sp>
      <p:sp>
        <p:nvSpPr>
          <p:cNvPr id="8" name="Graphic 5">
            <a:extLst>
              <a:ext uri="{FF2B5EF4-FFF2-40B4-BE49-F238E27FC236}">
                <a16:creationId xmlns:a16="http://schemas.microsoft.com/office/drawing/2014/main" id="{DCFC08EF-7FE6-E944-A777-63DB76A50D04}"/>
              </a:ext>
            </a:extLst>
          </p:cNvPr>
          <p:cNvSpPr>
            <a:spLocks noChangeAspect="1"/>
          </p:cNvSpPr>
          <p:nvPr userDrawn="1"/>
        </p:nvSpPr>
        <p:spPr>
          <a:xfrm>
            <a:off x="4105761" y="0"/>
            <a:ext cx="3980479" cy="387715"/>
          </a:xfrm>
          <a:custGeom>
            <a:avLst/>
            <a:gdLst>
              <a:gd name="connsiteX0" fmla="*/ 5298019 w 5298018"/>
              <a:gd name="connsiteY0" fmla="*/ 0 h 475749"/>
              <a:gd name="connsiteX1" fmla="*/ 4792594 w 5298018"/>
              <a:gd name="connsiteY1" fmla="*/ 475749 h 475749"/>
              <a:gd name="connsiteX2" fmla="*/ 505473 w 5298018"/>
              <a:gd name="connsiteY2" fmla="*/ 475749 h 475749"/>
              <a:gd name="connsiteX3" fmla="*/ 0 w 5298018"/>
              <a:gd name="connsiteY3" fmla="*/ 0 h 475749"/>
            </a:gdLst>
            <a:ahLst/>
            <a:cxnLst>
              <a:cxn ang="0">
                <a:pos x="connsiteX0" y="connsiteY0"/>
              </a:cxn>
              <a:cxn ang="0">
                <a:pos x="connsiteX1" y="connsiteY1"/>
              </a:cxn>
              <a:cxn ang="0">
                <a:pos x="connsiteX2" y="connsiteY2"/>
              </a:cxn>
              <a:cxn ang="0">
                <a:pos x="connsiteX3" y="connsiteY3"/>
              </a:cxn>
            </a:cxnLst>
            <a:rect l="l" t="t" r="r" b="b"/>
            <a:pathLst>
              <a:path w="5298018" h="475749">
                <a:moveTo>
                  <a:pt x="5298019" y="0"/>
                </a:moveTo>
                <a:cubicBezTo>
                  <a:pt x="4930695" y="172726"/>
                  <a:pt x="5133304" y="475749"/>
                  <a:pt x="4792594" y="475749"/>
                </a:cubicBezTo>
                <a:lnTo>
                  <a:pt x="505473" y="475749"/>
                </a:lnTo>
                <a:cubicBezTo>
                  <a:pt x="164763" y="475749"/>
                  <a:pt x="367324" y="172726"/>
                  <a:pt x="0" y="0"/>
                </a:cubicBezTo>
                <a:close/>
              </a:path>
            </a:pathLst>
          </a:custGeom>
          <a:solidFill>
            <a:schemeClr val="accent1"/>
          </a:solidFill>
          <a:ln w="4881" cap="flat">
            <a:noFill/>
            <a:prstDash val="solid"/>
            <a:miter/>
          </a:ln>
        </p:spPr>
        <p:txBody>
          <a:bodyPr rtlCol="0" anchor="ctr"/>
          <a:lstStyle/>
          <a:p>
            <a:endParaRPr lang="en-EG"/>
          </a:p>
        </p:txBody>
      </p:sp>
    </p:spTree>
    <p:extLst>
      <p:ext uri="{BB962C8B-B14F-4D97-AF65-F5344CB8AC3E}">
        <p14:creationId xmlns:p14="http://schemas.microsoft.com/office/powerpoint/2010/main" val="2591994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93FE8B-DCEA-1040-BAC2-DDE317A8B8B3}"/>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16DDD782-CA18-1847-B537-9F315A317C50}"/>
              </a:ext>
            </a:extLst>
          </p:cNvPr>
          <p:cNvSpPr>
            <a:spLocks noGrp="1"/>
          </p:cNvSpPr>
          <p:nvPr>
            <p:ph type="ftr" sz="quarter" idx="11"/>
          </p:nvPr>
        </p:nvSpPr>
        <p:spPr/>
        <p:txBody>
          <a:bodyPr/>
          <a:lstStyle/>
          <a:p>
            <a:endParaRPr lang="en-US" dirty="0"/>
          </a:p>
        </p:txBody>
      </p:sp>
      <p:sp>
        <p:nvSpPr>
          <p:cNvPr id="7" name="Graphic 5">
            <a:extLst>
              <a:ext uri="{FF2B5EF4-FFF2-40B4-BE49-F238E27FC236}">
                <a16:creationId xmlns:a16="http://schemas.microsoft.com/office/drawing/2014/main" id="{A4CF5A8A-DFA3-404C-895B-1B6DECAD1870}"/>
              </a:ext>
            </a:extLst>
          </p:cNvPr>
          <p:cNvSpPr>
            <a:spLocks noChangeAspect="1"/>
          </p:cNvSpPr>
          <p:nvPr userDrawn="1"/>
        </p:nvSpPr>
        <p:spPr>
          <a:xfrm>
            <a:off x="4105761" y="0"/>
            <a:ext cx="3980479" cy="387715"/>
          </a:xfrm>
          <a:custGeom>
            <a:avLst/>
            <a:gdLst>
              <a:gd name="connsiteX0" fmla="*/ 5298019 w 5298018"/>
              <a:gd name="connsiteY0" fmla="*/ 0 h 475749"/>
              <a:gd name="connsiteX1" fmla="*/ 4792594 w 5298018"/>
              <a:gd name="connsiteY1" fmla="*/ 475749 h 475749"/>
              <a:gd name="connsiteX2" fmla="*/ 505473 w 5298018"/>
              <a:gd name="connsiteY2" fmla="*/ 475749 h 475749"/>
              <a:gd name="connsiteX3" fmla="*/ 0 w 5298018"/>
              <a:gd name="connsiteY3" fmla="*/ 0 h 475749"/>
            </a:gdLst>
            <a:ahLst/>
            <a:cxnLst>
              <a:cxn ang="0">
                <a:pos x="connsiteX0" y="connsiteY0"/>
              </a:cxn>
              <a:cxn ang="0">
                <a:pos x="connsiteX1" y="connsiteY1"/>
              </a:cxn>
              <a:cxn ang="0">
                <a:pos x="connsiteX2" y="connsiteY2"/>
              </a:cxn>
              <a:cxn ang="0">
                <a:pos x="connsiteX3" y="connsiteY3"/>
              </a:cxn>
            </a:cxnLst>
            <a:rect l="l" t="t" r="r" b="b"/>
            <a:pathLst>
              <a:path w="5298018" h="475749">
                <a:moveTo>
                  <a:pt x="5298019" y="0"/>
                </a:moveTo>
                <a:cubicBezTo>
                  <a:pt x="4930695" y="172726"/>
                  <a:pt x="5133304" y="475749"/>
                  <a:pt x="4792594" y="475749"/>
                </a:cubicBezTo>
                <a:lnTo>
                  <a:pt x="505473" y="475749"/>
                </a:lnTo>
                <a:cubicBezTo>
                  <a:pt x="164763" y="475749"/>
                  <a:pt x="367324" y="172726"/>
                  <a:pt x="0" y="0"/>
                </a:cubicBezTo>
                <a:close/>
              </a:path>
            </a:pathLst>
          </a:custGeom>
          <a:solidFill>
            <a:schemeClr val="accent1"/>
          </a:solidFill>
          <a:ln w="4881" cap="flat">
            <a:noFill/>
            <a:prstDash val="solid"/>
            <a:miter/>
          </a:ln>
        </p:spPr>
        <p:txBody>
          <a:bodyPr rtlCol="0" anchor="ctr"/>
          <a:lstStyle/>
          <a:p>
            <a:endParaRPr lang="en-EG"/>
          </a:p>
        </p:txBody>
      </p:sp>
    </p:spTree>
    <p:extLst>
      <p:ext uri="{BB962C8B-B14F-4D97-AF65-F5344CB8AC3E}">
        <p14:creationId xmlns:p14="http://schemas.microsoft.com/office/powerpoint/2010/main" val="1757913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47C9B28-5406-5F42-B2E9-EE52321E4761}"/>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38065016-D362-8244-A49F-7D1B2AC4472F}"/>
              </a:ext>
            </a:extLst>
          </p:cNvPr>
          <p:cNvSpPr>
            <a:spLocks noGrp="1"/>
          </p:cNvSpPr>
          <p:nvPr>
            <p:ph type="ftr" sz="quarter" idx="11"/>
          </p:nvPr>
        </p:nvSpPr>
        <p:spPr/>
        <p:txBody>
          <a:bodyPr/>
          <a:lstStyle/>
          <a:p>
            <a:endParaRPr lang="en-US" dirty="0"/>
          </a:p>
        </p:txBody>
      </p:sp>
      <p:sp>
        <p:nvSpPr>
          <p:cNvPr id="6" name="Graphic 3">
            <a:extLst>
              <a:ext uri="{FF2B5EF4-FFF2-40B4-BE49-F238E27FC236}">
                <a16:creationId xmlns:a16="http://schemas.microsoft.com/office/drawing/2014/main" id="{A7805EE4-61BA-B74A-925E-14DCCEE9BB01}"/>
              </a:ext>
            </a:extLst>
          </p:cNvPr>
          <p:cNvSpPr>
            <a:spLocks/>
          </p:cNvSpPr>
          <p:nvPr userDrawn="1"/>
        </p:nvSpPr>
        <p:spPr>
          <a:xfrm>
            <a:off x="2967788" y="6485030"/>
            <a:ext cx="6256424" cy="372970"/>
          </a:xfrm>
          <a:custGeom>
            <a:avLst/>
            <a:gdLst>
              <a:gd name="connsiteX0" fmla="*/ 12192000 w 12192000"/>
              <a:gd name="connsiteY0" fmla="*/ 660739 h 660739"/>
              <a:gd name="connsiteX1" fmla="*/ 11489331 w 12192000"/>
              <a:gd name="connsiteY1" fmla="*/ 0 h 660739"/>
              <a:gd name="connsiteX2" fmla="*/ 702533 w 12192000"/>
              <a:gd name="connsiteY2" fmla="*/ 0 h 660739"/>
              <a:gd name="connsiteX3" fmla="*/ 0 w 12192000"/>
              <a:gd name="connsiteY3" fmla="*/ 660739 h 660739"/>
            </a:gdLst>
            <a:ahLst/>
            <a:cxnLst>
              <a:cxn ang="0">
                <a:pos x="connsiteX0" y="connsiteY0"/>
              </a:cxn>
              <a:cxn ang="0">
                <a:pos x="connsiteX1" y="connsiteY1"/>
              </a:cxn>
              <a:cxn ang="0">
                <a:pos x="connsiteX2" y="connsiteY2"/>
              </a:cxn>
              <a:cxn ang="0">
                <a:pos x="connsiteX3" y="connsiteY3"/>
              </a:cxn>
            </a:cxnLst>
            <a:rect l="l" t="t" r="r" b="b"/>
            <a:pathLst>
              <a:path w="12192000" h="660739">
                <a:moveTo>
                  <a:pt x="12192000" y="660739"/>
                </a:moveTo>
                <a:cubicBezTo>
                  <a:pt x="11681375" y="420850"/>
                  <a:pt x="11962959" y="0"/>
                  <a:pt x="11489331" y="0"/>
                </a:cubicBezTo>
                <a:lnTo>
                  <a:pt x="702533" y="0"/>
                </a:lnTo>
                <a:cubicBezTo>
                  <a:pt x="229041" y="0"/>
                  <a:pt x="510625" y="420850"/>
                  <a:pt x="0" y="660739"/>
                </a:cubicBezTo>
                <a:close/>
              </a:path>
            </a:pathLst>
          </a:custGeom>
          <a:solidFill>
            <a:schemeClr val="accent1"/>
          </a:solidFill>
          <a:ln w="6788" cap="flat">
            <a:noFill/>
            <a:prstDash val="solid"/>
            <a:miter/>
          </a:ln>
        </p:spPr>
        <p:txBody>
          <a:bodyPr rtlCol="0" anchor="ctr"/>
          <a:lstStyle/>
          <a:p>
            <a:endParaRPr lang="en-EG"/>
          </a:p>
        </p:txBody>
      </p:sp>
    </p:spTree>
    <p:extLst>
      <p:ext uri="{BB962C8B-B14F-4D97-AF65-F5344CB8AC3E}">
        <p14:creationId xmlns:p14="http://schemas.microsoft.com/office/powerpoint/2010/main" val="3188241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37AF38-8476-564C-9FD7-B237493A59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6B97BA-9B38-DF4E-9F2E-D71BB9330C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AD6230-D79B-2E4A-A40B-4BB14E6E21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73E19C96-A6AB-DA47-8C89-B5D3DBFF53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920598562"/>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2" r:id="rId3"/>
    <p:sldLayoutId id="2147483659" r:id="rId4"/>
    <p:sldLayoutId id="2147483666" r:id="rId5"/>
    <p:sldLayoutId id="2147483670" r:id="rId6"/>
    <p:sldLayoutId id="2147483658" r:id="rId7"/>
    <p:sldLayoutId id="2147483664" r:id="rId8"/>
    <p:sldLayoutId id="2147483669" r:id="rId9"/>
    <p:sldLayoutId id="2147483661"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B1626B-9E7E-084C-970D-E71D3F089E4C}"/>
              </a:ext>
            </a:extLst>
          </p:cNvPr>
          <p:cNvSpPr>
            <a:spLocks noGrp="1"/>
          </p:cNvSpPr>
          <p:nvPr>
            <p:ph type="sldNum" sz="quarter" idx="4294967295"/>
          </p:nvPr>
        </p:nvSpPr>
        <p:spPr>
          <a:xfrm>
            <a:off x="11353800" y="6479660"/>
            <a:ext cx="375361" cy="215444"/>
          </a:xfrm>
          <a:prstGeom prst="rect">
            <a:avLst/>
          </a:prstGeom>
        </p:spPr>
        <p:txBody>
          <a:bodyPr/>
          <a:lstStyle/>
          <a:p>
            <a:fld id="{3BA69586-E6B3-B646-96E5-E7A8350A3CCE}" type="slidenum">
              <a:rPr lang="en-US" smtClean="0"/>
              <a:pPr/>
              <a:t>1</a:t>
            </a:fld>
            <a:endParaRPr lang="en-US" dirty="0"/>
          </a:p>
        </p:txBody>
      </p:sp>
      <p:sp>
        <p:nvSpPr>
          <p:cNvPr id="19" name="Freeform 18">
            <a:extLst>
              <a:ext uri="{FF2B5EF4-FFF2-40B4-BE49-F238E27FC236}">
                <a16:creationId xmlns:a16="http://schemas.microsoft.com/office/drawing/2014/main" id="{A7A0FA37-A9A0-EA46-B5E6-6972A1E056ED}"/>
              </a:ext>
            </a:extLst>
          </p:cNvPr>
          <p:cNvSpPr/>
          <p:nvPr/>
        </p:nvSpPr>
        <p:spPr>
          <a:xfrm>
            <a:off x="0" y="0"/>
            <a:ext cx="12191999" cy="6857999"/>
          </a:xfrm>
          <a:custGeom>
            <a:avLst/>
            <a:gdLst>
              <a:gd name="connsiteX0" fmla="*/ 0 w 12191999"/>
              <a:gd name="connsiteY0" fmla="*/ 0 h 6857999"/>
              <a:gd name="connsiteX1" fmla="*/ 12191999 w 12191999"/>
              <a:gd name="connsiteY1" fmla="*/ 0 h 6857999"/>
              <a:gd name="connsiteX2" fmla="*/ 12191999 w 12191999"/>
              <a:gd name="connsiteY2" fmla="*/ 6857999 h 6857999"/>
              <a:gd name="connsiteX3" fmla="*/ 0 w 12191999"/>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1999" h="6857999">
                <a:moveTo>
                  <a:pt x="0" y="0"/>
                </a:moveTo>
                <a:lnTo>
                  <a:pt x="12191999" y="0"/>
                </a:lnTo>
                <a:lnTo>
                  <a:pt x="12191999" y="6857999"/>
                </a:lnTo>
                <a:lnTo>
                  <a:pt x="0" y="6857999"/>
                </a:lnTo>
                <a:close/>
              </a:path>
            </a:pathLst>
          </a:custGeom>
          <a:gradFill>
            <a:gsLst>
              <a:gs pos="0">
                <a:schemeClr val="accent1"/>
              </a:gs>
              <a:gs pos="100000">
                <a:schemeClr val="accent1">
                  <a:lumMod val="75000"/>
                </a:schemeClr>
              </a:gs>
            </a:gsLst>
            <a:lin ang="0" scaled="0"/>
          </a:gradFill>
          <a:ln w="17915" cap="flat">
            <a:noFill/>
            <a:prstDash val="solid"/>
            <a:miter/>
          </a:ln>
        </p:spPr>
        <p:txBody>
          <a:bodyPr rtlCol="0" anchor="ctr"/>
          <a:lstStyle/>
          <a:p>
            <a:endParaRPr lang="en-EG"/>
          </a:p>
        </p:txBody>
      </p:sp>
      <p:sp>
        <p:nvSpPr>
          <p:cNvPr id="20" name="Freeform 19">
            <a:extLst>
              <a:ext uri="{FF2B5EF4-FFF2-40B4-BE49-F238E27FC236}">
                <a16:creationId xmlns:a16="http://schemas.microsoft.com/office/drawing/2014/main" id="{AB3492F5-7DF6-AD43-8F1F-4FE46498CC5A}"/>
              </a:ext>
            </a:extLst>
          </p:cNvPr>
          <p:cNvSpPr/>
          <p:nvPr/>
        </p:nvSpPr>
        <p:spPr>
          <a:xfrm>
            <a:off x="3097484" y="0"/>
            <a:ext cx="3820578" cy="1911043"/>
          </a:xfrm>
          <a:custGeom>
            <a:avLst/>
            <a:gdLst>
              <a:gd name="connsiteX0" fmla="*/ 842862 w 3820578"/>
              <a:gd name="connsiteY0" fmla="*/ 1911044 h 1911043"/>
              <a:gd name="connsiteX1" fmla="*/ 439629 w 3820578"/>
              <a:gd name="connsiteY1" fmla="*/ 1911044 h 1911043"/>
              <a:gd name="connsiteX2" fmla="*/ 0 w 3820578"/>
              <a:gd name="connsiteY2" fmla="*/ 1911044 h 1911043"/>
              <a:gd name="connsiteX3" fmla="*/ 0 w 3820578"/>
              <a:gd name="connsiteY3" fmla="*/ 0 h 1911043"/>
              <a:gd name="connsiteX4" fmla="*/ 3820578 w 3820578"/>
              <a:gd name="connsiteY4" fmla="*/ 0 h 1911043"/>
              <a:gd name="connsiteX5" fmla="*/ 842862 w 3820578"/>
              <a:gd name="connsiteY5" fmla="*/ 1911044 h 1911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0578" h="1911043">
                <a:moveTo>
                  <a:pt x="842862" y="1911044"/>
                </a:moveTo>
                <a:lnTo>
                  <a:pt x="439629" y="1911044"/>
                </a:lnTo>
                <a:lnTo>
                  <a:pt x="0" y="1911044"/>
                </a:lnTo>
                <a:lnTo>
                  <a:pt x="0" y="0"/>
                </a:lnTo>
                <a:lnTo>
                  <a:pt x="3820578" y="0"/>
                </a:lnTo>
                <a:lnTo>
                  <a:pt x="842862" y="1911044"/>
                </a:lnTo>
                <a:close/>
              </a:path>
            </a:pathLst>
          </a:custGeom>
          <a:solidFill>
            <a:schemeClr val="accent6"/>
          </a:solidFill>
          <a:ln w="17915" cap="flat">
            <a:noFill/>
            <a:prstDash val="solid"/>
            <a:miter/>
          </a:ln>
        </p:spPr>
        <p:txBody>
          <a:bodyPr rtlCol="0" anchor="ctr"/>
          <a:lstStyle/>
          <a:p>
            <a:endParaRPr lang="en-EG"/>
          </a:p>
        </p:txBody>
      </p:sp>
      <p:sp>
        <p:nvSpPr>
          <p:cNvPr id="21" name="Freeform 20">
            <a:extLst>
              <a:ext uri="{FF2B5EF4-FFF2-40B4-BE49-F238E27FC236}">
                <a16:creationId xmlns:a16="http://schemas.microsoft.com/office/drawing/2014/main" id="{05689E49-E8F0-3941-865D-7EBD8CEE5B78}"/>
              </a:ext>
            </a:extLst>
          </p:cNvPr>
          <p:cNvSpPr/>
          <p:nvPr/>
        </p:nvSpPr>
        <p:spPr>
          <a:xfrm>
            <a:off x="0" y="0"/>
            <a:ext cx="6291788" cy="4037958"/>
          </a:xfrm>
          <a:custGeom>
            <a:avLst/>
            <a:gdLst>
              <a:gd name="connsiteX0" fmla="*/ 0 w 6291788"/>
              <a:gd name="connsiteY0" fmla="*/ 4037959 h 4037958"/>
              <a:gd name="connsiteX1" fmla="*/ 0 w 6291788"/>
              <a:gd name="connsiteY1" fmla="*/ 0 h 4037958"/>
              <a:gd name="connsiteX2" fmla="*/ 6291789 w 6291788"/>
              <a:gd name="connsiteY2" fmla="*/ 0 h 4037958"/>
              <a:gd name="connsiteX3" fmla="*/ 0 w 6291788"/>
              <a:gd name="connsiteY3" fmla="*/ 4037959 h 4037958"/>
            </a:gdLst>
            <a:ahLst/>
            <a:cxnLst>
              <a:cxn ang="0">
                <a:pos x="connsiteX0" y="connsiteY0"/>
              </a:cxn>
              <a:cxn ang="0">
                <a:pos x="connsiteX1" y="connsiteY1"/>
              </a:cxn>
              <a:cxn ang="0">
                <a:pos x="connsiteX2" y="connsiteY2"/>
              </a:cxn>
              <a:cxn ang="0">
                <a:pos x="connsiteX3" y="connsiteY3"/>
              </a:cxn>
            </a:cxnLst>
            <a:rect l="l" t="t" r="r" b="b"/>
            <a:pathLst>
              <a:path w="6291788" h="4037958">
                <a:moveTo>
                  <a:pt x="0" y="4037959"/>
                </a:moveTo>
                <a:lnTo>
                  <a:pt x="0" y="0"/>
                </a:lnTo>
                <a:lnTo>
                  <a:pt x="6291789" y="0"/>
                </a:lnTo>
                <a:lnTo>
                  <a:pt x="0" y="4037959"/>
                </a:lnTo>
                <a:close/>
              </a:path>
            </a:pathLst>
          </a:custGeom>
          <a:gradFill>
            <a:gsLst>
              <a:gs pos="0">
                <a:schemeClr val="accent3"/>
              </a:gs>
              <a:gs pos="100000">
                <a:schemeClr val="accent3">
                  <a:lumMod val="75000"/>
                </a:schemeClr>
              </a:gs>
            </a:gsLst>
            <a:lin ang="0" scaled="0"/>
          </a:gradFill>
          <a:ln w="17915" cap="flat">
            <a:noFill/>
            <a:prstDash val="solid"/>
            <a:miter/>
          </a:ln>
        </p:spPr>
        <p:txBody>
          <a:bodyPr rtlCol="0" anchor="ctr"/>
          <a:lstStyle/>
          <a:p>
            <a:endParaRPr lang="en-EG"/>
          </a:p>
        </p:txBody>
      </p:sp>
      <p:sp>
        <p:nvSpPr>
          <p:cNvPr id="22" name="Freeform 21">
            <a:extLst>
              <a:ext uri="{FF2B5EF4-FFF2-40B4-BE49-F238E27FC236}">
                <a16:creationId xmlns:a16="http://schemas.microsoft.com/office/drawing/2014/main" id="{21FFE196-606F-FE47-999B-2634E4D600B8}"/>
              </a:ext>
            </a:extLst>
          </p:cNvPr>
          <p:cNvSpPr/>
          <p:nvPr/>
        </p:nvSpPr>
        <p:spPr>
          <a:xfrm>
            <a:off x="6291788" y="5602205"/>
            <a:ext cx="3771809" cy="1255793"/>
          </a:xfrm>
          <a:custGeom>
            <a:avLst/>
            <a:gdLst>
              <a:gd name="connsiteX0" fmla="*/ 3771810 w 3771809"/>
              <a:gd name="connsiteY0" fmla="*/ 0 h 1255793"/>
              <a:gd name="connsiteX1" fmla="*/ 3771810 w 3771809"/>
              <a:gd name="connsiteY1" fmla="*/ 1255793 h 1255793"/>
              <a:gd name="connsiteX2" fmla="*/ 0 w 3771809"/>
              <a:gd name="connsiteY2" fmla="*/ 1255793 h 1255793"/>
              <a:gd name="connsiteX3" fmla="*/ 1956816 w 3771809"/>
              <a:gd name="connsiteY3" fmla="*/ 0 h 1255793"/>
              <a:gd name="connsiteX4" fmla="*/ 3771810 w 3771809"/>
              <a:gd name="connsiteY4" fmla="*/ 0 h 1255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1809" h="1255793">
                <a:moveTo>
                  <a:pt x="3771810" y="0"/>
                </a:moveTo>
                <a:lnTo>
                  <a:pt x="3771810" y="1255793"/>
                </a:lnTo>
                <a:lnTo>
                  <a:pt x="0" y="1255793"/>
                </a:lnTo>
                <a:lnTo>
                  <a:pt x="1956816" y="0"/>
                </a:lnTo>
                <a:lnTo>
                  <a:pt x="3771810" y="0"/>
                </a:lnTo>
                <a:close/>
              </a:path>
            </a:pathLst>
          </a:custGeom>
          <a:gradFill>
            <a:gsLst>
              <a:gs pos="0">
                <a:schemeClr val="accent2"/>
              </a:gs>
              <a:gs pos="100000">
                <a:schemeClr val="accent2">
                  <a:lumMod val="75000"/>
                </a:schemeClr>
              </a:gs>
            </a:gsLst>
            <a:lin ang="0" scaled="0"/>
          </a:gradFill>
          <a:ln w="17915" cap="flat">
            <a:noFill/>
            <a:prstDash val="solid"/>
            <a:miter/>
          </a:ln>
        </p:spPr>
        <p:txBody>
          <a:bodyPr rtlCol="0" anchor="ctr"/>
          <a:lstStyle/>
          <a:p>
            <a:endParaRPr lang="en-EG"/>
          </a:p>
        </p:txBody>
      </p:sp>
      <p:sp>
        <p:nvSpPr>
          <p:cNvPr id="23" name="Freeform 22">
            <a:extLst>
              <a:ext uri="{FF2B5EF4-FFF2-40B4-BE49-F238E27FC236}">
                <a16:creationId xmlns:a16="http://schemas.microsoft.com/office/drawing/2014/main" id="{99F4EBDC-239A-3C4D-A708-585616E37A99}"/>
              </a:ext>
            </a:extLst>
          </p:cNvPr>
          <p:cNvSpPr/>
          <p:nvPr/>
        </p:nvSpPr>
        <p:spPr>
          <a:xfrm>
            <a:off x="7136443" y="3613386"/>
            <a:ext cx="5055555" cy="3244612"/>
          </a:xfrm>
          <a:custGeom>
            <a:avLst/>
            <a:gdLst>
              <a:gd name="connsiteX0" fmla="*/ 5055556 w 5055555"/>
              <a:gd name="connsiteY0" fmla="*/ 0 h 3244612"/>
              <a:gd name="connsiteX1" fmla="*/ 5055556 w 5055555"/>
              <a:gd name="connsiteY1" fmla="*/ 3244613 h 3244612"/>
              <a:gd name="connsiteX2" fmla="*/ 0 w 5055555"/>
              <a:gd name="connsiteY2" fmla="*/ 3244613 h 3244612"/>
              <a:gd name="connsiteX3" fmla="*/ 5055556 w 5055555"/>
              <a:gd name="connsiteY3" fmla="*/ 0 h 3244612"/>
            </a:gdLst>
            <a:ahLst/>
            <a:cxnLst>
              <a:cxn ang="0">
                <a:pos x="connsiteX0" y="connsiteY0"/>
              </a:cxn>
              <a:cxn ang="0">
                <a:pos x="connsiteX1" y="connsiteY1"/>
              </a:cxn>
              <a:cxn ang="0">
                <a:pos x="connsiteX2" y="connsiteY2"/>
              </a:cxn>
              <a:cxn ang="0">
                <a:pos x="connsiteX3" y="connsiteY3"/>
              </a:cxn>
            </a:cxnLst>
            <a:rect l="l" t="t" r="r" b="b"/>
            <a:pathLst>
              <a:path w="5055555" h="3244612">
                <a:moveTo>
                  <a:pt x="5055556" y="0"/>
                </a:moveTo>
                <a:lnTo>
                  <a:pt x="5055556" y="3244613"/>
                </a:lnTo>
                <a:lnTo>
                  <a:pt x="0" y="3244613"/>
                </a:lnTo>
                <a:lnTo>
                  <a:pt x="5055556" y="0"/>
                </a:lnTo>
                <a:close/>
              </a:path>
            </a:pathLst>
          </a:custGeom>
          <a:gradFill>
            <a:gsLst>
              <a:gs pos="0">
                <a:schemeClr val="accent3"/>
              </a:gs>
              <a:gs pos="100000">
                <a:schemeClr val="accent3">
                  <a:lumMod val="75000"/>
                </a:schemeClr>
              </a:gs>
            </a:gsLst>
            <a:lin ang="0" scaled="0"/>
          </a:gradFill>
          <a:ln w="17915" cap="flat">
            <a:noFill/>
            <a:prstDash val="solid"/>
            <a:miter/>
          </a:ln>
        </p:spPr>
        <p:txBody>
          <a:bodyPr rtlCol="0" anchor="ctr"/>
          <a:lstStyle/>
          <a:p>
            <a:endParaRPr lang="en-EG"/>
          </a:p>
        </p:txBody>
      </p:sp>
      <p:sp>
        <p:nvSpPr>
          <p:cNvPr id="24" name="Freeform 23">
            <a:extLst>
              <a:ext uri="{FF2B5EF4-FFF2-40B4-BE49-F238E27FC236}">
                <a16:creationId xmlns:a16="http://schemas.microsoft.com/office/drawing/2014/main" id="{03DABDE9-09B1-D94D-B7B2-DCFE11BB354B}"/>
              </a:ext>
            </a:extLst>
          </p:cNvPr>
          <p:cNvSpPr/>
          <p:nvPr/>
        </p:nvSpPr>
        <p:spPr>
          <a:xfrm>
            <a:off x="8433994" y="5294687"/>
            <a:ext cx="3125454" cy="1563311"/>
          </a:xfrm>
          <a:custGeom>
            <a:avLst/>
            <a:gdLst>
              <a:gd name="connsiteX0" fmla="*/ 2436070 w 3125454"/>
              <a:gd name="connsiteY0" fmla="*/ 0 h 1563311"/>
              <a:gd name="connsiteX1" fmla="*/ 2765791 w 3125454"/>
              <a:gd name="connsiteY1" fmla="*/ 0 h 1563311"/>
              <a:gd name="connsiteX2" fmla="*/ 3125455 w 3125454"/>
              <a:gd name="connsiteY2" fmla="*/ 0 h 1563311"/>
              <a:gd name="connsiteX3" fmla="*/ 3125455 w 3125454"/>
              <a:gd name="connsiteY3" fmla="*/ 1563312 h 1563311"/>
              <a:gd name="connsiteX4" fmla="*/ 0 w 3125454"/>
              <a:gd name="connsiteY4" fmla="*/ 1563312 h 1563311"/>
              <a:gd name="connsiteX5" fmla="*/ 2436070 w 3125454"/>
              <a:gd name="connsiteY5" fmla="*/ 0 h 156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5454" h="1563311">
                <a:moveTo>
                  <a:pt x="2436070" y="0"/>
                </a:moveTo>
                <a:lnTo>
                  <a:pt x="2765791" y="0"/>
                </a:lnTo>
                <a:lnTo>
                  <a:pt x="3125455" y="0"/>
                </a:lnTo>
                <a:lnTo>
                  <a:pt x="3125455" y="1563312"/>
                </a:lnTo>
                <a:lnTo>
                  <a:pt x="0" y="1563312"/>
                </a:lnTo>
                <a:lnTo>
                  <a:pt x="2436070" y="0"/>
                </a:lnTo>
                <a:close/>
              </a:path>
            </a:pathLst>
          </a:custGeom>
          <a:solidFill>
            <a:schemeClr val="accent6"/>
          </a:solidFill>
          <a:ln w="17915" cap="flat">
            <a:noFill/>
            <a:prstDash val="solid"/>
            <a:miter/>
          </a:ln>
        </p:spPr>
        <p:txBody>
          <a:bodyPr rtlCol="0" anchor="ctr"/>
          <a:lstStyle/>
          <a:p>
            <a:endParaRPr lang="en-EG"/>
          </a:p>
        </p:txBody>
      </p:sp>
      <p:sp>
        <p:nvSpPr>
          <p:cNvPr id="25" name="Freeform 24">
            <a:extLst>
              <a:ext uri="{FF2B5EF4-FFF2-40B4-BE49-F238E27FC236}">
                <a16:creationId xmlns:a16="http://schemas.microsoft.com/office/drawing/2014/main" id="{0256A331-4E35-0B46-9396-F0D408593553}"/>
              </a:ext>
            </a:extLst>
          </p:cNvPr>
          <p:cNvSpPr/>
          <p:nvPr/>
        </p:nvSpPr>
        <p:spPr>
          <a:xfrm>
            <a:off x="9068874" y="4853592"/>
            <a:ext cx="3123124" cy="2004406"/>
          </a:xfrm>
          <a:custGeom>
            <a:avLst/>
            <a:gdLst>
              <a:gd name="connsiteX0" fmla="*/ 3123124 w 3123124"/>
              <a:gd name="connsiteY0" fmla="*/ 0 h 2004406"/>
              <a:gd name="connsiteX1" fmla="*/ 3123124 w 3123124"/>
              <a:gd name="connsiteY1" fmla="*/ 2004406 h 2004406"/>
              <a:gd name="connsiteX2" fmla="*/ 0 w 3123124"/>
              <a:gd name="connsiteY2" fmla="*/ 2004406 h 2004406"/>
              <a:gd name="connsiteX3" fmla="*/ 3123124 w 3123124"/>
              <a:gd name="connsiteY3" fmla="*/ 0 h 2004406"/>
            </a:gdLst>
            <a:ahLst/>
            <a:cxnLst>
              <a:cxn ang="0">
                <a:pos x="connsiteX0" y="connsiteY0"/>
              </a:cxn>
              <a:cxn ang="0">
                <a:pos x="connsiteX1" y="connsiteY1"/>
              </a:cxn>
              <a:cxn ang="0">
                <a:pos x="connsiteX2" y="connsiteY2"/>
              </a:cxn>
              <a:cxn ang="0">
                <a:pos x="connsiteX3" y="connsiteY3"/>
              </a:cxn>
            </a:cxnLst>
            <a:rect l="l" t="t" r="r" b="b"/>
            <a:pathLst>
              <a:path w="3123124" h="2004406">
                <a:moveTo>
                  <a:pt x="3123124" y="0"/>
                </a:moveTo>
                <a:lnTo>
                  <a:pt x="3123124" y="2004406"/>
                </a:lnTo>
                <a:lnTo>
                  <a:pt x="0" y="2004406"/>
                </a:lnTo>
                <a:lnTo>
                  <a:pt x="3123124" y="0"/>
                </a:lnTo>
                <a:close/>
              </a:path>
            </a:pathLst>
          </a:custGeom>
          <a:solidFill>
            <a:srgbClr val="FFFFFF"/>
          </a:solidFill>
          <a:ln w="17915" cap="flat">
            <a:noFill/>
            <a:prstDash val="solid"/>
            <a:miter/>
          </a:ln>
          <a:effectLst>
            <a:outerShdw blurRad="254000" dist="12700" dir="13500000" algn="br" rotWithShape="0">
              <a:prstClr val="black">
                <a:alpha val="20000"/>
              </a:prstClr>
            </a:outerShdw>
          </a:effectLst>
        </p:spPr>
        <p:txBody>
          <a:bodyPr rtlCol="0" anchor="ctr"/>
          <a:lstStyle/>
          <a:p>
            <a:endParaRPr lang="en-EG"/>
          </a:p>
        </p:txBody>
      </p:sp>
      <p:sp>
        <p:nvSpPr>
          <p:cNvPr id="26" name="Freeform 25">
            <a:extLst>
              <a:ext uri="{FF2B5EF4-FFF2-40B4-BE49-F238E27FC236}">
                <a16:creationId xmlns:a16="http://schemas.microsoft.com/office/drawing/2014/main" id="{F9DF3E67-453A-7742-97A6-5DE5B683932A}"/>
              </a:ext>
            </a:extLst>
          </p:cNvPr>
          <p:cNvSpPr/>
          <p:nvPr/>
        </p:nvSpPr>
        <p:spPr>
          <a:xfrm>
            <a:off x="1004046" y="0"/>
            <a:ext cx="4518211" cy="2260022"/>
          </a:xfrm>
          <a:custGeom>
            <a:avLst/>
            <a:gdLst>
              <a:gd name="connsiteX0" fmla="*/ 996696 w 4518211"/>
              <a:gd name="connsiteY0" fmla="*/ 2260023 h 2260022"/>
              <a:gd name="connsiteX1" fmla="*/ 519953 w 4518211"/>
              <a:gd name="connsiteY1" fmla="*/ 2260023 h 2260022"/>
              <a:gd name="connsiteX2" fmla="*/ 0 w 4518211"/>
              <a:gd name="connsiteY2" fmla="*/ 2260023 h 2260022"/>
              <a:gd name="connsiteX3" fmla="*/ 0 w 4518211"/>
              <a:gd name="connsiteY3" fmla="*/ 0 h 2260022"/>
              <a:gd name="connsiteX4" fmla="*/ 4518212 w 4518211"/>
              <a:gd name="connsiteY4" fmla="*/ 0 h 2260022"/>
              <a:gd name="connsiteX5" fmla="*/ 996696 w 4518211"/>
              <a:gd name="connsiteY5" fmla="*/ 2260023 h 226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18211" h="2260022">
                <a:moveTo>
                  <a:pt x="996696" y="2260023"/>
                </a:moveTo>
                <a:lnTo>
                  <a:pt x="519953" y="2260023"/>
                </a:lnTo>
                <a:lnTo>
                  <a:pt x="0" y="2260023"/>
                </a:lnTo>
                <a:lnTo>
                  <a:pt x="0" y="0"/>
                </a:lnTo>
                <a:lnTo>
                  <a:pt x="4518212" y="0"/>
                </a:lnTo>
                <a:lnTo>
                  <a:pt x="996696" y="2260023"/>
                </a:lnTo>
                <a:close/>
              </a:path>
            </a:pathLst>
          </a:custGeom>
          <a:gradFill>
            <a:gsLst>
              <a:gs pos="0">
                <a:schemeClr val="accent2"/>
              </a:gs>
              <a:gs pos="100000">
                <a:schemeClr val="accent2">
                  <a:lumMod val="75000"/>
                </a:schemeClr>
              </a:gs>
            </a:gsLst>
            <a:lin ang="0" scaled="0"/>
          </a:gradFill>
          <a:ln w="17915" cap="flat">
            <a:noFill/>
            <a:prstDash val="solid"/>
            <a:miter/>
          </a:ln>
        </p:spPr>
        <p:txBody>
          <a:bodyPr rtlCol="0" anchor="ctr"/>
          <a:lstStyle/>
          <a:p>
            <a:endParaRPr lang="en-EG"/>
          </a:p>
        </p:txBody>
      </p:sp>
      <p:sp>
        <p:nvSpPr>
          <p:cNvPr id="27" name="Freeform 26">
            <a:extLst>
              <a:ext uri="{FF2B5EF4-FFF2-40B4-BE49-F238E27FC236}">
                <a16:creationId xmlns:a16="http://schemas.microsoft.com/office/drawing/2014/main" id="{9536075C-E816-134F-92B9-CAF2B2F31D6A}"/>
              </a:ext>
            </a:extLst>
          </p:cNvPr>
          <p:cNvSpPr/>
          <p:nvPr/>
        </p:nvSpPr>
        <p:spPr>
          <a:xfrm>
            <a:off x="0" y="0"/>
            <a:ext cx="4589929" cy="2945666"/>
          </a:xfrm>
          <a:custGeom>
            <a:avLst/>
            <a:gdLst>
              <a:gd name="connsiteX0" fmla="*/ 0 w 4589929"/>
              <a:gd name="connsiteY0" fmla="*/ 2945667 h 2945666"/>
              <a:gd name="connsiteX1" fmla="*/ 0 w 4589929"/>
              <a:gd name="connsiteY1" fmla="*/ 0 h 2945666"/>
              <a:gd name="connsiteX2" fmla="*/ 4589929 w 4589929"/>
              <a:gd name="connsiteY2" fmla="*/ 0 h 2945666"/>
              <a:gd name="connsiteX3" fmla="*/ 0 w 4589929"/>
              <a:gd name="connsiteY3" fmla="*/ 2945667 h 2945666"/>
            </a:gdLst>
            <a:ahLst/>
            <a:cxnLst>
              <a:cxn ang="0">
                <a:pos x="connsiteX0" y="connsiteY0"/>
              </a:cxn>
              <a:cxn ang="0">
                <a:pos x="connsiteX1" y="connsiteY1"/>
              </a:cxn>
              <a:cxn ang="0">
                <a:pos x="connsiteX2" y="connsiteY2"/>
              </a:cxn>
              <a:cxn ang="0">
                <a:pos x="connsiteX3" y="connsiteY3"/>
              </a:cxn>
            </a:cxnLst>
            <a:rect l="l" t="t" r="r" b="b"/>
            <a:pathLst>
              <a:path w="4589929" h="2945666">
                <a:moveTo>
                  <a:pt x="0" y="2945667"/>
                </a:moveTo>
                <a:lnTo>
                  <a:pt x="0" y="0"/>
                </a:lnTo>
                <a:lnTo>
                  <a:pt x="4589929" y="0"/>
                </a:lnTo>
                <a:lnTo>
                  <a:pt x="0" y="2945667"/>
                </a:lnTo>
                <a:close/>
              </a:path>
            </a:pathLst>
          </a:custGeom>
          <a:solidFill>
            <a:srgbClr val="FFFFFF"/>
          </a:solidFill>
          <a:ln w="17915" cap="flat">
            <a:noFill/>
            <a:prstDash val="solid"/>
            <a:miter/>
          </a:ln>
          <a:effectLst>
            <a:outerShdw blurRad="254000" dist="12700" dir="2700000" algn="tl" rotWithShape="0">
              <a:prstClr val="black">
                <a:alpha val="20000"/>
              </a:prstClr>
            </a:outerShdw>
          </a:effectLst>
        </p:spPr>
        <p:txBody>
          <a:bodyPr rtlCol="0" anchor="ctr"/>
          <a:lstStyle/>
          <a:p>
            <a:endParaRPr lang="en-EG"/>
          </a:p>
        </p:txBody>
      </p:sp>
      <p:sp>
        <p:nvSpPr>
          <p:cNvPr id="5" name="TextBox 4">
            <a:extLst>
              <a:ext uri="{FF2B5EF4-FFF2-40B4-BE49-F238E27FC236}">
                <a16:creationId xmlns:a16="http://schemas.microsoft.com/office/drawing/2014/main" id="{E8F16CD9-0D90-9344-BF0C-77816C0B5CAC}"/>
              </a:ext>
            </a:extLst>
          </p:cNvPr>
          <p:cNvSpPr txBox="1"/>
          <p:nvPr/>
        </p:nvSpPr>
        <p:spPr>
          <a:xfrm>
            <a:off x="2700811" y="3059668"/>
            <a:ext cx="6790378" cy="738664"/>
          </a:xfrm>
          <a:prstGeom prst="rect">
            <a:avLst/>
          </a:prstGeom>
          <a:noFill/>
        </p:spPr>
        <p:txBody>
          <a:bodyPr wrap="square" lIns="0" tIns="0" rIns="0" bIns="0" rtlCol="0">
            <a:spAutoFit/>
          </a:bodyPr>
          <a:lstStyle/>
          <a:p>
            <a:pPr algn="ctr"/>
            <a:r>
              <a:rPr lang="en-US" sz="4800" b="1" spc="300" dirty="0">
                <a:solidFill>
                  <a:srgbClr val="FFFFFF"/>
                </a:solidFill>
                <a:latin typeface="Raleway" panose="020B0503030101060003" pitchFamily="34" charset="77"/>
                <a:ea typeface="Roboto" panose="02000000000000000000" pitchFamily="2" charset="0"/>
                <a:cs typeface="Open Sans" panose="020B0606030504020204" pitchFamily="34" charset="0"/>
              </a:rPr>
              <a:t>Python Chatroom </a:t>
            </a:r>
            <a:endParaRPr lang="en-EG" sz="4800" b="1" dirty="0">
              <a:solidFill>
                <a:srgbClr val="FFFFFF"/>
              </a:solidFill>
              <a:latin typeface="Raleway" panose="020B0503030101060003" pitchFamily="34" charset="77"/>
              <a:ea typeface="Roboto" panose="02000000000000000000" pitchFamily="2" charset="0"/>
              <a:cs typeface="Open Sans" panose="020B0606030504020204" pitchFamily="34" charset="0"/>
            </a:endParaRPr>
          </a:p>
        </p:txBody>
      </p:sp>
      <p:sp>
        <p:nvSpPr>
          <p:cNvPr id="36" name="TextBox 35">
            <a:extLst>
              <a:ext uri="{FF2B5EF4-FFF2-40B4-BE49-F238E27FC236}">
                <a16:creationId xmlns:a16="http://schemas.microsoft.com/office/drawing/2014/main" id="{58AF026E-36C3-8541-A5AA-21D2864FF9EC}"/>
              </a:ext>
            </a:extLst>
          </p:cNvPr>
          <p:cNvSpPr txBox="1"/>
          <p:nvPr/>
        </p:nvSpPr>
        <p:spPr>
          <a:xfrm>
            <a:off x="2560134" y="3771824"/>
            <a:ext cx="6790378" cy="307777"/>
          </a:xfrm>
          <a:prstGeom prst="rect">
            <a:avLst/>
          </a:prstGeom>
          <a:noFill/>
        </p:spPr>
        <p:txBody>
          <a:bodyPr wrap="square" lIns="0" tIns="0" rIns="0" bIns="0" rtlCol="0">
            <a:spAutoFit/>
          </a:bodyPr>
          <a:lstStyle/>
          <a:p>
            <a:pPr algn="ctr"/>
            <a:r>
              <a:rPr lang="en-US" sz="2000" spc="300" dirty="0">
                <a:solidFill>
                  <a:srgbClr val="FFFFFF"/>
                </a:solidFill>
                <a:latin typeface="Raleway Medium" panose="020B0503030101060003" pitchFamily="34" charset="77"/>
                <a:ea typeface="Roboto" panose="02000000000000000000" pitchFamily="2" charset="0"/>
                <a:cs typeface="Open Sans" panose="020B0606030504020204" pitchFamily="34" charset="0"/>
              </a:rPr>
              <a:t>Based On TCP Protocol And AI Techniques</a:t>
            </a:r>
            <a:endParaRPr lang="en-EG" sz="2000" dirty="0">
              <a:solidFill>
                <a:srgbClr val="FFFFFF"/>
              </a:solidFill>
              <a:latin typeface="Raleway Medium" panose="020B0503030101060003" pitchFamily="34" charset="77"/>
              <a:ea typeface="Roboto" panose="02000000000000000000" pitchFamily="2" charset="0"/>
              <a:cs typeface="Open Sans" panose="020B0606030504020204" pitchFamily="34" charset="0"/>
            </a:endParaRPr>
          </a:p>
        </p:txBody>
      </p:sp>
      <p:cxnSp>
        <p:nvCxnSpPr>
          <p:cNvPr id="43" name="Straight Connector 42">
            <a:extLst>
              <a:ext uri="{FF2B5EF4-FFF2-40B4-BE49-F238E27FC236}">
                <a16:creationId xmlns:a16="http://schemas.microsoft.com/office/drawing/2014/main" id="{F8B8D29E-2648-7F41-8CA8-E737348326F8}"/>
              </a:ext>
            </a:extLst>
          </p:cNvPr>
          <p:cNvCxnSpPr/>
          <p:nvPr/>
        </p:nvCxnSpPr>
        <p:spPr>
          <a:xfrm>
            <a:off x="5223497" y="4282292"/>
            <a:ext cx="1745007" cy="0"/>
          </a:xfrm>
          <a:prstGeom prst="line">
            <a:avLst/>
          </a:prstGeom>
          <a:ln w="31750" cap="rnd">
            <a:solidFill>
              <a:srgbClr val="FFFF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06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659517" y="87937"/>
            <a:ext cx="2872966" cy="215444"/>
          </a:xfrm>
          <a:prstGeom prst="rect">
            <a:avLst/>
          </a:prstGeom>
          <a:noFill/>
        </p:spPr>
        <p:txBody>
          <a:bodyPr wrap="square" lIns="0" tIns="0" rIns="0" bIns="0" rtlCol="0" anchor="ctr">
            <a:spAutoFit/>
          </a:bodyPr>
          <a:lstStyle/>
          <a:p>
            <a:pPr algn="ctr"/>
            <a:r>
              <a:rPr lang="en-US" sz="1400" dirty="0">
                <a:solidFill>
                  <a:srgbClr val="FFFFFF"/>
                </a:solidFill>
                <a:latin typeface="Raleway Medium" panose="020B0503030101060003" pitchFamily="34" charset="77"/>
                <a:ea typeface="Roboto" panose="02000000000000000000" pitchFamily="2" charset="0"/>
                <a:cs typeface="Open Sans" panose="020B0606030504020204" pitchFamily="34" charset="0"/>
              </a:rPr>
              <a:t>Project Needs</a:t>
            </a:r>
          </a:p>
        </p:txBody>
      </p:sp>
      <p:sp>
        <p:nvSpPr>
          <p:cNvPr id="7" name="Rectangle 6">
            <a:extLst>
              <a:ext uri="{FF2B5EF4-FFF2-40B4-BE49-F238E27FC236}">
                <a16:creationId xmlns:a16="http://schemas.microsoft.com/office/drawing/2014/main" id="{776C1980-F26F-4141-89E1-1101BD3CD6A1}"/>
              </a:ext>
            </a:extLst>
          </p:cNvPr>
          <p:cNvSpPr/>
          <p:nvPr/>
        </p:nvSpPr>
        <p:spPr>
          <a:xfrm>
            <a:off x="705068" y="746522"/>
            <a:ext cx="4165696" cy="646331"/>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Project </a:t>
            </a:r>
            <a:r>
              <a:rPr lang="en-US" sz="3600" b="1" dirty="0">
                <a:solidFill>
                  <a:schemeClr val="tx1">
                    <a:lumMod val="90000"/>
                    <a:lumOff val="10000"/>
                  </a:schemeClr>
                </a:solidFill>
                <a:latin typeface="Raleway SemiBold" panose="020B0503030101060003" pitchFamily="34" charset="77"/>
              </a:rPr>
              <a:t>Features</a:t>
            </a: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sp>
        <p:nvSpPr>
          <p:cNvPr id="76" name="TextBox 75">
            <a:extLst>
              <a:ext uri="{FF2B5EF4-FFF2-40B4-BE49-F238E27FC236}">
                <a16:creationId xmlns:a16="http://schemas.microsoft.com/office/drawing/2014/main" id="{3B521E68-B8F8-A349-A723-DD09A5E73E5C}"/>
              </a:ext>
            </a:extLst>
          </p:cNvPr>
          <p:cNvSpPr txBox="1"/>
          <p:nvPr/>
        </p:nvSpPr>
        <p:spPr>
          <a:xfrm>
            <a:off x="705069" y="1381965"/>
            <a:ext cx="3514214" cy="161583"/>
          </a:xfrm>
          <a:prstGeom prst="rect">
            <a:avLst/>
          </a:prstGeom>
          <a:noFill/>
        </p:spPr>
        <p:txBody>
          <a:bodyPr wrap="square" lIns="0" tIns="0" rIns="0" bIns="0" rtlCol="0">
            <a:spAutoFit/>
          </a:bodyPr>
          <a:lstStyle/>
          <a:p>
            <a:r>
              <a:rPr lang="en-US" sz="1050" dirty="0">
                <a:solidFill>
                  <a:schemeClr val="tx1">
                    <a:lumMod val="90000"/>
                    <a:lumOff val="10000"/>
                  </a:schemeClr>
                </a:solidFill>
                <a:latin typeface="Raleway" panose="020B0503030101060003" pitchFamily="34" charset="77"/>
              </a:rPr>
              <a:t>We need to deliver a project that benefits the business.</a:t>
            </a:r>
            <a:endParaRPr lang="en-US" sz="1050" dirty="0">
              <a:solidFill>
                <a:schemeClr val="tx1">
                  <a:lumMod val="75000"/>
                  <a:lumOff val="25000"/>
                </a:schemeClr>
              </a:solidFill>
              <a:latin typeface="Raleway" panose="020B0503030101060003" pitchFamily="34" charset="77"/>
            </a:endParaRPr>
          </a:p>
        </p:txBody>
      </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78" name="Needs One">
            <a:extLst>
              <a:ext uri="{FF2B5EF4-FFF2-40B4-BE49-F238E27FC236}">
                <a16:creationId xmlns:a16="http://schemas.microsoft.com/office/drawing/2014/main" id="{E1568659-6BBE-47AE-B8E9-BED7C21A00E7}"/>
              </a:ext>
            </a:extLst>
          </p:cNvPr>
          <p:cNvSpPr/>
          <p:nvPr/>
        </p:nvSpPr>
        <p:spPr>
          <a:xfrm>
            <a:off x="465070" y="1560862"/>
            <a:ext cx="7760676" cy="4900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 Broadcast Message</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Mu</a:t>
            </a:r>
            <a:r>
              <a:rPr lang="en-US" sz="1800" b="0" dirty="0">
                <a:solidFill>
                  <a:srgbClr val="000000"/>
                </a:solidFill>
                <a:latin typeface="Arial" panose="020B0604020202020204" pitchFamily="34" charset="0"/>
              </a:rPr>
              <a:t>lti-Threading</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TCP Based Chatroom</a:t>
            </a:r>
          </a:p>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Admin Privileges ( Can Kick And Ban Users)</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ASCII Encryption</a:t>
            </a:r>
          </a:p>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 </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endParaRPr lang="en-US" sz="1800" b="0" dirty="0">
              <a:solidFill>
                <a:srgbClr val="000000"/>
              </a:solidFill>
              <a:latin typeface="Arial" panose="020B0604020202020204" pitchFamily="34" charset="0"/>
            </a:endParaRP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r>
              <a:rPr lang="en-US" sz="1800" b="0" dirty="0">
                <a:solidFill>
                  <a:srgbClr val="000000"/>
                </a:solidFill>
                <a:latin typeface="Arial" panose="020B0604020202020204" pitchFamily="34" charset="0"/>
              </a:rPr>
              <a:t> </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p>
        </p:txBody>
      </p:sp>
      <p:pic>
        <p:nvPicPr>
          <p:cNvPr id="4098" name="Picture 2" descr="Packaged software abstract concept illustration Free Vector">
            <a:extLst>
              <a:ext uri="{FF2B5EF4-FFF2-40B4-BE49-F238E27FC236}">
                <a16:creationId xmlns:a16="http://schemas.microsoft.com/office/drawing/2014/main" id="{AD448B68-76B0-470C-9AFE-98E9B4EFF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452" y="471390"/>
            <a:ext cx="5101479" cy="510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92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659517" y="87937"/>
            <a:ext cx="2872966" cy="215444"/>
          </a:xfrm>
          <a:prstGeom prst="rect">
            <a:avLst/>
          </a:prstGeom>
          <a:noFill/>
        </p:spPr>
        <p:txBody>
          <a:bodyPr wrap="square" lIns="0" tIns="0" rIns="0" bIns="0" rtlCol="0" anchor="ctr">
            <a:spAutoFit/>
          </a:bodyPr>
          <a:lstStyle/>
          <a:p>
            <a:pPr algn="ctr"/>
            <a:r>
              <a:rPr lang="en-US" sz="1400" dirty="0">
                <a:solidFill>
                  <a:srgbClr val="FFFFFF"/>
                </a:solidFill>
                <a:latin typeface="Raleway Medium" panose="020B0503030101060003" pitchFamily="34" charset="77"/>
                <a:ea typeface="Roboto" panose="02000000000000000000" pitchFamily="2" charset="0"/>
                <a:cs typeface="Open Sans" panose="020B0606030504020204" pitchFamily="34" charset="0"/>
              </a:rPr>
              <a:t>Project Needs</a:t>
            </a:r>
          </a:p>
        </p:txBody>
      </p:sp>
      <p:sp>
        <p:nvSpPr>
          <p:cNvPr id="7" name="Rectangle 6">
            <a:extLst>
              <a:ext uri="{FF2B5EF4-FFF2-40B4-BE49-F238E27FC236}">
                <a16:creationId xmlns:a16="http://schemas.microsoft.com/office/drawing/2014/main" id="{776C1980-F26F-4141-89E1-1101BD3CD6A1}"/>
              </a:ext>
            </a:extLst>
          </p:cNvPr>
          <p:cNvSpPr/>
          <p:nvPr/>
        </p:nvSpPr>
        <p:spPr>
          <a:xfrm>
            <a:off x="705068" y="746522"/>
            <a:ext cx="4165696" cy="646331"/>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Project </a:t>
            </a:r>
            <a:r>
              <a:rPr lang="en-US" sz="3600" b="1" dirty="0">
                <a:solidFill>
                  <a:schemeClr val="tx1">
                    <a:lumMod val="90000"/>
                    <a:lumOff val="10000"/>
                  </a:schemeClr>
                </a:solidFill>
                <a:latin typeface="Raleway SemiBold" panose="020B0503030101060003" pitchFamily="34" charset="77"/>
              </a:rPr>
              <a:t>Features</a:t>
            </a: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sp>
        <p:nvSpPr>
          <p:cNvPr id="76" name="TextBox 75">
            <a:extLst>
              <a:ext uri="{FF2B5EF4-FFF2-40B4-BE49-F238E27FC236}">
                <a16:creationId xmlns:a16="http://schemas.microsoft.com/office/drawing/2014/main" id="{3B521E68-B8F8-A349-A723-DD09A5E73E5C}"/>
              </a:ext>
            </a:extLst>
          </p:cNvPr>
          <p:cNvSpPr txBox="1"/>
          <p:nvPr/>
        </p:nvSpPr>
        <p:spPr>
          <a:xfrm>
            <a:off x="705069" y="1381965"/>
            <a:ext cx="3514214" cy="161583"/>
          </a:xfrm>
          <a:prstGeom prst="rect">
            <a:avLst/>
          </a:prstGeom>
          <a:noFill/>
        </p:spPr>
        <p:txBody>
          <a:bodyPr wrap="square" lIns="0" tIns="0" rIns="0" bIns="0" rtlCol="0">
            <a:spAutoFit/>
          </a:bodyPr>
          <a:lstStyle/>
          <a:p>
            <a:r>
              <a:rPr lang="en-US" sz="1050" dirty="0">
                <a:solidFill>
                  <a:schemeClr val="tx1">
                    <a:lumMod val="90000"/>
                    <a:lumOff val="10000"/>
                  </a:schemeClr>
                </a:solidFill>
                <a:latin typeface="Raleway" panose="020B0503030101060003" pitchFamily="34" charset="77"/>
              </a:rPr>
              <a:t>We need to deliver a project that benefits the business.</a:t>
            </a:r>
            <a:endParaRPr lang="en-US" sz="1050" dirty="0">
              <a:solidFill>
                <a:schemeClr val="tx1">
                  <a:lumMod val="75000"/>
                  <a:lumOff val="25000"/>
                </a:schemeClr>
              </a:solidFill>
              <a:latin typeface="Raleway" panose="020B0503030101060003" pitchFamily="34" charset="77"/>
            </a:endParaRPr>
          </a:p>
        </p:txBody>
      </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78" name="Needs One">
            <a:extLst>
              <a:ext uri="{FF2B5EF4-FFF2-40B4-BE49-F238E27FC236}">
                <a16:creationId xmlns:a16="http://schemas.microsoft.com/office/drawing/2014/main" id="{E1568659-6BBE-47AE-B8E9-BED7C21A00E7}"/>
              </a:ext>
            </a:extLst>
          </p:cNvPr>
          <p:cNvSpPr/>
          <p:nvPr/>
        </p:nvSpPr>
        <p:spPr>
          <a:xfrm>
            <a:off x="465070" y="1560862"/>
            <a:ext cx="7760676" cy="4900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 Broadcast Message</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Mu</a:t>
            </a:r>
            <a:r>
              <a:rPr lang="en-US" sz="1800" b="0" dirty="0">
                <a:solidFill>
                  <a:srgbClr val="000000"/>
                </a:solidFill>
                <a:latin typeface="Arial" panose="020B0604020202020204" pitchFamily="34" charset="0"/>
              </a:rPr>
              <a:t>lti-Threading</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TCP Based Chatroom</a:t>
            </a:r>
          </a:p>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Admin Privileges ( Can Kick And Ban Users)</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ASCII Encryption</a:t>
            </a:r>
          </a:p>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Latest Python 3 Based</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endParaRPr lang="en-US" sz="1800" b="0" dirty="0">
              <a:solidFill>
                <a:srgbClr val="000000"/>
              </a:solidFill>
              <a:latin typeface="Arial" panose="020B0604020202020204" pitchFamily="34" charset="0"/>
            </a:endParaRP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r>
              <a:rPr lang="en-US" sz="1800" b="0" dirty="0">
                <a:solidFill>
                  <a:srgbClr val="000000"/>
                </a:solidFill>
                <a:latin typeface="Arial" panose="020B0604020202020204" pitchFamily="34" charset="0"/>
              </a:rPr>
              <a:t> </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p>
        </p:txBody>
      </p:sp>
      <p:pic>
        <p:nvPicPr>
          <p:cNvPr id="4098" name="Picture 2" descr="Packaged software abstract concept illustration Free Vector">
            <a:extLst>
              <a:ext uri="{FF2B5EF4-FFF2-40B4-BE49-F238E27FC236}">
                <a16:creationId xmlns:a16="http://schemas.microsoft.com/office/drawing/2014/main" id="{AD448B68-76B0-470C-9AFE-98E9B4EFF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452" y="471390"/>
            <a:ext cx="5101479" cy="510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08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659517" y="87937"/>
            <a:ext cx="2872966" cy="215444"/>
          </a:xfrm>
          <a:prstGeom prst="rect">
            <a:avLst/>
          </a:prstGeom>
          <a:noFill/>
        </p:spPr>
        <p:txBody>
          <a:bodyPr wrap="square" lIns="0" tIns="0" rIns="0" bIns="0" rtlCol="0" anchor="ctr">
            <a:spAutoFit/>
          </a:bodyPr>
          <a:lstStyle/>
          <a:p>
            <a:pPr algn="ctr"/>
            <a:r>
              <a:rPr lang="en-US" sz="1400" dirty="0">
                <a:solidFill>
                  <a:srgbClr val="FFFFFF"/>
                </a:solidFill>
                <a:latin typeface="Raleway Medium" panose="020B0503030101060003" pitchFamily="34" charset="77"/>
                <a:ea typeface="Roboto" panose="02000000000000000000" pitchFamily="2" charset="0"/>
                <a:cs typeface="Open Sans" panose="020B0606030504020204" pitchFamily="34" charset="0"/>
              </a:rPr>
              <a:t>Project Needs</a:t>
            </a:r>
          </a:p>
        </p:txBody>
      </p:sp>
      <p:sp>
        <p:nvSpPr>
          <p:cNvPr id="7" name="Rectangle 6">
            <a:extLst>
              <a:ext uri="{FF2B5EF4-FFF2-40B4-BE49-F238E27FC236}">
                <a16:creationId xmlns:a16="http://schemas.microsoft.com/office/drawing/2014/main" id="{776C1980-F26F-4141-89E1-1101BD3CD6A1}"/>
              </a:ext>
            </a:extLst>
          </p:cNvPr>
          <p:cNvSpPr/>
          <p:nvPr/>
        </p:nvSpPr>
        <p:spPr>
          <a:xfrm>
            <a:off x="705068" y="746522"/>
            <a:ext cx="4165696" cy="646331"/>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Project </a:t>
            </a:r>
            <a:r>
              <a:rPr lang="en-US" sz="3600" b="1" dirty="0">
                <a:solidFill>
                  <a:schemeClr val="tx1">
                    <a:lumMod val="90000"/>
                    <a:lumOff val="10000"/>
                  </a:schemeClr>
                </a:solidFill>
                <a:latin typeface="Raleway SemiBold" panose="020B0503030101060003" pitchFamily="34" charset="77"/>
              </a:rPr>
              <a:t>Features</a:t>
            </a: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sp>
        <p:nvSpPr>
          <p:cNvPr id="76" name="TextBox 75">
            <a:extLst>
              <a:ext uri="{FF2B5EF4-FFF2-40B4-BE49-F238E27FC236}">
                <a16:creationId xmlns:a16="http://schemas.microsoft.com/office/drawing/2014/main" id="{3B521E68-B8F8-A349-A723-DD09A5E73E5C}"/>
              </a:ext>
            </a:extLst>
          </p:cNvPr>
          <p:cNvSpPr txBox="1"/>
          <p:nvPr/>
        </p:nvSpPr>
        <p:spPr>
          <a:xfrm>
            <a:off x="705069" y="1381965"/>
            <a:ext cx="3514214" cy="161583"/>
          </a:xfrm>
          <a:prstGeom prst="rect">
            <a:avLst/>
          </a:prstGeom>
          <a:noFill/>
        </p:spPr>
        <p:txBody>
          <a:bodyPr wrap="square" lIns="0" tIns="0" rIns="0" bIns="0" rtlCol="0">
            <a:spAutoFit/>
          </a:bodyPr>
          <a:lstStyle/>
          <a:p>
            <a:r>
              <a:rPr lang="en-US" sz="1050" dirty="0">
                <a:solidFill>
                  <a:schemeClr val="tx1">
                    <a:lumMod val="90000"/>
                    <a:lumOff val="10000"/>
                  </a:schemeClr>
                </a:solidFill>
                <a:latin typeface="Raleway" panose="020B0503030101060003" pitchFamily="34" charset="77"/>
              </a:rPr>
              <a:t>We need to deliver a project that benefits the business.</a:t>
            </a:r>
            <a:endParaRPr lang="en-US" sz="1050" dirty="0">
              <a:solidFill>
                <a:schemeClr val="tx1">
                  <a:lumMod val="75000"/>
                  <a:lumOff val="25000"/>
                </a:schemeClr>
              </a:solidFill>
              <a:latin typeface="Raleway" panose="020B0503030101060003" pitchFamily="34" charset="77"/>
            </a:endParaRPr>
          </a:p>
        </p:txBody>
      </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78" name="Needs One">
            <a:extLst>
              <a:ext uri="{FF2B5EF4-FFF2-40B4-BE49-F238E27FC236}">
                <a16:creationId xmlns:a16="http://schemas.microsoft.com/office/drawing/2014/main" id="{E1568659-6BBE-47AE-B8E9-BED7C21A00E7}"/>
              </a:ext>
            </a:extLst>
          </p:cNvPr>
          <p:cNvSpPr/>
          <p:nvPr/>
        </p:nvSpPr>
        <p:spPr>
          <a:xfrm>
            <a:off x="465070" y="1560862"/>
            <a:ext cx="7760676" cy="4900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 Broadcast Message</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Mu</a:t>
            </a:r>
            <a:r>
              <a:rPr lang="en-US" sz="1800" b="0" dirty="0">
                <a:solidFill>
                  <a:srgbClr val="000000"/>
                </a:solidFill>
                <a:latin typeface="Arial" panose="020B0604020202020204" pitchFamily="34" charset="0"/>
              </a:rPr>
              <a:t>lti-Threading</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TCP Based Chatroom</a:t>
            </a:r>
          </a:p>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Admin Privileges ( Can Kick And Ban Users)</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ASCII Encryption</a:t>
            </a:r>
          </a:p>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Latest Python 3 Based</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GUI TKI</a:t>
            </a:r>
            <a:r>
              <a:rPr lang="en-US" sz="1800" b="0" dirty="0">
                <a:solidFill>
                  <a:srgbClr val="000000"/>
                </a:solidFill>
                <a:latin typeface="Arial" panose="020B0604020202020204" pitchFamily="34" charset="0"/>
              </a:rPr>
              <a:t>NTER BASED (FOR LIGHT WEIGHT)</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r>
              <a:rPr lang="en-US" sz="1800" b="0" dirty="0">
                <a:solidFill>
                  <a:srgbClr val="000000"/>
                </a:solidFill>
                <a:latin typeface="Arial" panose="020B0604020202020204" pitchFamily="34" charset="0"/>
              </a:rPr>
              <a:t> </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p>
        </p:txBody>
      </p:sp>
      <p:pic>
        <p:nvPicPr>
          <p:cNvPr id="4098" name="Picture 2" descr="Packaged software abstract concept illustration Free Vector">
            <a:extLst>
              <a:ext uri="{FF2B5EF4-FFF2-40B4-BE49-F238E27FC236}">
                <a16:creationId xmlns:a16="http://schemas.microsoft.com/office/drawing/2014/main" id="{AD448B68-76B0-470C-9AFE-98E9B4EFF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452" y="471390"/>
            <a:ext cx="5101479" cy="510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7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659517" y="87937"/>
            <a:ext cx="2872966" cy="215444"/>
          </a:xfrm>
          <a:prstGeom prst="rect">
            <a:avLst/>
          </a:prstGeom>
          <a:noFill/>
        </p:spPr>
        <p:txBody>
          <a:bodyPr wrap="square" lIns="0" tIns="0" rIns="0" bIns="0" rtlCol="0" anchor="ctr">
            <a:spAutoFit/>
          </a:bodyPr>
          <a:lstStyle/>
          <a:p>
            <a:pPr algn="ctr"/>
            <a:r>
              <a:rPr lang="en-US" sz="1400" dirty="0">
                <a:solidFill>
                  <a:srgbClr val="FFFFFF"/>
                </a:solidFill>
                <a:latin typeface="Raleway Medium" panose="020B0503030101060003" pitchFamily="34" charset="77"/>
                <a:ea typeface="Roboto" panose="02000000000000000000" pitchFamily="2" charset="0"/>
                <a:cs typeface="Open Sans" panose="020B0606030504020204" pitchFamily="34" charset="0"/>
              </a:rPr>
              <a:t>Project Needs</a:t>
            </a:r>
          </a:p>
        </p:txBody>
      </p:sp>
      <p:sp>
        <p:nvSpPr>
          <p:cNvPr id="7" name="Rectangle 6">
            <a:extLst>
              <a:ext uri="{FF2B5EF4-FFF2-40B4-BE49-F238E27FC236}">
                <a16:creationId xmlns:a16="http://schemas.microsoft.com/office/drawing/2014/main" id="{776C1980-F26F-4141-89E1-1101BD3CD6A1}"/>
              </a:ext>
            </a:extLst>
          </p:cNvPr>
          <p:cNvSpPr/>
          <p:nvPr/>
        </p:nvSpPr>
        <p:spPr>
          <a:xfrm>
            <a:off x="705068" y="746522"/>
            <a:ext cx="4165696" cy="646331"/>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Project </a:t>
            </a:r>
            <a:r>
              <a:rPr lang="en-US" sz="3600" b="1" dirty="0">
                <a:solidFill>
                  <a:schemeClr val="tx1">
                    <a:lumMod val="90000"/>
                    <a:lumOff val="10000"/>
                  </a:schemeClr>
                </a:solidFill>
                <a:latin typeface="Raleway SemiBold" panose="020B0503030101060003" pitchFamily="34" charset="77"/>
              </a:rPr>
              <a:t>Features</a:t>
            </a: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sp>
        <p:nvSpPr>
          <p:cNvPr id="76" name="TextBox 75">
            <a:extLst>
              <a:ext uri="{FF2B5EF4-FFF2-40B4-BE49-F238E27FC236}">
                <a16:creationId xmlns:a16="http://schemas.microsoft.com/office/drawing/2014/main" id="{3B521E68-B8F8-A349-A723-DD09A5E73E5C}"/>
              </a:ext>
            </a:extLst>
          </p:cNvPr>
          <p:cNvSpPr txBox="1"/>
          <p:nvPr/>
        </p:nvSpPr>
        <p:spPr>
          <a:xfrm>
            <a:off x="705069" y="1381965"/>
            <a:ext cx="3514214" cy="161583"/>
          </a:xfrm>
          <a:prstGeom prst="rect">
            <a:avLst/>
          </a:prstGeom>
          <a:noFill/>
        </p:spPr>
        <p:txBody>
          <a:bodyPr wrap="square" lIns="0" tIns="0" rIns="0" bIns="0" rtlCol="0">
            <a:spAutoFit/>
          </a:bodyPr>
          <a:lstStyle/>
          <a:p>
            <a:r>
              <a:rPr lang="en-US" sz="1050" dirty="0">
                <a:solidFill>
                  <a:schemeClr val="tx1">
                    <a:lumMod val="90000"/>
                    <a:lumOff val="10000"/>
                  </a:schemeClr>
                </a:solidFill>
                <a:latin typeface="Raleway" panose="020B0503030101060003" pitchFamily="34" charset="77"/>
              </a:rPr>
              <a:t>We need to deliver a project that benefits the business.</a:t>
            </a:r>
            <a:endParaRPr lang="en-US" sz="1050" dirty="0">
              <a:solidFill>
                <a:schemeClr val="tx1">
                  <a:lumMod val="75000"/>
                  <a:lumOff val="25000"/>
                </a:schemeClr>
              </a:solidFill>
              <a:latin typeface="Raleway" panose="020B0503030101060003" pitchFamily="34" charset="77"/>
            </a:endParaRPr>
          </a:p>
        </p:txBody>
      </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78" name="Needs One">
            <a:extLst>
              <a:ext uri="{FF2B5EF4-FFF2-40B4-BE49-F238E27FC236}">
                <a16:creationId xmlns:a16="http://schemas.microsoft.com/office/drawing/2014/main" id="{E1568659-6BBE-47AE-B8E9-BED7C21A00E7}"/>
              </a:ext>
            </a:extLst>
          </p:cNvPr>
          <p:cNvSpPr/>
          <p:nvPr/>
        </p:nvSpPr>
        <p:spPr>
          <a:xfrm>
            <a:off x="465070" y="1560862"/>
            <a:ext cx="7760676" cy="4900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 Broadcast Message</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Mu</a:t>
            </a:r>
            <a:r>
              <a:rPr lang="en-US" sz="1800" b="0" dirty="0">
                <a:solidFill>
                  <a:srgbClr val="000000"/>
                </a:solidFill>
                <a:latin typeface="Arial" panose="020B0604020202020204" pitchFamily="34" charset="0"/>
              </a:rPr>
              <a:t>lti-Threading</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TCP Based Chatroom</a:t>
            </a:r>
          </a:p>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Admin Privileges ( Can Kick And Ban Users)</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ASCII Encryption</a:t>
            </a:r>
          </a:p>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Latest Python 3 Based</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GUI TKI</a:t>
            </a:r>
            <a:r>
              <a:rPr lang="en-US" sz="1800" b="0" dirty="0">
                <a:solidFill>
                  <a:srgbClr val="000000"/>
                </a:solidFill>
                <a:latin typeface="Arial" panose="020B0604020202020204" pitchFamily="34" charset="0"/>
              </a:rPr>
              <a:t>NTER BASED (FOR LIGHT WEIGHT)</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PC HA</a:t>
            </a:r>
            <a:r>
              <a:rPr lang="en-US" sz="1800" b="0" dirty="0">
                <a:solidFill>
                  <a:srgbClr val="000000"/>
                </a:solidFill>
                <a:latin typeface="Arial" panose="020B0604020202020204" pitchFamily="34" charset="0"/>
              </a:rPr>
              <a:t>VING LESS THAN 1 GB Ram Can Easily Run It.</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p>
        </p:txBody>
      </p:sp>
      <p:pic>
        <p:nvPicPr>
          <p:cNvPr id="4098" name="Picture 2" descr="Packaged software abstract concept illustration Free Vector">
            <a:extLst>
              <a:ext uri="{FF2B5EF4-FFF2-40B4-BE49-F238E27FC236}">
                <a16:creationId xmlns:a16="http://schemas.microsoft.com/office/drawing/2014/main" id="{AD448B68-76B0-470C-9AFE-98E9B4EFF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452" y="471390"/>
            <a:ext cx="5101479" cy="510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84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659517" y="87937"/>
            <a:ext cx="2872966" cy="215444"/>
          </a:xfrm>
          <a:prstGeom prst="rect">
            <a:avLst/>
          </a:prstGeom>
          <a:noFill/>
        </p:spPr>
        <p:txBody>
          <a:bodyPr wrap="square" lIns="0" tIns="0" rIns="0" bIns="0" rtlCol="0" anchor="ctr">
            <a:spAutoFit/>
          </a:bodyPr>
          <a:lstStyle/>
          <a:p>
            <a:pPr algn="ctr"/>
            <a:r>
              <a:rPr lang="en-US" sz="1400" dirty="0">
                <a:solidFill>
                  <a:srgbClr val="FFFFFF"/>
                </a:solidFill>
                <a:latin typeface="Raleway Medium" panose="020B0503030101060003" pitchFamily="34" charset="77"/>
                <a:ea typeface="Roboto" panose="02000000000000000000" pitchFamily="2" charset="0"/>
                <a:cs typeface="Open Sans" panose="020B0606030504020204" pitchFamily="34" charset="0"/>
              </a:rPr>
              <a:t>Project Needs</a:t>
            </a:r>
          </a:p>
        </p:txBody>
      </p:sp>
      <p:sp>
        <p:nvSpPr>
          <p:cNvPr id="7" name="Rectangle 6">
            <a:extLst>
              <a:ext uri="{FF2B5EF4-FFF2-40B4-BE49-F238E27FC236}">
                <a16:creationId xmlns:a16="http://schemas.microsoft.com/office/drawing/2014/main" id="{776C1980-F26F-4141-89E1-1101BD3CD6A1}"/>
              </a:ext>
            </a:extLst>
          </p:cNvPr>
          <p:cNvSpPr/>
          <p:nvPr/>
        </p:nvSpPr>
        <p:spPr>
          <a:xfrm>
            <a:off x="705068" y="746522"/>
            <a:ext cx="4165696" cy="646331"/>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Project </a:t>
            </a:r>
            <a:r>
              <a:rPr lang="en-US" sz="3600" b="1" dirty="0">
                <a:solidFill>
                  <a:schemeClr val="tx1">
                    <a:lumMod val="90000"/>
                    <a:lumOff val="10000"/>
                  </a:schemeClr>
                </a:solidFill>
                <a:latin typeface="Raleway SemiBold" panose="020B0503030101060003" pitchFamily="34" charset="77"/>
              </a:rPr>
              <a:t>Features</a:t>
            </a: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sp>
        <p:nvSpPr>
          <p:cNvPr id="76" name="TextBox 75">
            <a:extLst>
              <a:ext uri="{FF2B5EF4-FFF2-40B4-BE49-F238E27FC236}">
                <a16:creationId xmlns:a16="http://schemas.microsoft.com/office/drawing/2014/main" id="{3B521E68-B8F8-A349-A723-DD09A5E73E5C}"/>
              </a:ext>
            </a:extLst>
          </p:cNvPr>
          <p:cNvSpPr txBox="1"/>
          <p:nvPr/>
        </p:nvSpPr>
        <p:spPr>
          <a:xfrm>
            <a:off x="705069" y="1381965"/>
            <a:ext cx="3514214" cy="161583"/>
          </a:xfrm>
          <a:prstGeom prst="rect">
            <a:avLst/>
          </a:prstGeom>
          <a:noFill/>
        </p:spPr>
        <p:txBody>
          <a:bodyPr wrap="square" lIns="0" tIns="0" rIns="0" bIns="0" rtlCol="0">
            <a:spAutoFit/>
          </a:bodyPr>
          <a:lstStyle/>
          <a:p>
            <a:r>
              <a:rPr lang="en-US" sz="1050" dirty="0">
                <a:solidFill>
                  <a:schemeClr val="tx1">
                    <a:lumMod val="90000"/>
                    <a:lumOff val="10000"/>
                  </a:schemeClr>
                </a:solidFill>
                <a:latin typeface="Raleway" panose="020B0503030101060003" pitchFamily="34" charset="77"/>
              </a:rPr>
              <a:t>We need to deliver a project that benefits the business.</a:t>
            </a:r>
            <a:endParaRPr lang="en-US" sz="1050" dirty="0">
              <a:solidFill>
                <a:schemeClr val="tx1">
                  <a:lumMod val="75000"/>
                  <a:lumOff val="25000"/>
                </a:schemeClr>
              </a:solidFill>
              <a:latin typeface="Raleway" panose="020B0503030101060003" pitchFamily="34" charset="77"/>
            </a:endParaRPr>
          </a:p>
        </p:txBody>
      </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78" name="Needs One">
            <a:extLst>
              <a:ext uri="{FF2B5EF4-FFF2-40B4-BE49-F238E27FC236}">
                <a16:creationId xmlns:a16="http://schemas.microsoft.com/office/drawing/2014/main" id="{E1568659-6BBE-47AE-B8E9-BED7C21A00E7}"/>
              </a:ext>
            </a:extLst>
          </p:cNvPr>
          <p:cNvSpPr/>
          <p:nvPr/>
        </p:nvSpPr>
        <p:spPr>
          <a:xfrm>
            <a:off x="465070" y="1560862"/>
            <a:ext cx="7760676" cy="4900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 Broadcast Message</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Mu</a:t>
            </a:r>
            <a:r>
              <a:rPr lang="en-US" sz="1800" b="0" dirty="0">
                <a:solidFill>
                  <a:srgbClr val="000000"/>
                </a:solidFill>
                <a:latin typeface="Arial" panose="020B0604020202020204" pitchFamily="34" charset="0"/>
              </a:rPr>
              <a:t>lti-Threading</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TCP Based Chatroom</a:t>
            </a:r>
          </a:p>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Admin Privileges ( Can Kick And Ban Users)</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ASCII Encryption</a:t>
            </a:r>
          </a:p>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Latest Python 3 Based</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GUI TKI</a:t>
            </a:r>
            <a:r>
              <a:rPr lang="en-US" sz="1800" b="0" dirty="0">
                <a:solidFill>
                  <a:srgbClr val="000000"/>
                </a:solidFill>
                <a:latin typeface="Arial" panose="020B0604020202020204" pitchFamily="34" charset="0"/>
              </a:rPr>
              <a:t>NTER BASED (FOR LIGHT WEIGHT)</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PC HA</a:t>
            </a:r>
            <a:r>
              <a:rPr lang="en-US" sz="1800" b="0" dirty="0">
                <a:solidFill>
                  <a:srgbClr val="000000"/>
                </a:solidFill>
                <a:latin typeface="Arial" panose="020B0604020202020204" pitchFamily="34" charset="0"/>
              </a:rPr>
              <a:t>VING LESS THAN 1 GB Ram Can Easily Run It.</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WAN Compatible</a:t>
            </a:r>
          </a:p>
        </p:txBody>
      </p:sp>
      <p:pic>
        <p:nvPicPr>
          <p:cNvPr id="4098" name="Picture 2" descr="Packaged software abstract concept illustration Free Vector">
            <a:extLst>
              <a:ext uri="{FF2B5EF4-FFF2-40B4-BE49-F238E27FC236}">
                <a16:creationId xmlns:a16="http://schemas.microsoft.com/office/drawing/2014/main" id="{AD448B68-76B0-470C-9AFE-98E9B4EFF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452" y="471390"/>
            <a:ext cx="5101479" cy="510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60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2C4D721-EACD-9846-8B22-B0CF92880163}"/>
              </a:ext>
            </a:extLst>
          </p:cNvPr>
          <p:cNvSpPr/>
          <p:nvPr/>
        </p:nvSpPr>
        <p:spPr>
          <a:xfrm>
            <a:off x="9054" y="0"/>
            <a:ext cx="12182946" cy="6857999"/>
          </a:xfrm>
          <a:custGeom>
            <a:avLst/>
            <a:gdLst>
              <a:gd name="connsiteX0" fmla="*/ 0 w 12182946"/>
              <a:gd name="connsiteY0" fmla="*/ 0 h 6857999"/>
              <a:gd name="connsiteX1" fmla="*/ 12182946 w 12182946"/>
              <a:gd name="connsiteY1" fmla="*/ 0 h 6857999"/>
              <a:gd name="connsiteX2" fmla="*/ 12182946 w 12182946"/>
              <a:gd name="connsiteY2" fmla="*/ 6857999 h 6857999"/>
              <a:gd name="connsiteX3" fmla="*/ 0 w 12182946"/>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82946" h="6857999">
                <a:moveTo>
                  <a:pt x="0" y="0"/>
                </a:moveTo>
                <a:lnTo>
                  <a:pt x="12182946" y="0"/>
                </a:lnTo>
                <a:lnTo>
                  <a:pt x="12182946" y="6857999"/>
                </a:lnTo>
                <a:lnTo>
                  <a:pt x="0" y="6857999"/>
                </a:lnTo>
                <a:close/>
              </a:path>
            </a:pathLst>
          </a:custGeom>
          <a:gradFill>
            <a:gsLst>
              <a:gs pos="0">
                <a:schemeClr val="accent1"/>
              </a:gs>
              <a:gs pos="100000">
                <a:schemeClr val="accent1">
                  <a:lumMod val="75000"/>
                  <a:alpha val="85000"/>
                </a:schemeClr>
              </a:gs>
            </a:gsLst>
            <a:lin ang="0" scaled="0"/>
          </a:gradFill>
          <a:ln w="17915" cap="flat">
            <a:noFill/>
            <a:prstDash val="solid"/>
            <a:miter/>
          </a:ln>
        </p:spPr>
        <p:txBody>
          <a:bodyPr rtlCol="0" anchor="ctr"/>
          <a:lstStyle/>
          <a:p>
            <a:endParaRPr lang="en-EG"/>
          </a:p>
        </p:txBody>
      </p:sp>
      <p:sp>
        <p:nvSpPr>
          <p:cNvPr id="8" name="Freeform 7">
            <a:extLst>
              <a:ext uri="{FF2B5EF4-FFF2-40B4-BE49-F238E27FC236}">
                <a16:creationId xmlns:a16="http://schemas.microsoft.com/office/drawing/2014/main" id="{15AD6970-4487-CE47-A64B-24BC5E9377DF}"/>
              </a:ext>
            </a:extLst>
          </p:cNvPr>
          <p:cNvSpPr/>
          <p:nvPr/>
        </p:nvSpPr>
        <p:spPr>
          <a:xfrm>
            <a:off x="8717889" y="5442601"/>
            <a:ext cx="2827518" cy="1415397"/>
          </a:xfrm>
          <a:custGeom>
            <a:avLst/>
            <a:gdLst>
              <a:gd name="connsiteX0" fmla="*/ 2203859 w 2827518"/>
              <a:gd name="connsiteY0" fmla="*/ 0 h 1415397"/>
              <a:gd name="connsiteX1" fmla="*/ 2502162 w 2827518"/>
              <a:gd name="connsiteY1" fmla="*/ 0 h 1415397"/>
              <a:gd name="connsiteX2" fmla="*/ 2827518 w 2827518"/>
              <a:gd name="connsiteY2" fmla="*/ 0 h 1415397"/>
              <a:gd name="connsiteX3" fmla="*/ 2827518 w 2827518"/>
              <a:gd name="connsiteY3" fmla="*/ 1415397 h 1415397"/>
              <a:gd name="connsiteX4" fmla="*/ 0 w 2827518"/>
              <a:gd name="connsiteY4" fmla="*/ 1415397 h 1415397"/>
              <a:gd name="connsiteX5" fmla="*/ 2203859 w 2827518"/>
              <a:gd name="connsiteY5" fmla="*/ 0 h 141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27518" h="1415397">
                <a:moveTo>
                  <a:pt x="2203859" y="0"/>
                </a:moveTo>
                <a:lnTo>
                  <a:pt x="2502162" y="0"/>
                </a:lnTo>
                <a:lnTo>
                  <a:pt x="2827518" y="0"/>
                </a:lnTo>
                <a:lnTo>
                  <a:pt x="2827518" y="1415397"/>
                </a:lnTo>
                <a:lnTo>
                  <a:pt x="0" y="1415397"/>
                </a:lnTo>
                <a:lnTo>
                  <a:pt x="2203859" y="0"/>
                </a:lnTo>
                <a:close/>
              </a:path>
            </a:pathLst>
          </a:custGeom>
          <a:solidFill>
            <a:schemeClr val="accent6"/>
          </a:solidFill>
          <a:ln w="17915" cap="flat">
            <a:noFill/>
            <a:prstDash val="solid"/>
            <a:miter/>
          </a:ln>
        </p:spPr>
        <p:txBody>
          <a:bodyPr rtlCol="0" anchor="ctr"/>
          <a:lstStyle/>
          <a:p>
            <a:endParaRPr lang="en-EG"/>
          </a:p>
        </p:txBody>
      </p:sp>
      <p:sp>
        <p:nvSpPr>
          <p:cNvPr id="9" name="Freeform 8">
            <a:extLst>
              <a:ext uri="{FF2B5EF4-FFF2-40B4-BE49-F238E27FC236}">
                <a16:creationId xmlns:a16="http://schemas.microsoft.com/office/drawing/2014/main" id="{819997EB-C4B0-234A-ABC1-71D739AE652F}"/>
              </a:ext>
            </a:extLst>
          </p:cNvPr>
          <p:cNvSpPr/>
          <p:nvPr/>
        </p:nvSpPr>
        <p:spPr>
          <a:xfrm>
            <a:off x="8999530" y="4807613"/>
            <a:ext cx="3192469" cy="2050385"/>
          </a:xfrm>
          <a:custGeom>
            <a:avLst/>
            <a:gdLst>
              <a:gd name="connsiteX0" fmla="*/ 3192470 w 3192469"/>
              <a:gd name="connsiteY0" fmla="*/ 0 h 2050385"/>
              <a:gd name="connsiteX1" fmla="*/ 3192470 w 3192469"/>
              <a:gd name="connsiteY1" fmla="*/ 2050386 h 2050385"/>
              <a:gd name="connsiteX2" fmla="*/ 0 w 3192469"/>
              <a:gd name="connsiteY2" fmla="*/ 2050386 h 2050385"/>
              <a:gd name="connsiteX3" fmla="*/ 3192470 w 3192469"/>
              <a:gd name="connsiteY3" fmla="*/ 0 h 2050385"/>
            </a:gdLst>
            <a:ahLst/>
            <a:cxnLst>
              <a:cxn ang="0">
                <a:pos x="connsiteX0" y="connsiteY0"/>
              </a:cxn>
              <a:cxn ang="0">
                <a:pos x="connsiteX1" y="connsiteY1"/>
              </a:cxn>
              <a:cxn ang="0">
                <a:pos x="connsiteX2" y="connsiteY2"/>
              </a:cxn>
              <a:cxn ang="0">
                <a:pos x="connsiteX3" y="connsiteY3"/>
              </a:cxn>
            </a:cxnLst>
            <a:rect l="l" t="t" r="r" b="b"/>
            <a:pathLst>
              <a:path w="3192469" h="2050385">
                <a:moveTo>
                  <a:pt x="3192470" y="0"/>
                </a:moveTo>
                <a:lnTo>
                  <a:pt x="3192470" y="2050386"/>
                </a:lnTo>
                <a:lnTo>
                  <a:pt x="0" y="2050386"/>
                </a:lnTo>
                <a:lnTo>
                  <a:pt x="3192470" y="0"/>
                </a:lnTo>
                <a:close/>
              </a:path>
            </a:pathLst>
          </a:custGeom>
          <a:solidFill>
            <a:srgbClr val="FFFFFF"/>
          </a:solidFill>
          <a:ln w="17915" cap="flat">
            <a:noFill/>
            <a:prstDash val="solid"/>
            <a:miter/>
          </a:ln>
          <a:effectLst>
            <a:outerShdw blurRad="254000" dist="12700" dir="13500000" algn="br" rotWithShape="0">
              <a:prstClr val="black">
                <a:alpha val="20000"/>
              </a:prstClr>
            </a:outerShdw>
          </a:effectLst>
        </p:spPr>
        <p:txBody>
          <a:bodyPr rtlCol="0" anchor="ctr"/>
          <a:lstStyle/>
          <a:p>
            <a:endParaRPr lang="en-EG"/>
          </a:p>
        </p:txBody>
      </p:sp>
      <p:sp>
        <p:nvSpPr>
          <p:cNvPr id="10" name="Freeform 9">
            <a:extLst>
              <a:ext uri="{FF2B5EF4-FFF2-40B4-BE49-F238E27FC236}">
                <a16:creationId xmlns:a16="http://schemas.microsoft.com/office/drawing/2014/main" id="{E4D77023-69B4-284D-B2D8-5206C0568AE8}"/>
              </a:ext>
            </a:extLst>
          </p:cNvPr>
          <p:cNvSpPr/>
          <p:nvPr/>
        </p:nvSpPr>
        <p:spPr>
          <a:xfrm>
            <a:off x="1219465" y="155"/>
            <a:ext cx="2686339" cy="1318606"/>
          </a:xfrm>
          <a:custGeom>
            <a:avLst/>
            <a:gdLst>
              <a:gd name="connsiteX0" fmla="*/ 2686340 w 2686339"/>
              <a:gd name="connsiteY0" fmla="*/ 0 h 1318606"/>
              <a:gd name="connsiteX1" fmla="*/ 633155 w 2686339"/>
              <a:gd name="connsiteY1" fmla="*/ 1318606 h 1318606"/>
              <a:gd name="connsiteX2" fmla="*/ 0 w 2686339"/>
              <a:gd name="connsiteY2" fmla="*/ 1318606 h 1318606"/>
              <a:gd name="connsiteX3" fmla="*/ 0 w 2686339"/>
              <a:gd name="connsiteY3" fmla="*/ 0 h 1318606"/>
              <a:gd name="connsiteX4" fmla="*/ 2686340 w 2686339"/>
              <a:gd name="connsiteY4" fmla="*/ 0 h 1318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6339" h="1318606">
                <a:moveTo>
                  <a:pt x="2686340" y="0"/>
                </a:moveTo>
                <a:lnTo>
                  <a:pt x="633155" y="1318606"/>
                </a:lnTo>
                <a:lnTo>
                  <a:pt x="0" y="1318606"/>
                </a:lnTo>
                <a:lnTo>
                  <a:pt x="0" y="0"/>
                </a:lnTo>
                <a:lnTo>
                  <a:pt x="2686340" y="0"/>
                </a:lnTo>
                <a:close/>
              </a:path>
            </a:pathLst>
          </a:custGeom>
          <a:solidFill>
            <a:schemeClr val="accent6"/>
          </a:solidFill>
          <a:ln w="17915" cap="flat">
            <a:noFill/>
            <a:prstDash val="solid"/>
            <a:miter/>
          </a:ln>
        </p:spPr>
        <p:txBody>
          <a:bodyPr rtlCol="0" anchor="ctr"/>
          <a:lstStyle/>
          <a:p>
            <a:endParaRPr lang="en-EG"/>
          </a:p>
        </p:txBody>
      </p:sp>
      <p:sp>
        <p:nvSpPr>
          <p:cNvPr id="11" name="Freeform 10">
            <a:extLst>
              <a:ext uri="{FF2B5EF4-FFF2-40B4-BE49-F238E27FC236}">
                <a16:creationId xmlns:a16="http://schemas.microsoft.com/office/drawing/2014/main" id="{17480D96-81E1-3049-992D-25D9806920DB}"/>
              </a:ext>
            </a:extLst>
          </p:cNvPr>
          <p:cNvSpPr/>
          <p:nvPr/>
        </p:nvSpPr>
        <p:spPr>
          <a:xfrm>
            <a:off x="9054" y="0"/>
            <a:ext cx="3445444" cy="2212951"/>
          </a:xfrm>
          <a:custGeom>
            <a:avLst/>
            <a:gdLst>
              <a:gd name="connsiteX0" fmla="*/ 0 w 3445444"/>
              <a:gd name="connsiteY0" fmla="*/ 2212952 h 2212951"/>
              <a:gd name="connsiteX1" fmla="*/ 0 w 3445444"/>
              <a:gd name="connsiteY1" fmla="*/ 0 h 2212951"/>
              <a:gd name="connsiteX2" fmla="*/ 3445445 w 3445444"/>
              <a:gd name="connsiteY2" fmla="*/ 0 h 2212951"/>
              <a:gd name="connsiteX3" fmla="*/ 0 w 3445444"/>
              <a:gd name="connsiteY3" fmla="*/ 2212952 h 2212951"/>
            </a:gdLst>
            <a:ahLst/>
            <a:cxnLst>
              <a:cxn ang="0">
                <a:pos x="connsiteX0" y="connsiteY0"/>
              </a:cxn>
              <a:cxn ang="0">
                <a:pos x="connsiteX1" y="connsiteY1"/>
              </a:cxn>
              <a:cxn ang="0">
                <a:pos x="connsiteX2" y="connsiteY2"/>
              </a:cxn>
              <a:cxn ang="0">
                <a:pos x="connsiteX3" y="connsiteY3"/>
              </a:cxn>
            </a:cxnLst>
            <a:rect l="l" t="t" r="r" b="b"/>
            <a:pathLst>
              <a:path w="3445444" h="2212951">
                <a:moveTo>
                  <a:pt x="0" y="2212952"/>
                </a:moveTo>
                <a:lnTo>
                  <a:pt x="0" y="0"/>
                </a:lnTo>
                <a:lnTo>
                  <a:pt x="3445445" y="0"/>
                </a:lnTo>
                <a:lnTo>
                  <a:pt x="0" y="2212952"/>
                </a:lnTo>
                <a:close/>
              </a:path>
            </a:pathLst>
          </a:custGeom>
          <a:solidFill>
            <a:srgbClr val="FFFFFF"/>
          </a:solidFill>
          <a:ln w="17915" cap="flat">
            <a:noFill/>
            <a:prstDash val="solid"/>
            <a:miter/>
          </a:ln>
          <a:effectLst>
            <a:outerShdw blurRad="317500" dist="12700" dir="2700000" algn="tl" rotWithShape="0">
              <a:prstClr val="black">
                <a:alpha val="20000"/>
              </a:prstClr>
            </a:outerShdw>
          </a:effectLst>
        </p:spPr>
        <p:txBody>
          <a:bodyPr rtlCol="0" anchor="ctr"/>
          <a:lstStyle/>
          <a:p>
            <a:endParaRPr lang="en-EG"/>
          </a:p>
        </p:txBody>
      </p:sp>
      <p:sp>
        <p:nvSpPr>
          <p:cNvPr id="12" name="TextBox 11">
            <a:extLst>
              <a:ext uri="{FF2B5EF4-FFF2-40B4-BE49-F238E27FC236}">
                <a16:creationId xmlns:a16="http://schemas.microsoft.com/office/drawing/2014/main" id="{1BEB9509-9B46-E746-8AB1-811071C185C4}"/>
              </a:ext>
            </a:extLst>
          </p:cNvPr>
          <p:cNvSpPr txBox="1"/>
          <p:nvPr/>
        </p:nvSpPr>
        <p:spPr>
          <a:xfrm>
            <a:off x="2700811" y="3059668"/>
            <a:ext cx="6790378" cy="615553"/>
          </a:xfrm>
          <a:prstGeom prst="rect">
            <a:avLst/>
          </a:prstGeom>
          <a:noFill/>
        </p:spPr>
        <p:txBody>
          <a:bodyPr wrap="square" lIns="0" tIns="0" rIns="0" bIns="0" rtlCol="0">
            <a:spAutoFit/>
          </a:bodyPr>
          <a:lstStyle/>
          <a:p>
            <a:pPr algn="ctr"/>
            <a:r>
              <a:rPr lang="en-US" sz="4000" b="1" spc="300" dirty="0">
                <a:solidFill>
                  <a:srgbClr val="FFFFFF"/>
                </a:solidFill>
                <a:latin typeface="Raleway" panose="020B0503030101060003" pitchFamily="34" charset="77"/>
                <a:ea typeface="Roboto" panose="02000000000000000000" pitchFamily="2" charset="0"/>
                <a:cs typeface="Open Sans" panose="020B0606030504020204" pitchFamily="34" charset="0"/>
              </a:rPr>
              <a:t>Planning And Modeling</a:t>
            </a:r>
          </a:p>
        </p:txBody>
      </p:sp>
      <p:cxnSp>
        <p:nvCxnSpPr>
          <p:cNvPr id="13" name="Straight Connector 12">
            <a:extLst>
              <a:ext uri="{FF2B5EF4-FFF2-40B4-BE49-F238E27FC236}">
                <a16:creationId xmlns:a16="http://schemas.microsoft.com/office/drawing/2014/main" id="{B50E2D70-345B-5047-BB99-2420A6A75F04}"/>
              </a:ext>
            </a:extLst>
          </p:cNvPr>
          <p:cNvCxnSpPr/>
          <p:nvPr/>
        </p:nvCxnSpPr>
        <p:spPr>
          <a:xfrm>
            <a:off x="5223497" y="3784351"/>
            <a:ext cx="1745007" cy="0"/>
          </a:xfrm>
          <a:prstGeom prst="line">
            <a:avLst/>
          </a:prstGeom>
          <a:ln w="25400" cap="rnd">
            <a:solidFill>
              <a:srgbClr val="FFFF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31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659517" y="87937"/>
            <a:ext cx="2872966" cy="215444"/>
          </a:xfrm>
          <a:prstGeom prst="rect">
            <a:avLst/>
          </a:prstGeom>
          <a:noFill/>
        </p:spPr>
        <p:txBody>
          <a:bodyPr wrap="square" lIns="0" tIns="0" rIns="0" bIns="0" rtlCol="0" anchor="ctr">
            <a:spAutoFit/>
          </a:bodyPr>
          <a:lstStyle/>
          <a:p>
            <a:pPr algn="ctr"/>
            <a:r>
              <a:rPr lang="en-US" sz="1400" dirty="0">
                <a:solidFill>
                  <a:srgbClr val="FFFFFF"/>
                </a:solidFill>
                <a:latin typeface="Raleway Medium" panose="020B0503030101060003" pitchFamily="34" charset="77"/>
                <a:ea typeface="Roboto" panose="02000000000000000000" pitchFamily="2" charset="0"/>
                <a:cs typeface="Open Sans" panose="020B0606030504020204" pitchFamily="34" charset="0"/>
              </a:rPr>
              <a:t>Project Needs</a:t>
            </a:r>
          </a:p>
        </p:txBody>
      </p:sp>
      <p:sp>
        <p:nvSpPr>
          <p:cNvPr id="7" name="Rectangle 6">
            <a:extLst>
              <a:ext uri="{FF2B5EF4-FFF2-40B4-BE49-F238E27FC236}">
                <a16:creationId xmlns:a16="http://schemas.microsoft.com/office/drawing/2014/main" id="{776C1980-F26F-4141-89E1-1101BD3CD6A1}"/>
              </a:ext>
            </a:extLst>
          </p:cNvPr>
          <p:cNvSpPr/>
          <p:nvPr/>
        </p:nvSpPr>
        <p:spPr>
          <a:xfrm>
            <a:off x="705068" y="746522"/>
            <a:ext cx="3561030" cy="1200329"/>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Planning And Modeling</a:t>
            </a:r>
            <a:endParaRPr lang="en-US" sz="3600" b="1" dirty="0">
              <a:solidFill>
                <a:schemeClr val="tx1">
                  <a:lumMod val="90000"/>
                  <a:lumOff val="10000"/>
                </a:schemeClr>
              </a:solidFill>
              <a:latin typeface="Raleway SemiBold" panose="020B0503030101060003" pitchFamily="34" charset="77"/>
            </a:endParaRP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7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4820D691-5C45-47B5-AFDE-E16F097E3433}"/>
              </a:ext>
            </a:extLst>
          </p:cNvPr>
          <p:cNvSpPr/>
          <p:nvPr/>
        </p:nvSpPr>
        <p:spPr>
          <a:xfrm>
            <a:off x="736528" y="2119171"/>
            <a:ext cx="6205355" cy="5014643"/>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52500">
              <a:lnSpc>
                <a:spcPct val="130000"/>
              </a:lnSpc>
              <a:buClr>
                <a:srgbClr val="E9F6FA"/>
              </a:buClr>
              <a:defRPr sz="3000">
                <a:solidFill>
                  <a:srgbClr val="303030"/>
                </a:solidFill>
                <a:uFill>
                  <a:solidFill>
                    <a:srgbClr val="303030"/>
                  </a:solidFill>
                </a:uFill>
              </a:defRPr>
            </a:lvl1pPr>
          </a:lstStyle>
          <a:p>
            <a:pPr rtl="0" fontAlgn="base">
              <a:spcBef>
                <a:spcPts val="1400"/>
              </a:spcBef>
              <a:spcAft>
                <a:spcPts val="400"/>
              </a:spcAft>
              <a:buFont typeface="Arial" panose="020B0604020202020204" pitchFamily="34" charset="0"/>
              <a:buChar char="•"/>
            </a:pPr>
            <a:r>
              <a:rPr lang="en-US" sz="1400" b="1" i="0" u="none" strike="noStrike" dirty="0">
                <a:solidFill>
                  <a:srgbClr val="666666"/>
                </a:solidFill>
                <a:effectLst/>
                <a:latin typeface="Raleway Medium" panose="020B0503030101060003"/>
              </a:rPr>
              <a:t>1.2.1.1 Server-side</a:t>
            </a:r>
            <a:r>
              <a:rPr lang="en-US" sz="1400" b="0" i="0" u="none" strike="noStrike" dirty="0">
                <a:solidFill>
                  <a:srgbClr val="666666"/>
                </a:solidFill>
                <a:effectLst/>
                <a:latin typeface="Raleway Medium" panose="020B0503030101060003"/>
              </a:rPr>
              <a:t>:</a:t>
            </a:r>
            <a:endParaRPr lang="en-US" sz="1400" b="1" i="0" u="none" strike="noStrike" dirty="0">
              <a:solidFill>
                <a:srgbClr val="666666"/>
              </a:solidFill>
              <a:effectLst/>
              <a:latin typeface="Raleway Medium" panose="020B0503030101060003"/>
            </a:endParaRPr>
          </a:p>
          <a:p>
            <a:pPr rtl="0">
              <a:spcBef>
                <a:spcPts val="0"/>
              </a:spcBef>
              <a:spcAft>
                <a:spcPts val="0"/>
              </a:spcAft>
            </a:pPr>
            <a:r>
              <a:rPr lang="en-US" sz="1400" b="0" i="0" u="none" strike="noStrike" dirty="0">
                <a:solidFill>
                  <a:srgbClr val="000000"/>
                </a:solidFill>
                <a:effectLst/>
                <a:latin typeface="Raleway Medium" panose="020B0503030101060003"/>
              </a:rPr>
              <a:t>On the server-side, the server is established using an INET socket and TCP connection. The IP is used as the server’s IP and the port is the non-reserved one. The server always receiving the client’s messages while multiple threads are running for multiple clients. It accepts the client connection.</a:t>
            </a:r>
            <a:endParaRPr lang="en-US" sz="1400" b="0" dirty="0">
              <a:effectLst/>
              <a:latin typeface="Raleway Medium" panose="020B0503030101060003"/>
            </a:endParaRPr>
          </a:p>
          <a:p>
            <a:pPr rtl="0">
              <a:spcBef>
                <a:spcPts val="0"/>
              </a:spcBef>
              <a:spcAft>
                <a:spcPts val="0"/>
              </a:spcAft>
            </a:pPr>
            <a:r>
              <a:rPr lang="en-US" sz="1400" b="0" i="0" u="none" strike="noStrike" dirty="0">
                <a:solidFill>
                  <a:srgbClr val="000000"/>
                </a:solidFill>
                <a:effectLst/>
                <a:latin typeface="Raleway Medium" panose="020B0503030101060003"/>
              </a:rPr>
              <a:t>The message is broadcasted to all clients via the server.</a:t>
            </a:r>
            <a:endParaRPr lang="en-US" sz="1400" b="0" dirty="0">
              <a:effectLst/>
              <a:latin typeface="Raleway Medium" panose="020B0503030101060003"/>
            </a:endParaRPr>
          </a:p>
          <a:p>
            <a:pPr rtl="0" fontAlgn="base">
              <a:spcBef>
                <a:spcPts val="1400"/>
              </a:spcBef>
              <a:spcAft>
                <a:spcPts val="400"/>
              </a:spcAft>
              <a:buFont typeface="Arial" panose="020B0604020202020204" pitchFamily="34" charset="0"/>
              <a:buChar char="•"/>
            </a:pPr>
            <a:r>
              <a:rPr lang="en-US" sz="1400" b="1" i="0" u="none" strike="noStrike" dirty="0">
                <a:solidFill>
                  <a:srgbClr val="666666"/>
                </a:solidFill>
                <a:effectLst/>
                <a:latin typeface="Raleway Medium" panose="020B0503030101060003"/>
              </a:rPr>
              <a:t>1.2.1.2 Client-Side:</a:t>
            </a:r>
          </a:p>
          <a:p>
            <a:pPr rtl="0">
              <a:spcBef>
                <a:spcPts val="0"/>
              </a:spcBef>
              <a:spcAft>
                <a:spcPts val="0"/>
              </a:spcAft>
            </a:pPr>
            <a:r>
              <a:rPr lang="en-US" sz="1400" b="0" i="0" u="none" strike="noStrike" dirty="0">
                <a:solidFill>
                  <a:srgbClr val="000000"/>
                </a:solidFill>
                <a:effectLst/>
                <a:latin typeface="Raleway Medium" panose="020B0503030101060003"/>
              </a:rPr>
              <a:t>On the client-side, the running server’s IP and port are needed to connect to it. After a successful connection, it then needs to write the message to broadcast via the server. There are two threads on the client-side, one for receiving and others for writing messages. Broadcasted messages are shown on each client.</a:t>
            </a:r>
            <a:endParaRPr lang="en-US" sz="1400" b="0" dirty="0">
              <a:effectLst/>
              <a:latin typeface="Raleway Medium" panose="020B0503030101060003"/>
            </a:endParaRPr>
          </a:p>
          <a:p>
            <a:pPr rtl="0">
              <a:spcBef>
                <a:spcPts val="0"/>
              </a:spcBef>
              <a:spcAft>
                <a:spcPts val="0"/>
              </a:spcAft>
            </a:pPr>
            <a:r>
              <a:rPr lang="en-US" sz="1400" b="0" i="0" u="none" strike="noStrike" dirty="0">
                <a:solidFill>
                  <a:srgbClr val="000000"/>
                </a:solidFill>
                <a:effectLst/>
                <a:latin typeface="Raleway Medium" panose="020B0503030101060003"/>
              </a:rPr>
              <a:t>The server must be running for the Client. On the server side, 3 different modules manage, broadcast the messages, and receives the messages from the client.</a:t>
            </a:r>
            <a:endParaRPr lang="en-US" sz="1400" b="0" dirty="0">
              <a:effectLst/>
              <a:latin typeface="Raleway Medium" panose="020B0503030101060003"/>
            </a:endParaRPr>
          </a:p>
          <a:p>
            <a:br>
              <a:rPr lang="en-US" sz="1400" dirty="0">
                <a:latin typeface="Raleway Medium" panose="020B0503030101060003"/>
              </a:rPr>
            </a:br>
            <a:endParaRPr lang="en-US" sz="1400" dirty="0">
              <a:solidFill>
                <a:schemeClr val="tx1"/>
              </a:solidFill>
              <a:latin typeface="Raleway Medium" panose="020B0503030101060003"/>
              <a:cs typeface="Arial" panose="020B0604020202020204" pitchFamily="34" charset="0"/>
            </a:endParaRPr>
          </a:p>
        </p:txBody>
      </p:sp>
      <p:pic>
        <p:nvPicPr>
          <p:cNvPr id="2050" name="Picture 2">
            <a:extLst>
              <a:ext uri="{FF2B5EF4-FFF2-40B4-BE49-F238E27FC236}">
                <a16:creationId xmlns:a16="http://schemas.microsoft.com/office/drawing/2014/main" id="{C882F03D-590E-443B-A5A4-7FCE2D1A3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603" y="1514011"/>
            <a:ext cx="4686677" cy="2861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71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987763" y="87937"/>
            <a:ext cx="2872966" cy="215444"/>
          </a:xfrm>
          <a:prstGeom prst="rect">
            <a:avLst/>
          </a:prstGeom>
          <a:noFill/>
        </p:spPr>
        <p:txBody>
          <a:bodyPr wrap="square" lIns="0" tIns="0" rIns="0" bIns="0" rtlCol="0" anchor="ctr">
            <a:spAutoFit/>
          </a:bodyPr>
          <a:lstStyle/>
          <a:p>
            <a:r>
              <a:rPr lang="en-US" sz="1400" b="1" dirty="0">
                <a:solidFill>
                  <a:schemeClr val="bg1"/>
                </a:solidFill>
                <a:latin typeface="Raleway SemiBold" panose="020B0503030101060003" pitchFamily="34" charset="77"/>
              </a:rPr>
              <a:t>Planning And Modeling</a:t>
            </a:r>
          </a:p>
        </p:txBody>
      </p:sp>
      <p:sp>
        <p:nvSpPr>
          <p:cNvPr id="7" name="Rectangle 6">
            <a:extLst>
              <a:ext uri="{FF2B5EF4-FFF2-40B4-BE49-F238E27FC236}">
                <a16:creationId xmlns:a16="http://schemas.microsoft.com/office/drawing/2014/main" id="{776C1980-F26F-4141-89E1-1101BD3CD6A1}"/>
              </a:ext>
            </a:extLst>
          </p:cNvPr>
          <p:cNvSpPr/>
          <p:nvPr/>
        </p:nvSpPr>
        <p:spPr>
          <a:xfrm>
            <a:off x="736527" y="846545"/>
            <a:ext cx="8325409" cy="646331"/>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Why TCP Protocols And Its Working</a:t>
            </a:r>
            <a:endParaRPr lang="en-US" sz="3600" b="1" dirty="0">
              <a:solidFill>
                <a:schemeClr val="tx1">
                  <a:lumMod val="90000"/>
                  <a:lumOff val="10000"/>
                </a:schemeClr>
              </a:solidFill>
              <a:latin typeface="Raleway SemiBold" panose="020B0503030101060003" pitchFamily="34" charset="77"/>
            </a:endParaRP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79"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05A5FF4C-52F6-4210-A5B3-D002FF6095E6}"/>
              </a:ext>
            </a:extLst>
          </p:cNvPr>
          <p:cNvSpPr/>
          <p:nvPr/>
        </p:nvSpPr>
        <p:spPr>
          <a:xfrm>
            <a:off x="1055925" y="1577529"/>
            <a:ext cx="6205355" cy="137159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52500">
              <a:lnSpc>
                <a:spcPct val="130000"/>
              </a:lnSpc>
              <a:buClr>
                <a:srgbClr val="E9F6FA"/>
              </a:buClr>
              <a:defRPr sz="3000">
                <a:solidFill>
                  <a:srgbClr val="303030"/>
                </a:solidFill>
                <a:uFill>
                  <a:solidFill>
                    <a:srgbClr val="303030"/>
                  </a:solidFill>
                </a:uFill>
              </a:defRPr>
            </a:lvl1pPr>
          </a:lstStyle>
          <a:p>
            <a:pPr rtl="0">
              <a:spcBef>
                <a:spcPts val="0"/>
              </a:spcBef>
              <a:spcAft>
                <a:spcPts val="0"/>
              </a:spcAft>
            </a:pPr>
            <a:r>
              <a:rPr lang="en-US" sz="1400" b="1" i="0" dirty="0">
                <a:solidFill>
                  <a:srgbClr val="202124"/>
                </a:solidFill>
                <a:effectLst/>
                <a:latin typeface="Raleway Medium" panose="020B0503030101060003"/>
              </a:rPr>
              <a:t>TCP</a:t>
            </a:r>
            <a:r>
              <a:rPr lang="en-US" sz="1400" b="0" i="0" dirty="0">
                <a:solidFill>
                  <a:srgbClr val="202124"/>
                </a:solidFill>
                <a:effectLst/>
                <a:latin typeface="Raleway Medium" panose="020B0503030101060003"/>
              </a:rPr>
              <a:t> is a connection-oriented protocol, whereas </a:t>
            </a:r>
            <a:r>
              <a:rPr lang="en-US" sz="1400" b="1" i="0" dirty="0">
                <a:solidFill>
                  <a:srgbClr val="202124"/>
                </a:solidFill>
                <a:effectLst/>
                <a:latin typeface="Raleway Medium" panose="020B0503030101060003"/>
              </a:rPr>
              <a:t>UDP</a:t>
            </a:r>
            <a:r>
              <a:rPr lang="en-US" sz="1400" b="0" i="0" dirty="0">
                <a:solidFill>
                  <a:srgbClr val="202124"/>
                </a:solidFill>
                <a:effectLst/>
                <a:latin typeface="Raleway Medium" panose="020B0503030101060003"/>
              </a:rPr>
              <a:t> is a connectionless protocol. A key difference between </a:t>
            </a:r>
            <a:r>
              <a:rPr lang="en-US" sz="1400" b="1" i="0" dirty="0">
                <a:solidFill>
                  <a:srgbClr val="202124"/>
                </a:solidFill>
                <a:effectLst/>
                <a:latin typeface="Raleway Medium" panose="020B0503030101060003"/>
              </a:rPr>
              <a:t>TCP</a:t>
            </a:r>
            <a:r>
              <a:rPr lang="en-US" sz="1400" b="0" i="0" dirty="0">
                <a:solidFill>
                  <a:srgbClr val="202124"/>
                </a:solidFill>
                <a:effectLst/>
                <a:latin typeface="Raleway Medium" panose="020B0503030101060003"/>
              </a:rPr>
              <a:t> and </a:t>
            </a:r>
            <a:r>
              <a:rPr lang="en-US" sz="1400" b="1" i="0" dirty="0">
                <a:solidFill>
                  <a:srgbClr val="202124"/>
                </a:solidFill>
                <a:effectLst/>
                <a:latin typeface="Raleway Medium" panose="020B0503030101060003"/>
              </a:rPr>
              <a:t>UDP</a:t>
            </a:r>
            <a:r>
              <a:rPr lang="en-US" sz="1400" b="0" i="0" dirty="0">
                <a:solidFill>
                  <a:srgbClr val="202124"/>
                </a:solidFill>
                <a:effectLst/>
                <a:latin typeface="Raleway Medium" panose="020B0503030101060003"/>
              </a:rPr>
              <a:t> is speed, as </a:t>
            </a:r>
            <a:r>
              <a:rPr lang="en-US" sz="1400" b="1" i="0" dirty="0">
                <a:solidFill>
                  <a:srgbClr val="202124"/>
                </a:solidFill>
                <a:effectLst/>
                <a:latin typeface="Raleway Medium" panose="020B0503030101060003"/>
              </a:rPr>
              <a:t>TCP</a:t>
            </a:r>
            <a:r>
              <a:rPr lang="en-US" sz="1400" b="0" i="0" dirty="0">
                <a:solidFill>
                  <a:srgbClr val="202124"/>
                </a:solidFill>
                <a:effectLst/>
                <a:latin typeface="Raleway Medium" panose="020B0503030101060003"/>
              </a:rPr>
              <a:t> is comparatively slower than </a:t>
            </a:r>
            <a:r>
              <a:rPr lang="en-US" sz="1400" b="1" i="0" dirty="0">
                <a:solidFill>
                  <a:srgbClr val="202124"/>
                </a:solidFill>
                <a:effectLst/>
                <a:latin typeface="Raleway Medium" panose="020B0503030101060003"/>
              </a:rPr>
              <a:t>UDP</a:t>
            </a:r>
            <a:r>
              <a:rPr lang="en-US" sz="1400" b="0" i="0" dirty="0">
                <a:solidFill>
                  <a:srgbClr val="202124"/>
                </a:solidFill>
                <a:effectLst/>
                <a:latin typeface="Raleway Medium" panose="020B0503030101060003"/>
              </a:rPr>
              <a:t>. Overall, </a:t>
            </a:r>
            <a:r>
              <a:rPr lang="en-US" sz="1400" b="1" i="0" dirty="0">
                <a:solidFill>
                  <a:srgbClr val="202124"/>
                </a:solidFill>
                <a:effectLst/>
                <a:latin typeface="Raleway Medium" panose="020B0503030101060003"/>
              </a:rPr>
              <a:t>UDP</a:t>
            </a:r>
            <a:r>
              <a:rPr lang="en-US" sz="1400" b="0" i="0" dirty="0">
                <a:solidFill>
                  <a:srgbClr val="202124"/>
                </a:solidFill>
                <a:effectLst/>
                <a:latin typeface="Raleway Medium" panose="020B0503030101060003"/>
              </a:rPr>
              <a:t> is a much faster, simpler, and efficient protocol, however, retransmission of lost data packets is only possible with </a:t>
            </a:r>
            <a:r>
              <a:rPr lang="en-US" sz="1400" b="1" i="0" dirty="0">
                <a:solidFill>
                  <a:srgbClr val="202124"/>
                </a:solidFill>
                <a:effectLst/>
                <a:latin typeface="Raleway Medium" panose="020B0503030101060003"/>
              </a:rPr>
              <a:t>TCP</a:t>
            </a:r>
            <a:endParaRPr lang="en-US" sz="1400" dirty="0">
              <a:solidFill>
                <a:schemeClr val="tx1"/>
              </a:solidFill>
              <a:latin typeface="Raleway Medium" panose="020B0503030101060003"/>
              <a:cs typeface="Arial" panose="020B0604020202020204" pitchFamily="34" charset="0"/>
            </a:endParaRPr>
          </a:p>
        </p:txBody>
      </p:sp>
      <p:pic>
        <p:nvPicPr>
          <p:cNvPr id="9" name="Picture 8">
            <a:extLst>
              <a:ext uri="{FF2B5EF4-FFF2-40B4-BE49-F238E27FC236}">
                <a16:creationId xmlns:a16="http://schemas.microsoft.com/office/drawing/2014/main" id="{CDFB945C-C93F-4869-ADA1-75B9E6F6FBF5}"/>
              </a:ext>
            </a:extLst>
          </p:cNvPr>
          <p:cNvPicPr>
            <a:picLocks noChangeAspect="1"/>
          </p:cNvPicPr>
          <p:nvPr/>
        </p:nvPicPr>
        <p:blipFill>
          <a:blip r:embed="rId2"/>
          <a:stretch>
            <a:fillRect/>
          </a:stretch>
        </p:blipFill>
        <p:spPr>
          <a:xfrm>
            <a:off x="918796" y="2949123"/>
            <a:ext cx="8572500" cy="3581400"/>
          </a:xfrm>
          <a:prstGeom prst="rect">
            <a:avLst/>
          </a:prstGeom>
        </p:spPr>
      </p:pic>
    </p:spTree>
    <p:extLst>
      <p:ext uri="{BB962C8B-B14F-4D97-AF65-F5344CB8AC3E}">
        <p14:creationId xmlns:p14="http://schemas.microsoft.com/office/powerpoint/2010/main" val="136981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987763" y="87937"/>
            <a:ext cx="2872966" cy="215444"/>
          </a:xfrm>
          <a:prstGeom prst="rect">
            <a:avLst/>
          </a:prstGeom>
          <a:noFill/>
        </p:spPr>
        <p:txBody>
          <a:bodyPr wrap="square" lIns="0" tIns="0" rIns="0" bIns="0" rtlCol="0" anchor="ctr">
            <a:spAutoFit/>
          </a:bodyPr>
          <a:lstStyle/>
          <a:p>
            <a:r>
              <a:rPr lang="en-US" sz="1400" b="1" dirty="0">
                <a:solidFill>
                  <a:schemeClr val="bg1"/>
                </a:solidFill>
                <a:latin typeface="Raleway SemiBold" panose="020B0503030101060003" pitchFamily="34" charset="77"/>
              </a:rPr>
              <a:t>Planning And Modeling</a:t>
            </a:r>
          </a:p>
        </p:txBody>
      </p:sp>
      <p:sp>
        <p:nvSpPr>
          <p:cNvPr id="7" name="Rectangle 6">
            <a:extLst>
              <a:ext uri="{FF2B5EF4-FFF2-40B4-BE49-F238E27FC236}">
                <a16:creationId xmlns:a16="http://schemas.microsoft.com/office/drawing/2014/main" id="{776C1980-F26F-4141-89E1-1101BD3CD6A1}"/>
              </a:ext>
            </a:extLst>
          </p:cNvPr>
          <p:cNvSpPr/>
          <p:nvPr/>
        </p:nvSpPr>
        <p:spPr>
          <a:xfrm>
            <a:off x="736527" y="846545"/>
            <a:ext cx="8325409" cy="646331"/>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Message Broadcasting</a:t>
            </a:r>
            <a:endParaRPr lang="en-US" sz="3600" b="1" dirty="0">
              <a:solidFill>
                <a:schemeClr val="tx1">
                  <a:lumMod val="90000"/>
                  <a:lumOff val="10000"/>
                </a:schemeClr>
              </a:solidFill>
              <a:latin typeface="Raleway SemiBold" panose="020B0503030101060003" pitchFamily="34" charset="77"/>
            </a:endParaRP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79"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05A5FF4C-52F6-4210-A5B3-D002FF6095E6}"/>
              </a:ext>
            </a:extLst>
          </p:cNvPr>
          <p:cNvSpPr/>
          <p:nvPr/>
        </p:nvSpPr>
        <p:spPr>
          <a:xfrm>
            <a:off x="736527" y="2398145"/>
            <a:ext cx="4115313" cy="2483693"/>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52500">
              <a:lnSpc>
                <a:spcPct val="130000"/>
              </a:lnSpc>
              <a:buClr>
                <a:srgbClr val="E9F6FA"/>
              </a:buClr>
              <a:defRPr sz="3000">
                <a:solidFill>
                  <a:srgbClr val="303030"/>
                </a:solidFill>
                <a:uFill>
                  <a:solidFill>
                    <a:srgbClr val="303030"/>
                  </a:solidFill>
                </a:uFill>
              </a:defRPr>
            </a:lvl1pPr>
          </a:lstStyle>
          <a:p>
            <a:pPr rtl="0">
              <a:spcBef>
                <a:spcPts val="0"/>
              </a:spcBef>
              <a:spcAft>
                <a:spcPts val="0"/>
              </a:spcAft>
            </a:pPr>
            <a:r>
              <a:rPr lang="en-US" sz="1800" b="0" i="0" dirty="0">
                <a:solidFill>
                  <a:srgbClr val="202124"/>
                </a:solidFill>
                <a:effectLst/>
                <a:latin typeface="Raleway"/>
              </a:rPr>
              <a:t>With the </a:t>
            </a:r>
            <a:r>
              <a:rPr lang="en-US" sz="1800" b="1" i="0" dirty="0">
                <a:solidFill>
                  <a:srgbClr val="202124"/>
                </a:solidFill>
                <a:effectLst/>
                <a:latin typeface="Raleway"/>
              </a:rPr>
              <a:t>broadcast</a:t>
            </a:r>
            <a:r>
              <a:rPr lang="en-US" sz="1800" b="0" i="0" dirty="0">
                <a:solidFill>
                  <a:srgbClr val="202124"/>
                </a:solidFill>
                <a:effectLst/>
                <a:latin typeface="Raleway"/>
              </a:rPr>
              <a:t> list feature, you can send a </a:t>
            </a:r>
            <a:r>
              <a:rPr lang="en-US" sz="1800" b="1" i="0" dirty="0">
                <a:solidFill>
                  <a:srgbClr val="202124"/>
                </a:solidFill>
                <a:effectLst/>
                <a:latin typeface="Raleway"/>
              </a:rPr>
              <a:t>message</a:t>
            </a:r>
            <a:r>
              <a:rPr lang="en-US" sz="1800" b="0" i="0" dirty="0">
                <a:solidFill>
                  <a:srgbClr val="202124"/>
                </a:solidFill>
                <a:effectLst/>
                <a:latin typeface="Raleway"/>
              </a:rPr>
              <a:t> to several of your contacts at once. </a:t>
            </a:r>
            <a:r>
              <a:rPr lang="en-US" sz="1800" b="1" i="0" dirty="0">
                <a:solidFill>
                  <a:srgbClr val="202124"/>
                </a:solidFill>
                <a:effectLst/>
                <a:latin typeface="Raleway"/>
              </a:rPr>
              <a:t>Broadcast</a:t>
            </a:r>
            <a:r>
              <a:rPr lang="en-US" sz="1800" b="0" i="0" dirty="0">
                <a:solidFill>
                  <a:srgbClr val="202124"/>
                </a:solidFill>
                <a:effectLst/>
                <a:latin typeface="Raleway"/>
              </a:rPr>
              <a:t> lists are saved lists of </a:t>
            </a:r>
            <a:r>
              <a:rPr lang="en-US" sz="1800" b="1" i="0" dirty="0">
                <a:solidFill>
                  <a:srgbClr val="202124"/>
                </a:solidFill>
                <a:effectLst/>
                <a:latin typeface="Raleway"/>
              </a:rPr>
              <a:t>message</a:t>
            </a:r>
            <a:r>
              <a:rPr lang="en-US" sz="1800" b="0" i="0" dirty="0">
                <a:solidFill>
                  <a:srgbClr val="202124"/>
                </a:solidFill>
                <a:effectLst/>
                <a:latin typeface="Raleway"/>
              </a:rPr>
              <a:t> recipients that you can repeatedly send </a:t>
            </a:r>
            <a:r>
              <a:rPr lang="en-US" sz="1800" b="1" i="0" dirty="0">
                <a:solidFill>
                  <a:srgbClr val="202124"/>
                </a:solidFill>
                <a:effectLst/>
                <a:latin typeface="Raleway"/>
              </a:rPr>
              <a:t>broadcast messages</a:t>
            </a:r>
            <a:r>
              <a:rPr lang="en-US" sz="1800" b="0" i="0" dirty="0">
                <a:solidFill>
                  <a:srgbClr val="202124"/>
                </a:solidFill>
                <a:effectLst/>
                <a:latin typeface="Raleway"/>
              </a:rPr>
              <a:t> to without having to select them each time.</a:t>
            </a:r>
            <a:endParaRPr lang="en-US" sz="1800" dirty="0">
              <a:solidFill>
                <a:schemeClr val="tx1"/>
              </a:solidFill>
              <a:latin typeface="Raleway"/>
              <a:cs typeface="Arial" panose="020B0604020202020204" pitchFamily="34" charset="0"/>
            </a:endParaRPr>
          </a:p>
        </p:txBody>
      </p:sp>
      <p:pic>
        <p:nvPicPr>
          <p:cNvPr id="1026" name="Picture 2" descr="Broadcasting Chat Server Project using Java | Source Code Project">
            <a:extLst>
              <a:ext uri="{FF2B5EF4-FFF2-40B4-BE49-F238E27FC236}">
                <a16:creationId xmlns:a16="http://schemas.microsoft.com/office/drawing/2014/main" id="{52D1B3AC-2429-4510-9D43-920147A7D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603" y="1643467"/>
            <a:ext cx="5466657" cy="4595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93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987763" y="87937"/>
            <a:ext cx="2872966" cy="215444"/>
          </a:xfrm>
          <a:prstGeom prst="rect">
            <a:avLst/>
          </a:prstGeom>
          <a:noFill/>
        </p:spPr>
        <p:txBody>
          <a:bodyPr wrap="square" lIns="0" tIns="0" rIns="0" bIns="0" rtlCol="0" anchor="ctr">
            <a:spAutoFit/>
          </a:bodyPr>
          <a:lstStyle/>
          <a:p>
            <a:r>
              <a:rPr lang="en-US" sz="1400" b="1" dirty="0">
                <a:solidFill>
                  <a:schemeClr val="bg1"/>
                </a:solidFill>
                <a:latin typeface="Raleway SemiBold" panose="020B0503030101060003" pitchFamily="34" charset="77"/>
              </a:rPr>
              <a:t>Planning And Modeling</a:t>
            </a:r>
          </a:p>
        </p:txBody>
      </p:sp>
      <p:sp>
        <p:nvSpPr>
          <p:cNvPr id="7" name="Rectangle 6">
            <a:extLst>
              <a:ext uri="{FF2B5EF4-FFF2-40B4-BE49-F238E27FC236}">
                <a16:creationId xmlns:a16="http://schemas.microsoft.com/office/drawing/2014/main" id="{776C1980-F26F-4141-89E1-1101BD3CD6A1}"/>
              </a:ext>
            </a:extLst>
          </p:cNvPr>
          <p:cNvSpPr/>
          <p:nvPr/>
        </p:nvSpPr>
        <p:spPr>
          <a:xfrm>
            <a:off x="736527" y="846545"/>
            <a:ext cx="8325409" cy="646331"/>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Ultimate Graph</a:t>
            </a:r>
            <a:endParaRPr lang="en-US" sz="3600" b="1" dirty="0">
              <a:solidFill>
                <a:schemeClr val="tx1">
                  <a:lumMod val="90000"/>
                  <a:lumOff val="10000"/>
                </a:schemeClr>
              </a:solidFill>
              <a:latin typeface="Raleway SemiBold" panose="020B0503030101060003" pitchFamily="34" charset="77"/>
            </a:endParaRP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2050" name="Picture 2" descr="Chapter 4. Elementary TCP Sockets - Shichao&amp;#39;s Notes">
            <a:extLst>
              <a:ext uri="{FF2B5EF4-FFF2-40B4-BE49-F238E27FC236}">
                <a16:creationId xmlns:a16="http://schemas.microsoft.com/office/drawing/2014/main" id="{306F407C-50CE-42E8-AC28-C58D3095E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142" y="769313"/>
            <a:ext cx="501015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59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7C438B-3BBE-D645-9C4A-1F31E9BFCA3B}"/>
              </a:ext>
            </a:extLst>
          </p:cNvPr>
          <p:cNvSpPr txBox="1"/>
          <p:nvPr/>
        </p:nvSpPr>
        <p:spPr>
          <a:xfrm>
            <a:off x="4659517" y="92328"/>
            <a:ext cx="2872966" cy="215444"/>
          </a:xfrm>
          <a:prstGeom prst="rect">
            <a:avLst/>
          </a:prstGeom>
          <a:noFill/>
        </p:spPr>
        <p:txBody>
          <a:bodyPr wrap="square" lIns="0" tIns="0" rIns="0" bIns="0" rtlCol="0">
            <a:spAutoFit/>
          </a:bodyPr>
          <a:lstStyle/>
          <a:p>
            <a:pPr algn="ctr"/>
            <a:r>
              <a:rPr lang="en-US" sz="1400" dirty="0">
                <a:solidFill>
                  <a:srgbClr val="FFFFFF"/>
                </a:solidFill>
                <a:latin typeface="Raleway Medium" panose="020B0503030101060003" pitchFamily="34" charset="77"/>
                <a:ea typeface="Roboto" panose="02000000000000000000" pitchFamily="2" charset="0"/>
                <a:cs typeface="Open Sans" panose="020B0606030504020204" pitchFamily="34" charset="0"/>
              </a:rPr>
              <a:t>Introduction</a:t>
            </a:r>
          </a:p>
        </p:txBody>
      </p:sp>
      <p:sp>
        <p:nvSpPr>
          <p:cNvPr id="5" name="TextBox 4">
            <a:extLst>
              <a:ext uri="{FF2B5EF4-FFF2-40B4-BE49-F238E27FC236}">
                <a16:creationId xmlns:a16="http://schemas.microsoft.com/office/drawing/2014/main" id="{E324F102-2908-894E-8532-44C4E26EABFA}"/>
              </a:ext>
            </a:extLst>
          </p:cNvPr>
          <p:cNvSpPr txBox="1"/>
          <p:nvPr/>
        </p:nvSpPr>
        <p:spPr>
          <a:xfrm>
            <a:off x="6096000" y="6579182"/>
            <a:ext cx="2758429" cy="184666"/>
          </a:xfrm>
          <a:prstGeom prst="rect">
            <a:avLst/>
          </a:prstGeom>
          <a:noFill/>
        </p:spPr>
        <p:txBody>
          <a:bodyPr wrap="square" lIns="0" tIns="0" rIns="0" bIns="0" rtlCol="0">
            <a:spAutoFit/>
          </a:bodyPr>
          <a:lstStyle/>
          <a:p>
            <a:pPr algn="ctr"/>
            <a:r>
              <a:rPr lang="en-US" sz="1200" dirty="0">
                <a:solidFill>
                  <a:srgbClr val="FFFFFF"/>
                </a:solidFill>
                <a:latin typeface="Raleway Medium" panose="020B0503030101060003" pitchFamily="34" charset="77"/>
                <a:ea typeface="Roboto" panose="02000000000000000000" pitchFamily="2" charset="0"/>
                <a:cs typeface="Open Sans" panose="020B0606030504020204" pitchFamily="34" charset="0"/>
              </a:rPr>
              <a:t>project timeline </a:t>
            </a:r>
            <a:endParaRPr lang="en-EG" sz="1200" dirty="0">
              <a:solidFill>
                <a:srgbClr val="FFFFFF"/>
              </a:solidFill>
              <a:latin typeface="Raleway Medium" panose="020B0503030101060003" pitchFamily="34" charset="77"/>
              <a:ea typeface="Roboto" panose="02000000000000000000" pitchFamily="2" charset="0"/>
              <a:cs typeface="Open Sans" panose="020B0606030504020204" pitchFamily="34" charset="0"/>
            </a:endParaRPr>
          </a:p>
        </p:txBody>
      </p:sp>
      <p:cxnSp>
        <p:nvCxnSpPr>
          <p:cNvPr id="6" name="Straight Connector 5">
            <a:extLst>
              <a:ext uri="{FF2B5EF4-FFF2-40B4-BE49-F238E27FC236}">
                <a16:creationId xmlns:a16="http://schemas.microsoft.com/office/drawing/2014/main" id="{E2EA2B88-18AC-4541-AFD0-C8930AC012C1}"/>
              </a:ext>
            </a:extLst>
          </p:cNvPr>
          <p:cNvCxnSpPr/>
          <p:nvPr/>
        </p:nvCxnSpPr>
        <p:spPr>
          <a:xfrm>
            <a:off x="6096000" y="6535713"/>
            <a:ext cx="0" cy="271605"/>
          </a:xfrm>
          <a:prstGeom prst="line">
            <a:avLst/>
          </a:prstGeom>
          <a:ln w="19050" cap="rnd">
            <a:solidFill>
              <a:srgbClr val="FFFFFF"/>
            </a:solidFill>
            <a:round/>
          </a:ln>
        </p:spPr>
        <p:style>
          <a:lnRef idx="1">
            <a:schemeClr val="accent1"/>
          </a:lnRef>
          <a:fillRef idx="0">
            <a:schemeClr val="accent1"/>
          </a:fillRef>
          <a:effectRef idx="0">
            <a:schemeClr val="accent1"/>
          </a:effectRef>
          <a:fontRef idx="minor">
            <a:schemeClr val="tx1"/>
          </a:fontRef>
        </p:style>
      </p:cxnSp>
      <p:sp>
        <p:nvSpPr>
          <p:cNvPr id="9" name="Rectangle 27">
            <a:extLst>
              <a:ext uri="{FF2B5EF4-FFF2-40B4-BE49-F238E27FC236}">
                <a16:creationId xmlns:a16="http://schemas.microsoft.com/office/drawing/2014/main" id="{FD2F3A77-E0B7-7B40-B269-0CF0147D1591}"/>
              </a:ext>
            </a:extLst>
          </p:cNvPr>
          <p:cNvSpPr/>
          <p:nvPr/>
        </p:nvSpPr>
        <p:spPr>
          <a:xfrm>
            <a:off x="1010032" y="842818"/>
            <a:ext cx="3365404" cy="4954487"/>
          </a:xfrm>
          <a:prstGeom prst="roundRect">
            <a:avLst>
              <a:gd name="adj" fmla="val 1446"/>
            </a:avLst>
          </a:pr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0" name="Rectangle 27">
            <a:extLst>
              <a:ext uri="{FF2B5EF4-FFF2-40B4-BE49-F238E27FC236}">
                <a16:creationId xmlns:a16="http://schemas.microsoft.com/office/drawing/2014/main" id="{40C70110-1EEF-4245-A238-07A52F8CE2F9}"/>
              </a:ext>
            </a:extLst>
          </p:cNvPr>
          <p:cNvSpPr>
            <a:spLocks noChangeAspect="1"/>
          </p:cNvSpPr>
          <p:nvPr/>
        </p:nvSpPr>
        <p:spPr>
          <a:xfrm>
            <a:off x="3503208" y="4711582"/>
            <a:ext cx="1309090" cy="1440000"/>
          </a:xfrm>
          <a:prstGeom prst="roundRect">
            <a:avLst>
              <a:gd name="adj" fmla="val 1446"/>
            </a:avLst>
          </a:pr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8" name="Rectangle 26">
            <a:extLst>
              <a:ext uri="{FF2B5EF4-FFF2-40B4-BE49-F238E27FC236}">
                <a16:creationId xmlns:a16="http://schemas.microsoft.com/office/drawing/2014/main" id="{46E00E91-78BA-2144-83AB-0AB3B66E7596}"/>
              </a:ext>
            </a:extLst>
          </p:cNvPr>
          <p:cNvSpPr/>
          <p:nvPr/>
        </p:nvSpPr>
        <p:spPr>
          <a:xfrm>
            <a:off x="1294612" y="1060695"/>
            <a:ext cx="3365404" cy="4954487"/>
          </a:xfrm>
          <a:prstGeom prst="roundRect">
            <a:avLst>
              <a:gd name="adj" fmla="val 1749"/>
            </a:avLst>
          </a:prstGeom>
          <a:gradFill>
            <a:gsLst>
              <a:gs pos="0">
                <a:schemeClr val="accent1"/>
              </a:gs>
              <a:gs pos="100000">
                <a:schemeClr val="accent1">
                  <a:lumMod val="7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6" name="Laurence Ghibli">
            <a:extLst>
              <a:ext uri="{FF2B5EF4-FFF2-40B4-BE49-F238E27FC236}">
                <a16:creationId xmlns:a16="http://schemas.microsoft.com/office/drawing/2014/main" id="{46C96966-11B1-1F4C-975C-57569248BC4F}"/>
              </a:ext>
            </a:extLst>
          </p:cNvPr>
          <p:cNvSpPr/>
          <p:nvPr/>
        </p:nvSpPr>
        <p:spPr>
          <a:xfrm>
            <a:off x="1561436" y="3785910"/>
            <a:ext cx="2559051" cy="2492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defTabSz="622300">
              <a:lnSpc>
                <a:spcPct val="90000"/>
              </a:lnSpc>
              <a:defRPr sz="3000">
                <a:solidFill>
                  <a:srgbClr val="303030"/>
                </a:solidFill>
                <a:latin typeface="Ubuntu"/>
                <a:ea typeface="Ubuntu"/>
                <a:cs typeface="Ubuntu"/>
                <a:sym typeface="Ubuntu"/>
              </a:defRPr>
            </a:lvl1pPr>
          </a:lstStyle>
          <a:p>
            <a:endParaRPr lang="en-US" sz="1800" dirty="0">
              <a:solidFill>
                <a:srgbClr val="FFFFFF"/>
              </a:solidFill>
              <a:latin typeface="Raleway Medium" panose="020B0503030101060003" pitchFamily="34" charset="77"/>
            </a:endParaRPr>
          </a:p>
        </p:txBody>
      </p:sp>
      <p:grpSp>
        <p:nvGrpSpPr>
          <p:cNvPr id="24" name="Group 23">
            <a:extLst>
              <a:ext uri="{FF2B5EF4-FFF2-40B4-BE49-F238E27FC236}">
                <a16:creationId xmlns:a16="http://schemas.microsoft.com/office/drawing/2014/main" id="{948F2AB0-58E5-D644-AC23-E7C024D42BC9}"/>
              </a:ext>
            </a:extLst>
          </p:cNvPr>
          <p:cNvGrpSpPr/>
          <p:nvPr/>
        </p:nvGrpSpPr>
        <p:grpSpPr>
          <a:xfrm>
            <a:off x="1598702" y="5691930"/>
            <a:ext cx="2559051" cy="193899"/>
            <a:chOff x="1561436" y="3873208"/>
            <a:chExt cx="2559051" cy="193899"/>
          </a:xfrm>
        </p:grpSpPr>
        <p:sp>
          <p:nvSpPr>
            <p:cNvPr id="17" name="Start Date">
              <a:extLst>
                <a:ext uri="{FF2B5EF4-FFF2-40B4-BE49-F238E27FC236}">
                  <a16:creationId xmlns:a16="http://schemas.microsoft.com/office/drawing/2014/main" id="{1086ADAB-64EC-BC42-8F28-4D32153407E8}"/>
                </a:ext>
              </a:extLst>
            </p:cNvPr>
            <p:cNvSpPr/>
            <p:nvPr/>
          </p:nvSpPr>
          <p:spPr>
            <a:xfrm>
              <a:off x="1561436" y="3873208"/>
              <a:ext cx="1610617" cy="193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defTabSz="622300">
                <a:lnSpc>
                  <a:spcPct val="90000"/>
                </a:lnSpc>
                <a:defRPr sz="3000" b="1">
                  <a:solidFill>
                    <a:srgbClr val="303030"/>
                  </a:solidFill>
                  <a:latin typeface="Ubuntu"/>
                  <a:ea typeface="Ubuntu"/>
                  <a:cs typeface="Ubuntu"/>
                  <a:sym typeface="Ubuntu"/>
                </a:defRPr>
              </a:lvl1pPr>
            </a:lstStyle>
            <a:p>
              <a:r>
                <a:rPr lang="en-US" sz="1400" dirty="0">
                  <a:solidFill>
                    <a:srgbClr val="FFFFFF"/>
                  </a:solidFill>
                  <a:latin typeface="Raleway" panose="020B0503030101060003" pitchFamily="34" charset="77"/>
                </a:rPr>
                <a:t>Dated:</a:t>
              </a:r>
              <a:endParaRPr sz="1400" dirty="0">
                <a:solidFill>
                  <a:srgbClr val="FFFFFF"/>
                </a:solidFill>
                <a:latin typeface="Raleway" panose="020B0503030101060003" pitchFamily="34" charset="77"/>
              </a:endParaRPr>
            </a:p>
          </p:txBody>
        </p:sp>
        <p:sp>
          <p:nvSpPr>
            <p:cNvPr id="18" name="6/20/20XX">
              <a:extLst>
                <a:ext uri="{FF2B5EF4-FFF2-40B4-BE49-F238E27FC236}">
                  <a16:creationId xmlns:a16="http://schemas.microsoft.com/office/drawing/2014/main" id="{C0C322DB-6442-1142-9AD6-587C31D06A84}"/>
                </a:ext>
              </a:extLst>
            </p:cNvPr>
            <p:cNvSpPr/>
            <p:nvPr/>
          </p:nvSpPr>
          <p:spPr>
            <a:xfrm>
              <a:off x="3190361" y="3873208"/>
              <a:ext cx="930126" cy="193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defTabSz="622300">
                <a:lnSpc>
                  <a:spcPct val="90000"/>
                </a:lnSpc>
                <a:defRPr sz="3000">
                  <a:solidFill>
                    <a:srgbClr val="303030"/>
                  </a:solidFill>
                  <a:latin typeface="Ubuntu"/>
                  <a:ea typeface="Ubuntu"/>
                  <a:cs typeface="Ubuntu"/>
                  <a:sym typeface="Ubuntu"/>
                </a:defRPr>
              </a:lvl1pPr>
            </a:lstStyle>
            <a:p>
              <a:r>
                <a:rPr lang="en-US" sz="1400" dirty="0">
                  <a:solidFill>
                    <a:srgbClr val="FFFFFF"/>
                  </a:solidFill>
                  <a:latin typeface="Raleway Medium" panose="020B0503030101060003" pitchFamily="34" charset="77"/>
                </a:rPr>
                <a:t>15-6-2021</a:t>
              </a:r>
              <a:endParaRPr sz="1400" dirty="0">
                <a:solidFill>
                  <a:srgbClr val="FFFFFF"/>
                </a:solidFill>
                <a:latin typeface="Raleway Medium" panose="020B0503030101060003" pitchFamily="34" charset="77"/>
              </a:endParaRPr>
            </a:p>
          </p:txBody>
        </p:sp>
      </p:grpSp>
      <p:cxnSp>
        <p:nvCxnSpPr>
          <p:cNvPr id="28" name="Straight Connector 27">
            <a:extLst>
              <a:ext uri="{FF2B5EF4-FFF2-40B4-BE49-F238E27FC236}">
                <a16:creationId xmlns:a16="http://schemas.microsoft.com/office/drawing/2014/main" id="{E2F85975-D296-FA48-AE22-A61DC18488D5}"/>
              </a:ext>
            </a:extLst>
          </p:cNvPr>
          <p:cNvCxnSpPr/>
          <p:nvPr/>
        </p:nvCxnSpPr>
        <p:spPr>
          <a:xfrm>
            <a:off x="1586652" y="3534153"/>
            <a:ext cx="526942" cy="0"/>
          </a:xfrm>
          <a:prstGeom prst="line">
            <a:avLst/>
          </a:prstGeom>
          <a:ln w="19050" cap="rnd">
            <a:solidFill>
              <a:srgbClr val="FFFFFF"/>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08C9746-F0A7-EC4B-BE40-FE82FFD41F6F}"/>
              </a:ext>
            </a:extLst>
          </p:cNvPr>
          <p:cNvCxnSpPr/>
          <p:nvPr/>
        </p:nvCxnSpPr>
        <p:spPr>
          <a:xfrm>
            <a:off x="2480739" y="5431582"/>
            <a:ext cx="701360" cy="0"/>
          </a:xfrm>
          <a:prstGeom prst="line">
            <a:avLst/>
          </a:prstGeom>
          <a:ln w="12700" cap="rnd">
            <a:solidFill>
              <a:srgbClr val="FFFFFF"/>
            </a:solidFill>
            <a:round/>
          </a:ln>
        </p:spPr>
        <p:style>
          <a:lnRef idx="1">
            <a:schemeClr val="accent1"/>
          </a:lnRef>
          <a:fillRef idx="0">
            <a:schemeClr val="accent1"/>
          </a:fillRef>
          <a:effectRef idx="0">
            <a:schemeClr val="accent1"/>
          </a:effectRef>
          <a:fontRef idx="minor">
            <a:schemeClr val="tx1"/>
          </a:fontRef>
        </p:style>
      </p:cxnSp>
      <p:sp>
        <p:nvSpPr>
          <p:cNvPr id="31" name="Laurence Ghibli">
            <a:extLst>
              <a:ext uri="{FF2B5EF4-FFF2-40B4-BE49-F238E27FC236}">
                <a16:creationId xmlns:a16="http://schemas.microsoft.com/office/drawing/2014/main" id="{7D785F7A-9B33-1B4E-B2CC-1C1C20479009}"/>
              </a:ext>
            </a:extLst>
          </p:cNvPr>
          <p:cNvSpPr/>
          <p:nvPr/>
        </p:nvSpPr>
        <p:spPr>
          <a:xfrm>
            <a:off x="1563510" y="3284854"/>
            <a:ext cx="2559051" cy="498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defTabSz="622300">
              <a:lnSpc>
                <a:spcPct val="90000"/>
              </a:lnSpc>
              <a:defRPr sz="3000">
                <a:solidFill>
                  <a:srgbClr val="303030"/>
                </a:solidFill>
                <a:latin typeface="Ubuntu"/>
                <a:ea typeface="Ubuntu"/>
                <a:cs typeface="Ubuntu"/>
                <a:sym typeface="Ubuntu"/>
              </a:defRPr>
            </a:lvl1pPr>
          </a:lstStyle>
          <a:p>
            <a:r>
              <a:rPr lang="en-US" sz="1800" b="1" dirty="0">
                <a:solidFill>
                  <a:srgbClr val="FFFFFF"/>
                </a:solidFill>
                <a:latin typeface="Raleway SemiBold" panose="020B0503030101060003" pitchFamily="34" charset="77"/>
              </a:rPr>
              <a:t>Team</a:t>
            </a:r>
            <a:br>
              <a:rPr lang="en-US" sz="1800" b="1" dirty="0">
                <a:solidFill>
                  <a:srgbClr val="FFFFFF"/>
                </a:solidFill>
                <a:latin typeface="Raleway SemiBold" panose="020B0503030101060003" pitchFamily="34" charset="77"/>
              </a:rPr>
            </a:br>
            <a:endParaRPr lang="en-US" sz="1800" b="1" dirty="0">
              <a:solidFill>
                <a:srgbClr val="FFFFFF"/>
              </a:solidFill>
              <a:latin typeface="Raleway SemiBold" panose="020B0503030101060003" pitchFamily="34" charset="77"/>
            </a:endParaRPr>
          </a:p>
        </p:txBody>
      </p:sp>
      <p:grpSp>
        <p:nvGrpSpPr>
          <p:cNvPr id="35" name="Group 34">
            <a:extLst>
              <a:ext uri="{FF2B5EF4-FFF2-40B4-BE49-F238E27FC236}">
                <a16:creationId xmlns:a16="http://schemas.microsoft.com/office/drawing/2014/main" id="{458B71CD-7E89-9046-9163-C73755431DD3}"/>
              </a:ext>
            </a:extLst>
          </p:cNvPr>
          <p:cNvGrpSpPr/>
          <p:nvPr/>
        </p:nvGrpSpPr>
        <p:grpSpPr>
          <a:xfrm>
            <a:off x="5563646" y="1207899"/>
            <a:ext cx="5895173" cy="5045814"/>
            <a:chOff x="5508702" y="1348978"/>
            <a:chExt cx="5895173" cy="3975571"/>
          </a:xfrm>
        </p:grpSpPr>
        <p:sp>
          <p:nvSpPr>
            <p:cNvPr id="36" name="Rectangle 35">
              <a:extLst>
                <a:ext uri="{FF2B5EF4-FFF2-40B4-BE49-F238E27FC236}">
                  <a16:creationId xmlns:a16="http://schemas.microsoft.com/office/drawing/2014/main" id="{24D2EFEB-53FD-0645-9B64-0474421BF5F7}"/>
                </a:ext>
              </a:extLst>
            </p:cNvPr>
            <p:cNvSpPr/>
            <p:nvPr/>
          </p:nvSpPr>
          <p:spPr>
            <a:xfrm>
              <a:off x="5588673" y="1348978"/>
              <a:ext cx="5502161" cy="646331"/>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Python Chatroom</a:t>
              </a:r>
              <a:endParaRPr lang="en-US" sz="3600" b="1" dirty="0">
                <a:solidFill>
                  <a:schemeClr val="tx1">
                    <a:lumMod val="90000"/>
                    <a:lumOff val="10000"/>
                  </a:schemeClr>
                </a:solidFill>
                <a:latin typeface="Raleway SemiBold" panose="020B0503030101060003" pitchFamily="34" charset="77"/>
              </a:endParaRPr>
            </a:p>
          </p:txBody>
        </p:sp>
        <p:sp>
          <p:nvSpPr>
            <p:cNvPr id="37" name="TextBox 36">
              <a:extLst>
                <a:ext uri="{FF2B5EF4-FFF2-40B4-BE49-F238E27FC236}">
                  <a16:creationId xmlns:a16="http://schemas.microsoft.com/office/drawing/2014/main" id="{B9E49ED7-7B3E-B745-A725-4C78F2935553}"/>
                </a:ext>
              </a:extLst>
            </p:cNvPr>
            <p:cNvSpPr txBox="1"/>
            <p:nvPr/>
          </p:nvSpPr>
          <p:spPr>
            <a:xfrm>
              <a:off x="5588674" y="1986203"/>
              <a:ext cx="4928141" cy="127310"/>
            </a:xfrm>
            <a:prstGeom prst="rect">
              <a:avLst/>
            </a:prstGeom>
            <a:noFill/>
          </p:spPr>
          <p:txBody>
            <a:bodyPr wrap="square" lIns="0" tIns="0" rIns="0" bIns="0" rtlCol="0">
              <a:spAutoFit/>
            </a:bodyPr>
            <a:lstStyle/>
            <a:p>
              <a:r>
                <a:rPr lang="en-US" sz="1050" dirty="0">
                  <a:solidFill>
                    <a:schemeClr val="tx1">
                      <a:lumMod val="90000"/>
                      <a:lumOff val="10000"/>
                    </a:schemeClr>
                  </a:solidFill>
                  <a:latin typeface="Raleway" panose="020B0503030101060003" pitchFamily="34" charset="77"/>
                </a:rPr>
                <a:t>AI Project BSCS VI. </a:t>
              </a:r>
              <a:endParaRPr lang="en-US" sz="1050" dirty="0">
                <a:solidFill>
                  <a:schemeClr val="tx1">
                    <a:lumMod val="75000"/>
                    <a:lumOff val="25000"/>
                  </a:schemeClr>
                </a:solidFill>
                <a:latin typeface="Raleway" panose="020B0503030101060003" pitchFamily="34" charset="77"/>
              </a:endParaRPr>
            </a:p>
          </p:txBody>
        </p:sp>
        <p:sp>
          <p:nvSpPr>
            <p:cNvPr id="39" name="TextBox 38">
              <a:extLst>
                <a:ext uri="{FF2B5EF4-FFF2-40B4-BE49-F238E27FC236}">
                  <a16:creationId xmlns:a16="http://schemas.microsoft.com/office/drawing/2014/main" id="{93D9FB8A-CFC2-7744-A470-ACB8ADDCFDC8}"/>
                </a:ext>
              </a:extLst>
            </p:cNvPr>
            <p:cNvSpPr txBox="1"/>
            <p:nvPr/>
          </p:nvSpPr>
          <p:spPr>
            <a:xfrm>
              <a:off x="5508702" y="2511600"/>
              <a:ext cx="5895173" cy="2812949"/>
            </a:xfrm>
            <a:prstGeom prst="rect">
              <a:avLst/>
            </a:prstGeom>
            <a:noFill/>
          </p:spPr>
          <p:txBody>
            <a:bodyPr wrap="square" lIns="0" tIns="0" rIns="0" bIns="0" rtlCol="0">
              <a:spAutoFit/>
            </a:bodyPr>
            <a:lstStyle/>
            <a:p>
              <a:pPr rtl="0">
                <a:spcBef>
                  <a:spcPts val="0"/>
                </a:spcBef>
                <a:spcAft>
                  <a:spcPts val="0"/>
                </a:spcAft>
              </a:pPr>
              <a:r>
                <a:rPr lang="en-US" sz="1400" b="0" i="0" u="none" strike="noStrike" dirty="0">
                  <a:solidFill>
                    <a:srgbClr val="000000"/>
                  </a:solidFill>
                  <a:effectLst/>
                  <a:latin typeface="Raleway Medium" panose="020B0503030101060003"/>
                </a:rPr>
                <a:t>The chatroom is excellent for communication over the network and the TCP connection ensures reliability. TCP Chatroom is built via the computer networking programming language Python3 which is the latest one. This TCP chatroom enables us to have one server that hosts the chat while multiple clients are connected to it and then communicate with each other via the main server.</a:t>
              </a:r>
              <a:endParaRPr lang="en-US" sz="1400" b="0" dirty="0">
                <a:effectLst/>
                <a:latin typeface="Raleway Medium" panose="020B0503030101060003"/>
              </a:endParaRPr>
            </a:p>
            <a:p>
              <a:pPr rtl="0">
                <a:spcBef>
                  <a:spcPts val="0"/>
                </a:spcBef>
                <a:spcAft>
                  <a:spcPts val="0"/>
                </a:spcAft>
              </a:pPr>
              <a:br>
                <a:rPr lang="en-US" sz="1400" b="0" dirty="0">
                  <a:effectLst/>
                  <a:latin typeface="Raleway Medium" panose="020B0503030101060003"/>
                </a:rPr>
              </a:br>
              <a:r>
                <a:rPr lang="en-US" sz="1400" b="0" i="0" u="none" strike="noStrike" dirty="0">
                  <a:solidFill>
                    <a:srgbClr val="000000"/>
                  </a:solidFill>
                  <a:effectLst/>
                  <a:latin typeface="Raleway Medium" panose="020B0503030101060003"/>
                </a:rPr>
                <a:t>This is a full-working chatroom, and you can easily send and receive messages also over the internet and locally by using the server’s IP. The port needs to be opened for the public connection.</a:t>
              </a:r>
              <a:endParaRPr lang="en-US" sz="1400" b="0" dirty="0">
                <a:effectLst/>
                <a:latin typeface="Raleway Medium" panose="020B0503030101060003"/>
              </a:endParaRPr>
            </a:p>
            <a:p>
              <a:pPr rtl="0">
                <a:spcBef>
                  <a:spcPts val="0"/>
                </a:spcBef>
                <a:spcAft>
                  <a:spcPts val="0"/>
                </a:spcAft>
              </a:pPr>
              <a:br>
                <a:rPr lang="en-US" sz="1400" b="0" dirty="0">
                  <a:effectLst/>
                  <a:latin typeface="Raleway Medium" panose="020B0503030101060003"/>
                </a:rPr>
              </a:br>
              <a:r>
                <a:rPr lang="en-US" sz="1400" b="0" i="0" u="none" strike="noStrike" dirty="0">
                  <a:solidFill>
                    <a:srgbClr val="000000"/>
                  </a:solidFill>
                  <a:effectLst/>
                  <a:latin typeface="Raleway Medium" panose="020B0503030101060003"/>
                </a:rPr>
                <a:t>Another advantage of this chatroom is that a rule of kicking and banning is activated as the admin site which is implemented using AI techniques so that the errors can be handled in such a way that becomes useful and trigger specific operation.</a:t>
              </a:r>
              <a:endParaRPr lang="en-US" sz="1400" b="0" dirty="0">
                <a:effectLst/>
                <a:latin typeface="Raleway Medium" panose="020B0503030101060003"/>
              </a:endParaRPr>
            </a:p>
            <a:p>
              <a:br>
                <a:rPr lang="en-US" sz="1100" dirty="0">
                  <a:latin typeface="Raleway Medium" panose="020B0503030101060003"/>
                </a:rPr>
              </a:br>
              <a:endParaRPr lang="en-US" sz="1100" dirty="0">
                <a:solidFill>
                  <a:schemeClr val="tx1">
                    <a:lumMod val="75000"/>
                    <a:lumOff val="25000"/>
                  </a:schemeClr>
                </a:solidFill>
                <a:latin typeface="Raleway Medium" panose="020B0503030101060003"/>
              </a:endParaRPr>
            </a:p>
          </p:txBody>
        </p:sp>
        <p:cxnSp>
          <p:nvCxnSpPr>
            <p:cNvPr id="40" name="Straight Connector 39">
              <a:extLst>
                <a:ext uri="{FF2B5EF4-FFF2-40B4-BE49-F238E27FC236}">
                  <a16:creationId xmlns:a16="http://schemas.microsoft.com/office/drawing/2014/main" id="{11AB84E5-98CD-6B45-9519-F6423DF22E08}"/>
                </a:ext>
              </a:extLst>
            </p:cNvPr>
            <p:cNvCxnSpPr>
              <a:cxnSpLocks/>
            </p:cNvCxnSpPr>
            <p:nvPr/>
          </p:nvCxnSpPr>
          <p:spPr>
            <a:xfrm>
              <a:off x="5508702" y="1509131"/>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grpSp>
      <p:pic>
        <p:nvPicPr>
          <p:cNvPr id="12" name="Picture Placeholder 11">
            <a:extLst>
              <a:ext uri="{FF2B5EF4-FFF2-40B4-BE49-F238E27FC236}">
                <a16:creationId xmlns:a16="http://schemas.microsoft.com/office/drawing/2014/main" id="{80C6C5D1-AAE3-A34F-B815-1CFC1D93C224}"/>
              </a:ext>
            </a:extLst>
          </p:cNvPr>
          <p:cNvPicPr>
            <a:picLocks noGrp="1" noChangeAspect="1"/>
          </p:cNvPicPr>
          <p:nvPr>
            <p:ph type="pic" sz="quarter" idx="13"/>
          </p:nvPr>
        </p:nvPicPr>
        <p:blipFill>
          <a:blip r:embed="rId2"/>
          <a:srcRect t="3088" b="3088"/>
          <a:stretch/>
        </p:blipFill>
        <p:spPr>
          <a:xfrm>
            <a:off x="1586652" y="1293519"/>
            <a:ext cx="2781325" cy="1958695"/>
          </a:xfrm>
        </p:spPr>
      </p:pic>
      <p:sp>
        <p:nvSpPr>
          <p:cNvPr id="32" name="Laurence Ghibli">
            <a:extLst>
              <a:ext uri="{FF2B5EF4-FFF2-40B4-BE49-F238E27FC236}">
                <a16:creationId xmlns:a16="http://schemas.microsoft.com/office/drawing/2014/main" id="{0BE2A2D2-8E5E-4C9C-AD76-92DA53BA5550}"/>
              </a:ext>
            </a:extLst>
          </p:cNvPr>
          <p:cNvSpPr/>
          <p:nvPr/>
        </p:nvSpPr>
        <p:spPr>
          <a:xfrm>
            <a:off x="1561435" y="4265059"/>
            <a:ext cx="2559051" cy="498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defTabSz="622300">
              <a:lnSpc>
                <a:spcPct val="90000"/>
              </a:lnSpc>
              <a:defRPr sz="3000">
                <a:solidFill>
                  <a:srgbClr val="303030"/>
                </a:solidFill>
                <a:latin typeface="Ubuntu"/>
                <a:ea typeface="Ubuntu"/>
                <a:cs typeface="Ubuntu"/>
                <a:sym typeface="Ubuntu"/>
              </a:defRPr>
            </a:lvl1pPr>
          </a:lstStyle>
          <a:p>
            <a:r>
              <a:rPr lang="en-US" sz="1800" b="1" dirty="0">
                <a:solidFill>
                  <a:srgbClr val="FFFFFF"/>
                </a:solidFill>
                <a:latin typeface="Raleway SemiBold" panose="020B0503030101060003" pitchFamily="34" charset="77"/>
              </a:rPr>
              <a:t>BSCS-FA18-052 Muhammad Usama</a:t>
            </a:r>
          </a:p>
        </p:txBody>
      </p:sp>
      <p:cxnSp>
        <p:nvCxnSpPr>
          <p:cNvPr id="33" name="Straight Connector 32">
            <a:extLst>
              <a:ext uri="{FF2B5EF4-FFF2-40B4-BE49-F238E27FC236}">
                <a16:creationId xmlns:a16="http://schemas.microsoft.com/office/drawing/2014/main" id="{7FB7E07C-E2D3-42D1-90E7-B2DD097DE27B}"/>
              </a:ext>
            </a:extLst>
          </p:cNvPr>
          <p:cNvCxnSpPr/>
          <p:nvPr/>
        </p:nvCxnSpPr>
        <p:spPr>
          <a:xfrm>
            <a:off x="2662743" y="3673121"/>
            <a:ext cx="701360" cy="0"/>
          </a:xfrm>
          <a:prstGeom prst="line">
            <a:avLst/>
          </a:prstGeom>
          <a:ln w="12700" cap="rnd">
            <a:solidFill>
              <a:srgbClr val="FFFF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67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2C4D721-EACD-9846-8B22-B0CF92880163}"/>
              </a:ext>
            </a:extLst>
          </p:cNvPr>
          <p:cNvSpPr/>
          <p:nvPr/>
        </p:nvSpPr>
        <p:spPr>
          <a:xfrm>
            <a:off x="9054" y="0"/>
            <a:ext cx="12182946" cy="6857999"/>
          </a:xfrm>
          <a:custGeom>
            <a:avLst/>
            <a:gdLst>
              <a:gd name="connsiteX0" fmla="*/ 0 w 12182946"/>
              <a:gd name="connsiteY0" fmla="*/ 0 h 6857999"/>
              <a:gd name="connsiteX1" fmla="*/ 12182946 w 12182946"/>
              <a:gd name="connsiteY1" fmla="*/ 0 h 6857999"/>
              <a:gd name="connsiteX2" fmla="*/ 12182946 w 12182946"/>
              <a:gd name="connsiteY2" fmla="*/ 6857999 h 6857999"/>
              <a:gd name="connsiteX3" fmla="*/ 0 w 12182946"/>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82946" h="6857999">
                <a:moveTo>
                  <a:pt x="0" y="0"/>
                </a:moveTo>
                <a:lnTo>
                  <a:pt x="12182946" y="0"/>
                </a:lnTo>
                <a:lnTo>
                  <a:pt x="12182946" y="6857999"/>
                </a:lnTo>
                <a:lnTo>
                  <a:pt x="0" y="6857999"/>
                </a:lnTo>
                <a:close/>
              </a:path>
            </a:pathLst>
          </a:custGeom>
          <a:gradFill>
            <a:gsLst>
              <a:gs pos="0">
                <a:schemeClr val="accent1"/>
              </a:gs>
              <a:gs pos="100000">
                <a:schemeClr val="accent1">
                  <a:lumMod val="75000"/>
                  <a:alpha val="85000"/>
                </a:schemeClr>
              </a:gs>
            </a:gsLst>
            <a:lin ang="0" scaled="0"/>
          </a:gradFill>
          <a:ln w="17915" cap="flat">
            <a:noFill/>
            <a:prstDash val="solid"/>
            <a:miter/>
          </a:ln>
        </p:spPr>
        <p:txBody>
          <a:bodyPr rtlCol="0" anchor="ctr"/>
          <a:lstStyle/>
          <a:p>
            <a:endParaRPr lang="en-EG"/>
          </a:p>
        </p:txBody>
      </p:sp>
      <p:sp>
        <p:nvSpPr>
          <p:cNvPr id="8" name="Freeform 7">
            <a:extLst>
              <a:ext uri="{FF2B5EF4-FFF2-40B4-BE49-F238E27FC236}">
                <a16:creationId xmlns:a16="http://schemas.microsoft.com/office/drawing/2014/main" id="{15AD6970-4487-CE47-A64B-24BC5E9377DF}"/>
              </a:ext>
            </a:extLst>
          </p:cNvPr>
          <p:cNvSpPr/>
          <p:nvPr/>
        </p:nvSpPr>
        <p:spPr>
          <a:xfrm>
            <a:off x="8717889" y="5442601"/>
            <a:ext cx="2827518" cy="1415397"/>
          </a:xfrm>
          <a:custGeom>
            <a:avLst/>
            <a:gdLst>
              <a:gd name="connsiteX0" fmla="*/ 2203859 w 2827518"/>
              <a:gd name="connsiteY0" fmla="*/ 0 h 1415397"/>
              <a:gd name="connsiteX1" fmla="*/ 2502162 w 2827518"/>
              <a:gd name="connsiteY1" fmla="*/ 0 h 1415397"/>
              <a:gd name="connsiteX2" fmla="*/ 2827518 w 2827518"/>
              <a:gd name="connsiteY2" fmla="*/ 0 h 1415397"/>
              <a:gd name="connsiteX3" fmla="*/ 2827518 w 2827518"/>
              <a:gd name="connsiteY3" fmla="*/ 1415397 h 1415397"/>
              <a:gd name="connsiteX4" fmla="*/ 0 w 2827518"/>
              <a:gd name="connsiteY4" fmla="*/ 1415397 h 1415397"/>
              <a:gd name="connsiteX5" fmla="*/ 2203859 w 2827518"/>
              <a:gd name="connsiteY5" fmla="*/ 0 h 141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27518" h="1415397">
                <a:moveTo>
                  <a:pt x="2203859" y="0"/>
                </a:moveTo>
                <a:lnTo>
                  <a:pt x="2502162" y="0"/>
                </a:lnTo>
                <a:lnTo>
                  <a:pt x="2827518" y="0"/>
                </a:lnTo>
                <a:lnTo>
                  <a:pt x="2827518" y="1415397"/>
                </a:lnTo>
                <a:lnTo>
                  <a:pt x="0" y="1415397"/>
                </a:lnTo>
                <a:lnTo>
                  <a:pt x="2203859" y="0"/>
                </a:lnTo>
                <a:close/>
              </a:path>
            </a:pathLst>
          </a:custGeom>
          <a:solidFill>
            <a:schemeClr val="accent6"/>
          </a:solidFill>
          <a:ln w="17915" cap="flat">
            <a:noFill/>
            <a:prstDash val="solid"/>
            <a:miter/>
          </a:ln>
        </p:spPr>
        <p:txBody>
          <a:bodyPr rtlCol="0" anchor="ctr"/>
          <a:lstStyle/>
          <a:p>
            <a:endParaRPr lang="en-EG"/>
          </a:p>
        </p:txBody>
      </p:sp>
      <p:sp>
        <p:nvSpPr>
          <p:cNvPr id="9" name="Freeform 8">
            <a:extLst>
              <a:ext uri="{FF2B5EF4-FFF2-40B4-BE49-F238E27FC236}">
                <a16:creationId xmlns:a16="http://schemas.microsoft.com/office/drawing/2014/main" id="{819997EB-C4B0-234A-ABC1-71D739AE652F}"/>
              </a:ext>
            </a:extLst>
          </p:cNvPr>
          <p:cNvSpPr/>
          <p:nvPr/>
        </p:nvSpPr>
        <p:spPr>
          <a:xfrm>
            <a:off x="8999530" y="4807613"/>
            <a:ext cx="3192469" cy="2050385"/>
          </a:xfrm>
          <a:custGeom>
            <a:avLst/>
            <a:gdLst>
              <a:gd name="connsiteX0" fmla="*/ 3192470 w 3192469"/>
              <a:gd name="connsiteY0" fmla="*/ 0 h 2050385"/>
              <a:gd name="connsiteX1" fmla="*/ 3192470 w 3192469"/>
              <a:gd name="connsiteY1" fmla="*/ 2050386 h 2050385"/>
              <a:gd name="connsiteX2" fmla="*/ 0 w 3192469"/>
              <a:gd name="connsiteY2" fmla="*/ 2050386 h 2050385"/>
              <a:gd name="connsiteX3" fmla="*/ 3192470 w 3192469"/>
              <a:gd name="connsiteY3" fmla="*/ 0 h 2050385"/>
            </a:gdLst>
            <a:ahLst/>
            <a:cxnLst>
              <a:cxn ang="0">
                <a:pos x="connsiteX0" y="connsiteY0"/>
              </a:cxn>
              <a:cxn ang="0">
                <a:pos x="connsiteX1" y="connsiteY1"/>
              </a:cxn>
              <a:cxn ang="0">
                <a:pos x="connsiteX2" y="connsiteY2"/>
              </a:cxn>
              <a:cxn ang="0">
                <a:pos x="connsiteX3" y="connsiteY3"/>
              </a:cxn>
            </a:cxnLst>
            <a:rect l="l" t="t" r="r" b="b"/>
            <a:pathLst>
              <a:path w="3192469" h="2050385">
                <a:moveTo>
                  <a:pt x="3192470" y="0"/>
                </a:moveTo>
                <a:lnTo>
                  <a:pt x="3192470" y="2050386"/>
                </a:lnTo>
                <a:lnTo>
                  <a:pt x="0" y="2050386"/>
                </a:lnTo>
                <a:lnTo>
                  <a:pt x="3192470" y="0"/>
                </a:lnTo>
                <a:close/>
              </a:path>
            </a:pathLst>
          </a:custGeom>
          <a:solidFill>
            <a:srgbClr val="FFFFFF"/>
          </a:solidFill>
          <a:ln w="17915" cap="flat">
            <a:noFill/>
            <a:prstDash val="solid"/>
            <a:miter/>
          </a:ln>
          <a:effectLst>
            <a:outerShdw blurRad="254000" dist="12700" dir="13500000" algn="br" rotWithShape="0">
              <a:prstClr val="black">
                <a:alpha val="20000"/>
              </a:prstClr>
            </a:outerShdw>
          </a:effectLst>
        </p:spPr>
        <p:txBody>
          <a:bodyPr rtlCol="0" anchor="ctr"/>
          <a:lstStyle/>
          <a:p>
            <a:endParaRPr lang="en-EG"/>
          </a:p>
        </p:txBody>
      </p:sp>
      <p:sp>
        <p:nvSpPr>
          <p:cNvPr id="10" name="Freeform 9">
            <a:extLst>
              <a:ext uri="{FF2B5EF4-FFF2-40B4-BE49-F238E27FC236}">
                <a16:creationId xmlns:a16="http://schemas.microsoft.com/office/drawing/2014/main" id="{E4D77023-69B4-284D-B2D8-5206C0568AE8}"/>
              </a:ext>
            </a:extLst>
          </p:cNvPr>
          <p:cNvSpPr/>
          <p:nvPr/>
        </p:nvSpPr>
        <p:spPr>
          <a:xfrm>
            <a:off x="1219465" y="155"/>
            <a:ext cx="2686339" cy="1318606"/>
          </a:xfrm>
          <a:custGeom>
            <a:avLst/>
            <a:gdLst>
              <a:gd name="connsiteX0" fmla="*/ 2686340 w 2686339"/>
              <a:gd name="connsiteY0" fmla="*/ 0 h 1318606"/>
              <a:gd name="connsiteX1" fmla="*/ 633155 w 2686339"/>
              <a:gd name="connsiteY1" fmla="*/ 1318606 h 1318606"/>
              <a:gd name="connsiteX2" fmla="*/ 0 w 2686339"/>
              <a:gd name="connsiteY2" fmla="*/ 1318606 h 1318606"/>
              <a:gd name="connsiteX3" fmla="*/ 0 w 2686339"/>
              <a:gd name="connsiteY3" fmla="*/ 0 h 1318606"/>
              <a:gd name="connsiteX4" fmla="*/ 2686340 w 2686339"/>
              <a:gd name="connsiteY4" fmla="*/ 0 h 1318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6339" h="1318606">
                <a:moveTo>
                  <a:pt x="2686340" y="0"/>
                </a:moveTo>
                <a:lnTo>
                  <a:pt x="633155" y="1318606"/>
                </a:lnTo>
                <a:lnTo>
                  <a:pt x="0" y="1318606"/>
                </a:lnTo>
                <a:lnTo>
                  <a:pt x="0" y="0"/>
                </a:lnTo>
                <a:lnTo>
                  <a:pt x="2686340" y="0"/>
                </a:lnTo>
                <a:close/>
              </a:path>
            </a:pathLst>
          </a:custGeom>
          <a:solidFill>
            <a:schemeClr val="accent6"/>
          </a:solidFill>
          <a:ln w="17915" cap="flat">
            <a:noFill/>
            <a:prstDash val="solid"/>
            <a:miter/>
          </a:ln>
        </p:spPr>
        <p:txBody>
          <a:bodyPr rtlCol="0" anchor="ctr"/>
          <a:lstStyle/>
          <a:p>
            <a:endParaRPr lang="en-EG"/>
          </a:p>
        </p:txBody>
      </p:sp>
      <p:sp>
        <p:nvSpPr>
          <p:cNvPr id="11" name="Freeform 10">
            <a:extLst>
              <a:ext uri="{FF2B5EF4-FFF2-40B4-BE49-F238E27FC236}">
                <a16:creationId xmlns:a16="http://schemas.microsoft.com/office/drawing/2014/main" id="{17480D96-81E1-3049-992D-25D9806920DB}"/>
              </a:ext>
            </a:extLst>
          </p:cNvPr>
          <p:cNvSpPr/>
          <p:nvPr/>
        </p:nvSpPr>
        <p:spPr>
          <a:xfrm>
            <a:off x="9054" y="0"/>
            <a:ext cx="3445444" cy="2212951"/>
          </a:xfrm>
          <a:custGeom>
            <a:avLst/>
            <a:gdLst>
              <a:gd name="connsiteX0" fmla="*/ 0 w 3445444"/>
              <a:gd name="connsiteY0" fmla="*/ 2212952 h 2212951"/>
              <a:gd name="connsiteX1" fmla="*/ 0 w 3445444"/>
              <a:gd name="connsiteY1" fmla="*/ 0 h 2212951"/>
              <a:gd name="connsiteX2" fmla="*/ 3445445 w 3445444"/>
              <a:gd name="connsiteY2" fmla="*/ 0 h 2212951"/>
              <a:gd name="connsiteX3" fmla="*/ 0 w 3445444"/>
              <a:gd name="connsiteY3" fmla="*/ 2212952 h 2212951"/>
            </a:gdLst>
            <a:ahLst/>
            <a:cxnLst>
              <a:cxn ang="0">
                <a:pos x="connsiteX0" y="connsiteY0"/>
              </a:cxn>
              <a:cxn ang="0">
                <a:pos x="connsiteX1" y="connsiteY1"/>
              </a:cxn>
              <a:cxn ang="0">
                <a:pos x="connsiteX2" y="connsiteY2"/>
              </a:cxn>
              <a:cxn ang="0">
                <a:pos x="connsiteX3" y="connsiteY3"/>
              </a:cxn>
            </a:cxnLst>
            <a:rect l="l" t="t" r="r" b="b"/>
            <a:pathLst>
              <a:path w="3445444" h="2212951">
                <a:moveTo>
                  <a:pt x="0" y="2212952"/>
                </a:moveTo>
                <a:lnTo>
                  <a:pt x="0" y="0"/>
                </a:lnTo>
                <a:lnTo>
                  <a:pt x="3445445" y="0"/>
                </a:lnTo>
                <a:lnTo>
                  <a:pt x="0" y="2212952"/>
                </a:lnTo>
                <a:close/>
              </a:path>
            </a:pathLst>
          </a:custGeom>
          <a:solidFill>
            <a:srgbClr val="FFFFFF"/>
          </a:solidFill>
          <a:ln w="17915" cap="flat">
            <a:noFill/>
            <a:prstDash val="solid"/>
            <a:miter/>
          </a:ln>
          <a:effectLst>
            <a:outerShdw blurRad="317500" dist="12700" dir="2700000" algn="tl" rotWithShape="0">
              <a:prstClr val="black">
                <a:alpha val="20000"/>
              </a:prstClr>
            </a:outerShdw>
          </a:effectLst>
        </p:spPr>
        <p:txBody>
          <a:bodyPr rtlCol="0" anchor="ctr"/>
          <a:lstStyle/>
          <a:p>
            <a:endParaRPr lang="en-EG"/>
          </a:p>
        </p:txBody>
      </p:sp>
      <p:sp>
        <p:nvSpPr>
          <p:cNvPr id="12" name="TextBox 11">
            <a:extLst>
              <a:ext uri="{FF2B5EF4-FFF2-40B4-BE49-F238E27FC236}">
                <a16:creationId xmlns:a16="http://schemas.microsoft.com/office/drawing/2014/main" id="{1BEB9509-9B46-E746-8AB1-811071C185C4}"/>
              </a:ext>
            </a:extLst>
          </p:cNvPr>
          <p:cNvSpPr txBox="1"/>
          <p:nvPr/>
        </p:nvSpPr>
        <p:spPr>
          <a:xfrm>
            <a:off x="2700811" y="3059668"/>
            <a:ext cx="6790378" cy="615553"/>
          </a:xfrm>
          <a:prstGeom prst="rect">
            <a:avLst/>
          </a:prstGeom>
          <a:noFill/>
        </p:spPr>
        <p:txBody>
          <a:bodyPr wrap="square" lIns="0" tIns="0" rIns="0" bIns="0" rtlCol="0">
            <a:spAutoFit/>
          </a:bodyPr>
          <a:lstStyle/>
          <a:p>
            <a:pPr algn="ctr"/>
            <a:r>
              <a:rPr lang="en-US" sz="4000" b="1" spc="300" dirty="0">
                <a:solidFill>
                  <a:srgbClr val="FFFFFF"/>
                </a:solidFill>
                <a:latin typeface="Raleway" panose="020B0503030101060003" pitchFamily="34" charset="77"/>
                <a:ea typeface="Roboto" panose="02000000000000000000" pitchFamily="2" charset="0"/>
                <a:cs typeface="Open Sans" panose="020B0606030504020204" pitchFamily="34" charset="0"/>
              </a:rPr>
              <a:t>Critical Coding</a:t>
            </a:r>
          </a:p>
        </p:txBody>
      </p:sp>
      <p:cxnSp>
        <p:nvCxnSpPr>
          <p:cNvPr id="13" name="Straight Connector 12">
            <a:extLst>
              <a:ext uri="{FF2B5EF4-FFF2-40B4-BE49-F238E27FC236}">
                <a16:creationId xmlns:a16="http://schemas.microsoft.com/office/drawing/2014/main" id="{B50E2D70-345B-5047-BB99-2420A6A75F04}"/>
              </a:ext>
            </a:extLst>
          </p:cNvPr>
          <p:cNvCxnSpPr/>
          <p:nvPr/>
        </p:nvCxnSpPr>
        <p:spPr>
          <a:xfrm>
            <a:off x="5223497" y="3784351"/>
            <a:ext cx="1745007" cy="0"/>
          </a:xfrm>
          <a:prstGeom prst="line">
            <a:avLst/>
          </a:prstGeom>
          <a:ln w="25400" cap="rnd">
            <a:solidFill>
              <a:srgbClr val="FFFF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8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987763" y="87937"/>
            <a:ext cx="2872966" cy="215444"/>
          </a:xfrm>
          <a:prstGeom prst="rect">
            <a:avLst/>
          </a:prstGeom>
          <a:noFill/>
        </p:spPr>
        <p:txBody>
          <a:bodyPr wrap="square" lIns="0" tIns="0" rIns="0" bIns="0" rtlCol="0" anchor="ctr">
            <a:spAutoFit/>
          </a:bodyPr>
          <a:lstStyle/>
          <a:p>
            <a:r>
              <a:rPr lang="en-US" sz="1400" b="1" dirty="0">
                <a:solidFill>
                  <a:schemeClr val="bg1"/>
                </a:solidFill>
                <a:latin typeface="Raleway SemiBold" panose="020B0503030101060003" pitchFamily="34" charset="77"/>
              </a:rPr>
              <a:t>Methodology</a:t>
            </a:r>
          </a:p>
        </p:txBody>
      </p:sp>
      <p:sp>
        <p:nvSpPr>
          <p:cNvPr id="7" name="Rectangle 6">
            <a:extLst>
              <a:ext uri="{FF2B5EF4-FFF2-40B4-BE49-F238E27FC236}">
                <a16:creationId xmlns:a16="http://schemas.microsoft.com/office/drawing/2014/main" id="{776C1980-F26F-4141-89E1-1101BD3CD6A1}"/>
              </a:ext>
            </a:extLst>
          </p:cNvPr>
          <p:cNvSpPr/>
          <p:nvPr/>
        </p:nvSpPr>
        <p:spPr>
          <a:xfrm>
            <a:off x="736527" y="846545"/>
            <a:ext cx="8325409" cy="646331"/>
          </a:xfrm>
          <a:prstGeom prst="rect">
            <a:avLst/>
          </a:prstGeom>
        </p:spPr>
        <p:txBody>
          <a:bodyPr wrap="square" lIns="0">
            <a:spAutoFit/>
          </a:bodyPr>
          <a:lstStyle/>
          <a:p>
            <a:r>
              <a:rPr lang="en-US" sz="3600" b="1" dirty="0" err="1">
                <a:solidFill>
                  <a:schemeClr val="accent1"/>
                </a:solidFill>
                <a:latin typeface="Raleway SemiBold" panose="020B0503030101060003" pitchFamily="34" charset="77"/>
              </a:rPr>
              <a:t>Server.Py</a:t>
            </a:r>
            <a:r>
              <a:rPr lang="en-US" sz="3600" b="1" dirty="0">
                <a:solidFill>
                  <a:schemeClr val="accent1"/>
                </a:solidFill>
                <a:latin typeface="Raleway SemiBold" panose="020B0503030101060003" pitchFamily="34" charset="77"/>
              </a:rPr>
              <a:t> ?</a:t>
            </a:r>
            <a:endParaRPr lang="en-US" sz="3600" b="1" dirty="0">
              <a:solidFill>
                <a:schemeClr val="tx1">
                  <a:lumMod val="90000"/>
                  <a:lumOff val="10000"/>
                </a:schemeClr>
              </a:solidFill>
              <a:latin typeface="Raleway SemiBold" panose="020B0503030101060003" pitchFamily="34" charset="77"/>
            </a:endParaRP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67664B4-2700-42BC-A41B-5DFD62B35AF2}"/>
              </a:ext>
            </a:extLst>
          </p:cNvPr>
          <p:cNvPicPr>
            <a:picLocks noChangeAspect="1"/>
          </p:cNvPicPr>
          <p:nvPr/>
        </p:nvPicPr>
        <p:blipFill>
          <a:blip r:embed="rId2"/>
          <a:stretch>
            <a:fillRect/>
          </a:stretch>
        </p:blipFill>
        <p:spPr>
          <a:xfrm>
            <a:off x="3583839" y="649922"/>
            <a:ext cx="7355037" cy="5558158"/>
          </a:xfrm>
          <a:prstGeom prst="rect">
            <a:avLst/>
          </a:prstGeom>
        </p:spPr>
      </p:pic>
      <p:sp>
        <p:nvSpPr>
          <p:cNvPr id="23" name="Rectangle 22">
            <a:extLst>
              <a:ext uri="{FF2B5EF4-FFF2-40B4-BE49-F238E27FC236}">
                <a16:creationId xmlns:a16="http://schemas.microsoft.com/office/drawing/2014/main" id="{32ABE8F2-79E4-4475-B85C-9B381FD81D2B}"/>
              </a:ext>
            </a:extLst>
          </p:cNvPr>
          <p:cNvSpPr/>
          <p:nvPr/>
        </p:nvSpPr>
        <p:spPr>
          <a:xfrm>
            <a:off x="354379" y="1676058"/>
            <a:ext cx="3143812" cy="4832092"/>
          </a:xfrm>
          <a:prstGeom prst="rect">
            <a:avLst/>
          </a:prstGeom>
        </p:spPr>
        <p:txBody>
          <a:bodyPr wrap="square" lIns="0">
            <a:spAutoFit/>
          </a:bodyPr>
          <a:lstStyle/>
          <a:p>
            <a:r>
              <a:rPr lang="en-US" sz="1800" b="0" i="0" u="none" strike="noStrike" dirty="0">
                <a:solidFill>
                  <a:srgbClr val="000000"/>
                </a:solidFill>
                <a:effectLst/>
                <a:latin typeface="Arial" panose="020B0604020202020204" pitchFamily="34" charset="0"/>
              </a:rPr>
              <a:t>Lets go first for CLI</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The server socket is defined using AF_INET for internet socket and SOCK_STREAM for TCP protocols. Then the listen() module starts the server to listen.</a:t>
            </a:r>
          </a:p>
          <a:p>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Two lists are generated to store clients and their nicknames. Then the module Broadcast is used for broadcasting the messages to all clients are created.</a:t>
            </a:r>
          </a:p>
          <a:p>
            <a:endParaRPr lang="en-US" dirty="0">
              <a:solidFill>
                <a:srgbClr val="000000"/>
              </a:solidFill>
              <a:latin typeface="Arial" panose="020B0604020202020204" pitchFamily="34" charset="0"/>
            </a:endParaRPr>
          </a:p>
          <a:p>
            <a:r>
              <a:rPr lang="en-US" sz="2000" dirty="0">
                <a:solidFill>
                  <a:srgbClr val="000000"/>
                </a:solidFill>
                <a:latin typeface="Arial" panose="020B0604020202020204" pitchFamily="34" charset="0"/>
              </a:rPr>
              <a:t>Rest let me explain</a:t>
            </a:r>
            <a:endParaRPr lang="en-US" sz="2000" dirty="0">
              <a:latin typeface="Raleway Medium"/>
            </a:endParaRPr>
          </a:p>
        </p:txBody>
      </p:sp>
    </p:spTree>
    <p:extLst>
      <p:ext uri="{BB962C8B-B14F-4D97-AF65-F5344CB8AC3E}">
        <p14:creationId xmlns:p14="http://schemas.microsoft.com/office/powerpoint/2010/main" val="323141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987763" y="87937"/>
            <a:ext cx="2872966" cy="215444"/>
          </a:xfrm>
          <a:prstGeom prst="rect">
            <a:avLst/>
          </a:prstGeom>
          <a:noFill/>
        </p:spPr>
        <p:txBody>
          <a:bodyPr wrap="square" lIns="0" tIns="0" rIns="0" bIns="0" rtlCol="0" anchor="ctr">
            <a:spAutoFit/>
          </a:bodyPr>
          <a:lstStyle/>
          <a:p>
            <a:r>
              <a:rPr lang="en-US" sz="1400" b="1" dirty="0">
                <a:solidFill>
                  <a:schemeClr val="bg1"/>
                </a:solidFill>
                <a:latin typeface="Raleway SemiBold" panose="020B0503030101060003" pitchFamily="34" charset="77"/>
              </a:rPr>
              <a:t>Methodology</a:t>
            </a:r>
          </a:p>
        </p:txBody>
      </p:sp>
      <p:sp>
        <p:nvSpPr>
          <p:cNvPr id="7" name="Rectangle 6">
            <a:extLst>
              <a:ext uri="{FF2B5EF4-FFF2-40B4-BE49-F238E27FC236}">
                <a16:creationId xmlns:a16="http://schemas.microsoft.com/office/drawing/2014/main" id="{776C1980-F26F-4141-89E1-1101BD3CD6A1}"/>
              </a:ext>
            </a:extLst>
          </p:cNvPr>
          <p:cNvSpPr/>
          <p:nvPr/>
        </p:nvSpPr>
        <p:spPr>
          <a:xfrm>
            <a:off x="736527" y="846545"/>
            <a:ext cx="8325409" cy="646331"/>
          </a:xfrm>
          <a:prstGeom prst="rect">
            <a:avLst/>
          </a:prstGeom>
        </p:spPr>
        <p:txBody>
          <a:bodyPr wrap="square" lIns="0">
            <a:spAutoFit/>
          </a:bodyPr>
          <a:lstStyle/>
          <a:p>
            <a:r>
              <a:rPr lang="en-US" sz="3600" b="1" dirty="0" err="1">
                <a:solidFill>
                  <a:schemeClr val="accent1"/>
                </a:solidFill>
                <a:latin typeface="Raleway SemiBold" panose="020B0503030101060003" pitchFamily="34" charset="77"/>
              </a:rPr>
              <a:t>Server.Py</a:t>
            </a:r>
            <a:r>
              <a:rPr lang="en-US" sz="3600" b="1" dirty="0">
                <a:solidFill>
                  <a:schemeClr val="accent1"/>
                </a:solidFill>
                <a:latin typeface="Raleway SemiBold" panose="020B0503030101060003" pitchFamily="34" charset="77"/>
              </a:rPr>
              <a:t> ?</a:t>
            </a:r>
            <a:endParaRPr lang="en-US" sz="3600" b="1" dirty="0">
              <a:solidFill>
                <a:schemeClr val="tx1">
                  <a:lumMod val="90000"/>
                  <a:lumOff val="10000"/>
                </a:schemeClr>
              </a:solidFill>
              <a:latin typeface="Raleway SemiBold" panose="020B0503030101060003" pitchFamily="34" charset="77"/>
            </a:endParaRP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2ABE8F2-79E4-4475-B85C-9B381FD81D2B}"/>
              </a:ext>
            </a:extLst>
          </p:cNvPr>
          <p:cNvSpPr/>
          <p:nvPr/>
        </p:nvSpPr>
        <p:spPr>
          <a:xfrm>
            <a:off x="354379" y="2014651"/>
            <a:ext cx="3143812" cy="3754874"/>
          </a:xfrm>
          <a:prstGeom prst="rect">
            <a:avLst/>
          </a:prstGeom>
        </p:spPr>
        <p:txBody>
          <a:bodyPr wrap="square" lIns="0">
            <a:spAutoFit/>
          </a:bodyPr>
          <a:lstStyle/>
          <a:p>
            <a:r>
              <a:rPr lang="en-US" sz="1400" b="0" i="0" u="none" strike="noStrike" dirty="0">
                <a:solidFill>
                  <a:srgbClr val="000000"/>
                </a:solidFill>
                <a:effectLst/>
                <a:latin typeface="Arial" panose="020B0604020202020204" pitchFamily="34" charset="0"/>
              </a:rPr>
              <a:t>The module manage gets client as an argument is used for managing the client’s request and broadcast the messages to all clients. if an exception occurs the client is removed and a disconnection interrupt is broadcasted to the rest clients the loop is then terminated to close the thread</a:t>
            </a:r>
          </a:p>
          <a:p>
            <a:endParaRPr lang="en-US" sz="1400" dirty="0">
              <a:solidFill>
                <a:srgbClr val="000000"/>
              </a:solidFill>
              <a:latin typeface="Arial" panose="020B0604020202020204" pitchFamily="34" charset="0"/>
            </a:endParaRPr>
          </a:p>
          <a:p>
            <a:r>
              <a:rPr lang="en-US" sz="1400" b="0" i="0" u="none" strike="noStrike" dirty="0">
                <a:solidFill>
                  <a:srgbClr val="000000"/>
                </a:solidFill>
                <a:effectLst/>
                <a:latin typeface="Arial" panose="020B0604020202020204" pitchFamily="34" charset="0"/>
              </a:rPr>
              <a:t>The module Receive is executed when the server is started. It accepts the client’s connection and asks for the nickname. It is responsible for managing and executing all other modules and starting a new thread for the new client. It constantly executes while the server is up.</a:t>
            </a:r>
            <a:endParaRPr lang="en-US" sz="1400" dirty="0">
              <a:latin typeface="Raleway Medium"/>
            </a:endParaRPr>
          </a:p>
        </p:txBody>
      </p:sp>
      <p:pic>
        <p:nvPicPr>
          <p:cNvPr id="4" name="Picture 3">
            <a:extLst>
              <a:ext uri="{FF2B5EF4-FFF2-40B4-BE49-F238E27FC236}">
                <a16:creationId xmlns:a16="http://schemas.microsoft.com/office/drawing/2014/main" id="{ECAB6326-E8F0-490D-9219-9B2C85114BFD}"/>
              </a:ext>
            </a:extLst>
          </p:cNvPr>
          <p:cNvPicPr>
            <a:picLocks noChangeAspect="1"/>
          </p:cNvPicPr>
          <p:nvPr/>
        </p:nvPicPr>
        <p:blipFill>
          <a:blip r:embed="rId2"/>
          <a:stretch>
            <a:fillRect/>
          </a:stretch>
        </p:blipFill>
        <p:spPr>
          <a:xfrm>
            <a:off x="4041311" y="451352"/>
            <a:ext cx="7150943" cy="6214955"/>
          </a:xfrm>
          <a:prstGeom prst="rect">
            <a:avLst/>
          </a:prstGeom>
        </p:spPr>
      </p:pic>
    </p:spTree>
    <p:extLst>
      <p:ext uri="{BB962C8B-B14F-4D97-AF65-F5344CB8AC3E}">
        <p14:creationId xmlns:p14="http://schemas.microsoft.com/office/powerpoint/2010/main" val="169408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987763" y="87937"/>
            <a:ext cx="2872966" cy="215444"/>
          </a:xfrm>
          <a:prstGeom prst="rect">
            <a:avLst/>
          </a:prstGeom>
          <a:noFill/>
        </p:spPr>
        <p:txBody>
          <a:bodyPr wrap="square" lIns="0" tIns="0" rIns="0" bIns="0" rtlCol="0" anchor="ctr">
            <a:spAutoFit/>
          </a:bodyPr>
          <a:lstStyle/>
          <a:p>
            <a:r>
              <a:rPr lang="en-US" sz="1400" b="1" dirty="0">
                <a:solidFill>
                  <a:schemeClr val="bg1"/>
                </a:solidFill>
                <a:latin typeface="Raleway SemiBold" panose="020B0503030101060003" pitchFamily="34" charset="77"/>
              </a:rPr>
              <a:t>Methodology</a:t>
            </a:r>
          </a:p>
        </p:txBody>
      </p:sp>
      <p:sp>
        <p:nvSpPr>
          <p:cNvPr id="7" name="Rectangle 6">
            <a:extLst>
              <a:ext uri="{FF2B5EF4-FFF2-40B4-BE49-F238E27FC236}">
                <a16:creationId xmlns:a16="http://schemas.microsoft.com/office/drawing/2014/main" id="{776C1980-F26F-4141-89E1-1101BD3CD6A1}"/>
              </a:ext>
            </a:extLst>
          </p:cNvPr>
          <p:cNvSpPr/>
          <p:nvPr/>
        </p:nvSpPr>
        <p:spPr>
          <a:xfrm>
            <a:off x="736527" y="846545"/>
            <a:ext cx="8325409" cy="646331"/>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Kick BAN Features</a:t>
            </a:r>
            <a:endParaRPr lang="en-US" sz="3600" b="1" dirty="0">
              <a:solidFill>
                <a:schemeClr val="tx1">
                  <a:lumMod val="90000"/>
                  <a:lumOff val="10000"/>
                </a:schemeClr>
              </a:solidFill>
              <a:latin typeface="Raleway SemiBold" panose="020B0503030101060003" pitchFamily="34" charset="77"/>
            </a:endParaRP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2ABE8F2-79E4-4475-B85C-9B381FD81D2B}"/>
              </a:ext>
            </a:extLst>
          </p:cNvPr>
          <p:cNvSpPr/>
          <p:nvPr/>
        </p:nvSpPr>
        <p:spPr>
          <a:xfrm>
            <a:off x="769420" y="2329011"/>
            <a:ext cx="3143812" cy="738664"/>
          </a:xfrm>
          <a:prstGeom prst="rect">
            <a:avLst/>
          </a:prstGeom>
        </p:spPr>
        <p:txBody>
          <a:bodyPr wrap="square" lIns="0">
            <a:spAutoFit/>
          </a:bodyPr>
          <a:lstStyle/>
          <a:p>
            <a:r>
              <a:rPr lang="en-US" sz="1400" dirty="0">
                <a:solidFill>
                  <a:srgbClr val="000000"/>
                </a:solidFill>
                <a:latin typeface="Arial" panose="020B0604020202020204" pitchFamily="34" charset="0"/>
              </a:rPr>
              <a:t>Kick Ban Feature On Server Side </a:t>
            </a:r>
            <a:br>
              <a:rPr lang="en-US" sz="1400" dirty="0">
                <a:solidFill>
                  <a:srgbClr val="000000"/>
                </a:solidFill>
                <a:latin typeface="Arial" panose="020B0604020202020204" pitchFamily="34" charset="0"/>
              </a:rPr>
            </a:br>
            <a:br>
              <a:rPr lang="en-US" sz="1400" dirty="0">
                <a:solidFill>
                  <a:srgbClr val="000000"/>
                </a:solidFill>
                <a:latin typeface="Arial" panose="020B0604020202020204" pitchFamily="34" charset="0"/>
              </a:rPr>
            </a:br>
            <a:r>
              <a:rPr lang="en-US" sz="1400" dirty="0">
                <a:solidFill>
                  <a:srgbClr val="000000"/>
                </a:solidFill>
                <a:latin typeface="Arial" panose="020B0604020202020204" pitchFamily="34" charset="0"/>
              </a:rPr>
              <a:t>A portion of code</a:t>
            </a:r>
            <a:endParaRPr lang="en-US" sz="1400" dirty="0">
              <a:latin typeface="Raleway Medium"/>
            </a:endParaRPr>
          </a:p>
        </p:txBody>
      </p:sp>
      <p:pic>
        <p:nvPicPr>
          <p:cNvPr id="5" name="Picture 4">
            <a:extLst>
              <a:ext uri="{FF2B5EF4-FFF2-40B4-BE49-F238E27FC236}">
                <a16:creationId xmlns:a16="http://schemas.microsoft.com/office/drawing/2014/main" id="{DD7749D7-C20C-457E-A7ED-B9EB26BEA9D3}"/>
              </a:ext>
            </a:extLst>
          </p:cNvPr>
          <p:cNvPicPr>
            <a:picLocks noChangeAspect="1"/>
          </p:cNvPicPr>
          <p:nvPr/>
        </p:nvPicPr>
        <p:blipFill>
          <a:blip r:embed="rId2"/>
          <a:stretch>
            <a:fillRect/>
          </a:stretch>
        </p:blipFill>
        <p:spPr>
          <a:xfrm>
            <a:off x="4887059" y="1476859"/>
            <a:ext cx="5947340" cy="3904279"/>
          </a:xfrm>
          <a:prstGeom prst="rect">
            <a:avLst/>
          </a:prstGeom>
        </p:spPr>
      </p:pic>
    </p:spTree>
    <p:extLst>
      <p:ext uri="{BB962C8B-B14F-4D97-AF65-F5344CB8AC3E}">
        <p14:creationId xmlns:p14="http://schemas.microsoft.com/office/powerpoint/2010/main" val="144085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987763" y="87937"/>
            <a:ext cx="2872966" cy="215444"/>
          </a:xfrm>
          <a:prstGeom prst="rect">
            <a:avLst/>
          </a:prstGeom>
          <a:noFill/>
        </p:spPr>
        <p:txBody>
          <a:bodyPr wrap="square" lIns="0" tIns="0" rIns="0" bIns="0" rtlCol="0" anchor="ctr">
            <a:spAutoFit/>
          </a:bodyPr>
          <a:lstStyle/>
          <a:p>
            <a:r>
              <a:rPr lang="en-US" sz="1400" b="1" dirty="0">
                <a:solidFill>
                  <a:schemeClr val="bg1"/>
                </a:solidFill>
                <a:latin typeface="Raleway SemiBold" panose="020B0503030101060003" pitchFamily="34" charset="77"/>
              </a:rPr>
              <a:t>Methodology</a:t>
            </a:r>
          </a:p>
        </p:txBody>
      </p:sp>
      <p:sp>
        <p:nvSpPr>
          <p:cNvPr id="7" name="Rectangle 6">
            <a:extLst>
              <a:ext uri="{FF2B5EF4-FFF2-40B4-BE49-F238E27FC236}">
                <a16:creationId xmlns:a16="http://schemas.microsoft.com/office/drawing/2014/main" id="{776C1980-F26F-4141-89E1-1101BD3CD6A1}"/>
              </a:ext>
            </a:extLst>
          </p:cNvPr>
          <p:cNvSpPr/>
          <p:nvPr/>
        </p:nvSpPr>
        <p:spPr>
          <a:xfrm>
            <a:off x="736527" y="846545"/>
            <a:ext cx="8325409" cy="646331"/>
          </a:xfrm>
          <a:prstGeom prst="rect">
            <a:avLst/>
          </a:prstGeom>
        </p:spPr>
        <p:txBody>
          <a:bodyPr wrap="square" lIns="0">
            <a:spAutoFit/>
          </a:bodyPr>
          <a:lstStyle/>
          <a:p>
            <a:r>
              <a:rPr lang="en-US" sz="3600" b="1" dirty="0" err="1">
                <a:solidFill>
                  <a:schemeClr val="accent1"/>
                </a:solidFill>
                <a:latin typeface="Raleway SemiBold" panose="020B0503030101060003" pitchFamily="34" charset="77"/>
              </a:rPr>
              <a:t>Server.Py</a:t>
            </a:r>
            <a:r>
              <a:rPr lang="en-US" sz="3600" b="1" dirty="0">
                <a:solidFill>
                  <a:schemeClr val="accent1"/>
                </a:solidFill>
                <a:latin typeface="Raleway SemiBold" panose="020B0503030101060003" pitchFamily="34" charset="77"/>
              </a:rPr>
              <a:t> ?</a:t>
            </a:r>
            <a:endParaRPr lang="en-US" sz="3600" b="1" dirty="0">
              <a:solidFill>
                <a:schemeClr val="tx1">
                  <a:lumMod val="90000"/>
                  <a:lumOff val="10000"/>
                </a:schemeClr>
              </a:solidFill>
              <a:latin typeface="Raleway SemiBold" panose="020B0503030101060003" pitchFamily="34" charset="77"/>
            </a:endParaRP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2ABE8F2-79E4-4475-B85C-9B381FD81D2B}"/>
              </a:ext>
            </a:extLst>
          </p:cNvPr>
          <p:cNvSpPr/>
          <p:nvPr/>
        </p:nvSpPr>
        <p:spPr>
          <a:xfrm>
            <a:off x="354379" y="2014651"/>
            <a:ext cx="3143812" cy="2862322"/>
          </a:xfrm>
          <a:prstGeom prst="rect">
            <a:avLst/>
          </a:prstGeom>
        </p:spPr>
        <p:txBody>
          <a:bodyPr wrap="square" lIns="0">
            <a:spAutoFit/>
          </a:bodyPr>
          <a:lstStyle/>
          <a:p>
            <a:r>
              <a:rPr lang="en-US" sz="1800" b="0" i="0" u="none" strike="noStrike" dirty="0">
                <a:solidFill>
                  <a:srgbClr val="000000"/>
                </a:solidFill>
                <a:effectLst/>
                <a:latin typeface="Arial" panose="020B0604020202020204" pitchFamily="34" charset="0"/>
              </a:rPr>
              <a:t>The module manage gets client as an argument is used for managing the client’s request and broadcast the messages to all clients. if an exception occurs the client is removed and a disconnection interrupt is broadcasted to the rest clients the loop is then terminated to close the thread</a:t>
            </a:r>
            <a:endParaRPr lang="en-US" sz="2000" dirty="0">
              <a:latin typeface="Raleway Medium"/>
            </a:endParaRPr>
          </a:p>
        </p:txBody>
      </p:sp>
      <p:pic>
        <p:nvPicPr>
          <p:cNvPr id="5" name="Picture 4">
            <a:extLst>
              <a:ext uri="{FF2B5EF4-FFF2-40B4-BE49-F238E27FC236}">
                <a16:creationId xmlns:a16="http://schemas.microsoft.com/office/drawing/2014/main" id="{5BD159B8-FF8D-49C2-8C43-AD9782570DA3}"/>
              </a:ext>
            </a:extLst>
          </p:cNvPr>
          <p:cNvPicPr>
            <a:picLocks noChangeAspect="1"/>
          </p:cNvPicPr>
          <p:nvPr/>
        </p:nvPicPr>
        <p:blipFill>
          <a:blip r:embed="rId2"/>
          <a:stretch>
            <a:fillRect/>
          </a:stretch>
        </p:blipFill>
        <p:spPr>
          <a:xfrm>
            <a:off x="4379449" y="682886"/>
            <a:ext cx="7076024" cy="5375455"/>
          </a:xfrm>
          <a:prstGeom prst="rect">
            <a:avLst/>
          </a:prstGeom>
        </p:spPr>
      </p:pic>
    </p:spTree>
    <p:extLst>
      <p:ext uri="{BB962C8B-B14F-4D97-AF65-F5344CB8AC3E}">
        <p14:creationId xmlns:p14="http://schemas.microsoft.com/office/powerpoint/2010/main" val="216423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987763" y="87937"/>
            <a:ext cx="2872966" cy="215444"/>
          </a:xfrm>
          <a:prstGeom prst="rect">
            <a:avLst/>
          </a:prstGeom>
          <a:noFill/>
        </p:spPr>
        <p:txBody>
          <a:bodyPr wrap="square" lIns="0" tIns="0" rIns="0" bIns="0" rtlCol="0" anchor="ctr">
            <a:spAutoFit/>
          </a:bodyPr>
          <a:lstStyle/>
          <a:p>
            <a:r>
              <a:rPr lang="en-US" sz="1400" b="1" dirty="0">
                <a:solidFill>
                  <a:schemeClr val="bg1"/>
                </a:solidFill>
                <a:latin typeface="Raleway SemiBold" panose="020B0503030101060003" pitchFamily="34" charset="77"/>
              </a:rPr>
              <a:t>Methodology</a:t>
            </a:r>
          </a:p>
        </p:txBody>
      </p:sp>
      <p:sp>
        <p:nvSpPr>
          <p:cNvPr id="7" name="Rectangle 6">
            <a:extLst>
              <a:ext uri="{FF2B5EF4-FFF2-40B4-BE49-F238E27FC236}">
                <a16:creationId xmlns:a16="http://schemas.microsoft.com/office/drawing/2014/main" id="{776C1980-F26F-4141-89E1-1101BD3CD6A1}"/>
              </a:ext>
            </a:extLst>
          </p:cNvPr>
          <p:cNvSpPr/>
          <p:nvPr/>
        </p:nvSpPr>
        <p:spPr>
          <a:xfrm>
            <a:off x="736527" y="846545"/>
            <a:ext cx="8325409" cy="646331"/>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Exception Handling Example</a:t>
            </a:r>
            <a:endParaRPr lang="en-US" sz="3600" b="1" dirty="0">
              <a:solidFill>
                <a:schemeClr val="tx1">
                  <a:lumMod val="90000"/>
                  <a:lumOff val="10000"/>
                </a:schemeClr>
              </a:solidFill>
              <a:latin typeface="Raleway SemiBold" panose="020B0503030101060003" pitchFamily="34" charset="77"/>
            </a:endParaRP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5122" name="Picture 2" descr="Exception Handling in Java - Exception Hierarchy and Catching Exceptions -  DataFlair">
            <a:extLst>
              <a:ext uri="{FF2B5EF4-FFF2-40B4-BE49-F238E27FC236}">
                <a16:creationId xmlns:a16="http://schemas.microsoft.com/office/drawing/2014/main" id="{713BC8F7-CDAA-40CA-A409-75ECBA65FB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05"/>
          <a:stretch/>
        </p:blipFill>
        <p:spPr bwMode="auto">
          <a:xfrm>
            <a:off x="368735" y="1518720"/>
            <a:ext cx="11430000" cy="4755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075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987763" y="87937"/>
            <a:ext cx="2872966" cy="215444"/>
          </a:xfrm>
          <a:prstGeom prst="rect">
            <a:avLst/>
          </a:prstGeom>
          <a:noFill/>
        </p:spPr>
        <p:txBody>
          <a:bodyPr wrap="square" lIns="0" tIns="0" rIns="0" bIns="0" rtlCol="0" anchor="ctr">
            <a:spAutoFit/>
          </a:bodyPr>
          <a:lstStyle/>
          <a:p>
            <a:r>
              <a:rPr lang="en-US" sz="1400" b="1" dirty="0">
                <a:solidFill>
                  <a:schemeClr val="bg1"/>
                </a:solidFill>
                <a:latin typeface="Raleway SemiBold" panose="020B0503030101060003" pitchFamily="34" charset="77"/>
              </a:rPr>
              <a:t>Methodology</a:t>
            </a:r>
          </a:p>
        </p:txBody>
      </p:sp>
      <p:sp>
        <p:nvSpPr>
          <p:cNvPr id="7" name="Rectangle 6">
            <a:extLst>
              <a:ext uri="{FF2B5EF4-FFF2-40B4-BE49-F238E27FC236}">
                <a16:creationId xmlns:a16="http://schemas.microsoft.com/office/drawing/2014/main" id="{776C1980-F26F-4141-89E1-1101BD3CD6A1}"/>
              </a:ext>
            </a:extLst>
          </p:cNvPr>
          <p:cNvSpPr/>
          <p:nvPr/>
        </p:nvSpPr>
        <p:spPr>
          <a:xfrm>
            <a:off x="736527" y="846545"/>
            <a:ext cx="8325409" cy="646331"/>
          </a:xfrm>
          <a:prstGeom prst="rect">
            <a:avLst/>
          </a:prstGeom>
        </p:spPr>
        <p:txBody>
          <a:bodyPr wrap="square" lIns="0">
            <a:spAutoFit/>
          </a:bodyPr>
          <a:lstStyle/>
          <a:p>
            <a:r>
              <a:rPr lang="en-US" sz="3600" b="1" dirty="0" err="1">
                <a:solidFill>
                  <a:schemeClr val="accent1"/>
                </a:solidFill>
                <a:latin typeface="Raleway SemiBold" panose="020B0503030101060003" pitchFamily="34" charset="77"/>
              </a:rPr>
              <a:t>Client.Py</a:t>
            </a:r>
            <a:endParaRPr lang="en-US" sz="3600" b="1" dirty="0">
              <a:solidFill>
                <a:schemeClr val="tx1">
                  <a:lumMod val="90000"/>
                  <a:lumOff val="10000"/>
                </a:schemeClr>
              </a:solidFill>
              <a:latin typeface="Raleway SemiBold" panose="020B0503030101060003" pitchFamily="34" charset="77"/>
            </a:endParaRP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2ABE8F2-79E4-4475-B85C-9B381FD81D2B}"/>
              </a:ext>
            </a:extLst>
          </p:cNvPr>
          <p:cNvSpPr/>
          <p:nvPr/>
        </p:nvSpPr>
        <p:spPr>
          <a:xfrm>
            <a:off x="354379" y="1676058"/>
            <a:ext cx="3143812" cy="5047536"/>
          </a:xfrm>
          <a:prstGeom prst="rect">
            <a:avLst/>
          </a:prstGeom>
        </p:spPr>
        <p:txBody>
          <a:bodyPr wrap="square" lIns="0">
            <a:spAutoFit/>
          </a:bodyPr>
          <a:lstStyle/>
          <a:p>
            <a:pPr marL="457200" rtl="0">
              <a:spcBef>
                <a:spcPts val="0"/>
              </a:spcBef>
              <a:spcAft>
                <a:spcPts val="0"/>
              </a:spcAft>
            </a:pPr>
            <a:r>
              <a:rPr lang="en-US" sz="1400" b="0" i="0" u="none" strike="noStrike" dirty="0">
                <a:solidFill>
                  <a:srgbClr val="000000"/>
                </a:solidFill>
                <a:effectLst/>
                <a:latin typeface="Raleway Medium"/>
              </a:rPr>
              <a:t>Nickname is checked on the client site if he is the admin, the password is pre-saved on the client site so it can be sent to the server. A </a:t>
            </a:r>
            <a:r>
              <a:rPr lang="en-US" sz="1400" b="0" i="0" u="none" strike="noStrike" dirty="0" err="1">
                <a:solidFill>
                  <a:srgbClr val="000000"/>
                </a:solidFill>
                <a:effectLst/>
                <a:latin typeface="Raleway Medium"/>
              </a:rPr>
              <a:t>thread_stop</a:t>
            </a:r>
            <a:r>
              <a:rPr lang="en-US" sz="1400" b="0" i="0" u="none" strike="noStrike" dirty="0">
                <a:solidFill>
                  <a:srgbClr val="000000"/>
                </a:solidFill>
                <a:effectLst/>
                <a:latin typeface="Raleway Medium"/>
              </a:rPr>
              <a:t> variable is made to be used later.</a:t>
            </a:r>
            <a:endParaRPr lang="en-US" sz="1400" b="0" dirty="0">
              <a:effectLst/>
              <a:latin typeface="Raleway Medium"/>
            </a:endParaRPr>
          </a:p>
          <a:p>
            <a:pPr marL="457200" rtl="0">
              <a:spcBef>
                <a:spcPts val="0"/>
              </a:spcBef>
              <a:spcAft>
                <a:spcPts val="0"/>
              </a:spcAft>
            </a:pPr>
            <a:r>
              <a:rPr lang="en-US" sz="1400" b="0" i="0" u="none" strike="noStrike" dirty="0">
                <a:solidFill>
                  <a:srgbClr val="000000"/>
                </a:solidFill>
                <a:effectLst/>
                <a:latin typeface="Raleway Medium"/>
              </a:rPr>
              <a:t>The client’s socket is defined over the internet socket and TCP connection, Then the client is connected to the server via the server’s IP and port.</a:t>
            </a:r>
            <a:endParaRPr lang="en-US" sz="1400" b="0" dirty="0">
              <a:effectLst/>
              <a:latin typeface="Raleway Medium"/>
            </a:endParaRPr>
          </a:p>
          <a:p>
            <a:pPr rtl="0" fontAlgn="base">
              <a:spcBef>
                <a:spcPts val="0"/>
              </a:spcBef>
              <a:spcAft>
                <a:spcPts val="0"/>
              </a:spcAft>
            </a:pPr>
            <a:br>
              <a:rPr lang="en-US" sz="1400" b="0" dirty="0">
                <a:effectLst/>
                <a:latin typeface="Raleway Medium"/>
              </a:rPr>
            </a:br>
            <a:r>
              <a:rPr lang="en-US" sz="1400" b="0" i="0" u="none" strike="noStrike" dirty="0">
                <a:solidFill>
                  <a:srgbClr val="000000"/>
                </a:solidFill>
                <a:effectLst/>
                <a:latin typeface="Raleway Medium"/>
              </a:rPr>
              <a:t>The receive module is generated to carry out the messages from the server. The messages encoded in ASCII are decoded into again its original type. If the message is NICK then the user has to give the nickname for identification purposes. Using the print the broadcasted messages are printed over the client’s screen which is from</a:t>
            </a:r>
          </a:p>
        </p:txBody>
      </p:sp>
      <p:pic>
        <p:nvPicPr>
          <p:cNvPr id="4" name="Picture 3">
            <a:extLst>
              <a:ext uri="{FF2B5EF4-FFF2-40B4-BE49-F238E27FC236}">
                <a16:creationId xmlns:a16="http://schemas.microsoft.com/office/drawing/2014/main" id="{20DF9868-3C51-4233-9F73-B5D4443DD17D}"/>
              </a:ext>
            </a:extLst>
          </p:cNvPr>
          <p:cNvPicPr>
            <a:picLocks noChangeAspect="1"/>
          </p:cNvPicPr>
          <p:nvPr/>
        </p:nvPicPr>
        <p:blipFill>
          <a:blip r:embed="rId2"/>
          <a:stretch>
            <a:fillRect/>
          </a:stretch>
        </p:blipFill>
        <p:spPr>
          <a:xfrm>
            <a:off x="4232155" y="615460"/>
            <a:ext cx="7299924" cy="5627077"/>
          </a:xfrm>
          <a:prstGeom prst="rect">
            <a:avLst/>
          </a:prstGeom>
        </p:spPr>
      </p:pic>
    </p:spTree>
    <p:extLst>
      <p:ext uri="{BB962C8B-B14F-4D97-AF65-F5344CB8AC3E}">
        <p14:creationId xmlns:p14="http://schemas.microsoft.com/office/powerpoint/2010/main" val="122971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987763" y="87937"/>
            <a:ext cx="2872966" cy="215444"/>
          </a:xfrm>
          <a:prstGeom prst="rect">
            <a:avLst/>
          </a:prstGeom>
          <a:noFill/>
        </p:spPr>
        <p:txBody>
          <a:bodyPr wrap="square" lIns="0" tIns="0" rIns="0" bIns="0" rtlCol="0" anchor="ctr">
            <a:spAutoFit/>
          </a:bodyPr>
          <a:lstStyle/>
          <a:p>
            <a:r>
              <a:rPr lang="en-US" sz="1400" b="1" dirty="0">
                <a:solidFill>
                  <a:schemeClr val="bg1"/>
                </a:solidFill>
                <a:latin typeface="Raleway SemiBold" panose="020B0503030101060003" pitchFamily="34" charset="77"/>
              </a:rPr>
              <a:t>Methodology</a:t>
            </a:r>
          </a:p>
        </p:txBody>
      </p:sp>
      <p:sp>
        <p:nvSpPr>
          <p:cNvPr id="7" name="Rectangle 6">
            <a:extLst>
              <a:ext uri="{FF2B5EF4-FFF2-40B4-BE49-F238E27FC236}">
                <a16:creationId xmlns:a16="http://schemas.microsoft.com/office/drawing/2014/main" id="{776C1980-F26F-4141-89E1-1101BD3CD6A1}"/>
              </a:ext>
            </a:extLst>
          </p:cNvPr>
          <p:cNvSpPr/>
          <p:nvPr/>
        </p:nvSpPr>
        <p:spPr>
          <a:xfrm>
            <a:off x="736527" y="846545"/>
            <a:ext cx="8325409" cy="646331"/>
          </a:xfrm>
          <a:prstGeom prst="rect">
            <a:avLst/>
          </a:prstGeom>
        </p:spPr>
        <p:txBody>
          <a:bodyPr wrap="square" lIns="0">
            <a:spAutoFit/>
          </a:bodyPr>
          <a:lstStyle/>
          <a:p>
            <a:r>
              <a:rPr lang="en-US" sz="3600" b="1" dirty="0" err="1">
                <a:solidFill>
                  <a:schemeClr val="accent1"/>
                </a:solidFill>
                <a:latin typeface="Raleway SemiBold" panose="020B0503030101060003" pitchFamily="34" charset="77"/>
              </a:rPr>
              <a:t>Client.Py</a:t>
            </a:r>
            <a:endParaRPr lang="en-US" sz="3600" b="1" dirty="0">
              <a:solidFill>
                <a:schemeClr val="tx1">
                  <a:lumMod val="90000"/>
                  <a:lumOff val="10000"/>
                </a:schemeClr>
              </a:solidFill>
              <a:latin typeface="Raleway SemiBold" panose="020B0503030101060003" pitchFamily="34" charset="77"/>
            </a:endParaRP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C1EE508-11E1-4141-8E99-C6700F5025A1}"/>
              </a:ext>
            </a:extLst>
          </p:cNvPr>
          <p:cNvPicPr>
            <a:picLocks noChangeAspect="1"/>
          </p:cNvPicPr>
          <p:nvPr/>
        </p:nvPicPr>
        <p:blipFill>
          <a:blip r:embed="rId2"/>
          <a:stretch>
            <a:fillRect/>
          </a:stretch>
        </p:blipFill>
        <p:spPr>
          <a:xfrm>
            <a:off x="3032711" y="966281"/>
            <a:ext cx="8945223" cy="5401429"/>
          </a:xfrm>
          <a:prstGeom prst="rect">
            <a:avLst/>
          </a:prstGeom>
        </p:spPr>
      </p:pic>
    </p:spTree>
    <p:extLst>
      <p:ext uri="{BB962C8B-B14F-4D97-AF65-F5344CB8AC3E}">
        <p14:creationId xmlns:p14="http://schemas.microsoft.com/office/powerpoint/2010/main" val="196121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2C4D721-EACD-9846-8B22-B0CF92880163}"/>
              </a:ext>
            </a:extLst>
          </p:cNvPr>
          <p:cNvSpPr/>
          <p:nvPr/>
        </p:nvSpPr>
        <p:spPr>
          <a:xfrm>
            <a:off x="9054" y="0"/>
            <a:ext cx="12182946" cy="6857999"/>
          </a:xfrm>
          <a:custGeom>
            <a:avLst/>
            <a:gdLst>
              <a:gd name="connsiteX0" fmla="*/ 0 w 12182946"/>
              <a:gd name="connsiteY0" fmla="*/ 0 h 6857999"/>
              <a:gd name="connsiteX1" fmla="*/ 12182946 w 12182946"/>
              <a:gd name="connsiteY1" fmla="*/ 0 h 6857999"/>
              <a:gd name="connsiteX2" fmla="*/ 12182946 w 12182946"/>
              <a:gd name="connsiteY2" fmla="*/ 6857999 h 6857999"/>
              <a:gd name="connsiteX3" fmla="*/ 0 w 12182946"/>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82946" h="6857999">
                <a:moveTo>
                  <a:pt x="0" y="0"/>
                </a:moveTo>
                <a:lnTo>
                  <a:pt x="12182946" y="0"/>
                </a:lnTo>
                <a:lnTo>
                  <a:pt x="12182946" y="6857999"/>
                </a:lnTo>
                <a:lnTo>
                  <a:pt x="0" y="6857999"/>
                </a:lnTo>
                <a:close/>
              </a:path>
            </a:pathLst>
          </a:custGeom>
          <a:gradFill>
            <a:gsLst>
              <a:gs pos="0">
                <a:schemeClr val="accent1"/>
              </a:gs>
              <a:gs pos="100000">
                <a:schemeClr val="accent1">
                  <a:lumMod val="75000"/>
                  <a:alpha val="85000"/>
                </a:schemeClr>
              </a:gs>
            </a:gsLst>
            <a:lin ang="0" scaled="0"/>
          </a:gradFill>
          <a:ln w="17915" cap="flat">
            <a:noFill/>
            <a:prstDash val="solid"/>
            <a:miter/>
          </a:ln>
        </p:spPr>
        <p:txBody>
          <a:bodyPr rtlCol="0" anchor="ctr"/>
          <a:lstStyle/>
          <a:p>
            <a:pPr marL="0" algn="l" defTabSz="914400" rtl="0" eaLnBrk="1" latinLnBrk="0" hangingPunct="1"/>
            <a:endParaRPr lang="en-EG"/>
          </a:p>
        </p:txBody>
      </p:sp>
      <p:sp>
        <p:nvSpPr>
          <p:cNvPr id="8" name="Freeform 7">
            <a:extLst>
              <a:ext uri="{FF2B5EF4-FFF2-40B4-BE49-F238E27FC236}">
                <a16:creationId xmlns:a16="http://schemas.microsoft.com/office/drawing/2014/main" id="{15AD6970-4487-CE47-A64B-24BC5E9377DF}"/>
              </a:ext>
            </a:extLst>
          </p:cNvPr>
          <p:cNvSpPr/>
          <p:nvPr/>
        </p:nvSpPr>
        <p:spPr>
          <a:xfrm>
            <a:off x="8717889" y="5442601"/>
            <a:ext cx="2827518" cy="1415397"/>
          </a:xfrm>
          <a:custGeom>
            <a:avLst/>
            <a:gdLst>
              <a:gd name="connsiteX0" fmla="*/ 2203859 w 2827518"/>
              <a:gd name="connsiteY0" fmla="*/ 0 h 1415397"/>
              <a:gd name="connsiteX1" fmla="*/ 2502162 w 2827518"/>
              <a:gd name="connsiteY1" fmla="*/ 0 h 1415397"/>
              <a:gd name="connsiteX2" fmla="*/ 2827518 w 2827518"/>
              <a:gd name="connsiteY2" fmla="*/ 0 h 1415397"/>
              <a:gd name="connsiteX3" fmla="*/ 2827518 w 2827518"/>
              <a:gd name="connsiteY3" fmla="*/ 1415397 h 1415397"/>
              <a:gd name="connsiteX4" fmla="*/ 0 w 2827518"/>
              <a:gd name="connsiteY4" fmla="*/ 1415397 h 1415397"/>
              <a:gd name="connsiteX5" fmla="*/ 2203859 w 2827518"/>
              <a:gd name="connsiteY5" fmla="*/ 0 h 141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27518" h="1415397">
                <a:moveTo>
                  <a:pt x="2203859" y="0"/>
                </a:moveTo>
                <a:lnTo>
                  <a:pt x="2502162" y="0"/>
                </a:lnTo>
                <a:lnTo>
                  <a:pt x="2827518" y="0"/>
                </a:lnTo>
                <a:lnTo>
                  <a:pt x="2827518" y="1415397"/>
                </a:lnTo>
                <a:lnTo>
                  <a:pt x="0" y="1415397"/>
                </a:lnTo>
                <a:lnTo>
                  <a:pt x="2203859" y="0"/>
                </a:lnTo>
                <a:close/>
              </a:path>
            </a:pathLst>
          </a:custGeom>
          <a:solidFill>
            <a:schemeClr val="accent6"/>
          </a:solidFill>
          <a:ln w="17915" cap="flat">
            <a:noFill/>
            <a:prstDash val="solid"/>
            <a:miter/>
          </a:ln>
        </p:spPr>
        <p:txBody>
          <a:bodyPr rtlCol="0" anchor="ctr"/>
          <a:lstStyle/>
          <a:p>
            <a:endParaRPr lang="en-EG"/>
          </a:p>
        </p:txBody>
      </p:sp>
      <p:sp>
        <p:nvSpPr>
          <p:cNvPr id="9" name="Freeform 8">
            <a:extLst>
              <a:ext uri="{FF2B5EF4-FFF2-40B4-BE49-F238E27FC236}">
                <a16:creationId xmlns:a16="http://schemas.microsoft.com/office/drawing/2014/main" id="{819997EB-C4B0-234A-ABC1-71D739AE652F}"/>
              </a:ext>
            </a:extLst>
          </p:cNvPr>
          <p:cNvSpPr/>
          <p:nvPr/>
        </p:nvSpPr>
        <p:spPr>
          <a:xfrm>
            <a:off x="8999530" y="4807613"/>
            <a:ext cx="3192469" cy="2050385"/>
          </a:xfrm>
          <a:custGeom>
            <a:avLst/>
            <a:gdLst>
              <a:gd name="connsiteX0" fmla="*/ 3192470 w 3192469"/>
              <a:gd name="connsiteY0" fmla="*/ 0 h 2050385"/>
              <a:gd name="connsiteX1" fmla="*/ 3192470 w 3192469"/>
              <a:gd name="connsiteY1" fmla="*/ 2050386 h 2050385"/>
              <a:gd name="connsiteX2" fmla="*/ 0 w 3192469"/>
              <a:gd name="connsiteY2" fmla="*/ 2050386 h 2050385"/>
              <a:gd name="connsiteX3" fmla="*/ 3192470 w 3192469"/>
              <a:gd name="connsiteY3" fmla="*/ 0 h 2050385"/>
            </a:gdLst>
            <a:ahLst/>
            <a:cxnLst>
              <a:cxn ang="0">
                <a:pos x="connsiteX0" y="connsiteY0"/>
              </a:cxn>
              <a:cxn ang="0">
                <a:pos x="connsiteX1" y="connsiteY1"/>
              </a:cxn>
              <a:cxn ang="0">
                <a:pos x="connsiteX2" y="connsiteY2"/>
              </a:cxn>
              <a:cxn ang="0">
                <a:pos x="connsiteX3" y="connsiteY3"/>
              </a:cxn>
            </a:cxnLst>
            <a:rect l="l" t="t" r="r" b="b"/>
            <a:pathLst>
              <a:path w="3192469" h="2050385">
                <a:moveTo>
                  <a:pt x="3192470" y="0"/>
                </a:moveTo>
                <a:lnTo>
                  <a:pt x="3192470" y="2050386"/>
                </a:lnTo>
                <a:lnTo>
                  <a:pt x="0" y="2050386"/>
                </a:lnTo>
                <a:lnTo>
                  <a:pt x="3192470" y="0"/>
                </a:lnTo>
                <a:close/>
              </a:path>
            </a:pathLst>
          </a:custGeom>
          <a:solidFill>
            <a:srgbClr val="FFFFFF"/>
          </a:solidFill>
          <a:ln w="17915" cap="flat">
            <a:noFill/>
            <a:prstDash val="solid"/>
            <a:miter/>
          </a:ln>
          <a:effectLst>
            <a:outerShdw blurRad="254000" dist="12700" dir="13500000" algn="br" rotWithShape="0">
              <a:prstClr val="black">
                <a:alpha val="20000"/>
              </a:prstClr>
            </a:outerShdw>
          </a:effectLst>
        </p:spPr>
        <p:txBody>
          <a:bodyPr rtlCol="0" anchor="ctr"/>
          <a:lstStyle/>
          <a:p>
            <a:endParaRPr lang="en-EG"/>
          </a:p>
        </p:txBody>
      </p:sp>
      <p:sp>
        <p:nvSpPr>
          <p:cNvPr id="10" name="Freeform 9">
            <a:extLst>
              <a:ext uri="{FF2B5EF4-FFF2-40B4-BE49-F238E27FC236}">
                <a16:creationId xmlns:a16="http://schemas.microsoft.com/office/drawing/2014/main" id="{E4D77023-69B4-284D-B2D8-5206C0568AE8}"/>
              </a:ext>
            </a:extLst>
          </p:cNvPr>
          <p:cNvSpPr/>
          <p:nvPr/>
        </p:nvSpPr>
        <p:spPr>
          <a:xfrm>
            <a:off x="1219465" y="155"/>
            <a:ext cx="2686339" cy="1318606"/>
          </a:xfrm>
          <a:custGeom>
            <a:avLst/>
            <a:gdLst>
              <a:gd name="connsiteX0" fmla="*/ 2686340 w 2686339"/>
              <a:gd name="connsiteY0" fmla="*/ 0 h 1318606"/>
              <a:gd name="connsiteX1" fmla="*/ 633155 w 2686339"/>
              <a:gd name="connsiteY1" fmla="*/ 1318606 h 1318606"/>
              <a:gd name="connsiteX2" fmla="*/ 0 w 2686339"/>
              <a:gd name="connsiteY2" fmla="*/ 1318606 h 1318606"/>
              <a:gd name="connsiteX3" fmla="*/ 0 w 2686339"/>
              <a:gd name="connsiteY3" fmla="*/ 0 h 1318606"/>
              <a:gd name="connsiteX4" fmla="*/ 2686340 w 2686339"/>
              <a:gd name="connsiteY4" fmla="*/ 0 h 1318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6339" h="1318606">
                <a:moveTo>
                  <a:pt x="2686340" y="0"/>
                </a:moveTo>
                <a:lnTo>
                  <a:pt x="633155" y="1318606"/>
                </a:lnTo>
                <a:lnTo>
                  <a:pt x="0" y="1318606"/>
                </a:lnTo>
                <a:lnTo>
                  <a:pt x="0" y="0"/>
                </a:lnTo>
                <a:lnTo>
                  <a:pt x="2686340" y="0"/>
                </a:lnTo>
                <a:close/>
              </a:path>
            </a:pathLst>
          </a:custGeom>
          <a:solidFill>
            <a:schemeClr val="accent6"/>
          </a:solidFill>
          <a:ln w="17915" cap="flat">
            <a:noFill/>
            <a:prstDash val="solid"/>
            <a:miter/>
          </a:ln>
        </p:spPr>
        <p:txBody>
          <a:bodyPr rtlCol="0" anchor="ctr"/>
          <a:lstStyle/>
          <a:p>
            <a:endParaRPr lang="en-EG"/>
          </a:p>
        </p:txBody>
      </p:sp>
      <p:sp>
        <p:nvSpPr>
          <p:cNvPr id="11" name="Freeform 10">
            <a:extLst>
              <a:ext uri="{FF2B5EF4-FFF2-40B4-BE49-F238E27FC236}">
                <a16:creationId xmlns:a16="http://schemas.microsoft.com/office/drawing/2014/main" id="{17480D96-81E1-3049-992D-25D9806920DB}"/>
              </a:ext>
            </a:extLst>
          </p:cNvPr>
          <p:cNvSpPr/>
          <p:nvPr/>
        </p:nvSpPr>
        <p:spPr>
          <a:xfrm>
            <a:off x="9054" y="0"/>
            <a:ext cx="3445444" cy="2212951"/>
          </a:xfrm>
          <a:custGeom>
            <a:avLst/>
            <a:gdLst>
              <a:gd name="connsiteX0" fmla="*/ 0 w 3445444"/>
              <a:gd name="connsiteY0" fmla="*/ 2212952 h 2212951"/>
              <a:gd name="connsiteX1" fmla="*/ 0 w 3445444"/>
              <a:gd name="connsiteY1" fmla="*/ 0 h 2212951"/>
              <a:gd name="connsiteX2" fmla="*/ 3445445 w 3445444"/>
              <a:gd name="connsiteY2" fmla="*/ 0 h 2212951"/>
              <a:gd name="connsiteX3" fmla="*/ 0 w 3445444"/>
              <a:gd name="connsiteY3" fmla="*/ 2212952 h 2212951"/>
            </a:gdLst>
            <a:ahLst/>
            <a:cxnLst>
              <a:cxn ang="0">
                <a:pos x="connsiteX0" y="connsiteY0"/>
              </a:cxn>
              <a:cxn ang="0">
                <a:pos x="connsiteX1" y="connsiteY1"/>
              </a:cxn>
              <a:cxn ang="0">
                <a:pos x="connsiteX2" y="connsiteY2"/>
              </a:cxn>
              <a:cxn ang="0">
                <a:pos x="connsiteX3" y="connsiteY3"/>
              </a:cxn>
            </a:cxnLst>
            <a:rect l="l" t="t" r="r" b="b"/>
            <a:pathLst>
              <a:path w="3445444" h="2212951">
                <a:moveTo>
                  <a:pt x="0" y="2212952"/>
                </a:moveTo>
                <a:lnTo>
                  <a:pt x="0" y="0"/>
                </a:lnTo>
                <a:lnTo>
                  <a:pt x="3445445" y="0"/>
                </a:lnTo>
                <a:lnTo>
                  <a:pt x="0" y="2212952"/>
                </a:lnTo>
                <a:close/>
              </a:path>
            </a:pathLst>
          </a:custGeom>
          <a:solidFill>
            <a:srgbClr val="FFFFFF"/>
          </a:solidFill>
          <a:ln w="17915" cap="flat">
            <a:noFill/>
            <a:prstDash val="solid"/>
            <a:miter/>
          </a:ln>
          <a:effectLst>
            <a:outerShdw blurRad="317500" dist="12700" dir="2700000" algn="tl" rotWithShape="0">
              <a:prstClr val="black">
                <a:alpha val="20000"/>
              </a:prstClr>
            </a:outerShdw>
          </a:effectLst>
        </p:spPr>
        <p:txBody>
          <a:bodyPr rtlCol="0" anchor="ctr"/>
          <a:lstStyle/>
          <a:p>
            <a:pPr marL="0" algn="r" defTabSz="914400" rtl="1" eaLnBrk="1" latinLnBrk="0" hangingPunct="1"/>
            <a:endParaRPr lang="en-EG" dirty="0"/>
          </a:p>
        </p:txBody>
      </p:sp>
      <p:sp>
        <p:nvSpPr>
          <p:cNvPr id="12" name="TextBox 11">
            <a:extLst>
              <a:ext uri="{FF2B5EF4-FFF2-40B4-BE49-F238E27FC236}">
                <a16:creationId xmlns:a16="http://schemas.microsoft.com/office/drawing/2014/main" id="{1BEB9509-9B46-E746-8AB1-811071C185C4}"/>
              </a:ext>
            </a:extLst>
          </p:cNvPr>
          <p:cNvSpPr txBox="1"/>
          <p:nvPr/>
        </p:nvSpPr>
        <p:spPr>
          <a:xfrm>
            <a:off x="2700811" y="3059668"/>
            <a:ext cx="6790378" cy="615553"/>
          </a:xfrm>
          <a:prstGeom prst="rect">
            <a:avLst/>
          </a:prstGeom>
          <a:noFill/>
        </p:spPr>
        <p:txBody>
          <a:bodyPr wrap="square" lIns="0" tIns="0" rIns="0" bIns="0" rtlCol="0">
            <a:spAutoFit/>
          </a:bodyPr>
          <a:lstStyle/>
          <a:p>
            <a:pPr algn="ctr"/>
            <a:r>
              <a:rPr lang="en-US" sz="4000" b="1" spc="300" dirty="0">
                <a:solidFill>
                  <a:srgbClr val="FFFFFF"/>
                </a:solidFill>
                <a:latin typeface="Raleway" panose="020B0503030101060003" pitchFamily="34" charset="77"/>
                <a:ea typeface="Roboto" panose="02000000000000000000" pitchFamily="2" charset="0"/>
                <a:cs typeface="Open Sans" panose="020B0606030504020204" pitchFamily="34" charset="0"/>
              </a:rPr>
              <a:t>CLI Chatroom DEMO</a:t>
            </a:r>
          </a:p>
        </p:txBody>
      </p:sp>
      <p:cxnSp>
        <p:nvCxnSpPr>
          <p:cNvPr id="13" name="Straight Connector 12">
            <a:extLst>
              <a:ext uri="{FF2B5EF4-FFF2-40B4-BE49-F238E27FC236}">
                <a16:creationId xmlns:a16="http://schemas.microsoft.com/office/drawing/2014/main" id="{B50E2D70-345B-5047-BB99-2420A6A75F04}"/>
              </a:ext>
            </a:extLst>
          </p:cNvPr>
          <p:cNvCxnSpPr/>
          <p:nvPr/>
        </p:nvCxnSpPr>
        <p:spPr>
          <a:xfrm>
            <a:off x="5223497" y="3784351"/>
            <a:ext cx="1745007" cy="0"/>
          </a:xfrm>
          <a:prstGeom prst="line">
            <a:avLst/>
          </a:prstGeom>
          <a:ln w="25400" cap="rnd">
            <a:solidFill>
              <a:srgbClr val="FFFF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51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987763" y="87937"/>
            <a:ext cx="2872966" cy="215444"/>
          </a:xfrm>
          <a:prstGeom prst="rect">
            <a:avLst/>
          </a:prstGeom>
          <a:noFill/>
        </p:spPr>
        <p:txBody>
          <a:bodyPr wrap="square" lIns="0" tIns="0" rIns="0" bIns="0" rtlCol="0" anchor="ctr">
            <a:spAutoFit/>
          </a:bodyPr>
          <a:lstStyle/>
          <a:p>
            <a:r>
              <a:rPr lang="en-US" sz="1400" b="1" dirty="0">
                <a:solidFill>
                  <a:schemeClr val="bg1"/>
                </a:solidFill>
                <a:latin typeface="Raleway SemiBold" panose="020B0503030101060003" pitchFamily="34" charset="77"/>
              </a:rPr>
              <a:t>Methodology</a:t>
            </a:r>
          </a:p>
        </p:txBody>
      </p:sp>
      <p:sp>
        <p:nvSpPr>
          <p:cNvPr id="7" name="Rectangle 6">
            <a:extLst>
              <a:ext uri="{FF2B5EF4-FFF2-40B4-BE49-F238E27FC236}">
                <a16:creationId xmlns:a16="http://schemas.microsoft.com/office/drawing/2014/main" id="{776C1980-F26F-4141-89E1-1101BD3CD6A1}"/>
              </a:ext>
            </a:extLst>
          </p:cNvPr>
          <p:cNvSpPr/>
          <p:nvPr/>
        </p:nvSpPr>
        <p:spPr>
          <a:xfrm>
            <a:off x="736527" y="846545"/>
            <a:ext cx="8325409" cy="646331"/>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Working CLI</a:t>
            </a:r>
            <a:endParaRPr lang="en-US" sz="3600" b="1" dirty="0">
              <a:solidFill>
                <a:schemeClr val="tx1">
                  <a:lumMod val="90000"/>
                  <a:lumOff val="10000"/>
                </a:schemeClr>
              </a:solidFill>
              <a:latin typeface="Raleway SemiBold" panose="020B0503030101060003" pitchFamily="34" charset="77"/>
            </a:endParaRP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9218" name="Picture 2">
            <a:extLst>
              <a:ext uri="{FF2B5EF4-FFF2-40B4-BE49-F238E27FC236}">
                <a16:creationId xmlns:a16="http://schemas.microsoft.com/office/drawing/2014/main" id="{AC30D06A-3CFC-432E-AB64-8C09F551B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0497" y="385763"/>
            <a:ext cx="7368686" cy="5863124"/>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D8D2BFC-B63A-458D-8F37-11F00D453505}"/>
              </a:ext>
            </a:extLst>
          </p:cNvPr>
          <p:cNvSpPr/>
          <p:nvPr/>
        </p:nvSpPr>
        <p:spPr>
          <a:xfrm>
            <a:off x="354379" y="1676058"/>
            <a:ext cx="3143812" cy="5016758"/>
          </a:xfrm>
          <a:prstGeom prst="rect">
            <a:avLst/>
          </a:prstGeom>
        </p:spPr>
        <p:txBody>
          <a:bodyPr wrap="square" lIns="0">
            <a:spAutoFit/>
          </a:bodyPr>
          <a:lstStyle/>
          <a:p>
            <a:pPr rtl="0">
              <a:spcBef>
                <a:spcPts val="0"/>
              </a:spcBef>
              <a:spcAft>
                <a:spcPts val="0"/>
              </a:spcAft>
            </a:pPr>
            <a:r>
              <a:rPr lang="en-US" sz="1600" b="0" i="0" u="none" strike="noStrike" dirty="0">
                <a:solidFill>
                  <a:srgbClr val="000000"/>
                </a:solidFill>
                <a:effectLst/>
                <a:latin typeface="Raleway Medium"/>
              </a:rPr>
              <a:t>The client is named nickname Usama, and the other client is named nickname as F4LL when Usama wants to communicate to the F4ll, he writes the message which broadcasted via the server and seen on the client’s side.</a:t>
            </a:r>
            <a:endParaRPr lang="en-US" sz="1600" b="0" dirty="0">
              <a:effectLst/>
              <a:latin typeface="Raleway Medium"/>
            </a:endParaRPr>
          </a:p>
          <a:p>
            <a:pPr rtl="0">
              <a:spcBef>
                <a:spcPts val="0"/>
              </a:spcBef>
              <a:spcAft>
                <a:spcPts val="0"/>
              </a:spcAft>
            </a:pPr>
            <a:br>
              <a:rPr lang="en-US" sz="1600" b="0" dirty="0">
                <a:effectLst/>
                <a:latin typeface="Raleway Medium"/>
              </a:rPr>
            </a:br>
            <a:r>
              <a:rPr lang="en-US" sz="1600" b="0" i="0" u="none" strike="noStrike" dirty="0">
                <a:solidFill>
                  <a:srgbClr val="000000"/>
                </a:solidFill>
                <a:effectLst/>
                <a:latin typeface="Raleway Medium"/>
              </a:rPr>
              <a:t>While on the server’s side the client’s IP and port and his connected nickname which he wrote are seen. If any client leaves the chatroom, it displays the specific client left.</a:t>
            </a:r>
            <a:endParaRPr lang="en-US" sz="1600" b="0" dirty="0">
              <a:effectLst/>
              <a:latin typeface="Raleway Medium"/>
            </a:endParaRPr>
          </a:p>
          <a:p>
            <a:pPr rtl="0">
              <a:spcBef>
                <a:spcPts val="0"/>
              </a:spcBef>
              <a:spcAft>
                <a:spcPts val="0"/>
              </a:spcAft>
            </a:pPr>
            <a:r>
              <a:rPr lang="en-US" sz="1600" b="0" i="0" u="none" strike="noStrike" dirty="0">
                <a:solidFill>
                  <a:srgbClr val="000000"/>
                </a:solidFill>
                <a:effectLst/>
                <a:latin typeface="Raleway Medium"/>
              </a:rPr>
              <a:t>So, it enables multiple clients to communicate with each other easily by connecting to the server.</a:t>
            </a:r>
            <a:endParaRPr lang="en-US" sz="1600" b="0" dirty="0">
              <a:effectLst/>
              <a:latin typeface="Raleway Medium"/>
            </a:endParaRPr>
          </a:p>
          <a:p>
            <a:br>
              <a:rPr lang="en-US" sz="1600" dirty="0">
                <a:latin typeface="Raleway Medium"/>
              </a:rPr>
            </a:br>
            <a:endParaRPr lang="en-US" sz="1600" b="0" i="0" u="none" strike="noStrike" dirty="0">
              <a:solidFill>
                <a:srgbClr val="000000"/>
              </a:solidFill>
              <a:effectLst/>
              <a:latin typeface="Raleway Medium"/>
            </a:endParaRPr>
          </a:p>
        </p:txBody>
      </p:sp>
    </p:spTree>
    <p:extLst>
      <p:ext uri="{BB962C8B-B14F-4D97-AF65-F5344CB8AC3E}">
        <p14:creationId xmlns:p14="http://schemas.microsoft.com/office/powerpoint/2010/main" val="275240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aphic 9">
            <a:extLst>
              <a:ext uri="{FF2B5EF4-FFF2-40B4-BE49-F238E27FC236}">
                <a16:creationId xmlns:a16="http://schemas.microsoft.com/office/drawing/2014/main" id="{9224B5DC-4344-AC4D-B362-9D44F6F2BCA4}"/>
              </a:ext>
            </a:extLst>
          </p:cNvPr>
          <p:cNvGrpSpPr/>
          <p:nvPr/>
        </p:nvGrpSpPr>
        <p:grpSpPr>
          <a:xfrm>
            <a:off x="7505323" y="3429001"/>
            <a:ext cx="4686677" cy="3429000"/>
            <a:chOff x="4051300" y="1917700"/>
            <a:chExt cx="4090351" cy="3018037"/>
          </a:xfrm>
        </p:grpSpPr>
        <p:sp>
          <p:nvSpPr>
            <p:cNvPr id="71" name="Freeform 70">
              <a:extLst>
                <a:ext uri="{FF2B5EF4-FFF2-40B4-BE49-F238E27FC236}">
                  <a16:creationId xmlns:a16="http://schemas.microsoft.com/office/drawing/2014/main" id="{A1377A3D-79CA-5F46-9BFF-F5E40736159E}"/>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72" name="Freeform 71">
              <a:extLst>
                <a:ext uri="{FF2B5EF4-FFF2-40B4-BE49-F238E27FC236}">
                  <a16:creationId xmlns:a16="http://schemas.microsoft.com/office/drawing/2014/main" id="{1EC0C57D-748F-214C-AB78-BE0039327214}"/>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73" name="Freeform 72">
              <a:extLst>
                <a:ext uri="{FF2B5EF4-FFF2-40B4-BE49-F238E27FC236}">
                  <a16:creationId xmlns:a16="http://schemas.microsoft.com/office/drawing/2014/main" id="{6A2F935B-3C3B-C44A-96AC-B9A750487B85}"/>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sp>
        <p:nvSpPr>
          <p:cNvPr id="3" name="TextBox 2">
            <a:extLst>
              <a:ext uri="{FF2B5EF4-FFF2-40B4-BE49-F238E27FC236}">
                <a16:creationId xmlns:a16="http://schemas.microsoft.com/office/drawing/2014/main" id="{BA40BFA9-4C4B-7540-9081-82C707D64689}"/>
              </a:ext>
            </a:extLst>
          </p:cNvPr>
          <p:cNvSpPr txBox="1"/>
          <p:nvPr/>
        </p:nvSpPr>
        <p:spPr>
          <a:xfrm>
            <a:off x="4659517" y="92328"/>
            <a:ext cx="2872966" cy="215444"/>
          </a:xfrm>
          <a:prstGeom prst="rect">
            <a:avLst/>
          </a:prstGeom>
          <a:noFill/>
        </p:spPr>
        <p:txBody>
          <a:bodyPr wrap="square" lIns="0" tIns="0" rIns="0" bIns="0" rtlCol="0">
            <a:spAutoFit/>
          </a:bodyPr>
          <a:lstStyle/>
          <a:p>
            <a:pPr algn="ctr"/>
            <a:r>
              <a:rPr lang="en-US" sz="1400" dirty="0">
                <a:solidFill>
                  <a:srgbClr val="FFFFFF"/>
                </a:solidFill>
                <a:latin typeface="Raleway Medium" panose="020B0503030101060003" pitchFamily="34" charset="77"/>
                <a:ea typeface="Roboto" panose="02000000000000000000" pitchFamily="2" charset="0"/>
                <a:cs typeface="Open Sans" panose="020B0606030504020204" pitchFamily="34" charset="0"/>
              </a:rPr>
              <a:t>Project Phases</a:t>
            </a:r>
          </a:p>
        </p:txBody>
      </p:sp>
      <p:sp>
        <p:nvSpPr>
          <p:cNvPr id="8" name="Rectangle 7">
            <a:extLst>
              <a:ext uri="{FF2B5EF4-FFF2-40B4-BE49-F238E27FC236}">
                <a16:creationId xmlns:a16="http://schemas.microsoft.com/office/drawing/2014/main" id="{C287A47C-84AD-B94F-B2B6-A4ACADD32F8F}"/>
              </a:ext>
            </a:extLst>
          </p:cNvPr>
          <p:cNvSpPr/>
          <p:nvPr/>
        </p:nvSpPr>
        <p:spPr>
          <a:xfrm>
            <a:off x="4315485" y="720634"/>
            <a:ext cx="3561030" cy="646331"/>
          </a:xfrm>
          <a:prstGeom prst="rect">
            <a:avLst/>
          </a:prstGeom>
        </p:spPr>
        <p:txBody>
          <a:bodyPr wrap="square" lIns="0">
            <a:spAutoFit/>
          </a:bodyPr>
          <a:lstStyle/>
          <a:p>
            <a:pPr algn="ctr"/>
            <a:r>
              <a:rPr lang="en-US" sz="3600" b="1" dirty="0">
                <a:solidFill>
                  <a:schemeClr val="accent1"/>
                </a:solidFill>
                <a:latin typeface="Raleway SemiBold" panose="020B0503030101060003" pitchFamily="34" charset="77"/>
              </a:rPr>
              <a:t>Project </a:t>
            </a:r>
            <a:r>
              <a:rPr lang="en-US" sz="3600" b="1" dirty="0">
                <a:solidFill>
                  <a:schemeClr val="tx1">
                    <a:lumMod val="90000"/>
                    <a:lumOff val="10000"/>
                  </a:schemeClr>
                </a:solidFill>
                <a:latin typeface="Raleway SemiBold" panose="020B0503030101060003" pitchFamily="34" charset="77"/>
              </a:rPr>
              <a:t>Phases</a:t>
            </a:r>
          </a:p>
        </p:txBody>
      </p:sp>
      <p:sp>
        <p:nvSpPr>
          <p:cNvPr id="9" name="TextBox 8">
            <a:extLst>
              <a:ext uri="{FF2B5EF4-FFF2-40B4-BE49-F238E27FC236}">
                <a16:creationId xmlns:a16="http://schemas.microsoft.com/office/drawing/2014/main" id="{A2095415-020A-D644-B927-6BCB93D65778}"/>
              </a:ext>
            </a:extLst>
          </p:cNvPr>
          <p:cNvSpPr txBox="1"/>
          <p:nvPr/>
        </p:nvSpPr>
        <p:spPr>
          <a:xfrm>
            <a:off x="3631930" y="1339525"/>
            <a:ext cx="4928141" cy="161583"/>
          </a:xfrm>
          <a:prstGeom prst="rect">
            <a:avLst/>
          </a:prstGeom>
          <a:noFill/>
        </p:spPr>
        <p:txBody>
          <a:bodyPr wrap="square" lIns="0" tIns="0" rIns="0" bIns="0" rtlCol="0">
            <a:spAutoFit/>
          </a:bodyPr>
          <a:lstStyle/>
          <a:p>
            <a:pPr algn="ctr"/>
            <a:r>
              <a:rPr lang="en-US" sz="1050" dirty="0">
                <a:solidFill>
                  <a:schemeClr val="tx1">
                    <a:lumMod val="90000"/>
                    <a:lumOff val="10000"/>
                  </a:schemeClr>
                </a:solidFill>
                <a:latin typeface="Raleway" panose="020B0503030101060003" pitchFamily="34" charset="77"/>
              </a:rPr>
              <a:t>We need to deliver a project that benefits the business.</a:t>
            </a:r>
            <a:endParaRPr lang="en-US" sz="1050" dirty="0">
              <a:solidFill>
                <a:schemeClr val="tx1">
                  <a:lumMod val="75000"/>
                  <a:lumOff val="25000"/>
                </a:schemeClr>
              </a:solidFill>
              <a:latin typeface="Raleway" panose="020B0503030101060003" pitchFamily="34" charset="77"/>
            </a:endParaRPr>
          </a:p>
        </p:txBody>
      </p:sp>
      <p:grpSp>
        <p:nvGrpSpPr>
          <p:cNvPr id="41" name="Group 40">
            <a:extLst>
              <a:ext uri="{FF2B5EF4-FFF2-40B4-BE49-F238E27FC236}">
                <a16:creationId xmlns:a16="http://schemas.microsoft.com/office/drawing/2014/main" id="{DD2EA363-63F1-B045-8ED8-D932EA0563FC}"/>
              </a:ext>
            </a:extLst>
          </p:cNvPr>
          <p:cNvGrpSpPr/>
          <p:nvPr/>
        </p:nvGrpSpPr>
        <p:grpSpPr>
          <a:xfrm>
            <a:off x="852301" y="1994661"/>
            <a:ext cx="10487399" cy="2868678"/>
            <a:chOff x="852301" y="2066172"/>
            <a:chExt cx="10487399" cy="2868678"/>
          </a:xfrm>
        </p:grpSpPr>
        <p:sp>
          <p:nvSpPr>
            <p:cNvPr id="11" name="Freeform 10">
              <a:extLst>
                <a:ext uri="{FF2B5EF4-FFF2-40B4-BE49-F238E27FC236}">
                  <a16:creationId xmlns:a16="http://schemas.microsoft.com/office/drawing/2014/main" id="{DAF7B9D6-F0FC-E942-922D-7C48410FFFB1}"/>
                </a:ext>
              </a:extLst>
            </p:cNvPr>
            <p:cNvSpPr/>
            <p:nvPr/>
          </p:nvSpPr>
          <p:spPr>
            <a:xfrm>
              <a:off x="852301" y="2358841"/>
              <a:ext cx="2578962" cy="2576009"/>
            </a:xfrm>
            <a:custGeom>
              <a:avLst/>
              <a:gdLst>
                <a:gd name="connsiteX0" fmla="*/ 2578963 w 2578962"/>
                <a:gd name="connsiteY0" fmla="*/ 1288005 h 2576009"/>
                <a:gd name="connsiteX1" fmla="*/ 1289482 w 2578962"/>
                <a:gd name="connsiteY1" fmla="*/ 2576009 h 2576009"/>
                <a:gd name="connsiteX2" fmla="*/ 0 w 2578962"/>
                <a:gd name="connsiteY2" fmla="*/ 1288005 h 2576009"/>
                <a:gd name="connsiteX3" fmla="*/ 1289482 w 2578962"/>
                <a:gd name="connsiteY3" fmla="*/ 0 h 2576009"/>
                <a:gd name="connsiteX4" fmla="*/ 2578963 w 2578962"/>
                <a:gd name="connsiteY4" fmla="*/ 1288005 h 25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962" h="2576009">
                  <a:moveTo>
                    <a:pt x="2578963" y="1288005"/>
                  </a:moveTo>
                  <a:cubicBezTo>
                    <a:pt x="2578963" y="1999350"/>
                    <a:pt x="2001642" y="2576009"/>
                    <a:pt x="1289482" y="2576009"/>
                  </a:cubicBezTo>
                  <a:cubicBezTo>
                    <a:pt x="577321" y="2576009"/>
                    <a:pt x="0" y="1999350"/>
                    <a:pt x="0" y="1288005"/>
                  </a:cubicBezTo>
                  <a:cubicBezTo>
                    <a:pt x="0" y="576659"/>
                    <a:pt x="577321" y="0"/>
                    <a:pt x="1289482" y="0"/>
                  </a:cubicBezTo>
                  <a:cubicBezTo>
                    <a:pt x="2001642" y="0"/>
                    <a:pt x="2578963" y="576659"/>
                    <a:pt x="2578963" y="1288005"/>
                  </a:cubicBezTo>
                  <a:close/>
                </a:path>
              </a:pathLst>
            </a:custGeom>
            <a:solidFill>
              <a:schemeClr val="bg1"/>
            </a:solidFill>
            <a:ln w="44450" cap="flat">
              <a:solidFill>
                <a:schemeClr val="accent1"/>
              </a:solidFill>
              <a:prstDash val="solid"/>
              <a:miter/>
            </a:ln>
          </p:spPr>
          <p:txBody>
            <a:bodyPr rtlCol="0" anchor="ctr"/>
            <a:lstStyle/>
            <a:p>
              <a:endParaRPr lang="en-EG"/>
            </a:p>
          </p:txBody>
        </p:sp>
        <p:sp>
          <p:nvSpPr>
            <p:cNvPr id="12" name="Freeform 11">
              <a:extLst>
                <a:ext uri="{FF2B5EF4-FFF2-40B4-BE49-F238E27FC236}">
                  <a16:creationId xmlns:a16="http://schemas.microsoft.com/office/drawing/2014/main" id="{89FD8B4C-74EA-5443-850B-A072BF8216F5}"/>
                </a:ext>
              </a:extLst>
            </p:cNvPr>
            <p:cNvSpPr/>
            <p:nvPr/>
          </p:nvSpPr>
          <p:spPr>
            <a:xfrm>
              <a:off x="2797945" y="2358841"/>
              <a:ext cx="2578962" cy="2576009"/>
            </a:xfrm>
            <a:custGeom>
              <a:avLst/>
              <a:gdLst>
                <a:gd name="connsiteX0" fmla="*/ 2578963 w 2578962"/>
                <a:gd name="connsiteY0" fmla="*/ 1288005 h 2576009"/>
                <a:gd name="connsiteX1" fmla="*/ 1289482 w 2578962"/>
                <a:gd name="connsiteY1" fmla="*/ 2576009 h 2576009"/>
                <a:gd name="connsiteX2" fmla="*/ 0 w 2578962"/>
                <a:gd name="connsiteY2" fmla="*/ 1288005 h 2576009"/>
                <a:gd name="connsiteX3" fmla="*/ 1289482 w 2578962"/>
                <a:gd name="connsiteY3" fmla="*/ 0 h 2576009"/>
                <a:gd name="connsiteX4" fmla="*/ 2578963 w 2578962"/>
                <a:gd name="connsiteY4" fmla="*/ 1288005 h 25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962" h="2576009">
                  <a:moveTo>
                    <a:pt x="2578963" y="1288005"/>
                  </a:moveTo>
                  <a:cubicBezTo>
                    <a:pt x="2578963" y="1999350"/>
                    <a:pt x="2001643" y="2576009"/>
                    <a:pt x="1289482" y="2576009"/>
                  </a:cubicBezTo>
                  <a:cubicBezTo>
                    <a:pt x="577321" y="2576009"/>
                    <a:pt x="0" y="1999350"/>
                    <a:pt x="0" y="1288005"/>
                  </a:cubicBezTo>
                  <a:cubicBezTo>
                    <a:pt x="0" y="576659"/>
                    <a:pt x="577321" y="0"/>
                    <a:pt x="1289482" y="0"/>
                  </a:cubicBezTo>
                  <a:cubicBezTo>
                    <a:pt x="2001643" y="0"/>
                    <a:pt x="2578963" y="576659"/>
                    <a:pt x="2578963" y="1288005"/>
                  </a:cubicBezTo>
                  <a:close/>
                </a:path>
              </a:pathLst>
            </a:custGeom>
            <a:solidFill>
              <a:schemeClr val="bg1"/>
            </a:solidFill>
            <a:ln w="44450" cap="flat">
              <a:solidFill>
                <a:schemeClr val="accent2"/>
              </a:solidFill>
              <a:prstDash val="solid"/>
              <a:miter/>
            </a:ln>
          </p:spPr>
          <p:txBody>
            <a:bodyPr rtlCol="0" anchor="ctr"/>
            <a:lstStyle/>
            <a:p>
              <a:endParaRPr lang="en-EG"/>
            </a:p>
          </p:txBody>
        </p:sp>
        <p:sp>
          <p:nvSpPr>
            <p:cNvPr id="13" name="Freeform 12">
              <a:extLst>
                <a:ext uri="{FF2B5EF4-FFF2-40B4-BE49-F238E27FC236}">
                  <a16:creationId xmlns:a16="http://schemas.microsoft.com/office/drawing/2014/main" id="{0D1EDAB8-96A3-3D4C-8071-D8375D9280B8}"/>
                </a:ext>
              </a:extLst>
            </p:cNvPr>
            <p:cNvSpPr/>
            <p:nvPr/>
          </p:nvSpPr>
          <p:spPr>
            <a:xfrm>
              <a:off x="4758919" y="2358841"/>
              <a:ext cx="2578962" cy="2576009"/>
            </a:xfrm>
            <a:custGeom>
              <a:avLst/>
              <a:gdLst>
                <a:gd name="connsiteX0" fmla="*/ 2578963 w 2578962"/>
                <a:gd name="connsiteY0" fmla="*/ 1288005 h 2576009"/>
                <a:gd name="connsiteX1" fmla="*/ 1289482 w 2578962"/>
                <a:gd name="connsiteY1" fmla="*/ 2576009 h 2576009"/>
                <a:gd name="connsiteX2" fmla="*/ 1 w 2578962"/>
                <a:gd name="connsiteY2" fmla="*/ 1288005 h 2576009"/>
                <a:gd name="connsiteX3" fmla="*/ 1289482 w 2578962"/>
                <a:gd name="connsiteY3" fmla="*/ 0 h 2576009"/>
                <a:gd name="connsiteX4" fmla="*/ 2578963 w 2578962"/>
                <a:gd name="connsiteY4" fmla="*/ 1288005 h 25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962" h="2576009">
                  <a:moveTo>
                    <a:pt x="2578963" y="1288005"/>
                  </a:moveTo>
                  <a:cubicBezTo>
                    <a:pt x="2578963" y="1999350"/>
                    <a:pt x="2001643" y="2576009"/>
                    <a:pt x="1289482" y="2576009"/>
                  </a:cubicBezTo>
                  <a:cubicBezTo>
                    <a:pt x="577321" y="2576009"/>
                    <a:pt x="1" y="1999350"/>
                    <a:pt x="1" y="1288005"/>
                  </a:cubicBezTo>
                  <a:cubicBezTo>
                    <a:pt x="1" y="576659"/>
                    <a:pt x="577321" y="0"/>
                    <a:pt x="1289482" y="0"/>
                  </a:cubicBezTo>
                  <a:cubicBezTo>
                    <a:pt x="2001643" y="0"/>
                    <a:pt x="2578963" y="576659"/>
                    <a:pt x="2578963" y="1288005"/>
                  </a:cubicBezTo>
                  <a:close/>
                </a:path>
              </a:pathLst>
            </a:custGeom>
            <a:solidFill>
              <a:schemeClr val="bg1"/>
            </a:solidFill>
            <a:ln w="44450" cap="flat">
              <a:solidFill>
                <a:schemeClr val="accent3"/>
              </a:solid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663E2FDF-2E9C-BE47-8CCF-5CA9F73913CD}"/>
                </a:ext>
              </a:extLst>
            </p:cNvPr>
            <p:cNvSpPr/>
            <p:nvPr/>
          </p:nvSpPr>
          <p:spPr>
            <a:xfrm>
              <a:off x="6736451" y="2358841"/>
              <a:ext cx="2578962" cy="2576009"/>
            </a:xfrm>
            <a:custGeom>
              <a:avLst/>
              <a:gdLst>
                <a:gd name="connsiteX0" fmla="*/ 2578964 w 2578962"/>
                <a:gd name="connsiteY0" fmla="*/ 1288005 h 2576009"/>
                <a:gd name="connsiteX1" fmla="*/ 1289482 w 2578962"/>
                <a:gd name="connsiteY1" fmla="*/ 2576009 h 2576009"/>
                <a:gd name="connsiteX2" fmla="*/ 1 w 2578962"/>
                <a:gd name="connsiteY2" fmla="*/ 1288005 h 2576009"/>
                <a:gd name="connsiteX3" fmla="*/ 1289482 w 2578962"/>
                <a:gd name="connsiteY3" fmla="*/ 0 h 2576009"/>
                <a:gd name="connsiteX4" fmla="*/ 2578964 w 2578962"/>
                <a:gd name="connsiteY4" fmla="*/ 1288005 h 25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962" h="2576009">
                  <a:moveTo>
                    <a:pt x="2578964" y="1288005"/>
                  </a:moveTo>
                  <a:cubicBezTo>
                    <a:pt x="2578964" y="1999350"/>
                    <a:pt x="2001643" y="2576009"/>
                    <a:pt x="1289482" y="2576009"/>
                  </a:cubicBezTo>
                  <a:cubicBezTo>
                    <a:pt x="577321" y="2576009"/>
                    <a:pt x="1" y="1999350"/>
                    <a:pt x="1" y="1288005"/>
                  </a:cubicBezTo>
                  <a:cubicBezTo>
                    <a:pt x="1" y="576659"/>
                    <a:pt x="577321" y="0"/>
                    <a:pt x="1289482" y="0"/>
                  </a:cubicBezTo>
                  <a:cubicBezTo>
                    <a:pt x="2001644" y="0"/>
                    <a:pt x="2578964" y="576659"/>
                    <a:pt x="2578964" y="1288005"/>
                  </a:cubicBezTo>
                  <a:close/>
                </a:path>
              </a:pathLst>
            </a:custGeom>
            <a:solidFill>
              <a:schemeClr val="bg1"/>
            </a:solidFill>
            <a:ln w="44450" cap="flat">
              <a:solidFill>
                <a:schemeClr val="accent4"/>
              </a:solidFill>
              <a:prstDash val="solid"/>
              <a:miter/>
            </a:ln>
          </p:spPr>
          <p:txBody>
            <a:bodyPr rtlCol="0" anchor="ctr"/>
            <a:lstStyle/>
            <a:p>
              <a:endParaRPr lang="en-EG"/>
            </a:p>
          </p:txBody>
        </p:sp>
        <p:sp>
          <p:nvSpPr>
            <p:cNvPr id="23" name="Freeform 22">
              <a:extLst>
                <a:ext uri="{FF2B5EF4-FFF2-40B4-BE49-F238E27FC236}">
                  <a16:creationId xmlns:a16="http://schemas.microsoft.com/office/drawing/2014/main" id="{2639C1C0-7F27-CC43-85E2-AADFDDAF0A7F}"/>
                </a:ext>
              </a:extLst>
            </p:cNvPr>
            <p:cNvSpPr/>
            <p:nvPr/>
          </p:nvSpPr>
          <p:spPr>
            <a:xfrm>
              <a:off x="8760738" y="2358841"/>
              <a:ext cx="2578962" cy="2576009"/>
            </a:xfrm>
            <a:custGeom>
              <a:avLst/>
              <a:gdLst>
                <a:gd name="connsiteX0" fmla="*/ 2578964 w 2578962"/>
                <a:gd name="connsiteY0" fmla="*/ 1288005 h 2576009"/>
                <a:gd name="connsiteX1" fmla="*/ 1289482 w 2578962"/>
                <a:gd name="connsiteY1" fmla="*/ 2576009 h 2576009"/>
                <a:gd name="connsiteX2" fmla="*/ 1 w 2578962"/>
                <a:gd name="connsiteY2" fmla="*/ 1288005 h 2576009"/>
                <a:gd name="connsiteX3" fmla="*/ 1289482 w 2578962"/>
                <a:gd name="connsiteY3" fmla="*/ 0 h 2576009"/>
                <a:gd name="connsiteX4" fmla="*/ 2578964 w 2578962"/>
                <a:gd name="connsiteY4" fmla="*/ 1288005 h 25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962" h="2576009">
                  <a:moveTo>
                    <a:pt x="2578964" y="1288005"/>
                  </a:moveTo>
                  <a:cubicBezTo>
                    <a:pt x="2578964" y="1999350"/>
                    <a:pt x="2001643" y="2576009"/>
                    <a:pt x="1289482" y="2576009"/>
                  </a:cubicBezTo>
                  <a:cubicBezTo>
                    <a:pt x="577321" y="2576009"/>
                    <a:pt x="1" y="1999350"/>
                    <a:pt x="1" y="1288005"/>
                  </a:cubicBezTo>
                  <a:cubicBezTo>
                    <a:pt x="1" y="576659"/>
                    <a:pt x="577321" y="0"/>
                    <a:pt x="1289482" y="0"/>
                  </a:cubicBezTo>
                  <a:cubicBezTo>
                    <a:pt x="2001644" y="0"/>
                    <a:pt x="2578964" y="576659"/>
                    <a:pt x="2578964" y="1288005"/>
                  </a:cubicBezTo>
                  <a:close/>
                </a:path>
              </a:pathLst>
            </a:custGeom>
            <a:solidFill>
              <a:schemeClr val="bg1"/>
            </a:solidFill>
            <a:ln w="44450" cap="rnd">
              <a:solidFill>
                <a:schemeClr val="accent5"/>
              </a:solidFill>
              <a:prstDash val="solid"/>
              <a:round/>
            </a:ln>
          </p:spPr>
          <p:txBody>
            <a:bodyPr rtlCol="0" anchor="ctr"/>
            <a:lstStyle/>
            <a:p>
              <a:endParaRPr lang="en-EG"/>
            </a:p>
          </p:txBody>
        </p:sp>
        <p:sp>
          <p:nvSpPr>
            <p:cNvPr id="15" name="Freeform 14">
              <a:extLst>
                <a:ext uri="{FF2B5EF4-FFF2-40B4-BE49-F238E27FC236}">
                  <a16:creationId xmlns:a16="http://schemas.microsoft.com/office/drawing/2014/main" id="{D0F2C7E1-81A5-2E47-BCF6-26028FDF42AE}"/>
                </a:ext>
              </a:extLst>
            </p:cNvPr>
            <p:cNvSpPr/>
            <p:nvPr/>
          </p:nvSpPr>
          <p:spPr>
            <a:xfrm>
              <a:off x="996116" y="2502478"/>
              <a:ext cx="2291355" cy="2288731"/>
            </a:xfrm>
            <a:custGeom>
              <a:avLst/>
              <a:gdLst>
                <a:gd name="connsiteX0" fmla="*/ 2291355 w 2291355"/>
                <a:gd name="connsiteY0" fmla="*/ 1144366 h 2288731"/>
                <a:gd name="connsiteX1" fmla="*/ 1145678 w 2291355"/>
                <a:gd name="connsiteY1" fmla="*/ 2288731 h 2288731"/>
                <a:gd name="connsiteX2" fmla="*/ 0 w 2291355"/>
                <a:gd name="connsiteY2" fmla="*/ 1144365 h 2288731"/>
                <a:gd name="connsiteX3" fmla="*/ 1145678 w 2291355"/>
                <a:gd name="connsiteY3" fmla="*/ 0 h 2288731"/>
                <a:gd name="connsiteX4" fmla="*/ 2291355 w 2291355"/>
                <a:gd name="connsiteY4" fmla="*/ 1144366 h 2288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1355" h="2288731">
                  <a:moveTo>
                    <a:pt x="2291355" y="1144366"/>
                  </a:moveTo>
                  <a:cubicBezTo>
                    <a:pt x="2291355" y="1776381"/>
                    <a:pt x="1778418" y="2288731"/>
                    <a:pt x="1145678" y="2288731"/>
                  </a:cubicBezTo>
                  <a:cubicBezTo>
                    <a:pt x="512937" y="2288731"/>
                    <a:pt x="0" y="1776381"/>
                    <a:pt x="0" y="1144365"/>
                  </a:cubicBezTo>
                  <a:cubicBezTo>
                    <a:pt x="0" y="512350"/>
                    <a:pt x="512937" y="0"/>
                    <a:pt x="1145678" y="0"/>
                  </a:cubicBezTo>
                  <a:cubicBezTo>
                    <a:pt x="1778418" y="0"/>
                    <a:pt x="2291355" y="512350"/>
                    <a:pt x="2291355" y="1144366"/>
                  </a:cubicBezTo>
                  <a:close/>
                </a:path>
              </a:pathLst>
            </a:custGeom>
            <a:gradFill>
              <a:gsLst>
                <a:gs pos="0">
                  <a:schemeClr val="accent1"/>
                </a:gs>
                <a:gs pos="100000">
                  <a:schemeClr val="accent1">
                    <a:lumMod val="75000"/>
                  </a:schemeClr>
                </a:gs>
              </a:gsLst>
              <a:lin ang="0" scaled="0"/>
            </a:gradFill>
            <a:ln w="15326" cap="flat">
              <a:noFill/>
              <a:prstDash val="solid"/>
              <a:miter/>
            </a:ln>
          </p:spPr>
          <p:txBody>
            <a:bodyPr rtlCol="0" anchor="ctr"/>
            <a:lstStyle/>
            <a:p>
              <a:endParaRPr lang="en-EG" dirty="0"/>
            </a:p>
          </p:txBody>
        </p:sp>
        <p:sp>
          <p:nvSpPr>
            <p:cNvPr id="16" name="Freeform 15">
              <a:extLst>
                <a:ext uri="{FF2B5EF4-FFF2-40B4-BE49-F238E27FC236}">
                  <a16:creationId xmlns:a16="http://schemas.microsoft.com/office/drawing/2014/main" id="{1FF415EA-D075-D94D-848F-8E614577B663}"/>
                </a:ext>
              </a:extLst>
            </p:cNvPr>
            <p:cNvSpPr/>
            <p:nvPr/>
          </p:nvSpPr>
          <p:spPr>
            <a:xfrm>
              <a:off x="1704956" y="2066172"/>
              <a:ext cx="873554" cy="872553"/>
            </a:xfrm>
            <a:custGeom>
              <a:avLst/>
              <a:gdLst>
                <a:gd name="connsiteX0" fmla="*/ 873554 w 873554"/>
                <a:gd name="connsiteY0" fmla="*/ 436277 h 872553"/>
                <a:gd name="connsiteX1" fmla="*/ 436777 w 873554"/>
                <a:gd name="connsiteY1" fmla="*/ 872554 h 872553"/>
                <a:gd name="connsiteX2" fmla="*/ 0 w 873554"/>
                <a:gd name="connsiteY2" fmla="*/ 436277 h 872553"/>
                <a:gd name="connsiteX3" fmla="*/ 436777 w 873554"/>
                <a:gd name="connsiteY3" fmla="*/ 0 h 872553"/>
                <a:gd name="connsiteX4" fmla="*/ 873554 w 873554"/>
                <a:gd name="connsiteY4" fmla="*/ 436277 h 872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554" h="872553">
                  <a:moveTo>
                    <a:pt x="873554" y="436277"/>
                  </a:moveTo>
                  <a:cubicBezTo>
                    <a:pt x="873554" y="677226"/>
                    <a:pt x="678003" y="872554"/>
                    <a:pt x="436777" y="872554"/>
                  </a:cubicBezTo>
                  <a:cubicBezTo>
                    <a:pt x="195552" y="872554"/>
                    <a:pt x="0" y="677226"/>
                    <a:pt x="0" y="436277"/>
                  </a:cubicBezTo>
                  <a:cubicBezTo>
                    <a:pt x="0" y="195328"/>
                    <a:pt x="195552" y="0"/>
                    <a:pt x="436777" y="0"/>
                  </a:cubicBezTo>
                  <a:cubicBezTo>
                    <a:pt x="678003" y="0"/>
                    <a:pt x="873554" y="195328"/>
                    <a:pt x="873554" y="436277"/>
                  </a:cubicBezTo>
                  <a:close/>
                </a:path>
              </a:pathLst>
            </a:custGeom>
            <a:gradFill>
              <a:gsLst>
                <a:gs pos="0">
                  <a:schemeClr val="accent1"/>
                </a:gs>
                <a:gs pos="100000">
                  <a:schemeClr val="accent1">
                    <a:lumMod val="75000"/>
                  </a:schemeClr>
                </a:gs>
              </a:gsLst>
              <a:lin ang="0" scaled="0"/>
            </a:gradFill>
            <a:ln w="53975" cap="flat">
              <a:solidFill>
                <a:schemeClr val="bg1"/>
              </a:solidFill>
              <a:prstDash val="solid"/>
              <a:miter/>
            </a:ln>
          </p:spPr>
          <p:txBody>
            <a:bodyPr rtlCol="0" anchor="ctr"/>
            <a:lstStyle/>
            <a:p>
              <a:endParaRPr lang="en-EG"/>
            </a:p>
          </p:txBody>
        </p:sp>
        <p:sp>
          <p:nvSpPr>
            <p:cNvPr id="17" name="Freeform 16">
              <a:extLst>
                <a:ext uri="{FF2B5EF4-FFF2-40B4-BE49-F238E27FC236}">
                  <a16:creationId xmlns:a16="http://schemas.microsoft.com/office/drawing/2014/main" id="{A0D8CA10-F565-1B43-87C3-6CE30998EB40}"/>
                </a:ext>
              </a:extLst>
            </p:cNvPr>
            <p:cNvSpPr/>
            <p:nvPr/>
          </p:nvSpPr>
          <p:spPr>
            <a:xfrm>
              <a:off x="2957313" y="2502406"/>
              <a:ext cx="2291355" cy="2288731"/>
            </a:xfrm>
            <a:custGeom>
              <a:avLst/>
              <a:gdLst>
                <a:gd name="connsiteX0" fmla="*/ 2291355 w 2291355"/>
                <a:gd name="connsiteY0" fmla="*/ 1144366 h 2288731"/>
                <a:gd name="connsiteX1" fmla="*/ 1145678 w 2291355"/>
                <a:gd name="connsiteY1" fmla="*/ 2288731 h 2288731"/>
                <a:gd name="connsiteX2" fmla="*/ 0 w 2291355"/>
                <a:gd name="connsiteY2" fmla="*/ 1144365 h 2288731"/>
                <a:gd name="connsiteX3" fmla="*/ 1145678 w 2291355"/>
                <a:gd name="connsiteY3" fmla="*/ 0 h 2288731"/>
                <a:gd name="connsiteX4" fmla="*/ 2291355 w 2291355"/>
                <a:gd name="connsiteY4" fmla="*/ 1144366 h 2288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1355" h="2288731">
                  <a:moveTo>
                    <a:pt x="2291355" y="1144366"/>
                  </a:moveTo>
                  <a:cubicBezTo>
                    <a:pt x="2291355" y="1776381"/>
                    <a:pt x="1778418" y="2288731"/>
                    <a:pt x="1145678" y="2288731"/>
                  </a:cubicBezTo>
                  <a:cubicBezTo>
                    <a:pt x="512937" y="2288731"/>
                    <a:pt x="0" y="1776381"/>
                    <a:pt x="0" y="1144365"/>
                  </a:cubicBezTo>
                  <a:cubicBezTo>
                    <a:pt x="0" y="512350"/>
                    <a:pt x="512937" y="0"/>
                    <a:pt x="1145678" y="0"/>
                  </a:cubicBezTo>
                  <a:cubicBezTo>
                    <a:pt x="1778418" y="0"/>
                    <a:pt x="2291355" y="512350"/>
                    <a:pt x="2291355" y="1144366"/>
                  </a:cubicBezTo>
                  <a:close/>
                </a:path>
              </a:pathLst>
            </a:custGeom>
            <a:gradFill>
              <a:gsLst>
                <a:gs pos="0">
                  <a:schemeClr val="accent2"/>
                </a:gs>
                <a:gs pos="100000">
                  <a:schemeClr val="accent2">
                    <a:lumMod val="75000"/>
                  </a:schemeClr>
                </a:gs>
              </a:gsLst>
              <a:lin ang="0" scaled="0"/>
            </a:gradFill>
            <a:ln w="15326" cap="flat">
              <a:noFill/>
              <a:prstDash val="solid"/>
              <a:miter/>
            </a:ln>
          </p:spPr>
          <p:txBody>
            <a:bodyPr rtlCol="0" anchor="ctr"/>
            <a:lstStyle/>
            <a:p>
              <a:endParaRPr lang="en-EG"/>
            </a:p>
          </p:txBody>
        </p:sp>
        <p:sp>
          <p:nvSpPr>
            <p:cNvPr id="18" name="Freeform 17">
              <a:extLst>
                <a:ext uri="{FF2B5EF4-FFF2-40B4-BE49-F238E27FC236}">
                  <a16:creationId xmlns:a16="http://schemas.microsoft.com/office/drawing/2014/main" id="{93F9E496-35B5-4544-8EE4-FDEEA539ED54}"/>
                </a:ext>
              </a:extLst>
            </p:cNvPr>
            <p:cNvSpPr/>
            <p:nvPr/>
          </p:nvSpPr>
          <p:spPr>
            <a:xfrm>
              <a:off x="4918792" y="2502518"/>
              <a:ext cx="2291355" cy="2288731"/>
            </a:xfrm>
            <a:custGeom>
              <a:avLst/>
              <a:gdLst>
                <a:gd name="connsiteX0" fmla="*/ 2291355 w 2291355"/>
                <a:gd name="connsiteY0" fmla="*/ 1144366 h 2288731"/>
                <a:gd name="connsiteX1" fmla="*/ 1145677 w 2291355"/>
                <a:gd name="connsiteY1" fmla="*/ 2288731 h 2288731"/>
                <a:gd name="connsiteX2" fmla="*/ 0 w 2291355"/>
                <a:gd name="connsiteY2" fmla="*/ 1144365 h 2288731"/>
                <a:gd name="connsiteX3" fmla="*/ 1145677 w 2291355"/>
                <a:gd name="connsiteY3" fmla="*/ 0 h 2288731"/>
                <a:gd name="connsiteX4" fmla="*/ 2291355 w 2291355"/>
                <a:gd name="connsiteY4" fmla="*/ 1144366 h 2288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1355" h="2288731">
                  <a:moveTo>
                    <a:pt x="2291355" y="1144366"/>
                  </a:moveTo>
                  <a:cubicBezTo>
                    <a:pt x="2291355" y="1776381"/>
                    <a:pt x="1778418" y="2288731"/>
                    <a:pt x="1145677" y="2288731"/>
                  </a:cubicBezTo>
                  <a:cubicBezTo>
                    <a:pt x="512937" y="2288731"/>
                    <a:pt x="0" y="1776381"/>
                    <a:pt x="0" y="1144365"/>
                  </a:cubicBezTo>
                  <a:cubicBezTo>
                    <a:pt x="0" y="512350"/>
                    <a:pt x="512937" y="0"/>
                    <a:pt x="1145677" y="0"/>
                  </a:cubicBezTo>
                  <a:cubicBezTo>
                    <a:pt x="1778418" y="0"/>
                    <a:pt x="2291355" y="512350"/>
                    <a:pt x="2291355" y="1144366"/>
                  </a:cubicBezTo>
                  <a:close/>
                </a:path>
              </a:pathLst>
            </a:custGeom>
            <a:gradFill>
              <a:gsLst>
                <a:gs pos="0">
                  <a:schemeClr val="accent3"/>
                </a:gs>
                <a:gs pos="100000">
                  <a:schemeClr val="accent3">
                    <a:lumMod val="75000"/>
                  </a:schemeClr>
                </a:gs>
              </a:gsLst>
              <a:lin ang="0" scaled="0"/>
            </a:gradFill>
            <a:ln w="15326" cap="flat">
              <a:noFill/>
              <a:prstDash val="solid"/>
              <a:miter/>
            </a:ln>
          </p:spPr>
          <p:txBody>
            <a:bodyPr rtlCol="0" anchor="ctr"/>
            <a:lstStyle/>
            <a:p>
              <a:endParaRPr lang="en-EG" dirty="0"/>
            </a:p>
          </p:txBody>
        </p:sp>
        <p:sp>
          <p:nvSpPr>
            <p:cNvPr id="19" name="Freeform 18">
              <a:extLst>
                <a:ext uri="{FF2B5EF4-FFF2-40B4-BE49-F238E27FC236}">
                  <a16:creationId xmlns:a16="http://schemas.microsoft.com/office/drawing/2014/main" id="{DAC4E293-3D67-274F-96EA-6F422D4A0609}"/>
                </a:ext>
              </a:extLst>
            </p:cNvPr>
            <p:cNvSpPr/>
            <p:nvPr/>
          </p:nvSpPr>
          <p:spPr>
            <a:xfrm rot="21542400">
              <a:off x="6880657" y="2502600"/>
              <a:ext cx="2291355" cy="2288731"/>
            </a:xfrm>
            <a:custGeom>
              <a:avLst/>
              <a:gdLst>
                <a:gd name="connsiteX0" fmla="*/ 2291356 w 2291355"/>
                <a:gd name="connsiteY0" fmla="*/ 1144366 h 2288731"/>
                <a:gd name="connsiteX1" fmla="*/ 1145678 w 2291355"/>
                <a:gd name="connsiteY1" fmla="*/ 2288731 h 2288731"/>
                <a:gd name="connsiteX2" fmla="*/ 0 w 2291355"/>
                <a:gd name="connsiteY2" fmla="*/ 1144366 h 2288731"/>
                <a:gd name="connsiteX3" fmla="*/ 1145678 w 2291355"/>
                <a:gd name="connsiteY3" fmla="*/ 0 h 2288731"/>
                <a:gd name="connsiteX4" fmla="*/ 2291356 w 2291355"/>
                <a:gd name="connsiteY4" fmla="*/ 1144366 h 2288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1355" h="2288731">
                  <a:moveTo>
                    <a:pt x="2291356" y="1144366"/>
                  </a:moveTo>
                  <a:cubicBezTo>
                    <a:pt x="2291356" y="1776381"/>
                    <a:pt x="1778418" y="2288731"/>
                    <a:pt x="1145678" y="2288731"/>
                  </a:cubicBezTo>
                  <a:cubicBezTo>
                    <a:pt x="512937" y="2288731"/>
                    <a:pt x="0" y="1776381"/>
                    <a:pt x="0" y="1144366"/>
                  </a:cubicBezTo>
                  <a:cubicBezTo>
                    <a:pt x="0" y="512350"/>
                    <a:pt x="512937" y="0"/>
                    <a:pt x="1145678" y="0"/>
                  </a:cubicBezTo>
                  <a:cubicBezTo>
                    <a:pt x="1778418" y="0"/>
                    <a:pt x="2291356" y="512350"/>
                    <a:pt x="2291356" y="1144366"/>
                  </a:cubicBezTo>
                  <a:close/>
                </a:path>
              </a:pathLst>
            </a:custGeom>
            <a:gradFill>
              <a:gsLst>
                <a:gs pos="0">
                  <a:schemeClr val="accent4"/>
                </a:gs>
                <a:gs pos="100000">
                  <a:schemeClr val="accent4">
                    <a:lumMod val="75000"/>
                  </a:schemeClr>
                </a:gs>
              </a:gsLst>
              <a:lin ang="0" scaled="0"/>
            </a:gradFill>
            <a:ln w="15326" cap="flat">
              <a:noFill/>
              <a:prstDash val="solid"/>
              <a:miter/>
            </a:ln>
          </p:spPr>
          <p:txBody>
            <a:bodyPr rtlCol="0" anchor="ctr"/>
            <a:lstStyle/>
            <a:p>
              <a:endParaRPr lang="en-EG"/>
            </a:p>
          </p:txBody>
        </p:sp>
        <p:sp>
          <p:nvSpPr>
            <p:cNvPr id="20" name="Freeform 19">
              <a:extLst>
                <a:ext uri="{FF2B5EF4-FFF2-40B4-BE49-F238E27FC236}">
                  <a16:creationId xmlns:a16="http://schemas.microsoft.com/office/drawing/2014/main" id="{FC4ABA8C-6273-D042-A8D3-7212E6C5FE24}"/>
                </a:ext>
              </a:extLst>
            </p:cNvPr>
            <p:cNvSpPr/>
            <p:nvPr/>
          </p:nvSpPr>
          <p:spPr>
            <a:xfrm>
              <a:off x="5596239" y="2066203"/>
              <a:ext cx="873554" cy="872553"/>
            </a:xfrm>
            <a:custGeom>
              <a:avLst/>
              <a:gdLst>
                <a:gd name="connsiteX0" fmla="*/ 873555 w 873554"/>
                <a:gd name="connsiteY0" fmla="*/ 436277 h 872553"/>
                <a:gd name="connsiteX1" fmla="*/ 436778 w 873554"/>
                <a:gd name="connsiteY1" fmla="*/ 872554 h 872553"/>
                <a:gd name="connsiteX2" fmla="*/ 1 w 873554"/>
                <a:gd name="connsiteY2" fmla="*/ 436277 h 872553"/>
                <a:gd name="connsiteX3" fmla="*/ 436778 w 873554"/>
                <a:gd name="connsiteY3" fmla="*/ 0 h 872553"/>
                <a:gd name="connsiteX4" fmla="*/ 873555 w 873554"/>
                <a:gd name="connsiteY4" fmla="*/ 436277 h 872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554" h="872553">
                  <a:moveTo>
                    <a:pt x="873555" y="436277"/>
                  </a:moveTo>
                  <a:cubicBezTo>
                    <a:pt x="873555" y="677226"/>
                    <a:pt x="678003" y="872554"/>
                    <a:pt x="436778" y="872554"/>
                  </a:cubicBezTo>
                  <a:cubicBezTo>
                    <a:pt x="195552" y="872554"/>
                    <a:pt x="1" y="677226"/>
                    <a:pt x="1" y="436277"/>
                  </a:cubicBezTo>
                  <a:cubicBezTo>
                    <a:pt x="1" y="195328"/>
                    <a:pt x="195552" y="0"/>
                    <a:pt x="436778" y="0"/>
                  </a:cubicBezTo>
                  <a:cubicBezTo>
                    <a:pt x="678003" y="0"/>
                    <a:pt x="873555" y="195328"/>
                    <a:pt x="873555" y="436277"/>
                  </a:cubicBezTo>
                  <a:close/>
                </a:path>
              </a:pathLst>
            </a:custGeom>
            <a:gradFill>
              <a:gsLst>
                <a:gs pos="0">
                  <a:schemeClr val="accent3"/>
                </a:gs>
                <a:gs pos="100000">
                  <a:schemeClr val="accent3">
                    <a:lumMod val="75000"/>
                  </a:schemeClr>
                </a:gs>
              </a:gsLst>
              <a:lin ang="0" scaled="0"/>
            </a:gradFill>
            <a:ln w="53975" cap="flat">
              <a:solidFill>
                <a:schemeClr val="bg1"/>
              </a:solidFill>
              <a:prstDash val="solid"/>
              <a:miter/>
            </a:ln>
          </p:spPr>
          <p:txBody>
            <a:bodyPr rtlCol="0" anchor="ctr"/>
            <a:lstStyle/>
            <a:p>
              <a:endParaRPr lang="en-EG"/>
            </a:p>
          </p:txBody>
        </p:sp>
        <p:sp>
          <p:nvSpPr>
            <p:cNvPr id="21" name="Freeform 20">
              <a:extLst>
                <a:ext uri="{FF2B5EF4-FFF2-40B4-BE49-F238E27FC236}">
                  <a16:creationId xmlns:a16="http://schemas.microsoft.com/office/drawing/2014/main" id="{422582C1-A7D8-B747-AF16-0ABE519A58EC}"/>
                </a:ext>
              </a:extLst>
            </p:cNvPr>
            <p:cNvSpPr/>
            <p:nvPr/>
          </p:nvSpPr>
          <p:spPr>
            <a:xfrm>
              <a:off x="3666268" y="2066320"/>
              <a:ext cx="873554" cy="872553"/>
            </a:xfrm>
            <a:custGeom>
              <a:avLst/>
              <a:gdLst>
                <a:gd name="connsiteX0" fmla="*/ 873554 w 873554"/>
                <a:gd name="connsiteY0" fmla="*/ 436277 h 872553"/>
                <a:gd name="connsiteX1" fmla="*/ 436777 w 873554"/>
                <a:gd name="connsiteY1" fmla="*/ 872554 h 872553"/>
                <a:gd name="connsiteX2" fmla="*/ 0 w 873554"/>
                <a:gd name="connsiteY2" fmla="*/ 436277 h 872553"/>
                <a:gd name="connsiteX3" fmla="*/ 436777 w 873554"/>
                <a:gd name="connsiteY3" fmla="*/ 0 h 872553"/>
                <a:gd name="connsiteX4" fmla="*/ 873554 w 873554"/>
                <a:gd name="connsiteY4" fmla="*/ 436277 h 872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554" h="872553">
                  <a:moveTo>
                    <a:pt x="873554" y="436277"/>
                  </a:moveTo>
                  <a:cubicBezTo>
                    <a:pt x="873554" y="677226"/>
                    <a:pt x="678003" y="872554"/>
                    <a:pt x="436777" y="872554"/>
                  </a:cubicBezTo>
                  <a:cubicBezTo>
                    <a:pt x="195552" y="872554"/>
                    <a:pt x="0" y="677226"/>
                    <a:pt x="0" y="436277"/>
                  </a:cubicBezTo>
                  <a:cubicBezTo>
                    <a:pt x="0" y="195328"/>
                    <a:pt x="195552" y="0"/>
                    <a:pt x="436777" y="0"/>
                  </a:cubicBezTo>
                  <a:cubicBezTo>
                    <a:pt x="678002" y="0"/>
                    <a:pt x="873554" y="195328"/>
                    <a:pt x="873554" y="436277"/>
                  </a:cubicBezTo>
                  <a:close/>
                </a:path>
              </a:pathLst>
            </a:custGeom>
            <a:gradFill>
              <a:gsLst>
                <a:gs pos="0">
                  <a:schemeClr val="accent2"/>
                </a:gs>
                <a:gs pos="100000">
                  <a:schemeClr val="accent2">
                    <a:lumMod val="75000"/>
                  </a:schemeClr>
                </a:gs>
              </a:gsLst>
              <a:lin ang="0" scaled="0"/>
            </a:gradFill>
            <a:ln w="53975" cap="flat">
              <a:solidFill>
                <a:schemeClr val="bg1"/>
              </a:solidFill>
              <a:prstDash val="solid"/>
              <a:miter/>
            </a:ln>
          </p:spPr>
          <p:txBody>
            <a:bodyPr rtlCol="0" anchor="ctr"/>
            <a:lstStyle/>
            <a:p>
              <a:endParaRPr lang="en-EG"/>
            </a:p>
          </p:txBody>
        </p:sp>
        <p:sp>
          <p:nvSpPr>
            <p:cNvPr id="22" name="Freeform 21">
              <a:extLst>
                <a:ext uri="{FF2B5EF4-FFF2-40B4-BE49-F238E27FC236}">
                  <a16:creationId xmlns:a16="http://schemas.microsoft.com/office/drawing/2014/main" id="{154F3940-A219-9F42-A8E8-CBA14393553E}"/>
                </a:ext>
              </a:extLst>
            </p:cNvPr>
            <p:cNvSpPr/>
            <p:nvPr/>
          </p:nvSpPr>
          <p:spPr>
            <a:xfrm>
              <a:off x="7557784" y="2066245"/>
              <a:ext cx="873554" cy="872553"/>
            </a:xfrm>
            <a:custGeom>
              <a:avLst/>
              <a:gdLst>
                <a:gd name="connsiteX0" fmla="*/ 873554 w 873554"/>
                <a:gd name="connsiteY0" fmla="*/ 436277 h 872553"/>
                <a:gd name="connsiteX1" fmla="*/ 436777 w 873554"/>
                <a:gd name="connsiteY1" fmla="*/ 872554 h 872553"/>
                <a:gd name="connsiteX2" fmla="*/ 0 w 873554"/>
                <a:gd name="connsiteY2" fmla="*/ 436277 h 872553"/>
                <a:gd name="connsiteX3" fmla="*/ 436777 w 873554"/>
                <a:gd name="connsiteY3" fmla="*/ 0 h 872553"/>
                <a:gd name="connsiteX4" fmla="*/ 873554 w 873554"/>
                <a:gd name="connsiteY4" fmla="*/ 436277 h 872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554" h="872553">
                  <a:moveTo>
                    <a:pt x="873554" y="436277"/>
                  </a:moveTo>
                  <a:cubicBezTo>
                    <a:pt x="873554" y="677226"/>
                    <a:pt x="678002" y="872554"/>
                    <a:pt x="436777" y="872554"/>
                  </a:cubicBezTo>
                  <a:cubicBezTo>
                    <a:pt x="195552" y="872554"/>
                    <a:pt x="0" y="677226"/>
                    <a:pt x="0" y="436277"/>
                  </a:cubicBezTo>
                  <a:cubicBezTo>
                    <a:pt x="0" y="195328"/>
                    <a:pt x="195552" y="0"/>
                    <a:pt x="436777" y="0"/>
                  </a:cubicBezTo>
                  <a:cubicBezTo>
                    <a:pt x="678002" y="0"/>
                    <a:pt x="873554" y="195328"/>
                    <a:pt x="873554" y="436277"/>
                  </a:cubicBezTo>
                  <a:close/>
                </a:path>
              </a:pathLst>
            </a:custGeom>
            <a:gradFill>
              <a:gsLst>
                <a:gs pos="0">
                  <a:schemeClr val="accent4"/>
                </a:gs>
                <a:gs pos="100000">
                  <a:schemeClr val="accent4">
                    <a:lumMod val="75000"/>
                  </a:schemeClr>
                </a:gs>
              </a:gsLst>
              <a:lin ang="0" scaled="0"/>
            </a:gradFill>
            <a:ln w="53975" cap="flat">
              <a:solidFill>
                <a:schemeClr val="bg1"/>
              </a:solidFill>
              <a:prstDash val="solid"/>
              <a:miter/>
            </a:ln>
          </p:spPr>
          <p:txBody>
            <a:bodyPr rtlCol="0" anchor="ctr"/>
            <a:lstStyle/>
            <a:p>
              <a:endParaRPr lang="en-EG"/>
            </a:p>
          </p:txBody>
        </p:sp>
        <p:sp>
          <p:nvSpPr>
            <p:cNvPr id="24" name="Freeform 23">
              <a:extLst>
                <a:ext uri="{FF2B5EF4-FFF2-40B4-BE49-F238E27FC236}">
                  <a16:creationId xmlns:a16="http://schemas.microsoft.com/office/drawing/2014/main" id="{AC7A6FF3-39B8-4D4D-9E95-8251C5480F56}"/>
                </a:ext>
              </a:extLst>
            </p:cNvPr>
            <p:cNvSpPr/>
            <p:nvPr/>
          </p:nvSpPr>
          <p:spPr>
            <a:xfrm rot="21542400">
              <a:off x="8904944" y="2502600"/>
              <a:ext cx="2291355" cy="2288731"/>
            </a:xfrm>
            <a:custGeom>
              <a:avLst/>
              <a:gdLst>
                <a:gd name="connsiteX0" fmla="*/ 2291356 w 2291355"/>
                <a:gd name="connsiteY0" fmla="*/ 1144366 h 2288731"/>
                <a:gd name="connsiteX1" fmla="*/ 1145678 w 2291355"/>
                <a:gd name="connsiteY1" fmla="*/ 2288731 h 2288731"/>
                <a:gd name="connsiteX2" fmla="*/ 0 w 2291355"/>
                <a:gd name="connsiteY2" fmla="*/ 1144366 h 2288731"/>
                <a:gd name="connsiteX3" fmla="*/ 1145678 w 2291355"/>
                <a:gd name="connsiteY3" fmla="*/ 0 h 2288731"/>
                <a:gd name="connsiteX4" fmla="*/ 2291356 w 2291355"/>
                <a:gd name="connsiteY4" fmla="*/ 1144366 h 2288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1355" h="2288731">
                  <a:moveTo>
                    <a:pt x="2291356" y="1144366"/>
                  </a:moveTo>
                  <a:cubicBezTo>
                    <a:pt x="2291356" y="1776381"/>
                    <a:pt x="1778418" y="2288731"/>
                    <a:pt x="1145678" y="2288731"/>
                  </a:cubicBezTo>
                  <a:cubicBezTo>
                    <a:pt x="512937" y="2288731"/>
                    <a:pt x="0" y="1776381"/>
                    <a:pt x="0" y="1144366"/>
                  </a:cubicBezTo>
                  <a:cubicBezTo>
                    <a:pt x="0" y="512350"/>
                    <a:pt x="512937" y="0"/>
                    <a:pt x="1145678" y="0"/>
                  </a:cubicBezTo>
                  <a:cubicBezTo>
                    <a:pt x="1778418" y="0"/>
                    <a:pt x="2291356" y="512350"/>
                    <a:pt x="2291356" y="1144366"/>
                  </a:cubicBezTo>
                  <a:close/>
                </a:path>
              </a:pathLst>
            </a:custGeom>
            <a:gradFill>
              <a:gsLst>
                <a:gs pos="0">
                  <a:schemeClr val="accent5"/>
                </a:gs>
                <a:gs pos="100000">
                  <a:schemeClr val="accent5">
                    <a:lumMod val="75000"/>
                  </a:schemeClr>
                </a:gs>
              </a:gsLst>
              <a:lin ang="0" scaled="0"/>
            </a:gradFill>
            <a:ln w="15326" cap="flat">
              <a:noFill/>
              <a:prstDash val="solid"/>
              <a:miter/>
            </a:ln>
          </p:spPr>
          <p:txBody>
            <a:bodyPr rtlCol="0" anchor="ctr"/>
            <a:lstStyle/>
            <a:p>
              <a:endParaRPr lang="en-EG"/>
            </a:p>
          </p:txBody>
        </p:sp>
        <p:sp>
          <p:nvSpPr>
            <p:cNvPr id="25" name="Freeform 24">
              <a:extLst>
                <a:ext uri="{FF2B5EF4-FFF2-40B4-BE49-F238E27FC236}">
                  <a16:creationId xmlns:a16="http://schemas.microsoft.com/office/drawing/2014/main" id="{CDD1235B-AF61-C348-AED3-23D093520DE5}"/>
                </a:ext>
              </a:extLst>
            </p:cNvPr>
            <p:cNvSpPr/>
            <p:nvPr/>
          </p:nvSpPr>
          <p:spPr>
            <a:xfrm>
              <a:off x="9582071" y="2066245"/>
              <a:ext cx="873554" cy="872553"/>
            </a:xfrm>
            <a:custGeom>
              <a:avLst/>
              <a:gdLst>
                <a:gd name="connsiteX0" fmla="*/ 873554 w 873554"/>
                <a:gd name="connsiteY0" fmla="*/ 436277 h 872553"/>
                <a:gd name="connsiteX1" fmla="*/ 436777 w 873554"/>
                <a:gd name="connsiteY1" fmla="*/ 872554 h 872553"/>
                <a:gd name="connsiteX2" fmla="*/ 0 w 873554"/>
                <a:gd name="connsiteY2" fmla="*/ 436277 h 872553"/>
                <a:gd name="connsiteX3" fmla="*/ 436777 w 873554"/>
                <a:gd name="connsiteY3" fmla="*/ 0 h 872553"/>
                <a:gd name="connsiteX4" fmla="*/ 873554 w 873554"/>
                <a:gd name="connsiteY4" fmla="*/ 436277 h 872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554" h="872553">
                  <a:moveTo>
                    <a:pt x="873554" y="436277"/>
                  </a:moveTo>
                  <a:cubicBezTo>
                    <a:pt x="873554" y="677226"/>
                    <a:pt x="678002" y="872554"/>
                    <a:pt x="436777" y="872554"/>
                  </a:cubicBezTo>
                  <a:cubicBezTo>
                    <a:pt x="195552" y="872554"/>
                    <a:pt x="0" y="677226"/>
                    <a:pt x="0" y="436277"/>
                  </a:cubicBezTo>
                  <a:cubicBezTo>
                    <a:pt x="0" y="195328"/>
                    <a:pt x="195552" y="0"/>
                    <a:pt x="436777" y="0"/>
                  </a:cubicBezTo>
                  <a:cubicBezTo>
                    <a:pt x="678002" y="0"/>
                    <a:pt x="873554" y="195328"/>
                    <a:pt x="873554" y="436277"/>
                  </a:cubicBezTo>
                  <a:close/>
                </a:path>
              </a:pathLst>
            </a:custGeom>
            <a:gradFill>
              <a:gsLst>
                <a:gs pos="0">
                  <a:schemeClr val="accent5"/>
                </a:gs>
                <a:gs pos="100000">
                  <a:schemeClr val="accent5">
                    <a:lumMod val="75000"/>
                  </a:schemeClr>
                </a:gs>
              </a:gsLst>
              <a:lin ang="0" scaled="0"/>
            </a:gradFill>
            <a:ln w="53975" cap="flat">
              <a:solidFill>
                <a:schemeClr val="bg1"/>
              </a:solidFill>
              <a:prstDash val="solid"/>
              <a:miter/>
            </a:ln>
          </p:spPr>
          <p:txBody>
            <a:bodyPr rtlCol="0" anchor="ctr"/>
            <a:lstStyle/>
            <a:p>
              <a:endParaRPr lang="en-EG"/>
            </a:p>
          </p:txBody>
        </p:sp>
        <p:sp>
          <p:nvSpPr>
            <p:cNvPr id="26" name="Needs One">
              <a:extLst>
                <a:ext uri="{FF2B5EF4-FFF2-40B4-BE49-F238E27FC236}">
                  <a16:creationId xmlns:a16="http://schemas.microsoft.com/office/drawing/2014/main" id="{B9E5D191-E953-8244-AF36-E09974522C20}"/>
                </a:ext>
              </a:extLst>
            </p:cNvPr>
            <p:cNvSpPr/>
            <p:nvPr/>
          </p:nvSpPr>
          <p:spPr>
            <a:xfrm>
              <a:off x="1310166" y="3256648"/>
              <a:ext cx="1434574" cy="6647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pPr algn="ctr"/>
              <a:r>
                <a:rPr lang="en-US" sz="2400" dirty="0">
                  <a:solidFill>
                    <a:srgbClr val="FFFFFF"/>
                  </a:solidFill>
                  <a:latin typeface="Raleway SemiBold" panose="020B0503030101060003" pitchFamily="34" charset="77"/>
                </a:rPr>
                <a:t>Project Needs</a:t>
              </a:r>
            </a:p>
          </p:txBody>
        </p:sp>
        <p:sp>
          <p:nvSpPr>
            <p:cNvPr id="28" name="Needs One">
              <a:extLst>
                <a:ext uri="{FF2B5EF4-FFF2-40B4-BE49-F238E27FC236}">
                  <a16:creationId xmlns:a16="http://schemas.microsoft.com/office/drawing/2014/main" id="{E528DC6C-5F7B-9947-90C7-CBF9E392FDF1}"/>
                </a:ext>
              </a:extLst>
            </p:cNvPr>
            <p:cNvSpPr/>
            <p:nvPr/>
          </p:nvSpPr>
          <p:spPr>
            <a:xfrm>
              <a:off x="1898854" y="2336249"/>
              <a:ext cx="485758" cy="332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pPr algn="ctr"/>
              <a:r>
                <a:rPr lang="en-US" sz="2400" dirty="0">
                  <a:solidFill>
                    <a:srgbClr val="FFFFFF"/>
                  </a:solidFill>
                  <a:latin typeface="Raleway SemiBold" panose="020B0503030101060003" pitchFamily="34" charset="77"/>
                </a:rPr>
                <a:t>01</a:t>
              </a:r>
              <a:endParaRPr sz="2400" dirty="0">
                <a:solidFill>
                  <a:srgbClr val="FFFFFF"/>
                </a:solidFill>
                <a:latin typeface="Raleway SemiBold" panose="020B0503030101060003" pitchFamily="34" charset="77"/>
              </a:endParaRPr>
            </a:p>
          </p:txBody>
        </p:sp>
        <p:sp>
          <p:nvSpPr>
            <p:cNvPr id="29" name="Needs One">
              <a:extLst>
                <a:ext uri="{FF2B5EF4-FFF2-40B4-BE49-F238E27FC236}">
                  <a16:creationId xmlns:a16="http://schemas.microsoft.com/office/drawing/2014/main" id="{AA61F7AB-44BB-2846-A0BB-DB95292E222E}"/>
                </a:ext>
              </a:extLst>
            </p:cNvPr>
            <p:cNvSpPr/>
            <p:nvPr/>
          </p:nvSpPr>
          <p:spPr>
            <a:xfrm>
              <a:off x="3399602" y="3215799"/>
              <a:ext cx="1434574" cy="6647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pPr algn="ctr"/>
              <a:r>
                <a:rPr lang="en-US" sz="2400" dirty="0">
                  <a:solidFill>
                    <a:srgbClr val="FFFFFF"/>
                  </a:solidFill>
                  <a:latin typeface="Raleway SemiBold" panose="020B0503030101060003" pitchFamily="34" charset="77"/>
                </a:rPr>
                <a:t>Planning Modeling</a:t>
              </a:r>
              <a:endParaRPr sz="2400" dirty="0">
                <a:solidFill>
                  <a:srgbClr val="FFFFFF"/>
                </a:solidFill>
                <a:latin typeface="Raleway SemiBold" panose="020B0503030101060003" pitchFamily="34" charset="77"/>
              </a:endParaRPr>
            </a:p>
          </p:txBody>
        </p:sp>
        <p:sp>
          <p:nvSpPr>
            <p:cNvPr id="31" name="Needs One">
              <a:extLst>
                <a:ext uri="{FF2B5EF4-FFF2-40B4-BE49-F238E27FC236}">
                  <a16:creationId xmlns:a16="http://schemas.microsoft.com/office/drawing/2014/main" id="{810849A1-B4EC-AE42-BC14-D7FDD42BE287}"/>
                </a:ext>
              </a:extLst>
            </p:cNvPr>
            <p:cNvSpPr/>
            <p:nvPr/>
          </p:nvSpPr>
          <p:spPr>
            <a:xfrm>
              <a:off x="3860111" y="2336249"/>
              <a:ext cx="485758" cy="332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pPr algn="ctr"/>
              <a:r>
                <a:rPr lang="en-US" sz="2400" dirty="0">
                  <a:solidFill>
                    <a:srgbClr val="FFFFFF"/>
                  </a:solidFill>
                  <a:latin typeface="Raleway SemiBold" panose="020B0503030101060003" pitchFamily="34" charset="77"/>
                </a:rPr>
                <a:t>02</a:t>
              </a:r>
              <a:endParaRPr sz="2400" dirty="0">
                <a:solidFill>
                  <a:srgbClr val="FFFFFF"/>
                </a:solidFill>
                <a:latin typeface="Raleway SemiBold" panose="020B0503030101060003" pitchFamily="34" charset="77"/>
              </a:endParaRPr>
            </a:p>
          </p:txBody>
        </p:sp>
        <p:sp>
          <p:nvSpPr>
            <p:cNvPr id="32" name="Needs One">
              <a:extLst>
                <a:ext uri="{FF2B5EF4-FFF2-40B4-BE49-F238E27FC236}">
                  <a16:creationId xmlns:a16="http://schemas.microsoft.com/office/drawing/2014/main" id="{ADE39BD1-4252-8B4A-A597-1100D8651358}"/>
                </a:ext>
              </a:extLst>
            </p:cNvPr>
            <p:cNvSpPr/>
            <p:nvPr/>
          </p:nvSpPr>
          <p:spPr>
            <a:xfrm>
              <a:off x="5325547" y="3397476"/>
              <a:ext cx="1434574" cy="332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pPr algn="ctr"/>
              <a:r>
                <a:rPr lang="en-US" sz="2400" dirty="0">
                  <a:solidFill>
                    <a:srgbClr val="FFFFFF"/>
                  </a:solidFill>
                  <a:latin typeface="Raleway SemiBold" panose="020B0503030101060003" pitchFamily="34" charset="77"/>
                </a:rPr>
                <a:t>Coding </a:t>
              </a:r>
              <a:endParaRPr sz="2400" dirty="0">
                <a:solidFill>
                  <a:srgbClr val="FFFFFF"/>
                </a:solidFill>
                <a:latin typeface="Raleway SemiBold" panose="020B0503030101060003" pitchFamily="34" charset="77"/>
              </a:endParaRPr>
            </a:p>
          </p:txBody>
        </p:sp>
        <p:sp>
          <p:nvSpPr>
            <p:cNvPr id="34" name="Needs One">
              <a:extLst>
                <a:ext uri="{FF2B5EF4-FFF2-40B4-BE49-F238E27FC236}">
                  <a16:creationId xmlns:a16="http://schemas.microsoft.com/office/drawing/2014/main" id="{624F3442-3315-C845-B861-70F9EFC1B245}"/>
                </a:ext>
              </a:extLst>
            </p:cNvPr>
            <p:cNvSpPr/>
            <p:nvPr/>
          </p:nvSpPr>
          <p:spPr>
            <a:xfrm>
              <a:off x="5821590" y="2336249"/>
              <a:ext cx="485758" cy="332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pPr algn="ctr"/>
              <a:r>
                <a:rPr lang="en-US" sz="2400" dirty="0">
                  <a:solidFill>
                    <a:srgbClr val="FFFFFF"/>
                  </a:solidFill>
                  <a:latin typeface="Raleway SemiBold" panose="020B0503030101060003" pitchFamily="34" charset="77"/>
                </a:rPr>
                <a:t>03</a:t>
              </a:r>
              <a:endParaRPr sz="2400" dirty="0">
                <a:solidFill>
                  <a:srgbClr val="FFFFFF"/>
                </a:solidFill>
                <a:latin typeface="Raleway SemiBold" panose="020B0503030101060003" pitchFamily="34" charset="77"/>
              </a:endParaRPr>
            </a:p>
          </p:txBody>
        </p:sp>
        <p:sp>
          <p:nvSpPr>
            <p:cNvPr id="35" name="Needs One">
              <a:extLst>
                <a:ext uri="{FF2B5EF4-FFF2-40B4-BE49-F238E27FC236}">
                  <a16:creationId xmlns:a16="http://schemas.microsoft.com/office/drawing/2014/main" id="{D297D5AE-F96E-5F46-88B4-9732A8056774}"/>
                </a:ext>
              </a:extLst>
            </p:cNvPr>
            <p:cNvSpPr/>
            <p:nvPr/>
          </p:nvSpPr>
          <p:spPr>
            <a:xfrm>
              <a:off x="7014917" y="3314372"/>
              <a:ext cx="1899094" cy="6647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pPr algn="ctr"/>
              <a:r>
                <a:rPr lang="en-US" sz="2400" dirty="0">
                  <a:solidFill>
                    <a:srgbClr val="FFFFFF"/>
                  </a:solidFill>
                  <a:latin typeface="Raleway SemiBold" panose="020B0503030101060003" pitchFamily="34" charset="77"/>
                </a:rPr>
                <a:t>Implementation</a:t>
              </a:r>
              <a:endParaRPr sz="2400" dirty="0">
                <a:solidFill>
                  <a:srgbClr val="FFFFFF"/>
                </a:solidFill>
                <a:latin typeface="Raleway SemiBold" panose="020B0503030101060003" pitchFamily="34" charset="77"/>
              </a:endParaRPr>
            </a:p>
          </p:txBody>
        </p:sp>
        <p:sp>
          <p:nvSpPr>
            <p:cNvPr id="37" name="Needs One">
              <a:extLst>
                <a:ext uri="{FF2B5EF4-FFF2-40B4-BE49-F238E27FC236}">
                  <a16:creationId xmlns:a16="http://schemas.microsoft.com/office/drawing/2014/main" id="{626B9C05-88ED-FA4E-B8F6-3397E2667B39}"/>
                </a:ext>
              </a:extLst>
            </p:cNvPr>
            <p:cNvSpPr/>
            <p:nvPr/>
          </p:nvSpPr>
          <p:spPr>
            <a:xfrm>
              <a:off x="7783455" y="2336249"/>
              <a:ext cx="485758" cy="332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pPr algn="ctr"/>
              <a:r>
                <a:rPr lang="en-US" sz="2400" dirty="0">
                  <a:solidFill>
                    <a:srgbClr val="FFFFFF"/>
                  </a:solidFill>
                  <a:latin typeface="Raleway SemiBold" panose="020B0503030101060003" pitchFamily="34" charset="77"/>
                </a:rPr>
                <a:t>04</a:t>
              </a:r>
              <a:endParaRPr sz="2400" dirty="0">
                <a:solidFill>
                  <a:srgbClr val="FFFFFF"/>
                </a:solidFill>
                <a:latin typeface="Raleway SemiBold" panose="020B0503030101060003" pitchFamily="34" charset="77"/>
              </a:endParaRPr>
            </a:p>
          </p:txBody>
        </p:sp>
        <p:sp>
          <p:nvSpPr>
            <p:cNvPr id="38" name="Needs One">
              <a:extLst>
                <a:ext uri="{FF2B5EF4-FFF2-40B4-BE49-F238E27FC236}">
                  <a16:creationId xmlns:a16="http://schemas.microsoft.com/office/drawing/2014/main" id="{BE9256CB-CF8D-AB4D-AD17-C02847775F53}"/>
                </a:ext>
              </a:extLst>
            </p:cNvPr>
            <p:cNvSpPr/>
            <p:nvPr/>
          </p:nvSpPr>
          <p:spPr>
            <a:xfrm>
              <a:off x="9144386" y="3101372"/>
              <a:ext cx="1839940" cy="12464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pPr algn="ctr"/>
              <a:r>
                <a:rPr lang="en-US" sz="2400" dirty="0">
                  <a:solidFill>
                    <a:srgbClr val="FFFFFF"/>
                  </a:solidFill>
                  <a:latin typeface="Raleway SemiBold" panose="020B0503030101060003" pitchFamily="34" charset="77"/>
                </a:rPr>
                <a:t>Testing </a:t>
              </a:r>
            </a:p>
            <a:p>
              <a:pPr algn="ctr"/>
              <a:r>
                <a:rPr lang="en-US" sz="2400" dirty="0">
                  <a:solidFill>
                    <a:srgbClr val="FFFFFF"/>
                  </a:solidFill>
                  <a:latin typeface="Raleway SemiBold" panose="020B0503030101060003" pitchFamily="34" charset="77"/>
                </a:rPr>
                <a:t>+</a:t>
              </a:r>
            </a:p>
            <a:p>
              <a:pPr algn="ctr"/>
              <a:r>
                <a:rPr lang="en-US" sz="2400" dirty="0">
                  <a:solidFill>
                    <a:srgbClr val="FFFFFF"/>
                  </a:solidFill>
                  <a:latin typeface="Raleway SemiBold" panose="020B0503030101060003" pitchFamily="34" charset="77"/>
                </a:rPr>
                <a:t>Extra </a:t>
              </a:r>
              <a:r>
                <a:rPr lang="en-US" sz="1800" dirty="0">
                  <a:solidFill>
                    <a:srgbClr val="FFFFFF"/>
                  </a:solidFill>
                  <a:latin typeface="Raleway SemiBold" panose="020B0503030101060003" pitchFamily="34" charset="77"/>
                </a:rPr>
                <a:t>Implementation</a:t>
              </a:r>
              <a:endParaRPr sz="1800" dirty="0">
                <a:solidFill>
                  <a:srgbClr val="FFFFFF"/>
                </a:solidFill>
                <a:latin typeface="Raleway SemiBold" panose="020B0503030101060003" pitchFamily="34" charset="77"/>
              </a:endParaRPr>
            </a:p>
          </p:txBody>
        </p:sp>
        <p:sp>
          <p:nvSpPr>
            <p:cNvPr id="40" name="Needs One">
              <a:extLst>
                <a:ext uri="{FF2B5EF4-FFF2-40B4-BE49-F238E27FC236}">
                  <a16:creationId xmlns:a16="http://schemas.microsoft.com/office/drawing/2014/main" id="{7905ED2D-E43C-6A43-B63A-1588AB8820B7}"/>
                </a:ext>
              </a:extLst>
            </p:cNvPr>
            <p:cNvSpPr/>
            <p:nvPr/>
          </p:nvSpPr>
          <p:spPr>
            <a:xfrm>
              <a:off x="9807742" y="2336249"/>
              <a:ext cx="485758" cy="332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pPr algn="ctr"/>
              <a:r>
                <a:rPr lang="en-US" sz="2400" dirty="0">
                  <a:solidFill>
                    <a:srgbClr val="FFFFFF"/>
                  </a:solidFill>
                  <a:latin typeface="Raleway SemiBold" panose="020B0503030101060003" pitchFamily="34" charset="77"/>
                </a:rPr>
                <a:t>05</a:t>
              </a:r>
              <a:endParaRPr sz="2400" dirty="0">
                <a:solidFill>
                  <a:srgbClr val="FFFFFF"/>
                </a:solidFill>
                <a:latin typeface="Raleway SemiBold" panose="020B0503030101060003" pitchFamily="34" charset="77"/>
              </a:endParaRPr>
            </a:p>
          </p:txBody>
        </p:sp>
      </p:grpSp>
    </p:spTree>
    <p:extLst>
      <p:ext uri="{BB962C8B-B14F-4D97-AF65-F5344CB8AC3E}">
        <p14:creationId xmlns:p14="http://schemas.microsoft.com/office/powerpoint/2010/main" val="292471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987763" y="87937"/>
            <a:ext cx="2872966" cy="215444"/>
          </a:xfrm>
          <a:prstGeom prst="rect">
            <a:avLst/>
          </a:prstGeom>
          <a:noFill/>
        </p:spPr>
        <p:txBody>
          <a:bodyPr wrap="square" lIns="0" tIns="0" rIns="0" bIns="0" rtlCol="0" anchor="ctr">
            <a:spAutoFit/>
          </a:bodyPr>
          <a:lstStyle/>
          <a:p>
            <a:r>
              <a:rPr lang="en-US" sz="1400" b="1" dirty="0">
                <a:solidFill>
                  <a:schemeClr val="bg1"/>
                </a:solidFill>
                <a:latin typeface="Raleway SemiBold" panose="020B0503030101060003" pitchFamily="34" charset="77"/>
              </a:rPr>
              <a:t>Methodology</a:t>
            </a:r>
          </a:p>
        </p:txBody>
      </p:sp>
      <p:sp>
        <p:nvSpPr>
          <p:cNvPr id="7" name="Rectangle 6">
            <a:extLst>
              <a:ext uri="{FF2B5EF4-FFF2-40B4-BE49-F238E27FC236}">
                <a16:creationId xmlns:a16="http://schemas.microsoft.com/office/drawing/2014/main" id="{776C1980-F26F-4141-89E1-1101BD3CD6A1}"/>
              </a:ext>
            </a:extLst>
          </p:cNvPr>
          <p:cNvSpPr/>
          <p:nvPr/>
        </p:nvSpPr>
        <p:spPr>
          <a:xfrm>
            <a:off x="825058" y="523379"/>
            <a:ext cx="8325409" cy="646331"/>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BAN AND KICK FEATURE</a:t>
            </a:r>
            <a:endParaRPr lang="en-US" sz="3600" b="1" dirty="0">
              <a:solidFill>
                <a:schemeClr val="tx1">
                  <a:lumMod val="90000"/>
                  <a:lumOff val="10000"/>
                </a:schemeClr>
              </a:solidFill>
              <a:latin typeface="Raleway SemiBold" panose="020B0503030101060003" pitchFamily="34" charset="77"/>
            </a:endParaRP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2290" name="Picture 2">
            <a:extLst>
              <a:ext uri="{FF2B5EF4-FFF2-40B4-BE49-F238E27FC236}">
                <a16:creationId xmlns:a16="http://schemas.microsoft.com/office/drawing/2014/main" id="{D04CCD37-9135-41D0-BA72-398D85B04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533" y="1117206"/>
            <a:ext cx="7730296" cy="571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31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2C4D721-EACD-9846-8B22-B0CF92880163}"/>
              </a:ext>
            </a:extLst>
          </p:cNvPr>
          <p:cNvSpPr/>
          <p:nvPr/>
        </p:nvSpPr>
        <p:spPr>
          <a:xfrm>
            <a:off x="9054" y="0"/>
            <a:ext cx="12182946" cy="6857999"/>
          </a:xfrm>
          <a:custGeom>
            <a:avLst/>
            <a:gdLst>
              <a:gd name="connsiteX0" fmla="*/ 0 w 12182946"/>
              <a:gd name="connsiteY0" fmla="*/ 0 h 6857999"/>
              <a:gd name="connsiteX1" fmla="*/ 12182946 w 12182946"/>
              <a:gd name="connsiteY1" fmla="*/ 0 h 6857999"/>
              <a:gd name="connsiteX2" fmla="*/ 12182946 w 12182946"/>
              <a:gd name="connsiteY2" fmla="*/ 6857999 h 6857999"/>
              <a:gd name="connsiteX3" fmla="*/ 0 w 12182946"/>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82946" h="6857999">
                <a:moveTo>
                  <a:pt x="0" y="0"/>
                </a:moveTo>
                <a:lnTo>
                  <a:pt x="12182946" y="0"/>
                </a:lnTo>
                <a:lnTo>
                  <a:pt x="12182946" y="6857999"/>
                </a:lnTo>
                <a:lnTo>
                  <a:pt x="0" y="6857999"/>
                </a:lnTo>
                <a:close/>
              </a:path>
            </a:pathLst>
          </a:custGeom>
          <a:gradFill>
            <a:gsLst>
              <a:gs pos="0">
                <a:schemeClr val="accent1"/>
              </a:gs>
              <a:gs pos="100000">
                <a:schemeClr val="accent1">
                  <a:lumMod val="75000"/>
                  <a:alpha val="85000"/>
                </a:schemeClr>
              </a:gs>
            </a:gsLst>
            <a:lin ang="0" scaled="0"/>
          </a:gradFill>
          <a:ln w="17915" cap="flat">
            <a:noFill/>
            <a:prstDash val="solid"/>
            <a:miter/>
          </a:ln>
        </p:spPr>
        <p:txBody>
          <a:bodyPr rtlCol="0" anchor="ctr"/>
          <a:lstStyle/>
          <a:p>
            <a:pPr marL="0" algn="l" defTabSz="914400" rtl="0" eaLnBrk="1" latinLnBrk="0" hangingPunct="1"/>
            <a:endParaRPr lang="en-EG"/>
          </a:p>
        </p:txBody>
      </p:sp>
      <p:sp>
        <p:nvSpPr>
          <p:cNvPr id="8" name="Freeform 7">
            <a:extLst>
              <a:ext uri="{FF2B5EF4-FFF2-40B4-BE49-F238E27FC236}">
                <a16:creationId xmlns:a16="http://schemas.microsoft.com/office/drawing/2014/main" id="{15AD6970-4487-CE47-A64B-24BC5E9377DF}"/>
              </a:ext>
            </a:extLst>
          </p:cNvPr>
          <p:cNvSpPr/>
          <p:nvPr/>
        </p:nvSpPr>
        <p:spPr>
          <a:xfrm>
            <a:off x="8717889" y="5442601"/>
            <a:ext cx="2827518" cy="1415397"/>
          </a:xfrm>
          <a:custGeom>
            <a:avLst/>
            <a:gdLst>
              <a:gd name="connsiteX0" fmla="*/ 2203859 w 2827518"/>
              <a:gd name="connsiteY0" fmla="*/ 0 h 1415397"/>
              <a:gd name="connsiteX1" fmla="*/ 2502162 w 2827518"/>
              <a:gd name="connsiteY1" fmla="*/ 0 h 1415397"/>
              <a:gd name="connsiteX2" fmla="*/ 2827518 w 2827518"/>
              <a:gd name="connsiteY2" fmla="*/ 0 h 1415397"/>
              <a:gd name="connsiteX3" fmla="*/ 2827518 w 2827518"/>
              <a:gd name="connsiteY3" fmla="*/ 1415397 h 1415397"/>
              <a:gd name="connsiteX4" fmla="*/ 0 w 2827518"/>
              <a:gd name="connsiteY4" fmla="*/ 1415397 h 1415397"/>
              <a:gd name="connsiteX5" fmla="*/ 2203859 w 2827518"/>
              <a:gd name="connsiteY5" fmla="*/ 0 h 141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27518" h="1415397">
                <a:moveTo>
                  <a:pt x="2203859" y="0"/>
                </a:moveTo>
                <a:lnTo>
                  <a:pt x="2502162" y="0"/>
                </a:lnTo>
                <a:lnTo>
                  <a:pt x="2827518" y="0"/>
                </a:lnTo>
                <a:lnTo>
                  <a:pt x="2827518" y="1415397"/>
                </a:lnTo>
                <a:lnTo>
                  <a:pt x="0" y="1415397"/>
                </a:lnTo>
                <a:lnTo>
                  <a:pt x="2203859" y="0"/>
                </a:lnTo>
                <a:close/>
              </a:path>
            </a:pathLst>
          </a:custGeom>
          <a:solidFill>
            <a:schemeClr val="accent6"/>
          </a:solidFill>
          <a:ln w="17915" cap="flat">
            <a:noFill/>
            <a:prstDash val="solid"/>
            <a:miter/>
          </a:ln>
        </p:spPr>
        <p:txBody>
          <a:bodyPr rtlCol="0" anchor="ctr"/>
          <a:lstStyle/>
          <a:p>
            <a:endParaRPr lang="en-EG"/>
          </a:p>
        </p:txBody>
      </p:sp>
      <p:sp>
        <p:nvSpPr>
          <p:cNvPr id="9" name="Freeform 8">
            <a:extLst>
              <a:ext uri="{FF2B5EF4-FFF2-40B4-BE49-F238E27FC236}">
                <a16:creationId xmlns:a16="http://schemas.microsoft.com/office/drawing/2014/main" id="{819997EB-C4B0-234A-ABC1-71D739AE652F}"/>
              </a:ext>
            </a:extLst>
          </p:cNvPr>
          <p:cNvSpPr/>
          <p:nvPr/>
        </p:nvSpPr>
        <p:spPr>
          <a:xfrm>
            <a:off x="8999530" y="4807613"/>
            <a:ext cx="3192469" cy="2050385"/>
          </a:xfrm>
          <a:custGeom>
            <a:avLst/>
            <a:gdLst>
              <a:gd name="connsiteX0" fmla="*/ 3192470 w 3192469"/>
              <a:gd name="connsiteY0" fmla="*/ 0 h 2050385"/>
              <a:gd name="connsiteX1" fmla="*/ 3192470 w 3192469"/>
              <a:gd name="connsiteY1" fmla="*/ 2050386 h 2050385"/>
              <a:gd name="connsiteX2" fmla="*/ 0 w 3192469"/>
              <a:gd name="connsiteY2" fmla="*/ 2050386 h 2050385"/>
              <a:gd name="connsiteX3" fmla="*/ 3192470 w 3192469"/>
              <a:gd name="connsiteY3" fmla="*/ 0 h 2050385"/>
            </a:gdLst>
            <a:ahLst/>
            <a:cxnLst>
              <a:cxn ang="0">
                <a:pos x="connsiteX0" y="connsiteY0"/>
              </a:cxn>
              <a:cxn ang="0">
                <a:pos x="connsiteX1" y="connsiteY1"/>
              </a:cxn>
              <a:cxn ang="0">
                <a:pos x="connsiteX2" y="connsiteY2"/>
              </a:cxn>
              <a:cxn ang="0">
                <a:pos x="connsiteX3" y="connsiteY3"/>
              </a:cxn>
            </a:cxnLst>
            <a:rect l="l" t="t" r="r" b="b"/>
            <a:pathLst>
              <a:path w="3192469" h="2050385">
                <a:moveTo>
                  <a:pt x="3192470" y="0"/>
                </a:moveTo>
                <a:lnTo>
                  <a:pt x="3192470" y="2050386"/>
                </a:lnTo>
                <a:lnTo>
                  <a:pt x="0" y="2050386"/>
                </a:lnTo>
                <a:lnTo>
                  <a:pt x="3192470" y="0"/>
                </a:lnTo>
                <a:close/>
              </a:path>
            </a:pathLst>
          </a:custGeom>
          <a:solidFill>
            <a:srgbClr val="FFFFFF"/>
          </a:solidFill>
          <a:ln w="17915" cap="flat">
            <a:noFill/>
            <a:prstDash val="solid"/>
            <a:miter/>
          </a:ln>
          <a:effectLst>
            <a:outerShdw blurRad="254000" dist="12700" dir="13500000" algn="br" rotWithShape="0">
              <a:prstClr val="black">
                <a:alpha val="20000"/>
              </a:prstClr>
            </a:outerShdw>
          </a:effectLst>
        </p:spPr>
        <p:txBody>
          <a:bodyPr rtlCol="0" anchor="ctr"/>
          <a:lstStyle/>
          <a:p>
            <a:endParaRPr lang="en-EG"/>
          </a:p>
        </p:txBody>
      </p:sp>
      <p:sp>
        <p:nvSpPr>
          <p:cNvPr id="10" name="Freeform 9">
            <a:extLst>
              <a:ext uri="{FF2B5EF4-FFF2-40B4-BE49-F238E27FC236}">
                <a16:creationId xmlns:a16="http://schemas.microsoft.com/office/drawing/2014/main" id="{E4D77023-69B4-284D-B2D8-5206C0568AE8}"/>
              </a:ext>
            </a:extLst>
          </p:cNvPr>
          <p:cNvSpPr/>
          <p:nvPr/>
        </p:nvSpPr>
        <p:spPr>
          <a:xfrm>
            <a:off x="1219465" y="155"/>
            <a:ext cx="2686339" cy="1318606"/>
          </a:xfrm>
          <a:custGeom>
            <a:avLst/>
            <a:gdLst>
              <a:gd name="connsiteX0" fmla="*/ 2686340 w 2686339"/>
              <a:gd name="connsiteY0" fmla="*/ 0 h 1318606"/>
              <a:gd name="connsiteX1" fmla="*/ 633155 w 2686339"/>
              <a:gd name="connsiteY1" fmla="*/ 1318606 h 1318606"/>
              <a:gd name="connsiteX2" fmla="*/ 0 w 2686339"/>
              <a:gd name="connsiteY2" fmla="*/ 1318606 h 1318606"/>
              <a:gd name="connsiteX3" fmla="*/ 0 w 2686339"/>
              <a:gd name="connsiteY3" fmla="*/ 0 h 1318606"/>
              <a:gd name="connsiteX4" fmla="*/ 2686340 w 2686339"/>
              <a:gd name="connsiteY4" fmla="*/ 0 h 1318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6339" h="1318606">
                <a:moveTo>
                  <a:pt x="2686340" y="0"/>
                </a:moveTo>
                <a:lnTo>
                  <a:pt x="633155" y="1318606"/>
                </a:lnTo>
                <a:lnTo>
                  <a:pt x="0" y="1318606"/>
                </a:lnTo>
                <a:lnTo>
                  <a:pt x="0" y="0"/>
                </a:lnTo>
                <a:lnTo>
                  <a:pt x="2686340" y="0"/>
                </a:lnTo>
                <a:close/>
              </a:path>
            </a:pathLst>
          </a:custGeom>
          <a:solidFill>
            <a:schemeClr val="accent6"/>
          </a:solidFill>
          <a:ln w="17915" cap="flat">
            <a:noFill/>
            <a:prstDash val="solid"/>
            <a:miter/>
          </a:ln>
        </p:spPr>
        <p:txBody>
          <a:bodyPr rtlCol="0" anchor="ctr"/>
          <a:lstStyle/>
          <a:p>
            <a:endParaRPr lang="en-EG"/>
          </a:p>
        </p:txBody>
      </p:sp>
      <p:sp>
        <p:nvSpPr>
          <p:cNvPr id="11" name="Freeform 10">
            <a:extLst>
              <a:ext uri="{FF2B5EF4-FFF2-40B4-BE49-F238E27FC236}">
                <a16:creationId xmlns:a16="http://schemas.microsoft.com/office/drawing/2014/main" id="{17480D96-81E1-3049-992D-25D9806920DB}"/>
              </a:ext>
            </a:extLst>
          </p:cNvPr>
          <p:cNvSpPr/>
          <p:nvPr/>
        </p:nvSpPr>
        <p:spPr>
          <a:xfrm>
            <a:off x="9054" y="0"/>
            <a:ext cx="3445444" cy="2212951"/>
          </a:xfrm>
          <a:custGeom>
            <a:avLst/>
            <a:gdLst>
              <a:gd name="connsiteX0" fmla="*/ 0 w 3445444"/>
              <a:gd name="connsiteY0" fmla="*/ 2212952 h 2212951"/>
              <a:gd name="connsiteX1" fmla="*/ 0 w 3445444"/>
              <a:gd name="connsiteY1" fmla="*/ 0 h 2212951"/>
              <a:gd name="connsiteX2" fmla="*/ 3445445 w 3445444"/>
              <a:gd name="connsiteY2" fmla="*/ 0 h 2212951"/>
              <a:gd name="connsiteX3" fmla="*/ 0 w 3445444"/>
              <a:gd name="connsiteY3" fmla="*/ 2212952 h 2212951"/>
            </a:gdLst>
            <a:ahLst/>
            <a:cxnLst>
              <a:cxn ang="0">
                <a:pos x="connsiteX0" y="connsiteY0"/>
              </a:cxn>
              <a:cxn ang="0">
                <a:pos x="connsiteX1" y="connsiteY1"/>
              </a:cxn>
              <a:cxn ang="0">
                <a:pos x="connsiteX2" y="connsiteY2"/>
              </a:cxn>
              <a:cxn ang="0">
                <a:pos x="connsiteX3" y="connsiteY3"/>
              </a:cxn>
            </a:cxnLst>
            <a:rect l="l" t="t" r="r" b="b"/>
            <a:pathLst>
              <a:path w="3445444" h="2212951">
                <a:moveTo>
                  <a:pt x="0" y="2212952"/>
                </a:moveTo>
                <a:lnTo>
                  <a:pt x="0" y="0"/>
                </a:lnTo>
                <a:lnTo>
                  <a:pt x="3445445" y="0"/>
                </a:lnTo>
                <a:lnTo>
                  <a:pt x="0" y="2212952"/>
                </a:lnTo>
                <a:close/>
              </a:path>
            </a:pathLst>
          </a:custGeom>
          <a:solidFill>
            <a:srgbClr val="FFFFFF"/>
          </a:solidFill>
          <a:ln w="17915" cap="flat">
            <a:noFill/>
            <a:prstDash val="solid"/>
            <a:miter/>
          </a:ln>
          <a:effectLst>
            <a:outerShdw blurRad="317500" dist="12700" dir="2700000" algn="tl" rotWithShape="0">
              <a:prstClr val="black">
                <a:alpha val="20000"/>
              </a:prstClr>
            </a:outerShdw>
          </a:effectLst>
        </p:spPr>
        <p:txBody>
          <a:bodyPr rtlCol="0" anchor="ctr"/>
          <a:lstStyle/>
          <a:p>
            <a:pPr marL="0" algn="r" defTabSz="914400" rtl="1" eaLnBrk="1" latinLnBrk="0" hangingPunct="1"/>
            <a:endParaRPr lang="en-EG" dirty="0"/>
          </a:p>
        </p:txBody>
      </p:sp>
      <p:sp>
        <p:nvSpPr>
          <p:cNvPr id="12" name="TextBox 11">
            <a:extLst>
              <a:ext uri="{FF2B5EF4-FFF2-40B4-BE49-F238E27FC236}">
                <a16:creationId xmlns:a16="http://schemas.microsoft.com/office/drawing/2014/main" id="{1BEB9509-9B46-E746-8AB1-811071C185C4}"/>
              </a:ext>
            </a:extLst>
          </p:cNvPr>
          <p:cNvSpPr txBox="1"/>
          <p:nvPr/>
        </p:nvSpPr>
        <p:spPr>
          <a:xfrm>
            <a:off x="2700811" y="3059668"/>
            <a:ext cx="6790378" cy="615553"/>
          </a:xfrm>
          <a:prstGeom prst="rect">
            <a:avLst/>
          </a:prstGeom>
          <a:noFill/>
        </p:spPr>
        <p:txBody>
          <a:bodyPr wrap="square" lIns="0" tIns="0" rIns="0" bIns="0" rtlCol="0">
            <a:spAutoFit/>
          </a:bodyPr>
          <a:lstStyle/>
          <a:p>
            <a:pPr algn="ctr"/>
            <a:r>
              <a:rPr lang="en-US" sz="4000" b="1" spc="300" dirty="0">
                <a:solidFill>
                  <a:srgbClr val="FFFFFF"/>
                </a:solidFill>
                <a:latin typeface="Raleway" panose="020B0503030101060003" pitchFamily="34" charset="77"/>
                <a:ea typeface="Roboto" panose="02000000000000000000" pitchFamily="2" charset="0"/>
                <a:cs typeface="Open Sans" panose="020B0606030504020204" pitchFamily="34" charset="0"/>
              </a:rPr>
              <a:t>GUI IMPLEMENTATION</a:t>
            </a:r>
          </a:p>
        </p:txBody>
      </p:sp>
      <p:cxnSp>
        <p:nvCxnSpPr>
          <p:cNvPr id="13" name="Straight Connector 12">
            <a:extLst>
              <a:ext uri="{FF2B5EF4-FFF2-40B4-BE49-F238E27FC236}">
                <a16:creationId xmlns:a16="http://schemas.microsoft.com/office/drawing/2014/main" id="{B50E2D70-345B-5047-BB99-2420A6A75F04}"/>
              </a:ext>
            </a:extLst>
          </p:cNvPr>
          <p:cNvCxnSpPr/>
          <p:nvPr/>
        </p:nvCxnSpPr>
        <p:spPr>
          <a:xfrm>
            <a:off x="5223497" y="3784351"/>
            <a:ext cx="1745007" cy="0"/>
          </a:xfrm>
          <a:prstGeom prst="line">
            <a:avLst/>
          </a:prstGeom>
          <a:ln w="25400" cap="rnd">
            <a:solidFill>
              <a:srgbClr val="FFFF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6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987763" y="87937"/>
            <a:ext cx="2872966" cy="215444"/>
          </a:xfrm>
          <a:prstGeom prst="rect">
            <a:avLst/>
          </a:prstGeom>
          <a:noFill/>
        </p:spPr>
        <p:txBody>
          <a:bodyPr wrap="square" lIns="0" tIns="0" rIns="0" bIns="0" rtlCol="0" anchor="ctr">
            <a:spAutoFit/>
          </a:bodyPr>
          <a:lstStyle/>
          <a:p>
            <a:r>
              <a:rPr lang="en-US" sz="1400" b="1" dirty="0">
                <a:solidFill>
                  <a:schemeClr val="bg1"/>
                </a:solidFill>
                <a:latin typeface="Raleway SemiBold" panose="020B0503030101060003" pitchFamily="34" charset="77"/>
              </a:rPr>
              <a:t>Methodology</a:t>
            </a: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04BEE02-0F7A-473A-AE75-7E374ECF0D90}"/>
              </a:ext>
            </a:extLst>
          </p:cNvPr>
          <p:cNvPicPr>
            <a:picLocks noChangeAspect="1"/>
          </p:cNvPicPr>
          <p:nvPr/>
        </p:nvPicPr>
        <p:blipFill>
          <a:blip r:embed="rId2"/>
          <a:stretch>
            <a:fillRect/>
          </a:stretch>
        </p:blipFill>
        <p:spPr>
          <a:xfrm>
            <a:off x="1280591" y="469733"/>
            <a:ext cx="9658285" cy="6138962"/>
          </a:xfrm>
          <a:prstGeom prst="rect">
            <a:avLst/>
          </a:prstGeom>
        </p:spPr>
      </p:pic>
    </p:spTree>
    <p:extLst>
      <p:ext uri="{BB962C8B-B14F-4D97-AF65-F5344CB8AC3E}">
        <p14:creationId xmlns:p14="http://schemas.microsoft.com/office/powerpoint/2010/main" val="216435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987763" y="87937"/>
            <a:ext cx="2872966" cy="215444"/>
          </a:xfrm>
          <a:prstGeom prst="rect">
            <a:avLst/>
          </a:prstGeom>
          <a:noFill/>
        </p:spPr>
        <p:txBody>
          <a:bodyPr wrap="square" lIns="0" tIns="0" rIns="0" bIns="0" rtlCol="0" anchor="ctr">
            <a:spAutoFit/>
          </a:bodyPr>
          <a:lstStyle/>
          <a:p>
            <a:r>
              <a:rPr lang="en-US" sz="1400" b="1" dirty="0">
                <a:solidFill>
                  <a:schemeClr val="bg1"/>
                </a:solidFill>
                <a:latin typeface="Raleway SemiBold" panose="020B0503030101060003" pitchFamily="34" charset="77"/>
              </a:rPr>
              <a:t>Methodology</a:t>
            </a:r>
          </a:p>
        </p:txBody>
      </p:sp>
      <p:sp>
        <p:nvSpPr>
          <p:cNvPr id="7" name="Rectangle 6">
            <a:extLst>
              <a:ext uri="{FF2B5EF4-FFF2-40B4-BE49-F238E27FC236}">
                <a16:creationId xmlns:a16="http://schemas.microsoft.com/office/drawing/2014/main" id="{776C1980-F26F-4141-89E1-1101BD3CD6A1}"/>
              </a:ext>
            </a:extLst>
          </p:cNvPr>
          <p:cNvSpPr/>
          <p:nvPr/>
        </p:nvSpPr>
        <p:spPr>
          <a:xfrm>
            <a:off x="825059" y="523379"/>
            <a:ext cx="1918142" cy="2308324"/>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GUI – USING TKINTER PYTHON</a:t>
            </a:r>
            <a:endParaRPr lang="en-US" sz="3600" b="1" dirty="0">
              <a:solidFill>
                <a:schemeClr val="tx1">
                  <a:lumMod val="90000"/>
                  <a:lumOff val="10000"/>
                </a:schemeClr>
              </a:solidFill>
              <a:latin typeface="Raleway SemiBold" panose="020B0503030101060003" pitchFamily="34" charset="77"/>
            </a:endParaRP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7D99F12-CEC2-4A05-8BCC-D8F6544A0A43}"/>
              </a:ext>
            </a:extLst>
          </p:cNvPr>
          <p:cNvPicPr>
            <a:picLocks noChangeAspect="1"/>
          </p:cNvPicPr>
          <p:nvPr/>
        </p:nvPicPr>
        <p:blipFill>
          <a:blip r:embed="rId2"/>
          <a:stretch>
            <a:fillRect/>
          </a:stretch>
        </p:blipFill>
        <p:spPr>
          <a:xfrm>
            <a:off x="3006919" y="44735"/>
            <a:ext cx="8199961" cy="6857999"/>
          </a:xfrm>
          <a:prstGeom prst="rect">
            <a:avLst/>
          </a:prstGeom>
        </p:spPr>
      </p:pic>
    </p:spTree>
    <p:extLst>
      <p:ext uri="{BB962C8B-B14F-4D97-AF65-F5344CB8AC3E}">
        <p14:creationId xmlns:p14="http://schemas.microsoft.com/office/powerpoint/2010/main" val="172408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987763" y="87937"/>
            <a:ext cx="2872966" cy="215444"/>
          </a:xfrm>
          <a:prstGeom prst="rect">
            <a:avLst/>
          </a:prstGeom>
          <a:noFill/>
        </p:spPr>
        <p:txBody>
          <a:bodyPr wrap="square" lIns="0" tIns="0" rIns="0" bIns="0" rtlCol="0" anchor="ctr">
            <a:spAutoFit/>
          </a:bodyPr>
          <a:lstStyle/>
          <a:p>
            <a:r>
              <a:rPr lang="en-US" sz="1400" b="1" dirty="0">
                <a:solidFill>
                  <a:schemeClr val="bg1"/>
                </a:solidFill>
                <a:latin typeface="Raleway SemiBold" panose="020B0503030101060003" pitchFamily="34" charset="77"/>
              </a:rPr>
              <a:t>Methodology</a:t>
            </a:r>
          </a:p>
        </p:txBody>
      </p:sp>
      <p:sp>
        <p:nvSpPr>
          <p:cNvPr id="7" name="Rectangle 6">
            <a:extLst>
              <a:ext uri="{FF2B5EF4-FFF2-40B4-BE49-F238E27FC236}">
                <a16:creationId xmlns:a16="http://schemas.microsoft.com/office/drawing/2014/main" id="{776C1980-F26F-4141-89E1-1101BD3CD6A1}"/>
              </a:ext>
            </a:extLst>
          </p:cNvPr>
          <p:cNvSpPr/>
          <p:nvPr/>
        </p:nvSpPr>
        <p:spPr>
          <a:xfrm>
            <a:off x="825059" y="523379"/>
            <a:ext cx="1918142" cy="2308324"/>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GUI – USING TKINTER PYTHON</a:t>
            </a:r>
            <a:endParaRPr lang="en-US" sz="3600" b="1" dirty="0">
              <a:solidFill>
                <a:schemeClr val="tx1">
                  <a:lumMod val="90000"/>
                  <a:lumOff val="10000"/>
                </a:schemeClr>
              </a:solidFill>
              <a:latin typeface="Raleway SemiBold" panose="020B0503030101060003" pitchFamily="34" charset="77"/>
            </a:endParaRP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F7D5271-15E1-4CA3-A40F-BE508233BA9B}"/>
              </a:ext>
            </a:extLst>
          </p:cNvPr>
          <p:cNvPicPr>
            <a:picLocks noChangeAspect="1"/>
          </p:cNvPicPr>
          <p:nvPr/>
        </p:nvPicPr>
        <p:blipFill>
          <a:blip r:embed="rId2"/>
          <a:stretch>
            <a:fillRect/>
          </a:stretch>
        </p:blipFill>
        <p:spPr>
          <a:xfrm>
            <a:off x="2914498" y="0"/>
            <a:ext cx="8669847" cy="6858000"/>
          </a:xfrm>
          <a:prstGeom prst="rect">
            <a:avLst/>
          </a:prstGeom>
        </p:spPr>
      </p:pic>
    </p:spTree>
    <p:extLst>
      <p:ext uri="{BB962C8B-B14F-4D97-AF65-F5344CB8AC3E}">
        <p14:creationId xmlns:p14="http://schemas.microsoft.com/office/powerpoint/2010/main" val="369790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987763" y="87937"/>
            <a:ext cx="2872966" cy="215444"/>
          </a:xfrm>
          <a:prstGeom prst="rect">
            <a:avLst/>
          </a:prstGeom>
          <a:noFill/>
        </p:spPr>
        <p:txBody>
          <a:bodyPr wrap="square" lIns="0" tIns="0" rIns="0" bIns="0" rtlCol="0" anchor="ctr">
            <a:spAutoFit/>
          </a:bodyPr>
          <a:lstStyle/>
          <a:p>
            <a:r>
              <a:rPr lang="en-US" sz="1400" b="1" dirty="0">
                <a:solidFill>
                  <a:schemeClr val="bg1"/>
                </a:solidFill>
                <a:latin typeface="Raleway SemiBold" panose="020B0503030101060003" pitchFamily="34" charset="77"/>
              </a:rPr>
              <a:t>Methodology</a:t>
            </a:r>
          </a:p>
        </p:txBody>
      </p:sp>
      <p:sp>
        <p:nvSpPr>
          <p:cNvPr id="7" name="Rectangle 6">
            <a:extLst>
              <a:ext uri="{FF2B5EF4-FFF2-40B4-BE49-F238E27FC236}">
                <a16:creationId xmlns:a16="http://schemas.microsoft.com/office/drawing/2014/main" id="{776C1980-F26F-4141-89E1-1101BD3CD6A1}"/>
              </a:ext>
            </a:extLst>
          </p:cNvPr>
          <p:cNvSpPr/>
          <p:nvPr/>
        </p:nvSpPr>
        <p:spPr>
          <a:xfrm>
            <a:off x="825059" y="523379"/>
            <a:ext cx="1918142" cy="2308324"/>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GUI – USING TKINTER PYTHON</a:t>
            </a:r>
            <a:endParaRPr lang="en-US" sz="3600" b="1" dirty="0">
              <a:solidFill>
                <a:schemeClr val="tx1">
                  <a:lumMod val="90000"/>
                  <a:lumOff val="10000"/>
                </a:schemeClr>
              </a:solidFill>
              <a:latin typeface="Raleway SemiBold" panose="020B0503030101060003" pitchFamily="34" charset="77"/>
            </a:endParaRP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39A2EF0-3DAD-4506-8D63-393DEAAF3553}"/>
              </a:ext>
            </a:extLst>
          </p:cNvPr>
          <p:cNvPicPr>
            <a:picLocks noChangeAspect="1"/>
          </p:cNvPicPr>
          <p:nvPr/>
        </p:nvPicPr>
        <p:blipFill>
          <a:blip r:embed="rId2"/>
          <a:stretch>
            <a:fillRect/>
          </a:stretch>
        </p:blipFill>
        <p:spPr>
          <a:xfrm>
            <a:off x="2971006" y="-1"/>
            <a:ext cx="8772628" cy="6858000"/>
          </a:xfrm>
          <a:prstGeom prst="rect">
            <a:avLst/>
          </a:prstGeom>
        </p:spPr>
      </p:pic>
    </p:spTree>
    <p:extLst>
      <p:ext uri="{BB962C8B-B14F-4D97-AF65-F5344CB8AC3E}">
        <p14:creationId xmlns:p14="http://schemas.microsoft.com/office/powerpoint/2010/main" val="101950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987763" y="87937"/>
            <a:ext cx="2872966" cy="215444"/>
          </a:xfrm>
          <a:prstGeom prst="rect">
            <a:avLst/>
          </a:prstGeom>
          <a:noFill/>
        </p:spPr>
        <p:txBody>
          <a:bodyPr wrap="square" lIns="0" tIns="0" rIns="0" bIns="0" rtlCol="0" anchor="ctr">
            <a:spAutoFit/>
          </a:bodyPr>
          <a:lstStyle/>
          <a:p>
            <a:r>
              <a:rPr lang="en-US" sz="1400" b="1" dirty="0">
                <a:solidFill>
                  <a:schemeClr val="bg1"/>
                </a:solidFill>
                <a:latin typeface="Raleway SemiBold" panose="020B0503030101060003" pitchFamily="34" charset="77"/>
              </a:rPr>
              <a:t>Methodology</a:t>
            </a:r>
          </a:p>
        </p:txBody>
      </p:sp>
      <p:sp>
        <p:nvSpPr>
          <p:cNvPr id="7" name="Rectangle 6">
            <a:extLst>
              <a:ext uri="{FF2B5EF4-FFF2-40B4-BE49-F238E27FC236}">
                <a16:creationId xmlns:a16="http://schemas.microsoft.com/office/drawing/2014/main" id="{776C1980-F26F-4141-89E1-1101BD3CD6A1}"/>
              </a:ext>
            </a:extLst>
          </p:cNvPr>
          <p:cNvSpPr/>
          <p:nvPr/>
        </p:nvSpPr>
        <p:spPr>
          <a:xfrm>
            <a:off x="825059" y="523379"/>
            <a:ext cx="1918142" cy="2308324"/>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GUI – USING TKINTER PYTHON</a:t>
            </a:r>
            <a:endParaRPr lang="en-US" sz="3600" b="1" dirty="0">
              <a:solidFill>
                <a:schemeClr val="tx1">
                  <a:lumMod val="90000"/>
                  <a:lumOff val="10000"/>
                </a:schemeClr>
              </a:solidFill>
              <a:latin typeface="Raleway SemiBold" panose="020B0503030101060003" pitchFamily="34" charset="77"/>
            </a:endParaRP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6B2C98D-7F8A-4504-A27C-2BD42F879B84}"/>
              </a:ext>
            </a:extLst>
          </p:cNvPr>
          <p:cNvPicPr>
            <a:picLocks noChangeAspect="1"/>
          </p:cNvPicPr>
          <p:nvPr/>
        </p:nvPicPr>
        <p:blipFill>
          <a:blip r:embed="rId2"/>
          <a:stretch>
            <a:fillRect/>
          </a:stretch>
        </p:blipFill>
        <p:spPr>
          <a:xfrm>
            <a:off x="3262037" y="1"/>
            <a:ext cx="8486571" cy="6858000"/>
          </a:xfrm>
          <a:prstGeom prst="rect">
            <a:avLst/>
          </a:prstGeom>
        </p:spPr>
      </p:pic>
    </p:spTree>
    <p:extLst>
      <p:ext uri="{BB962C8B-B14F-4D97-AF65-F5344CB8AC3E}">
        <p14:creationId xmlns:p14="http://schemas.microsoft.com/office/powerpoint/2010/main" val="304423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987763" y="87937"/>
            <a:ext cx="2872966" cy="215444"/>
          </a:xfrm>
          <a:prstGeom prst="rect">
            <a:avLst/>
          </a:prstGeom>
          <a:noFill/>
        </p:spPr>
        <p:txBody>
          <a:bodyPr wrap="square" lIns="0" tIns="0" rIns="0" bIns="0" rtlCol="0" anchor="ctr">
            <a:spAutoFit/>
          </a:bodyPr>
          <a:lstStyle/>
          <a:p>
            <a:r>
              <a:rPr lang="en-US" sz="1400" b="1" dirty="0">
                <a:solidFill>
                  <a:schemeClr val="bg1"/>
                </a:solidFill>
                <a:latin typeface="Raleway SemiBold" panose="020B0503030101060003" pitchFamily="34" charset="77"/>
              </a:rPr>
              <a:t>Methodology</a:t>
            </a:r>
          </a:p>
        </p:txBody>
      </p:sp>
      <p:sp>
        <p:nvSpPr>
          <p:cNvPr id="7" name="Rectangle 6">
            <a:extLst>
              <a:ext uri="{FF2B5EF4-FFF2-40B4-BE49-F238E27FC236}">
                <a16:creationId xmlns:a16="http://schemas.microsoft.com/office/drawing/2014/main" id="{776C1980-F26F-4141-89E1-1101BD3CD6A1}"/>
              </a:ext>
            </a:extLst>
          </p:cNvPr>
          <p:cNvSpPr/>
          <p:nvPr/>
        </p:nvSpPr>
        <p:spPr>
          <a:xfrm>
            <a:off x="825059" y="523379"/>
            <a:ext cx="1918142" cy="2308324"/>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GUI – USING TKINTER PYTHON</a:t>
            </a:r>
            <a:endParaRPr lang="en-US" sz="3600" b="1" dirty="0">
              <a:solidFill>
                <a:schemeClr val="tx1">
                  <a:lumMod val="90000"/>
                  <a:lumOff val="10000"/>
                </a:schemeClr>
              </a:solidFill>
              <a:latin typeface="Raleway SemiBold" panose="020B0503030101060003" pitchFamily="34" charset="77"/>
            </a:endParaRP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7A0835E-5236-4DB3-A1B8-C0282E64EB43}"/>
              </a:ext>
            </a:extLst>
          </p:cNvPr>
          <p:cNvPicPr>
            <a:picLocks noChangeAspect="1"/>
          </p:cNvPicPr>
          <p:nvPr/>
        </p:nvPicPr>
        <p:blipFill>
          <a:blip r:embed="rId2"/>
          <a:stretch>
            <a:fillRect/>
          </a:stretch>
        </p:blipFill>
        <p:spPr>
          <a:xfrm>
            <a:off x="3141785" y="251968"/>
            <a:ext cx="8958568" cy="6354062"/>
          </a:xfrm>
          <a:prstGeom prst="rect">
            <a:avLst/>
          </a:prstGeom>
        </p:spPr>
      </p:pic>
    </p:spTree>
    <p:extLst>
      <p:ext uri="{BB962C8B-B14F-4D97-AF65-F5344CB8AC3E}">
        <p14:creationId xmlns:p14="http://schemas.microsoft.com/office/powerpoint/2010/main" val="416049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a:extLst>
              <a:ext uri="{FF2B5EF4-FFF2-40B4-BE49-F238E27FC236}">
                <a16:creationId xmlns:a16="http://schemas.microsoft.com/office/drawing/2014/main" id="{A7A0FA37-A9A0-EA46-B5E6-6972A1E056ED}"/>
              </a:ext>
            </a:extLst>
          </p:cNvPr>
          <p:cNvSpPr/>
          <p:nvPr/>
        </p:nvSpPr>
        <p:spPr>
          <a:xfrm>
            <a:off x="0" y="0"/>
            <a:ext cx="12191999" cy="6857999"/>
          </a:xfrm>
          <a:custGeom>
            <a:avLst/>
            <a:gdLst>
              <a:gd name="connsiteX0" fmla="*/ 0 w 12191999"/>
              <a:gd name="connsiteY0" fmla="*/ 0 h 6857999"/>
              <a:gd name="connsiteX1" fmla="*/ 12191999 w 12191999"/>
              <a:gd name="connsiteY1" fmla="*/ 0 h 6857999"/>
              <a:gd name="connsiteX2" fmla="*/ 12191999 w 12191999"/>
              <a:gd name="connsiteY2" fmla="*/ 6857999 h 6857999"/>
              <a:gd name="connsiteX3" fmla="*/ 0 w 12191999"/>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1999" h="6857999">
                <a:moveTo>
                  <a:pt x="0" y="0"/>
                </a:moveTo>
                <a:lnTo>
                  <a:pt x="12191999" y="0"/>
                </a:lnTo>
                <a:lnTo>
                  <a:pt x="12191999" y="6857999"/>
                </a:lnTo>
                <a:lnTo>
                  <a:pt x="0" y="6857999"/>
                </a:lnTo>
                <a:close/>
              </a:path>
            </a:pathLst>
          </a:custGeom>
          <a:gradFill>
            <a:gsLst>
              <a:gs pos="0">
                <a:schemeClr val="accent1"/>
              </a:gs>
              <a:gs pos="100000">
                <a:schemeClr val="accent1">
                  <a:lumMod val="75000"/>
                </a:schemeClr>
              </a:gs>
            </a:gsLst>
            <a:lin ang="0" scaled="0"/>
          </a:gradFill>
          <a:ln w="17915" cap="flat">
            <a:noFill/>
            <a:prstDash val="solid"/>
            <a:miter/>
          </a:ln>
        </p:spPr>
        <p:txBody>
          <a:bodyPr rtlCol="0" anchor="ctr"/>
          <a:lstStyle/>
          <a:p>
            <a:endParaRPr lang="en-EG"/>
          </a:p>
        </p:txBody>
      </p:sp>
      <p:sp>
        <p:nvSpPr>
          <p:cNvPr id="20" name="Freeform 19">
            <a:extLst>
              <a:ext uri="{FF2B5EF4-FFF2-40B4-BE49-F238E27FC236}">
                <a16:creationId xmlns:a16="http://schemas.microsoft.com/office/drawing/2014/main" id="{AB3492F5-7DF6-AD43-8F1F-4FE46498CC5A}"/>
              </a:ext>
            </a:extLst>
          </p:cNvPr>
          <p:cNvSpPr/>
          <p:nvPr/>
        </p:nvSpPr>
        <p:spPr>
          <a:xfrm>
            <a:off x="3097484" y="0"/>
            <a:ext cx="3820578" cy="1911043"/>
          </a:xfrm>
          <a:custGeom>
            <a:avLst/>
            <a:gdLst>
              <a:gd name="connsiteX0" fmla="*/ 842862 w 3820578"/>
              <a:gd name="connsiteY0" fmla="*/ 1911044 h 1911043"/>
              <a:gd name="connsiteX1" fmla="*/ 439629 w 3820578"/>
              <a:gd name="connsiteY1" fmla="*/ 1911044 h 1911043"/>
              <a:gd name="connsiteX2" fmla="*/ 0 w 3820578"/>
              <a:gd name="connsiteY2" fmla="*/ 1911044 h 1911043"/>
              <a:gd name="connsiteX3" fmla="*/ 0 w 3820578"/>
              <a:gd name="connsiteY3" fmla="*/ 0 h 1911043"/>
              <a:gd name="connsiteX4" fmla="*/ 3820578 w 3820578"/>
              <a:gd name="connsiteY4" fmla="*/ 0 h 1911043"/>
              <a:gd name="connsiteX5" fmla="*/ 842862 w 3820578"/>
              <a:gd name="connsiteY5" fmla="*/ 1911044 h 1911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0578" h="1911043">
                <a:moveTo>
                  <a:pt x="842862" y="1911044"/>
                </a:moveTo>
                <a:lnTo>
                  <a:pt x="439629" y="1911044"/>
                </a:lnTo>
                <a:lnTo>
                  <a:pt x="0" y="1911044"/>
                </a:lnTo>
                <a:lnTo>
                  <a:pt x="0" y="0"/>
                </a:lnTo>
                <a:lnTo>
                  <a:pt x="3820578" y="0"/>
                </a:lnTo>
                <a:lnTo>
                  <a:pt x="842862" y="1911044"/>
                </a:lnTo>
                <a:close/>
              </a:path>
            </a:pathLst>
          </a:custGeom>
          <a:solidFill>
            <a:schemeClr val="accent6"/>
          </a:solidFill>
          <a:ln w="17915" cap="flat">
            <a:noFill/>
            <a:prstDash val="solid"/>
            <a:miter/>
          </a:ln>
        </p:spPr>
        <p:txBody>
          <a:bodyPr rtlCol="0" anchor="ctr"/>
          <a:lstStyle/>
          <a:p>
            <a:endParaRPr lang="en-EG"/>
          </a:p>
        </p:txBody>
      </p:sp>
      <p:sp>
        <p:nvSpPr>
          <p:cNvPr id="21" name="Freeform 20">
            <a:extLst>
              <a:ext uri="{FF2B5EF4-FFF2-40B4-BE49-F238E27FC236}">
                <a16:creationId xmlns:a16="http://schemas.microsoft.com/office/drawing/2014/main" id="{05689E49-E8F0-3941-865D-7EBD8CEE5B78}"/>
              </a:ext>
            </a:extLst>
          </p:cNvPr>
          <p:cNvSpPr/>
          <p:nvPr/>
        </p:nvSpPr>
        <p:spPr>
          <a:xfrm>
            <a:off x="0" y="0"/>
            <a:ext cx="6291788" cy="4037958"/>
          </a:xfrm>
          <a:custGeom>
            <a:avLst/>
            <a:gdLst>
              <a:gd name="connsiteX0" fmla="*/ 0 w 6291788"/>
              <a:gd name="connsiteY0" fmla="*/ 4037959 h 4037958"/>
              <a:gd name="connsiteX1" fmla="*/ 0 w 6291788"/>
              <a:gd name="connsiteY1" fmla="*/ 0 h 4037958"/>
              <a:gd name="connsiteX2" fmla="*/ 6291789 w 6291788"/>
              <a:gd name="connsiteY2" fmla="*/ 0 h 4037958"/>
              <a:gd name="connsiteX3" fmla="*/ 0 w 6291788"/>
              <a:gd name="connsiteY3" fmla="*/ 4037959 h 4037958"/>
            </a:gdLst>
            <a:ahLst/>
            <a:cxnLst>
              <a:cxn ang="0">
                <a:pos x="connsiteX0" y="connsiteY0"/>
              </a:cxn>
              <a:cxn ang="0">
                <a:pos x="connsiteX1" y="connsiteY1"/>
              </a:cxn>
              <a:cxn ang="0">
                <a:pos x="connsiteX2" y="connsiteY2"/>
              </a:cxn>
              <a:cxn ang="0">
                <a:pos x="connsiteX3" y="connsiteY3"/>
              </a:cxn>
            </a:cxnLst>
            <a:rect l="l" t="t" r="r" b="b"/>
            <a:pathLst>
              <a:path w="6291788" h="4037958">
                <a:moveTo>
                  <a:pt x="0" y="4037959"/>
                </a:moveTo>
                <a:lnTo>
                  <a:pt x="0" y="0"/>
                </a:lnTo>
                <a:lnTo>
                  <a:pt x="6291789" y="0"/>
                </a:lnTo>
                <a:lnTo>
                  <a:pt x="0" y="4037959"/>
                </a:lnTo>
                <a:close/>
              </a:path>
            </a:pathLst>
          </a:custGeom>
          <a:gradFill>
            <a:gsLst>
              <a:gs pos="0">
                <a:schemeClr val="accent3"/>
              </a:gs>
              <a:gs pos="100000">
                <a:schemeClr val="accent3">
                  <a:lumMod val="75000"/>
                </a:schemeClr>
              </a:gs>
            </a:gsLst>
            <a:lin ang="0" scaled="0"/>
          </a:gradFill>
          <a:ln w="17915" cap="flat">
            <a:noFill/>
            <a:prstDash val="solid"/>
            <a:miter/>
          </a:ln>
        </p:spPr>
        <p:txBody>
          <a:bodyPr rtlCol="0" anchor="ctr"/>
          <a:lstStyle/>
          <a:p>
            <a:endParaRPr lang="en-EG"/>
          </a:p>
        </p:txBody>
      </p:sp>
      <p:sp>
        <p:nvSpPr>
          <p:cNvPr id="22" name="Freeform 21">
            <a:extLst>
              <a:ext uri="{FF2B5EF4-FFF2-40B4-BE49-F238E27FC236}">
                <a16:creationId xmlns:a16="http://schemas.microsoft.com/office/drawing/2014/main" id="{21FFE196-606F-FE47-999B-2634E4D600B8}"/>
              </a:ext>
            </a:extLst>
          </p:cNvPr>
          <p:cNvSpPr/>
          <p:nvPr/>
        </p:nvSpPr>
        <p:spPr>
          <a:xfrm>
            <a:off x="6291788" y="5602205"/>
            <a:ext cx="3771809" cy="1255793"/>
          </a:xfrm>
          <a:custGeom>
            <a:avLst/>
            <a:gdLst>
              <a:gd name="connsiteX0" fmla="*/ 3771810 w 3771809"/>
              <a:gd name="connsiteY0" fmla="*/ 0 h 1255793"/>
              <a:gd name="connsiteX1" fmla="*/ 3771810 w 3771809"/>
              <a:gd name="connsiteY1" fmla="*/ 1255793 h 1255793"/>
              <a:gd name="connsiteX2" fmla="*/ 0 w 3771809"/>
              <a:gd name="connsiteY2" fmla="*/ 1255793 h 1255793"/>
              <a:gd name="connsiteX3" fmla="*/ 1956816 w 3771809"/>
              <a:gd name="connsiteY3" fmla="*/ 0 h 1255793"/>
              <a:gd name="connsiteX4" fmla="*/ 3771810 w 3771809"/>
              <a:gd name="connsiteY4" fmla="*/ 0 h 1255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1809" h="1255793">
                <a:moveTo>
                  <a:pt x="3771810" y="0"/>
                </a:moveTo>
                <a:lnTo>
                  <a:pt x="3771810" y="1255793"/>
                </a:lnTo>
                <a:lnTo>
                  <a:pt x="0" y="1255793"/>
                </a:lnTo>
                <a:lnTo>
                  <a:pt x="1956816" y="0"/>
                </a:lnTo>
                <a:lnTo>
                  <a:pt x="3771810" y="0"/>
                </a:lnTo>
                <a:close/>
              </a:path>
            </a:pathLst>
          </a:custGeom>
          <a:gradFill>
            <a:gsLst>
              <a:gs pos="0">
                <a:schemeClr val="accent2"/>
              </a:gs>
              <a:gs pos="100000">
                <a:schemeClr val="accent2">
                  <a:lumMod val="75000"/>
                </a:schemeClr>
              </a:gs>
            </a:gsLst>
            <a:lin ang="0" scaled="0"/>
          </a:gradFill>
          <a:ln w="17915" cap="flat">
            <a:noFill/>
            <a:prstDash val="solid"/>
            <a:miter/>
          </a:ln>
        </p:spPr>
        <p:txBody>
          <a:bodyPr rtlCol="0" anchor="ctr"/>
          <a:lstStyle/>
          <a:p>
            <a:endParaRPr lang="en-EG"/>
          </a:p>
        </p:txBody>
      </p:sp>
      <p:sp>
        <p:nvSpPr>
          <p:cNvPr id="23" name="Freeform 22">
            <a:extLst>
              <a:ext uri="{FF2B5EF4-FFF2-40B4-BE49-F238E27FC236}">
                <a16:creationId xmlns:a16="http://schemas.microsoft.com/office/drawing/2014/main" id="{99F4EBDC-239A-3C4D-A708-585616E37A99}"/>
              </a:ext>
            </a:extLst>
          </p:cNvPr>
          <p:cNvSpPr/>
          <p:nvPr/>
        </p:nvSpPr>
        <p:spPr>
          <a:xfrm>
            <a:off x="7136443" y="3613386"/>
            <a:ext cx="5055555" cy="3244612"/>
          </a:xfrm>
          <a:custGeom>
            <a:avLst/>
            <a:gdLst>
              <a:gd name="connsiteX0" fmla="*/ 5055556 w 5055555"/>
              <a:gd name="connsiteY0" fmla="*/ 0 h 3244612"/>
              <a:gd name="connsiteX1" fmla="*/ 5055556 w 5055555"/>
              <a:gd name="connsiteY1" fmla="*/ 3244613 h 3244612"/>
              <a:gd name="connsiteX2" fmla="*/ 0 w 5055555"/>
              <a:gd name="connsiteY2" fmla="*/ 3244613 h 3244612"/>
              <a:gd name="connsiteX3" fmla="*/ 5055556 w 5055555"/>
              <a:gd name="connsiteY3" fmla="*/ 0 h 3244612"/>
            </a:gdLst>
            <a:ahLst/>
            <a:cxnLst>
              <a:cxn ang="0">
                <a:pos x="connsiteX0" y="connsiteY0"/>
              </a:cxn>
              <a:cxn ang="0">
                <a:pos x="connsiteX1" y="connsiteY1"/>
              </a:cxn>
              <a:cxn ang="0">
                <a:pos x="connsiteX2" y="connsiteY2"/>
              </a:cxn>
              <a:cxn ang="0">
                <a:pos x="connsiteX3" y="connsiteY3"/>
              </a:cxn>
            </a:cxnLst>
            <a:rect l="l" t="t" r="r" b="b"/>
            <a:pathLst>
              <a:path w="5055555" h="3244612">
                <a:moveTo>
                  <a:pt x="5055556" y="0"/>
                </a:moveTo>
                <a:lnTo>
                  <a:pt x="5055556" y="3244613"/>
                </a:lnTo>
                <a:lnTo>
                  <a:pt x="0" y="3244613"/>
                </a:lnTo>
                <a:lnTo>
                  <a:pt x="5055556" y="0"/>
                </a:lnTo>
                <a:close/>
              </a:path>
            </a:pathLst>
          </a:custGeom>
          <a:gradFill>
            <a:gsLst>
              <a:gs pos="0">
                <a:schemeClr val="accent3"/>
              </a:gs>
              <a:gs pos="100000">
                <a:schemeClr val="accent3">
                  <a:lumMod val="75000"/>
                </a:schemeClr>
              </a:gs>
            </a:gsLst>
            <a:lin ang="0" scaled="0"/>
          </a:gradFill>
          <a:ln w="17915" cap="flat">
            <a:noFill/>
            <a:prstDash val="solid"/>
            <a:miter/>
          </a:ln>
        </p:spPr>
        <p:txBody>
          <a:bodyPr rtlCol="0" anchor="ctr"/>
          <a:lstStyle/>
          <a:p>
            <a:endParaRPr lang="en-EG"/>
          </a:p>
        </p:txBody>
      </p:sp>
      <p:sp>
        <p:nvSpPr>
          <p:cNvPr id="24" name="Freeform 23">
            <a:extLst>
              <a:ext uri="{FF2B5EF4-FFF2-40B4-BE49-F238E27FC236}">
                <a16:creationId xmlns:a16="http://schemas.microsoft.com/office/drawing/2014/main" id="{03DABDE9-09B1-D94D-B7B2-DCFE11BB354B}"/>
              </a:ext>
            </a:extLst>
          </p:cNvPr>
          <p:cNvSpPr/>
          <p:nvPr/>
        </p:nvSpPr>
        <p:spPr>
          <a:xfrm>
            <a:off x="8433994" y="5294687"/>
            <a:ext cx="3125454" cy="1563311"/>
          </a:xfrm>
          <a:custGeom>
            <a:avLst/>
            <a:gdLst>
              <a:gd name="connsiteX0" fmla="*/ 2436070 w 3125454"/>
              <a:gd name="connsiteY0" fmla="*/ 0 h 1563311"/>
              <a:gd name="connsiteX1" fmla="*/ 2765791 w 3125454"/>
              <a:gd name="connsiteY1" fmla="*/ 0 h 1563311"/>
              <a:gd name="connsiteX2" fmla="*/ 3125455 w 3125454"/>
              <a:gd name="connsiteY2" fmla="*/ 0 h 1563311"/>
              <a:gd name="connsiteX3" fmla="*/ 3125455 w 3125454"/>
              <a:gd name="connsiteY3" fmla="*/ 1563312 h 1563311"/>
              <a:gd name="connsiteX4" fmla="*/ 0 w 3125454"/>
              <a:gd name="connsiteY4" fmla="*/ 1563312 h 1563311"/>
              <a:gd name="connsiteX5" fmla="*/ 2436070 w 3125454"/>
              <a:gd name="connsiteY5" fmla="*/ 0 h 156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5454" h="1563311">
                <a:moveTo>
                  <a:pt x="2436070" y="0"/>
                </a:moveTo>
                <a:lnTo>
                  <a:pt x="2765791" y="0"/>
                </a:lnTo>
                <a:lnTo>
                  <a:pt x="3125455" y="0"/>
                </a:lnTo>
                <a:lnTo>
                  <a:pt x="3125455" y="1563312"/>
                </a:lnTo>
                <a:lnTo>
                  <a:pt x="0" y="1563312"/>
                </a:lnTo>
                <a:lnTo>
                  <a:pt x="2436070" y="0"/>
                </a:lnTo>
                <a:close/>
              </a:path>
            </a:pathLst>
          </a:custGeom>
          <a:solidFill>
            <a:schemeClr val="accent6"/>
          </a:solidFill>
          <a:ln w="17915" cap="flat">
            <a:noFill/>
            <a:prstDash val="solid"/>
            <a:miter/>
          </a:ln>
        </p:spPr>
        <p:txBody>
          <a:bodyPr rtlCol="0" anchor="ctr"/>
          <a:lstStyle/>
          <a:p>
            <a:endParaRPr lang="en-EG"/>
          </a:p>
        </p:txBody>
      </p:sp>
      <p:sp>
        <p:nvSpPr>
          <p:cNvPr id="25" name="Freeform 24">
            <a:extLst>
              <a:ext uri="{FF2B5EF4-FFF2-40B4-BE49-F238E27FC236}">
                <a16:creationId xmlns:a16="http://schemas.microsoft.com/office/drawing/2014/main" id="{0256A331-4E35-0B46-9396-F0D408593553}"/>
              </a:ext>
            </a:extLst>
          </p:cNvPr>
          <p:cNvSpPr/>
          <p:nvPr/>
        </p:nvSpPr>
        <p:spPr>
          <a:xfrm>
            <a:off x="9068874" y="4853592"/>
            <a:ext cx="3123124" cy="2004406"/>
          </a:xfrm>
          <a:custGeom>
            <a:avLst/>
            <a:gdLst>
              <a:gd name="connsiteX0" fmla="*/ 3123124 w 3123124"/>
              <a:gd name="connsiteY0" fmla="*/ 0 h 2004406"/>
              <a:gd name="connsiteX1" fmla="*/ 3123124 w 3123124"/>
              <a:gd name="connsiteY1" fmla="*/ 2004406 h 2004406"/>
              <a:gd name="connsiteX2" fmla="*/ 0 w 3123124"/>
              <a:gd name="connsiteY2" fmla="*/ 2004406 h 2004406"/>
              <a:gd name="connsiteX3" fmla="*/ 3123124 w 3123124"/>
              <a:gd name="connsiteY3" fmla="*/ 0 h 2004406"/>
            </a:gdLst>
            <a:ahLst/>
            <a:cxnLst>
              <a:cxn ang="0">
                <a:pos x="connsiteX0" y="connsiteY0"/>
              </a:cxn>
              <a:cxn ang="0">
                <a:pos x="connsiteX1" y="connsiteY1"/>
              </a:cxn>
              <a:cxn ang="0">
                <a:pos x="connsiteX2" y="connsiteY2"/>
              </a:cxn>
              <a:cxn ang="0">
                <a:pos x="connsiteX3" y="connsiteY3"/>
              </a:cxn>
            </a:cxnLst>
            <a:rect l="l" t="t" r="r" b="b"/>
            <a:pathLst>
              <a:path w="3123124" h="2004406">
                <a:moveTo>
                  <a:pt x="3123124" y="0"/>
                </a:moveTo>
                <a:lnTo>
                  <a:pt x="3123124" y="2004406"/>
                </a:lnTo>
                <a:lnTo>
                  <a:pt x="0" y="2004406"/>
                </a:lnTo>
                <a:lnTo>
                  <a:pt x="3123124" y="0"/>
                </a:lnTo>
                <a:close/>
              </a:path>
            </a:pathLst>
          </a:custGeom>
          <a:solidFill>
            <a:srgbClr val="FFFFFF"/>
          </a:solidFill>
          <a:ln w="17915" cap="flat">
            <a:noFill/>
            <a:prstDash val="solid"/>
            <a:miter/>
          </a:ln>
          <a:effectLst>
            <a:outerShdw blurRad="254000" dist="12700" dir="13500000" algn="br" rotWithShape="0">
              <a:prstClr val="black">
                <a:alpha val="20000"/>
              </a:prstClr>
            </a:outerShdw>
          </a:effectLst>
        </p:spPr>
        <p:txBody>
          <a:bodyPr rtlCol="0" anchor="ctr"/>
          <a:lstStyle/>
          <a:p>
            <a:endParaRPr lang="en-EG"/>
          </a:p>
        </p:txBody>
      </p:sp>
      <p:sp>
        <p:nvSpPr>
          <p:cNvPr id="26" name="Freeform 25">
            <a:extLst>
              <a:ext uri="{FF2B5EF4-FFF2-40B4-BE49-F238E27FC236}">
                <a16:creationId xmlns:a16="http://schemas.microsoft.com/office/drawing/2014/main" id="{F9DF3E67-453A-7742-97A6-5DE5B683932A}"/>
              </a:ext>
            </a:extLst>
          </p:cNvPr>
          <p:cNvSpPr/>
          <p:nvPr/>
        </p:nvSpPr>
        <p:spPr>
          <a:xfrm>
            <a:off x="1004046" y="0"/>
            <a:ext cx="4518211" cy="2260022"/>
          </a:xfrm>
          <a:custGeom>
            <a:avLst/>
            <a:gdLst>
              <a:gd name="connsiteX0" fmla="*/ 996696 w 4518211"/>
              <a:gd name="connsiteY0" fmla="*/ 2260023 h 2260022"/>
              <a:gd name="connsiteX1" fmla="*/ 519953 w 4518211"/>
              <a:gd name="connsiteY1" fmla="*/ 2260023 h 2260022"/>
              <a:gd name="connsiteX2" fmla="*/ 0 w 4518211"/>
              <a:gd name="connsiteY2" fmla="*/ 2260023 h 2260022"/>
              <a:gd name="connsiteX3" fmla="*/ 0 w 4518211"/>
              <a:gd name="connsiteY3" fmla="*/ 0 h 2260022"/>
              <a:gd name="connsiteX4" fmla="*/ 4518212 w 4518211"/>
              <a:gd name="connsiteY4" fmla="*/ 0 h 2260022"/>
              <a:gd name="connsiteX5" fmla="*/ 996696 w 4518211"/>
              <a:gd name="connsiteY5" fmla="*/ 2260023 h 226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18211" h="2260022">
                <a:moveTo>
                  <a:pt x="996696" y="2260023"/>
                </a:moveTo>
                <a:lnTo>
                  <a:pt x="519953" y="2260023"/>
                </a:lnTo>
                <a:lnTo>
                  <a:pt x="0" y="2260023"/>
                </a:lnTo>
                <a:lnTo>
                  <a:pt x="0" y="0"/>
                </a:lnTo>
                <a:lnTo>
                  <a:pt x="4518212" y="0"/>
                </a:lnTo>
                <a:lnTo>
                  <a:pt x="996696" y="2260023"/>
                </a:lnTo>
                <a:close/>
              </a:path>
            </a:pathLst>
          </a:custGeom>
          <a:gradFill>
            <a:gsLst>
              <a:gs pos="0">
                <a:schemeClr val="accent2"/>
              </a:gs>
              <a:gs pos="100000">
                <a:schemeClr val="accent2">
                  <a:lumMod val="75000"/>
                </a:schemeClr>
              </a:gs>
            </a:gsLst>
            <a:lin ang="0" scaled="0"/>
          </a:gradFill>
          <a:ln w="17915" cap="flat">
            <a:noFill/>
            <a:prstDash val="solid"/>
            <a:miter/>
          </a:ln>
        </p:spPr>
        <p:txBody>
          <a:bodyPr rtlCol="0" anchor="ctr"/>
          <a:lstStyle/>
          <a:p>
            <a:endParaRPr lang="en-EG"/>
          </a:p>
        </p:txBody>
      </p:sp>
      <p:sp>
        <p:nvSpPr>
          <p:cNvPr id="27" name="Freeform 26">
            <a:extLst>
              <a:ext uri="{FF2B5EF4-FFF2-40B4-BE49-F238E27FC236}">
                <a16:creationId xmlns:a16="http://schemas.microsoft.com/office/drawing/2014/main" id="{9536075C-E816-134F-92B9-CAF2B2F31D6A}"/>
              </a:ext>
            </a:extLst>
          </p:cNvPr>
          <p:cNvSpPr/>
          <p:nvPr/>
        </p:nvSpPr>
        <p:spPr>
          <a:xfrm>
            <a:off x="0" y="0"/>
            <a:ext cx="4589929" cy="2945666"/>
          </a:xfrm>
          <a:custGeom>
            <a:avLst/>
            <a:gdLst>
              <a:gd name="connsiteX0" fmla="*/ 0 w 4589929"/>
              <a:gd name="connsiteY0" fmla="*/ 2945667 h 2945666"/>
              <a:gd name="connsiteX1" fmla="*/ 0 w 4589929"/>
              <a:gd name="connsiteY1" fmla="*/ 0 h 2945666"/>
              <a:gd name="connsiteX2" fmla="*/ 4589929 w 4589929"/>
              <a:gd name="connsiteY2" fmla="*/ 0 h 2945666"/>
              <a:gd name="connsiteX3" fmla="*/ 0 w 4589929"/>
              <a:gd name="connsiteY3" fmla="*/ 2945667 h 2945666"/>
            </a:gdLst>
            <a:ahLst/>
            <a:cxnLst>
              <a:cxn ang="0">
                <a:pos x="connsiteX0" y="connsiteY0"/>
              </a:cxn>
              <a:cxn ang="0">
                <a:pos x="connsiteX1" y="connsiteY1"/>
              </a:cxn>
              <a:cxn ang="0">
                <a:pos x="connsiteX2" y="connsiteY2"/>
              </a:cxn>
              <a:cxn ang="0">
                <a:pos x="connsiteX3" y="connsiteY3"/>
              </a:cxn>
            </a:cxnLst>
            <a:rect l="l" t="t" r="r" b="b"/>
            <a:pathLst>
              <a:path w="4589929" h="2945666">
                <a:moveTo>
                  <a:pt x="0" y="2945667"/>
                </a:moveTo>
                <a:lnTo>
                  <a:pt x="0" y="0"/>
                </a:lnTo>
                <a:lnTo>
                  <a:pt x="4589929" y="0"/>
                </a:lnTo>
                <a:lnTo>
                  <a:pt x="0" y="2945667"/>
                </a:lnTo>
                <a:close/>
              </a:path>
            </a:pathLst>
          </a:custGeom>
          <a:solidFill>
            <a:srgbClr val="FFFFFF"/>
          </a:solidFill>
          <a:ln w="17915" cap="flat">
            <a:noFill/>
            <a:prstDash val="solid"/>
            <a:miter/>
          </a:ln>
          <a:effectLst>
            <a:outerShdw blurRad="254000" dist="12700" dir="2700000" algn="tl" rotWithShape="0">
              <a:prstClr val="black">
                <a:alpha val="20000"/>
              </a:prstClr>
            </a:outerShdw>
          </a:effectLst>
        </p:spPr>
        <p:txBody>
          <a:bodyPr rtlCol="0" anchor="ctr"/>
          <a:lstStyle/>
          <a:p>
            <a:endParaRPr lang="en-EG"/>
          </a:p>
        </p:txBody>
      </p:sp>
      <p:sp>
        <p:nvSpPr>
          <p:cNvPr id="5" name="TextBox 4">
            <a:extLst>
              <a:ext uri="{FF2B5EF4-FFF2-40B4-BE49-F238E27FC236}">
                <a16:creationId xmlns:a16="http://schemas.microsoft.com/office/drawing/2014/main" id="{E8F16CD9-0D90-9344-BF0C-77816C0B5CAC}"/>
              </a:ext>
            </a:extLst>
          </p:cNvPr>
          <p:cNvSpPr txBox="1"/>
          <p:nvPr/>
        </p:nvSpPr>
        <p:spPr>
          <a:xfrm>
            <a:off x="2700811" y="3059668"/>
            <a:ext cx="6790378" cy="738664"/>
          </a:xfrm>
          <a:prstGeom prst="rect">
            <a:avLst/>
          </a:prstGeom>
          <a:noFill/>
        </p:spPr>
        <p:txBody>
          <a:bodyPr wrap="square" lIns="0" tIns="0" rIns="0" bIns="0" rtlCol="0">
            <a:spAutoFit/>
          </a:bodyPr>
          <a:lstStyle/>
          <a:p>
            <a:pPr algn="ctr"/>
            <a:r>
              <a:rPr lang="en-EG" sz="4800" b="1" spc="300" dirty="0">
                <a:solidFill>
                  <a:srgbClr val="FFFFFF"/>
                </a:solidFill>
                <a:latin typeface="Raleway" panose="020B0503030101060003" pitchFamily="34" charset="77"/>
                <a:ea typeface="Roboto" panose="02000000000000000000" pitchFamily="2" charset="0"/>
                <a:cs typeface="Open Sans" panose="020B0606030504020204" pitchFamily="34" charset="0"/>
              </a:rPr>
              <a:t>THANK YOU</a:t>
            </a:r>
            <a:endParaRPr lang="en-EG" sz="4800" b="1" dirty="0">
              <a:solidFill>
                <a:srgbClr val="FFFFFF"/>
              </a:solidFill>
              <a:latin typeface="Raleway" panose="020B0503030101060003" pitchFamily="34" charset="77"/>
              <a:ea typeface="Roboto" panose="02000000000000000000" pitchFamily="2" charset="0"/>
              <a:cs typeface="Open Sans" panose="020B0606030504020204" pitchFamily="34" charset="0"/>
            </a:endParaRPr>
          </a:p>
        </p:txBody>
      </p:sp>
      <p:cxnSp>
        <p:nvCxnSpPr>
          <p:cNvPr id="43" name="Straight Connector 42">
            <a:extLst>
              <a:ext uri="{FF2B5EF4-FFF2-40B4-BE49-F238E27FC236}">
                <a16:creationId xmlns:a16="http://schemas.microsoft.com/office/drawing/2014/main" id="{F8B8D29E-2648-7F41-8CA8-E737348326F8}"/>
              </a:ext>
            </a:extLst>
          </p:cNvPr>
          <p:cNvCxnSpPr/>
          <p:nvPr/>
        </p:nvCxnSpPr>
        <p:spPr>
          <a:xfrm>
            <a:off x="5223497" y="4282292"/>
            <a:ext cx="1745007" cy="0"/>
          </a:xfrm>
          <a:prstGeom prst="line">
            <a:avLst/>
          </a:prstGeom>
          <a:ln w="31750" cap="rnd">
            <a:solidFill>
              <a:srgbClr val="FFFF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3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2C4D721-EACD-9846-8B22-B0CF92880163}"/>
              </a:ext>
            </a:extLst>
          </p:cNvPr>
          <p:cNvSpPr/>
          <p:nvPr/>
        </p:nvSpPr>
        <p:spPr>
          <a:xfrm>
            <a:off x="9054" y="0"/>
            <a:ext cx="12182946" cy="6857999"/>
          </a:xfrm>
          <a:custGeom>
            <a:avLst/>
            <a:gdLst>
              <a:gd name="connsiteX0" fmla="*/ 0 w 12182946"/>
              <a:gd name="connsiteY0" fmla="*/ 0 h 6857999"/>
              <a:gd name="connsiteX1" fmla="*/ 12182946 w 12182946"/>
              <a:gd name="connsiteY1" fmla="*/ 0 h 6857999"/>
              <a:gd name="connsiteX2" fmla="*/ 12182946 w 12182946"/>
              <a:gd name="connsiteY2" fmla="*/ 6857999 h 6857999"/>
              <a:gd name="connsiteX3" fmla="*/ 0 w 12182946"/>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82946" h="6857999">
                <a:moveTo>
                  <a:pt x="0" y="0"/>
                </a:moveTo>
                <a:lnTo>
                  <a:pt x="12182946" y="0"/>
                </a:lnTo>
                <a:lnTo>
                  <a:pt x="12182946" y="6857999"/>
                </a:lnTo>
                <a:lnTo>
                  <a:pt x="0" y="6857999"/>
                </a:lnTo>
                <a:close/>
              </a:path>
            </a:pathLst>
          </a:custGeom>
          <a:gradFill>
            <a:gsLst>
              <a:gs pos="0">
                <a:schemeClr val="accent1"/>
              </a:gs>
              <a:gs pos="100000">
                <a:schemeClr val="accent1">
                  <a:lumMod val="75000"/>
                  <a:alpha val="85000"/>
                </a:schemeClr>
              </a:gs>
            </a:gsLst>
            <a:lin ang="0" scaled="0"/>
          </a:gradFill>
          <a:ln w="17915" cap="flat">
            <a:noFill/>
            <a:prstDash val="solid"/>
            <a:miter/>
          </a:ln>
        </p:spPr>
        <p:txBody>
          <a:bodyPr rtlCol="0" anchor="ctr"/>
          <a:lstStyle/>
          <a:p>
            <a:endParaRPr lang="en-EG"/>
          </a:p>
        </p:txBody>
      </p:sp>
      <p:sp>
        <p:nvSpPr>
          <p:cNvPr id="8" name="Freeform 7">
            <a:extLst>
              <a:ext uri="{FF2B5EF4-FFF2-40B4-BE49-F238E27FC236}">
                <a16:creationId xmlns:a16="http://schemas.microsoft.com/office/drawing/2014/main" id="{15AD6970-4487-CE47-A64B-24BC5E9377DF}"/>
              </a:ext>
            </a:extLst>
          </p:cNvPr>
          <p:cNvSpPr/>
          <p:nvPr/>
        </p:nvSpPr>
        <p:spPr>
          <a:xfrm>
            <a:off x="8717889" y="5442601"/>
            <a:ext cx="2827518" cy="1415397"/>
          </a:xfrm>
          <a:custGeom>
            <a:avLst/>
            <a:gdLst>
              <a:gd name="connsiteX0" fmla="*/ 2203859 w 2827518"/>
              <a:gd name="connsiteY0" fmla="*/ 0 h 1415397"/>
              <a:gd name="connsiteX1" fmla="*/ 2502162 w 2827518"/>
              <a:gd name="connsiteY1" fmla="*/ 0 h 1415397"/>
              <a:gd name="connsiteX2" fmla="*/ 2827518 w 2827518"/>
              <a:gd name="connsiteY2" fmla="*/ 0 h 1415397"/>
              <a:gd name="connsiteX3" fmla="*/ 2827518 w 2827518"/>
              <a:gd name="connsiteY3" fmla="*/ 1415397 h 1415397"/>
              <a:gd name="connsiteX4" fmla="*/ 0 w 2827518"/>
              <a:gd name="connsiteY4" fmla="*/ 1415397 h 1415397"/>
              <a:gd name="connsiteX5" fmla="*/ 2203859 w 2827518"/>
              <a:gd name="connsiteY5" fmla="*/ 0 h 141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27518" h="1415397">
                <a:moveTo>
                  <a:pt x="2203859" y="0"/>
                </a:moveTo>
                <a:lnTo>
                  <a:pt x="2502162" y="0"/>
                </a:lnTo>
                <a:lnTo>
                  <a:pt x="2827518" y="0"/>
                </a:lnTo>
                <a:lnTo>
                  <a:pt x="2827518" y="1415397"/>
                </a:lnTo>
                <a:lnTo>
                  <a:pt x="0" y="1415397"/>
                </a:lnTo>
                <a:lnTo>
                  <a:pt x="2203859" y="0"/>
                </a:lnTo>
                <a:close/>
              </a:path>
            </a:pathLst>
          </a:custGeom>
          <a:solidFill>
            <a:schemeClr val="accent6"/>
          </a:solidFill>
          <a:ln w="17915" cap="flat">
            <a:noFill/>
            <a:prstDash val="solid"/>
            <a:miter/>
          </a:ln>
        </p:spPr>
        <p:txBody>
          <a:bodyPr rtlCol="0" anchor="ctr"/>
          <a:lstStyle/>
          <a:p>
            <a:endParaRPr lang="en-EG"/>
          </a:p>
        </p:txBody>
      </p:sp>
      <p:sp>
        <p:nvSpPr>
          <p:cNvPr id="9" name="Freeform 8">
            <a:extLst>
              <a:ext uri="{FF2B5EF4-FFF2-40B4-BE49-F238E27FC236}">
                <a16:creationId xmlns:a16="http://schemas.microsoft.com/office/drawing/2014/main" id="{819997EB-C4B0-234A-ABC1-71D739AE652F}"/>
              </a:ext>
            </a:extLst>
          </p:cNvPr>
          <p:cNvSpPr/>
          <p:nvPr/>
        </p:nvSpPr>
        <p:spPr>
          <a:xfrm>
            <a:off x="8999530" y="4807613"/>
            <a:ext cx="3192469" cy="2050385"/>
          </a:xfrm>
          <a:custGeom>
            <a:avLst/>
            <a:gdLst>
              <a:gd name="connsiteX0" fmla="*/ 3192470 w 3192469"/>
              <a:gd name="connsiteY0" fmla="*/ 0 h 2050385"/>
              <a:gd name="connsiteX1" fmla="*/ 3192470 w 3192469"/>
              <a:gd name="connsiteY1" fmla="*/ 2050386 h 2050385"/>
              <a:gd name="connsiteX2" fmla="*/ 0 w 3192469"/>
              <a:gd name="connsiteY2" fmla="*/ 2050386 h 2050385"/>
              <a:gd name="connsiteX3" fmla="*/ 3192470 w 3192469"/>
              <a:gd name="connsiteY3" fmla="*/ 0 h 2050385"/>
            </a:gdLst>
            <a:ahLst/>
            <a:cxnLst>
              <a:cxn ang="0">
                <a:pos x="connsiteX0" y="connsiteY0"/>
              </a:cxn>
              <a:cxn ang="0">
                <a:pos x="connsiteX1" y="connsiteY1"/>
              </a:cxn>
              <a:cxn ang="0">
                <a:pos x="connsiteX2" y="connsiteY2"/>
              </a:cxn>
              <a:cxn ang="0">
                <a:pos x="connsiteX3" y="connsiteY3"/>
              </a:cxn>
            </a:cxnLst>
            <a:rect l="l" t="t" r="r" b="b"/>
            <a:pathLst>
              <a:path w="3192469" h="2050385">
                <a:moveTo>
                  <a:pt x="3192470" y="0"/>
                </a:moveTo>
                <a:lnTo>
                  <a:pt x="3192470" y="2050386"/>
                </a:lnTo>
                <a:lnTo>
                  <a:pt x="0" y="2050386"/>
                </a:lnTo>
                <a:lnTo>
                  <a:pt x="3192470" y="0"/>
                </a:lnTo>
                <a:close/>
              </a:path>
            </a:pathLst>
          </a:custGeom>
          <a:solidFill>
            <a:srgbClr val="FFFFFF"/>
          </a:solidFill>
          <a:ln w="17915" cap="flat">
            <a:noFill/>
            <a:prstDash val="solid"/>
            <a:miter/>
          </a:ln>
          <a:effectLst>
            <a:outerShdw blurRad="254000" dist="12700" dir="13500000" algn="br" rotWithShape="0">
              <a:prstClr val="black">
                <a:alpha val="20000"/>
              </a:prstClr>
            </a:outerShdw>
          </a:effectLst>
        </p:spPr>
        <p:txBody>
          <a:bodyPr rtlCol="0" anchor="ctr"/>
          <a:lstStyle/>
          <a:p>
            <a:endParaRPr lang="en-EG"/>
          </a:p>
        </p:txBody>
      </p:sp>
      <p:sp>
        <p:nvSpPr>
          <p:cNvPr id="10" name="Freeform 9">
            <a:extLst>
              <a:ext uri="{FF2B5EF4-FFF2-40B4-BE49-F238E27FC236}">
                <a16:creationId xmlns:a16="http://schemas.microsoft.com/office/drawing/2014/main" id="{E4D77023-69B4-284D-B2D8-5206C0568AE8}"/>
              </a:ext>
            </a:extLst>
          </p:cNvPr>
          <p:cNvSpPr/>
          <p:nvPr/>
        </p:nvSpPr>
        <p:spPr>
          <a:xfrm>
            <a:off x="1219465" y="155"/>
            <a:ext cx="2686339" cy="1318606"/>
          </a:xfrm>
          <a:custGeom>
            <a:avLst/>
            <a:gdLst>
              <a:gd name="connsiteX0" fmla="*/ 2686340 w 2686339"/>
              <a:gd name="connsiteY0" fmla="*/ 0 h 1318606"/>
              <a:gd name="connsiteX1" fmla="*/ 633155 w 2686339"/>
              <a:gd name="connsiteY1" fmla="*/ 1318606 h 1318606"/>
              <a:gd name="connsiteX2" fmla="*/ 0 w 2686339"/>
              <a:gd name="connsiteY2" fmla="*/ 1318606 h 1318606"/>
              <a:gd name="connsiteX3" fmla="*/ 0 w 2686339"/>
              <a:gd name="connsiteY3" fmla="*/ 0 h 1318606"/>
              <a:gd name="connsiteX4" fmla="*/ 2686340 w 2686339"/>
              <a:gd name="connsiteY4" fmla="*/ 0 h 1318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6339" h="1318606">
                <a:moveTo>
                  <a:pt x="2686340" y="0"/>
                </a:moveTo>
                <a:lnTo>
                  <a:pt x="633155" y="1318606"/>
                </a:lnTo>
                <a:lnTo>
                  <a:pt x="0" y="1318606"/>
                </a:lnTo>
                <a:lnTo>
                  <a:pt x="0" y="0"/>
                </a:lnTo>
                <a:lnTo>
                  <a:pt x="2686340" y="0"/>
                </a:lnTo>
                <a:close/>
              </a:path>
            </a:pathLst>
          </a:custGeom>
          <a:solidFill>
            <a:schemeClr val="accent6"/>
          </a:solidFill>
          <a:ln w="17915" cap="flat">
            <a:noFill/>
            <a:prstDash val="solid"/>
            <a:miter/>
          </a:ln>
        </p:spPr>
        <p:txBody>
          <a:bodyPr rtlCol="0" anchor="ctr"/>
          <a:lstStyle/>
          <a:p>
            <a:endParaRPr lang="en-EG"/>
          </a:p>
        </p:txBody>
      </p:sp>
      <p:sp>
        <p:nvSpPr>
          <p:cNvPr id="11" name="Freeform 10">
            <a:extLst>
              <a:ext uri="{FF2B5EF4-FFF2-40B4-BE49-F238E27FC236}">
                <a16:creationId xmlns:a16="http://schemas.microsoft.com/office/drawing/2014/main" id="{17480D96-81E1-3049-992D-25D9806920DB}"/>
              </a:ext>
            </a:extLst>
          </p:cNvPr>
          <p:cNvSpPr/>
          <p:nvPr/>
        </p:nvSpPr>
        <p:spPr>
          <a:xfrm>
            <a:off x="9054" y="0"/>
            <a:ext cx="3445444" cy="2212951"/>
          </a:xfrm>
          <a:custGeom>
            <a:avLst/>
            <a:gdLst>
              <a:gd name="connsiteX0" fmla="*/ 0 w 3445444"/>
              <a:gd name="connsiteY0" fmla="*/ 2212952 h 2212951"/>
              <a:gd name="connsiteX1" fmla="*/ 0 w 3445444"/>
              <a:gd name="connsiteY1" fmla="*/ 0 h 2212951"/>
              <a:gd name="connsiteX2" fmla="*/ 3445445 w 3445444"/>
              <a:gd name="connsiteY2" fmla="*/ 0 h 2212951"/>
              <a:gd name="connsiteX3" fmla="*/ 0 w 3445444"/>
              <a:gd name="connsiteY3" fmla="*/ 2212952 h 2212951"/>
            </a:gdLst>
            <a:ahLst/>
            <a:cxnLst>
              <a:cxn ang="0">
                <a:pos x="connsiteX0" y="connsiteY0"/>
              </a:cxn>
              <a:cxn ang="0">
                <a:pos x="connsiteX1" y="connsiteY1"/>
              </a:cxn>
              <a:cxn ang="0">
                <a:pos x="connsiteX2" y="connsiteY2"/>
              </a:cxn>
              <a:cxn ang="0">
                <a:pos x="connsiteX3" y="connsiteY3"/>
              </a:cxn>
            </a:cxnLst>
            <a:rect l="l" t="t" r="r" b="b"/>
            <a:pathLst>
              <a:path w="3445444" h="2212951">
                <a:moveTo>
                  <a:pt x="0" y="2212952"/>
                </a:moveTo>
                <a:lnTo>
                  <a:pt x="0" y="0"/>
                </a:lnTo>
                <a:lnTo>
                  <a:pt x="3445445" y="0"/>
                </a:lnTo>
                <a:lnTo>
                  <a:pt x="0" y="2212952"/>
                </a:lnTo>
                <a:close/>
              </a:path>
            </a:pathLst>
          </a:custGeom>
          <a:solidFill>
            <a:srgbClr val="FFFFFF"/>
          </a:solidFill>
          <a:ln w="17915" cap="flat">
            <a:noFill/>
            <a:prstDash val="solid"/>
            <a:miter/>
          </a:ln>
          <a:effectLst>
            <a:outerShdw blurRad="317500" dist="12700" dir="2700000" algn="tl" rotWithShape="0">
              <a:prstClr val="black">
                <a:alpha val="20000"/>
              </a:prstClr>
            </a:outerShdw>
          </a:effectLst>
        </p:spPr>
        <p:txBody>
          <a:bodyPr rtlCol="0" anchor="ctr"/>
          <a:lstStyle/>
          <a:p>
            <a:endParaRPr lang="en-EG"/>
          </a:p>
        </p:txBody>
      </p:sp>
      <p:sp>
        <p:nvSpPr>
          <p:cNvPr id="12" name="TextBox 11">
            <a:extLst>
              <a:ext uri="{FF2B5EF4-FFF2-40B4-BE49-F238E27FC236}">
                <a16:creationId xmlns:a16="http://schemas.microsoft.com/office/drawing/2014/main" id="{1BEB9509-9B46-E746-8AB1-811071C185C4}"/>
              </a:ext>
            </a:extLst>
          </p:cNvPr>
          <p:cNvSpPr txBox="1"/>
          <p:nvPr/>
        </p:nvSpPr>
        <p:spPr>
          <a:xfrm>
            <a:off x="2700811" y="3059668"/>
            <a:ext cx="6790378" cy="615553"/>
          </a:xfrm>
          <a:prstGeom prst="rect">
            <a:avLst/>
          </a:prstGeom>
          <a:noFill/>
        </p:spPr>
        <p:txBody>
          <a:bodyPr wrap="square" lIns="0" tIns="0" rIns="0" bIns="0" rtlCol="0">
            <a:spAutoFit/>
          </a:bodyPr>
          <a:lstStyle/>
          <a:p>
            <a:pPr algn="ctr"/>
            <a:r>
              <a:rPr lang="en-US" sz="4000" b="1" spc="300" dirty="0">
                <a:solidFill>
                  <a:srgbClr val="FFFFFF"/>
                </a:solidFill>
                <a:latin typeface="Raleway" panose="020B0503030101060003" pitchFamily="34" charset="77"/>
                <a:ea typeface="Roboto" panose="02000000000000000000" pitchFamily="2" charset="0"/>
                <a:cs typeface="Open Sans" panose="020B0606030504020204" pitchFamily="34" charset="0"/>
              </a:rPr>
              <a:t>PROJECT NEEDS</a:t>
            </a:r>
          </a:p>
        </p:txBody>
      </p:sp>
      <p:cxnSp>
        <p:nvCxnSpPr>
          <p:cNvPr id="13" name="Straight Connector 12">
            <a:extLst>
              <a:ext uri="{FF2B5EF4-FFF2-40B4-BE49-F238E27FC236}">
                <a16:creationId xmlns:a16="http://schemas.microsoft.com/office/drawing/2014/main" id="{B50E2D70-345B-5047-BB99-2420A6A75F04}"/>
              </a:ext>
            </a:extLst>
          </p:cNvPr>
          <p:cNvCxnSpPr/>
          <p:nvPr/>
        </p:nvCxnSpPr>
        <p:spPr>
          <a:xfrm>
            <a:off x="5223497" y="3784351"/>
            <a:ext cx="1745007" cy="0"/>
          </a:xfrm>
          <a:prstGeom prst="line">
            <a:avLst/>
          </a:prstGeom>
          <a:ln w="25400" cap="rnd">
            <a:solidFill>
              <a:srgbClr val="FFFF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291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659517" y="87937"/>
            <a:ext cx="2872966" cy="215444"/>
          </a:xfrm>
          <a:prstGeom prst="rect">
            <a:avLst/>
          </a:prstGeom>
          <a:noFill/>
        </p:spPr>
        <p:txBody>
          <a:bodyPr wrap="square" lIns="0" tIns="0" rIns="0" bIns="0" rtlCol="0" anchor="ctr">
            <a:spAutoFit/>
          </a:bodyPr>
          <a:lstStyle/>
          <a:p>
            <a:pPr algn="ctr"/>
            <a:r>
              <a:rPr lang="en-US" sz="1400" dirty="0">
                <a:solidFill>
                  <a:srgbClr val="FFFFFF"/>
                </a:solidFill>
                <a:latin typeface="Raleway Medium" panose="020B0503030101060003" pitchFamily="34" charset="77"/>
                <a:ea typeface="Roboto" panose="02000000000000000000" pitchFamily="2" charset="0"/>
                <a:cs typeface="Open Sans" panose="020B0606030504020204" pitchFamily="34" charset="0"/>
              </a:rPr>
              <a:t>Project Needs</a:t>
            </a:r>
          </a:p>
        </p:txBody>
      </p:sp>
      <p:sp>
        <p:nvSpPr>
          <p:cNvPr id="7" name="Rectangle 6">
            <a:extLst>
              <a:ext uri="{FF2B5EF4-FFF2-40B4-BE49-F238E27FC236}">
                <a16:creationId xmlns:a16="http://schemas.microsoft.com/office/drawing/2014/main" id="{776C1980-F26F-4141-89E1-1101BD3CD6A1}"/>
              </a:ext>
            </a:extLst>
          </p:cNvPr>
          <p:cNvSpPr/>
          <p:nvPr/>
        </p:nvSpPr>
        <p:spPr>
          <a:xfrm>
            <a:off x="705068" y="746522"/>
            <a:ext cx="3561030" cy="646331"/>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Project </a:t>
            </a:r>
            <a:r>
              <a:rPr lang="en-US" sz="3600" b="1" dirty="0">
                <a:solidFill>
                  <a:schemeClr val="tx1">
                    <a:lumMod val="90000"/>
                    <a:lumOff val="10000"/>
                  </a:schemeClr>
                </a:solidFill>
                <a:latin typeface="Raleway SemiBold" panose="020B0503030101060003" pitchFamily="34" charset="77"/>
              </a:rPr>
              <a:t>Needs</a:t>
            </a: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sp>
        <p:nvSpPr>
          <p:cNvPr id="4" name="Needs One">
            <a:extLst>
              <a:ext uri="{FF2B5EF4-FFF2-40B4-BE49-F238E27FC236}">
                <a16:creationId xmlns:a16="http://schemas.microsoft.com/office/drawing/2014/main" id="{CA8D049E-262A-4749-A08D-36FCC78D68CA}"/>
              </a:ext>
            </a:extLst>
          </p:cNvPr>
          <p:cNvSpPr/>
          <p:nvPr/>
        </p:nvSpPr>
        <p:spPr>
          <a:xfrm>
            <a:off x="1327129" y="1928438"/>
            <a:ext cx="3543635" cy="193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r>
              <a:rPr lang="en-US" sz="1400" dirty="0">
                <a:solidFill>
                  <a:schemeClr val="tx1"/>
                </a:solidFill>
                <a:latin typeface="Raleway SemiBold" panose="020B0503030101060003" pitchFamily="34" charset="77"/>
              </a:rPr>
              <a:t>01. Light Weight Chatroom For Everyone</a:t>
            </a:r>
            <a:endParaRPr sz="1400" dirty="0">
              <a:solidFill>
                <a:schemeClr val="tx1"/>
              </a:solidFill>
              <a:latin typeface="Raleway SemiBold" panose="020B0503030101060003" pitchFamily="34" charset="77"/>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48CC4513-2090-5844-81FA-A9300E317EC9}"/>
              </a:ext>
            </a:extLst>
          </p:cNvPr>
          <p:cNvSpPr/>
          <p:nvPr/>
        </p:nvSpPr>
        <p:spPr>
          <a:xfrm>
            <a:off x="1327128" y="2124117"/>
            <a:ext cx="6205355" cy="60862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52500">
              <a:lnSpc>
                <a:spcPct val="130000"/>
              </a:lnSpc>
              <a:buClr>
                <a:srgbClr val="E9F6FA"/>
              </a:buClr>
              <a:defRPr sz="3000">
                <a:solidFill>
                  <a:srgbClr val="303030"/>
                </a:solidFill>
                <a:uFill>
                  <a:solidFill>
                    <a:srgbClr val="303030"/>
                  </a:solidFill>
                </a:uFill>
              </a:defRPr>
            </a:lvl1pPr>
          </a:lstStyle>
          <a:p>
            <a:r>
              <a:rPr lang="en-US" sz="1050" dirty="0">
                <a:solidFill>
                  <a:schemeClr val="tx1"/>
                </a:solidFill>
                <a:latin typeface="Raleway" panose="020B0503030101060003" pitchFamily="34" charset="77"/>
                <a:cs typeface="Arial" panose="020B0604020202020204" pitchFamily="34" charset="0"/>
              </a:rPr>
              <a:t>One of the biggest difficulty for us is to provide an ultimate light weight chatroom that fulfills everyone needs , and can run on any system having a lower RAM. To help people to save time picking phone while using computer to create project and have a conversation with other team members.</a:t>
            </a:r>
            <a:endParaRPr sz="1050" dirty="0">
              <a:solidFill>
                <a:schemeClr val="tx1"/>
              </a:solidFill>
              <a:latin typeface="Raleway" panose="020B0503030101060003" pitchFamily="34" charset="77"/>
              <a:cs typeface="Arial" panose="020B0604020202020204" pitchFamily="34" charset="0"/>
            </a:endParaRPr>
          </a:p>
        </p:txBody>
      </p:sp>
      <p:sp>
        <p:nvSpPr>
          <p:cNvPr id="18" name="Needs One">
            <a:extLst>
              <a:ext uri="{FF2B5EF4-FFF2-40B4-BE49-F238E27FC236}">
                <a16:creationId xmlns:a16="http://schemas.microsoft.com/office/drawing/2014/main" id="{872767FD-3F7D-2E47-9A94-95D17AA0EF7D}"/>
              </a:ext>
            </a:extLst>
          </p:cNvPr>
          <p:cNvSpPr/>
          <p:nvPr/>
        </p:nvSpPr>
        <p:spPr>
          <a:xfrm>
            <a:off x="1327129" y="3057183"/>
            <a:ext cx="3181497" cy="193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r>
              <a:rPr lang="en-US" sz="1400" dirty="0">
                <a:solidFill>
                  <a:schemeClr val="tx1"/>
                </a:solidFill>
                <a:latin typeface="Raleway SemiBold" panose="020B0503030101060003" pitchFamily="34" charset="77"/>
              </a:rPr>
              <a:t>02. Seamless Communication</a:t>
            </a:r>
            <a:endParaRPr sz="1400" dirty="0">
              <a:solidFill>
                <a:schemeClr val="tx1"/>
              </a:solidFill>
              <a:latin typeface="Raleway SemiBold" panose="020B0503030101060003" pitchFamily="34" charset="77"/>
            </a:endParaRPr>
          </a:p>
        </p:txBody>
      </p:sp>
      <p:sp>
        <p:nvSpPr>
          <p:cNvPr id="19"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ED2F279A-69D1-1245-9657-DCFE2A3FFDE7}"/>
              </a:ext>
            </a:extLst>
          </p:cNvPr>
          <p:cNvSpPr/>
          <p:nvPr/>
        </p:nvSpPr>
        <p:spPr>
          <a:xfrm>
            <a:off x="1327128" y="3252862"/>
            <a:ext cx="6205355" cy="60862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52500">
              <a:lnSpc>
                <a:spcPct val="130000"/>
              </a:lnSpc>
              <a:buClr>
                <a:srgbClr val="E9F6FA"/>
              </a:buClr>
              <a:defRPr sz="3000">
                <a:solidFill>
                  <a:srgbClr val="303030"/>
                </a:solidFill>
                <a:uFill>
                  <a:solidFill>
                    <a:srgbClr val="303030"/>
                  </a:solidFill>
                </a:uFill>
              </a:defRPr>
            </a:lvl1pPr>
          </a:lstStyle>
          <a:p>
            <a:r>
              <a:rPr lang="en-US" sz="1050" dirty="0">
                <a:solidFill>
                  <a:schemeClr val="tx1"/>
                </a:solidFill>
                <a:latin typeface="Raleway" panose="020B0503030101060003" pitchFamily="34" charset="77"/>
                <a:cs typeface="Arial" panose="020B0604020202020204" pitchFamily="34" charset="0"/>
              </a:rPr>
              <a:t>TCP protocoled must be implemented to ensure the looseness communication chain and the packet result whether is approaching or not so to help user detect any error and fix it. User must connected as long as he wants and chatroom must be open for 24 x 7</a:t>
            </a:r>
          </a:p>
        </p:txBody>
      </p:sp>
      <p:sp>
        <p:nvSpPr>
          <p:cNvPr id="22" name="Needs One">
            <a:extLst>
              <a:ext uri="{FF2B5EF4-FFF2-40B4-BE49-F238E27FC236}">
                <a16:creationId xmlns:a16="http://schemas.microsoft.com/office/drawing/2014/main" id="{8FB698DF-7FF0-0842-A15D-63A9F229ECDD}"/>
              </a:ext>
            </a:extLst>
          </p:cNvPr>
          <p:cNvSpPr/>
          <p:nvPr/>
        </p:nvSpPr>
        <p:spPr>
          <a:xfrm>
            <a:off x="1327129" y="4185928"/>
            <a:ext cx="4095897" cy="193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r>
              <a:rPr lang="en-US" sz="1400" dirty="0">
                <a:solidFill>
                  <a:schemeClr val="tx1"/>
                </a:solidFill>
                <a:latin typeface="Raleway SemiBold" panose="020B0503030101060003" pitchFamily="34" charset="77"/>
              </a:rPr>
              <a:t>03. Automatic Error Handling ( AI Strategy)</a:t>
            </a:r>
            <a:endParaRPr sz="1400" dirty="0">
              <a:solidFill>
                <a:schemeClr val="tx1"/>
              </a:solidFill>
              <a:latin typeface="Raleway SemiBold" panose="020B0503030101060003" pitchFamily="34" charset="77"/>
            </a:endParaRPr>
          </a:p>
        </p:txBody>
      </p:sp>
      <p:sp>
        <p:nvSpPr>
          <p:cNvPr id="23"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CF3066EE-9FD4-7846-99CC-E8EB5CCB812A}"/>
              </a:ext>
            </a:extLst>
          </p:cNvPr>
          <p:cNvSpPr/>
          <p:nvPr/>
        </p:nvSpPr>
        <p:spPr>
          <a:xfrm>
            <a:off x="1327128" y="4381607"/>
            <a:ext cx="6205355" cy="81868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52500">
              <a:lnSpc>
                <a:spcPct val="130000"/>
              </a:lnSpc>
              <a:buClr>
                <a:srgbClr val="E9F6FA"/>
              </a:buClr>
              <a:defRPr sz="3000">
                <a:solidFill>
                  <a:srgbClr val="303030"/>
                </a:solidFill>
                <a:uFill>
                  <a:solidFill>
                    <a:srgbClr val="303030"/>
                  </a:solidFill>
                </a:uFill>
              </a:defRPr>
            </a:lvl1pPr>
          </a:lstStyle>
          <a:p>
            <a:r>
              <a:rPr lang="en-US" sz="1050" dirty="0">
                <a:solidFill>
                  <a:schemeClr val="tx1"/>
                </a:solidFill>
                <a:latin typeface="Raleway" panose="020B0503030101060003" pitchFamily="34" charset="77"/>
                <a:cs typeface="Arial" panose="020B0604020202020204" pitchFamily="34" charset="0"/>
              </a:rPr>
              <a:t>Server must be able to perform advance analysis to handle the exception errors and must display it and change it for specific purpose according to the chatroom needs. Error handling must be implemented in such a way that the server automatically know who is on ban list , who is being kicked and who is being discounted etc.</a:t>
            </a:r>
          </a:p>
        </p:txBody>
      </p:sp>
      <p:sp>
        <p:nvSpPr>
          <p:cNvPr id="26" name="Needs One">
            <a:extLst>
              <a:ext uri="{FF2B5EF4-FFF2-40B4-BE49-F238E27FC236}">
                <a16:creationId xmlns:a16="http://schemas.microsoft.com/office/drawing/2014/main" id="{3CEAD183-360F-854B-9133-F073CE1FF246}"/>
              </a:ext>
            </a:extLst>
          </p:cNvPr>
          <p:cNvSpPr/>
          <p:nvPr/>
        </p:nvSpPr>
        <p:spPr>
          <a:xfrm>
            <a:off x="1327129" y="5314673"/>
            <a:ext cx="3905774" cy="193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r>
              <a:rPr lang="en-US" sz="1400" dirty="0">
                <a:solidFill>
                  <a:schemeClr val="tx1"/>
                </a:solidFill>
                <a:latin typeface="Raleway SemiBold" panose="020B0503030101060003" pitchFamily="34" charset="77"/>
              </a:rPr>
              <a:t>04. High Quality In Low Budget</a:t>
            </a:r>
            <a:endParaRPr sz="1400" dirty="0">
              <a:solidFill>
                <a:schemeClr val="tx1"/>
              </a:solidFill>
              <a:latin typeface="Raleway SemiBold" panose="020B0503030101060003" pitchFamily="34" charset="77"/>
            </a:endParaRPr>
          </a:p>
        </p:txBody>
      </p:sp>
      <p:sp>
        <p:nvSpPr>
          <p:cNvPr id="27"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FF574F15-FE98-A746-99EE-2906A6356383}"/>
              </a:ext>
            </a:extLst>
          </p:cNvPr>
          <p:cNvSpPr/>
          <p:nvPr/>
        </p:nvSpPr>
        <p:spPr>
          <a:xfrm>
            <a:off x="1327128" y="5510352"/>
            <a:ext cx="6205355" cy="60862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52500">
              <a:lnSpc>
                <a:spcPct val="130000"/>
              </a:lnSpc>
              <a:buClr>
                <a:srgbClr val="E9F6FA"/>
              </a:buClr>
              <a:defRPr sz="3000">
                <a:solidFill>
                  <a:srgbClr val="303030"/>
                </a:solidFill>
                <a:uFill>
                  <a:solidFill>
                    <a:srgbClr val="303030"/>
                  </a:solidFill>
                </a:uFill>
              </a:defRPr>
            </a:lvl1pPr>
          </a:lstStyle>
          <a:p>
            <a:r>
              <a:rPr lang="en-US" sz="1050" dirty="0">
                <a:solidFill>
                  <a:schemeClr val="tx1"/>
                </a:solidFill>
                <a:latin typeface="Raleway" panose="020B0503030101060003" pitchFamily="34" charset="77"/>
                <a:cs typeface="Arial" panose="020B0604020202020204" pitchFamily="34" charset="0"/>
              </a:rPr>
              <a:t>As no paid tools is used in the development of this chatroom , Various tools like python , </a:t>
            </a:r>
            <a:r>
              <a:rPr lang="en-US" sz="1050" dirty="0" err="1">
                <a:solidFill>
                  <a:schemeClr val="tx1"/>
                </a:solidFill>
                <a:latin typeface="Raleway" panose="020B0503030101060003" pitchFamily="34" charset="77"/>
                <a:cs typeface="Arial" panose="020B0604020202020204" pitchFamily="34" charset="0"/>
              </a:rPr>
              <a:t>pycharm</a:t>
            </a:r>
            <a:r>
              <a:rPr lang="en-US" sz="1050" dirty="0">
                <a:solidFill>
                  <a:schemeClr val="tx1"/>
                </a:solidFill>
                <a:latin typeface="Raleway" panose="020B0503030101060003" pitchFamily="34" charset="77"/>
                <a:cs typeface="Arial" panose="020B0604020202020204" pitchFamily="34" charset="0"/>
              </a:rPr>
              <a:t> and python libraries are used to give ultimate performance to the chatroom while maintaining a low budget cycle.</a:t>
            </a:r>
          </a:p>
        </p:txBody>
      </p:sp>
      <p:grpSp>
        <p:nvGrpSpPr>
          <p:cNvPr id="83" name="Group 82">
            <a:extLst>
              <a:ext uri="{FF2B5EF4-FFF2-40B4-BE49-F238E27FC236}">
                <a16:creationId xmlns:a16="http://schemas.microsoft.com/office/drawing/2014/main" id="{E6C20A48-506D-FD42-8205-285DF72371DD}"/>
              </a:ext>
            </a:extLst>
          </p:cNvPr>
          <p:cNvGrpSpPr/>
          <p:nvPr/>
        </p:nvGrpSpPr>
        <p:grpSpPr>
          <a:xfrm>
            <a:off x="597253" y="4217642"/>
            <a:ext cx="559669" cy="559669"/>
            <a:chOff x="597253" y="4217642"/>
            <a:chExt cx="559669" cy="559669"/>
          </a:xfrm>
        </p:grpSpPr>
        <p:sp>
          <p:nvSpPr>
            <p:cNvPr id="21" name="Rounded Rectangle 20">
              <a:extLst>
                <a:ext uri="{FF2B5EF4-FFF2-40B4-BE49-F238E27FC236}">
                  <a16:creationId xmlns:a16="http://schemas.microsoft.com/office/drawing/2014/main" id="{D720DB79-15C4-DF45-A1EF-B682C9AABEE3}"/>
                </a:ext>
              </a:extLst>
            </p:cNvPr>
            <p:cNvSpPr>
              <a:spLocks noChangeAspect="1"/>
            </p:cNvSpPr>
            <p:nvPr/>
          </p:nvSpPr>
          <p:spPr>
            <a:xfrm>
              <a:off x="597253" y="4217642"/>
              <a:ext cx="559669" cy="559669"/>
            </a:xfrm>
            <a:prstGeom prst="roundRect">
              <a:avLst>
                <a:gd name="adj" fmla="val 4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sz="1600"/>
            </a:p>
          </p:txBody>
        </p:sp>
        <p:grpSp>
          <p:nvGrpSpPr>
            <p:cNvPr id="29" name="Graphic 20">
              <a:extLst>
                <a:ext uri="{FF2B5EF4-FFF2-40B4-BE49-F238E27FC236}">
                  <a16:creationId xmlns:a16="http://schemas.microsoft.com/office/drawing/2014/main" id="{AF7A18A7-D890-9242-90A3-C7D529D76C9E}"/>
                </a:ext>
              </a:extLst>
            </p:cNvPr>
            <p:cNvGrpSpPr>
              <a:grpSpLocks noChangeAspect="1"/>
            </p:cNvGrpSpPr>
            <p:nvPr/>
          </p:nvGrpSpPr>
          <p:grpSpPr>
            <a:xfrm>
              <a:off x="669170" y="4320732"/>
              <a:ext cx="415834" cy="353488"/>
              <a:chOff x="517550" y="1837390"/>
              <a:chExt cx="810343" cy="688848"/>
            </a:xfrm>
            <a:solidFill>
              <a:srgbClr val="FFFFFF"/>
            </a:solidFill>
          </p:grpSpPr>
          <p:sp>
            <p:nvSpPr>
              <p:cNvPr id="30" name="Freeform 29">
                <a:extLst>
                  <a:ext uri="{FF2B5EF4-FFF2-40B4-BE49-F238E27FC236}">
                    <a16:creationId xmlns:a16="http://schemas.microsoft.com/office/drawing/2014/main" id="{1537C78D-1532-314E-AB8A-A1B54AA44778}"/>
                  </a:ext>
                </a:extLst>
              </p:cNvPr>
              <p:cNvSpPr/>
              <p:nvPr/>
            </p:nvSpPr>
            <p:spPr>
              <a:xfrm>
                <a:off x="626521" y="1837390"/>
                <a:ext cx="701371" cy="588645"/>
              </a:xfrm>
              <a:custGeom>
                <a:avLst/>
                <a:gdLst>
                  <a:gd name="connsiteX0" fmla="*/ 701371 w 701371"/>
                  <a:gd name="connsiteY0" fmla="*/ 12573 h 588645"/>
                  <a:gd name="connsiteX1" fmla="*/ 701371 w 701371"/>
                  <a:gd name="connsiteY1" fmla="*/ 576072 h 588645"/>
                  <a:gd name="connsiteX2" fmla="*/ 689085 w 701371"/>
                  <a:gd name="connsiteY2" fmla="*/ 588645 h 588645"/>
                  <a:gd name="connsiteX3" fmla="*/ 688895 w 701371"/>
                  <a:gd name="connsiteY3" fmla="*/ 588645 h 588645"/>
                  <a:gd name="connsiteX4" fmla="*/ 629637 w 701371"/>
                  <a:gd name="connsiteY4" fmla="*/ 588645 h 588645"/>
                  <a:gd name="connsiteX5" fmla="*/ 629637 w 701371"/>
                  <a:gd name="connsiteY5" fmla="*/ 100013 h 588645"/>
                  <a:gd name="connsiteX6" fmla="*/ 591832 w 701371"/>
                  <a:gd name="connsiteY6" fmla="*/ 61913 h 588645"/>
                  <a:gd name="connsiteX7" fmla="*/ 0 w 701371"/>
                  <a:gd name="connsiteY7" fmla="*/ 61913 h 588645"/>
                  <a:gd name="connsiteX8" fmla="*/ 0 w 701371"/>
                  <a:gd name="connsiteY8" fmla="*/ 12573 h 588645"/>
                  <a:gd name="connsiteX9" fmla="*/ 12476 w 701371"/>
                  <a:gd name="connsiteY9" fmla="*/ 0 h 588645"/>
                  <a:gd name="connsiteX10" fmla="*/ 688895 w 701371"/>
                  <a:gd name="connsiteY10" fmla="*/ 0 h 588645"/>
                  <a:gd name="connsiteX11" fmla="*/ 701371 w 701371"/>
                  <a:gd name="connsiteY11" fmla="*/ 12382 h 588645"/>
                  <a:gd name="connsiteX12" fmla="*/ 701371 w 701371"/>
                  <a:gd name="connsiteY12" fmla="*/ 12573 h 58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01371" h="588645">
                    <a:moveTo>
                      <a:pt x="701371" y="12573"/>
                    </a:moveTo>
                    <a:lnTo>
                      <a:pt x="701371" y="576072"/>
                    </a:lnTo>
                    <a:cubicBezTo>
                      <a:pt x="701423" y="582963"/>
                      <a:pt x="695923" y="588593"/>
                      <a:pt x="689085" y="588645"/>
                    </a:cubicBezTo>
                    <a:cubicBezTo>
                      <a:pt x="689022" y="588646"/>
                      <a:pt x="688959" y="588646"/>
                      <a:pt x="688895" y="588645"/>
                    </a:cubicBezTo>
                    <a:lnTo>
                      <a:pt x="629637" y="588645"/>
                    </a:lnTo>
                    <a:lnTo>
                      <a:pt x="629637" y="100013"/>
                    </a:lnTo>
                    <a:cubicBezTo>
                      <a:pt x="629637" y="78971"/>
                      <a:pt x="612711" y="61913"/>
                      <a:pt x="591832" y="61913"/>
                    </a:cubicBezTo>
                    <a:lnTo>
                      <a:pt x="0" y="61913"/>
                    </a:lnTo>
                    <a:lnTo>
                      <a:pt x="0" y="12573"/>
                    </a:lnTo>
                    <a:cubicBezTo>
                      <a:pt x="0" y="5629"/>
                      <a:pt x="5585" y="0"/>
                      <a:pt x="12476" y="0"/>
                    </a:cubicBezTo>
                    <a:lnTo>
                      <a:pt x="688895" y="0"/>
                    </a:lnTo>
                    <a:cubicBezTo>
                      <a:pt x="695733" y="-52"/>
                      <a:pt x="701318" y="5491"/>
                      <a:pt x="701371" y="12382"/>
                    </a:cubicBezTo>
                    <a:cubicBezTo>
                      <a:pt x="701371" y="12446"/>
                      <a:pt x="701371" y="12510"/>
                      <a:pt x="701371" y="12573"/>
                    </a:cubicBezTo>
                    <a:close/>
                  </a:path>
                </a:pathLst>
              </a:custGeom>
              <a:grpFill/>
              <a:ln w="9414" cap="flat">
                <a:noFill/>
                <a:prstDash val="solid"/>
                <a:miter/>
              </a:ln>
            </p:spPr>
            <p:txBody>
              <a:bodyPr rtlCol="0" anchor="ctr"/>
              <a:lstStyle/>
              <a:p>
                <a:endParaRPr lang="en-EG"/>
              </a:p>
            </p:txBody>
          </p:sp>
          <p:sp>
            <p:nvSpPr>
              <p:cNvPr id="31" name="Freeform 30">
                <a:extLst>
                  <a:ext uri="{FF2B5EF4-FFF2-40B4-BE49-F238E27FC236}">
                    <a16:creationId xmlns:a16="http://schemas.microsoft.com/office/drawing/2014/main" id="{60C233FA-F828-2B4F-B31D-6077F4EEFE1F}"/>
                  </a:ext>
                </a:extLst>
              </p:cNvPr>
              <p:cNvSpPr/>
              <p:nvPr/>
            </p:nvSpPr>
            <p:spPr>
              <a:xfrm>
                <a:off x="1059196" y="2302592"/>
                <a:ext cx="72112" cy="127539"/>
              </a:xfrm>
              <a:custGeom>
                <a:avLst/>
                <a:gdLst>
                  <a:gd name="connsiteX0" fmla="*/ 0 w 72112"/>
                  <a:gd name="connsiteY0" fmla="*/ 0 h 127539"/>
                  <a:gd name="connsiteX1" fmla="*/ 72112 w 72112"/>
                  <a:gd name="connsiteY1" fmla="*/ 0 h 127539"/>
                  <a:gd name="connsiteX2" fmla="*/ 72112 w 72112"/>
                  <a:gd name="connsiteY2" fmla="*/ 127540 h 127539"/>
                  <a:gd name="connsiteX3" fmla="*/ 0 w 72112"/>
                  <a:gd name="connsiteY3" fmla="*/ 127540 h 127539"/>
                </a:gdLst>
                <a:ahLst/>
                <a:cxnLst>
                  <a:cxn ang="0">
                    <a:pos x="connsiteX0" y="connsiteY0"/>
                  </a:cxn>
                  <a:cxn ang="0">
                    <a:pos x="connsiteX1" y="connsiteY1"/>
                  </a:cxn>
                  <a:cxn ang="0">
                    <a:pos x="connsiteX2" y="connsiteY2"/>
                  </a:cxn>
                  <a:cxn ang="0">
                    <a:pos x="connsiteX3" y="connsiteY3"/>
                  </a:cxn>
                </a:cxnLst>
                <a:rect l="l" t="t" r="r" b="b"/>
                <a:pathLst>
                  <a:path w="72112" h="127539">
                    <a:moveTo>
                      <a:pt x="0" y="0"/>
                    </a:moveTo>
                    <a:lnTo>
                      <a:pt x="72112" y="0"/>
                    </a:lnTo>
                    <a:lnTo>
                      <a:pt x="72112" y="127540"/>
                    </a:lnTo>
                    <a:lnTo>
                      <a:pt x="0" y="127540"/>
                    </a:lnTo>
                    <a:close/>
                  </a:path>
                </a:pathLst>
              </a:custGeom>
              <a:grpFill/>
              <a:ln w="9414" cap="flat">
                <a:noFill/>
                <a:prstDash val="solid"/>
                <a:miter/>
              </a:ln>
            </p:spPr>
            <p:txBody>
              <a:bodyPr rtlCol="0" anchor="ctr"/>
              <a:lstStyle/>
              <a:p>
                <a:endParaRPr lang="en-EG"/>
              </a:p>
            </p:txBody>
          </p:sp>
          <p:sp>
            <p:nvSpPr>
              <p:cNvPr id="32" name="Freeform 31">
                <a:extLst>
                  <a:ext uri="{FF2B5EF4-FFF2-40B4-BE49-F238E27FC236}">
                    <a16:creationId xmlns:a16="http://schemas.microsoft.com/office/drawing/2014/main" id="{7725B732-0D0D-034E-A439-DCEEF44CC84B}"/>
                  </a:ext>
                </a:extLst>
              </p:cNvPr>
              <p:cNvSpPr/>
              <p:nvPr/>
            </p:nvSpPr>
            <p:spPr>
              <a:xfrm>
                <a:off x="911947" y="2302592"/>
                <a:ext cx="72112" cy="127539"/>
              </a:xfrm>
              <a:custGeom>
                <a:avLst/>
                <a:gdLst>
                  <a:gd name="connsiteX0" fmla="*/ 0 w 72112"/>
                  <a:gd name="connsiteY0" fmla="*/ 0 h 127539"/>
                  <a:gd name="connsiteX1" fmla="*/ 72112 w 72112"/>
                  <a:gd name="connsiteY1" fmla="*/ 0 h 127539"/>
                  <a:gd name="connsiteX2" fmla="*/ 72112 w 72112"/>
                  <a:gd name="connsiteY2" fmla="*/ 127540 h 127539"/>
                  <a:gd name="connsiteX3" fmla="*/ 0 w 72112"/>
                  <a:gd name="connsiteY3" fmla="*/ 127540 h 127539"/>
                </a:gdLst>
                <a:ahLst/>
                <a:cxnLst>
                  <a:cxn ang="0">
                    <a:pos x="connsiteX0" y="connsiteY0"/>
                  </a:cxn>
                  <a:cxn ang="0">
                    <a:pos x="connsiteX1" y="connsiteY1"/>
                  </a:cxn>
                  <a:cxn ang="0">
                    <a:pos x="connsiteX2" y="connsiteY2"/>
                  </a:cxn>
                  <a:cxn ang="0">
                    <a:pos x="connsiteX3" y="connsiteY3"/>
                  </a:cxn>
                </a:cxnLst>
                <a:rect l="l" t="t" r="r" b="b"/>
                <a:pathLst>
                  <a:path w="72112" h="127539">
                    <a:moveTo>
                      <a:pt x="0" y="0"/>
                    </a:moveTo>
                    <a:lnTo>
                      <a:pt x="72112" y="0"/>
                    </a:lnTo>
                    <a:lnTo>
                      <a:pt x="72112" y="127540"/>
                    </a:lnTo>
                    <a:lnTo>
                      <a:pt x="0" y="127540"/>
                    </a:lnTo>
                    <a:close/>
                  </a:path>
                </a:pathLst>
              </a:custGeom>
              <a:grpFill/>
              <a:ln w="9414" cap="flat">
                <a:noFill/>
                <a:prstDash val="solid"/>
                <a:miter/>
              </a:ln>
            </p:spPr>
            <p:txBody>
              <a:bodyPr rtlCol="0" anchor="ctr"/>
              <a:lstStyle/>
              <a:p>
                <a:endParaRPr lang="en-EG"/>
              </a:p>
            </p:txBody>
          </p:sp>
          <p:sp>
            <p:nvSpPr>
              <p:cNvPr id="33" name="Freeform 32">
                <a:extLst>
                  <a:ext uri="{FF2B5EF4-FFF2-40B4-BE49-F238E27FC236}">
                    <a16:creationId xmlns:a16="http://schemas.microsoft.com/office/drawing/2014/main" id="{99CCEF33-D296-0B40-BBE9-8D5E82A5936D}"/>
                  </a:ext>
                </a:extLst>
              </p:cNvPr>
              <p:cNvSpPr/>
              <p:nvPr/>
            </p:nvSpPr>
            <p:spPr>
              <a:xfrm>
                <a:off x="764792" y="2302592"/>
                <a:ext cx="72112" cy="127539"/>
              </a:xfrm>
              <a:custGeom>
                <a:avLst/>
                <a:gdLst>
                  <a:gd name="connsiteX0" fmla="*/ 0 w 72112"/>
                  <a:gd name="connsiteY0" fmla="*/ 0 h 127539"/>
                  <a:gd name="connsiteX1" fmla="*/ 72112 w 72112"/>
                  <a:gd name="connsiteY1" fmla="*/ 0 h 127539"/>
                  <a:gd name="connsiteX2" fmla="*/ 72112 w 72112"/>
                  <a:gd name="connsiteY2" fmla="*/ 127540 h 127539"/>
                  <a:gd name="connsiteX3" fmla="*/ 0 w 72112"/>
                  <a:gd name="connsiteY3" fmla="*/ 127540 h 127539"/>
                </a:gdLst>
                <a:ahLst/>
                <a:cxnLst>
                  <a:cxn ang="0">
                    <a:pos x="connsiteX0" y="connsiteY0"/>
                  </a:cxn>
                  <a:cxn ang="0">
                    <a:pos x="connsiteX1" y="connsiteY1"/>
                  </a:cxn>
                  <a:cxn ang="0">
                    <a:pos x="connsiteX2" y="connsiteY2"/>
                  </a:cxn>
                  <a:cxn ang="0">
                    <a:pos x="connsiteX3" y="connsiteY3"/>
                  </a:cxn>
                </a:cxnLst>
                <a:rect l="l" t="t" r="r" b="b"/>
                <a:pathLst>
                  <a:path w="72112" h="127539">
                    <a:moveTo>
                      <a:pt x="0" y="0"/>
                    </a:moveTo>
                    <a:lnTo>
                      <a:pt x="72112" y="0"/>
                    </a:lnTo>
                    <a:lnTo>
                      <a:pt x="72112" y="127540"/>
                    </a:lnTo>
                    <a:lnTo>
                      <a:pt x="0" y="127540"/>
                    </a:lnTo>
                    <a:close/>
                  </a:path>
                </a:pathLst>
              </a:custGeom>
              <a:grpFill/>
              <a:ln w="9414" cap="flat">
                <a:noFill/>
                <a:prstDash val="solid"/>
                <a:miter/>
              </a:ln>
            </p:spPr>
            <p:txBody>
              <a:bodyPr rtlCol="0" anchor="ctr"/>
              <a:lstStyle/>
              <a:p>
                <a:endParaRPr lang="en-EG"/>
              </a:p>
            </p:txBody>
          </p:sp>
          <p:sp>
            <p:nvSpPr>
              <p:cNvPr id="34" name="Freeform 33">
                <a:extLst>
                  <a:ext uri="{FF2B5EF4-FFF2-40B4-BE49-F238E27FC236}">
                    <a16:creationId xmlns:a16="http://schemas.microsoft.com/office/drawing/2014/main" id="{57D7EFA4-0C1B-0B4A-A203-5DEF4A4A9215}"/>
                  </a:ext>
                </a:extLst>
              </p:cNvPr>
              <p:cNvSpPr/>
              <p:nvPr/>
            </p:nvSpPr>
            <p:spPr>
              <a:xfrm>
                <a:off x="617543" y="2020366"/>
                <a:ext cx="143090" cy="144208"/>
              </a:xfrm>
              <a:custGeom>
                <a:avLst/>
                <a:gdLst>
                  <a:gd name="connsiteX0" fmla="*/ 143091 w 143090"/>
                  <a:gd name="connsiteY0" fmla="*/ 0 h 144208"/>
                  <a:gd name="connsiteX1" fmla="*/ 0 w 143090"/>
                  <a:gd name="connsiteY1" fmla="*/ 0 h 144208"/>
                  <a:gd name="connsiteX2" fmla="*/ 0 w 143090"/>
                  <a:gd name="connsiteY2" fmla="*/ 144209 h 144208"/>
                  <a:gd name="connsiteX3" fmla="*/ 143091 w 143090"/>
                  <a:gd name="connsiteY3" fmla="*/ 144209 h 144208"/>
                  <a:gd name="connsiteX4" fmla="*/ 121920 w 143090"/>
                  <a:gd name="connsiteY4" fmla="*/ 139351 h 144208"/>
                  <a:gd name="connsiteX5" fmla="*/ 109539 w 143090"/>
                  <a:gd name="connsiteY5" fmla="*/ 126778 h 144208"/>
                  <a:gd name="connsiteX6" fmla="*/ 71734 w 143090"/>
                  <a:gd name="connsiteY6" fmla="*/ 88678 h 144208"/>
                  <a:gd name="connsiteX7" fmla="*/ 33930 w 143090"/>
                  <a:gd name="connsiteY7" fmla="*/ 126778 h 144208"/>
                  <a:gd name="connsiteX8" fmla="*/ 21454 w 143090"/>
                  <a:gd name="connsiteY8" fmla="*/ 139351 h 144208"/>
                  <a:gd name="connsiteX9" fmla="*/ 8979 w 143090"/>
                  <a:gd name="connsiteY9" fmla="*/ 126778 h 144208"/>
                  <a:gd name="connsiteX10" fmla="*/ 39600 w 143090"/>
                  <a:gd name="connsiteY10" fmla="*/ 72771 h 144208"/>
                  <a:gd name="connsiteX11" fmla="*/ 45654 w 143090"/>
                  <a:gd name="connsiteY11" fmla="*/ 13816 h 144208"/>
                  <a:gd name="connsiteX12" fmla="*/ 104152 w 143090"/>
                  <a:gd name="connsiteY12" fmla="*/ 19917 h 144208"/>
                  <a:gd name="connsiteX13" fmla="*/ 104152 w 143090"/>
                  <a:gd name="connsiteY13" fmla="*/ 72771 h 144208"/>
                  <a:gd name="connsiteX14" fmla="*/ 134679 w 143090"/>
                  <a:gd name="connsiteY14" fmla="*/ 126778 h 144208"/>
                  <a:gd name="connsiteX15" fmla="*/ 122207 w 143090"/>
                  <a:gd name="connsiteY15" fmla="*/ 139354 h 144208"/>
                  <a:gd name="connsiteX16" fmla="*/ 121920 w 143090"/>
                  <a:gd name="connsiteY16" fmla="*/ 139351 h 14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090" h="144208">
                    <a:moveTo>
                      <a:pt x="143091" y="0"/>
                    </a:moveTo>
                    <a:lnTo>
                      <a:pt x="0" y="0"/>
                    </a:lnTo>
                    <a:lnTo>
                      <a:pt x="0" y="144209"/>
                    </a:lnTo>
                    <a:lnTo>
                      <a:pt x="143091" y="144209"/>
                    </a:lnTo>
                    <a:close/>
                    <a:moveTo>
                      <a:pt x="121920" y="139351"/>
                    </a:moveTo>
                    <a:cubicBezTo>
                      <a:pt x="115067" y="139298"/>
                      <a:pt x="109539" y="133685"/>
                      <a:pt x="109539" y="126778"/>
                    </a:cubicBezTo>
                    <a:cubicBezTo>
                      <a:pt x="109539" y="105736"/>
                      <a:pt x="92613" y="88678"/>
                      <a:pt x="71734" y="88678"/>
                    </a:cubicBezTo>
                    <a:cubicBezTo>
                      <a:pt x="50855" y="88678"/>
                      <a:pt x="33930" y="105736"/>
                      <a:pt x="33930" y="126778"/>
                    </a:cubicBezTo>
                    <a:cubicBezTo>
                      <a:pt x="33930" y="133722"/>
                      <a:pt x="28344" y="139351"/>
                      <a:pt x="21454" y="139351"/>
                    </a:cubicBezTo>
                    <a:cubicBezTo>
                      <a:pt x="14564" y="139351"/>
                      <a:pt x="8979" y="133722"/>
                      <a:pt x="8979" y="126778"/>
                    </a:cubicBezTo>
                    <a:cubicBezTo>
                      <a:pt x="9052" y="104601"/>
                      <a:pt x="20680" y="84094"/>
                      <a:pt x="39600" y="72771"/>
                    </a:cubicBezTo>
                    <a:cubicBezTo>
                      <a:pt x="25118" y="54806"/>
                      <a:pt x="27829" y="28411"/>
                      <a:pt x="45654" y="13816"/>
                    </a:cubicBezTo>
                    <a:cubicBezTo>
                      <a:pt x="63479" y="-779"/>
                      <a:pt x="89670" y="1952"/>
                      <a:pt x="104152" y="19917"/>
                    </a:cubicBezTo>
                    <a:cubicBezTo>
                      <a:pt x="116564" y="35314"/>
                      <a:pt x="116564" y="57374"/>
                      <a:pt x="104152" y="72771"/>
                    </a:cubicBezTo>
                    <a:cubicBezTo>
                      <a:pt x="123050" y="84104"/>
                      <a:pt x="134644" y="104615"/>
                      <a:pt x="134679" y="126778"/>
                    </a:cubicBezTo>
                    <a:cubicBezTo>
                      <a:pt x="134681" y="133722"/>
                      <a:pt x="129097" y="139352"/>
                      <a:pt x="122207" y="139354"/>
                    </a:cubicBezTo>
                    <a:cubicBezTo>
                      <a:pt x="122111" y="139354"/>
                      <a:pt x="122016" y="139353"/>
                      <a:pt x="121920" y="139351"/>
                    </a:cubicBezTo>
                    <a:close/>
                  </a:path>
                </a:pathLst>
              </a:custGeom>
              <a:grpFill/>
              <a:ln w="9414" cap="flat">
                <a:noFill/>
                <a:prstDash val="solid"/>
                <a:miter/>
              </a:ln>
            </p:spPr>
            <p:txBody>
              <a:bodyPr rtlCol="0" anchor="ctr"/>
              <a:lstStyle/>
              <a:p>
                <a:endParaRPr lang="en-EG"/>
              </a:p>
            </p:txBody>
          </p:sp>
          <p:sp>
            <p:nvSpPr>
              <p:cNvPr id="35" name="Freeform 34">
                <a:extLst>
                  <a:ext uri="{FF2B5EF4-FFF2-40B4-BE49-F238E27FC236}">
                    <a16:creationId xmlns:a16="http://schemas.microsoft.com/office/drawing/2014/main" id="{C9E4A632-AFC8-324E-8584-C3542F292D62}"/>
                  </a:ext>
                </a:extLst>
              </p:cNvPr>
              <p:cNvSpPr/>
              <p:nvPr/>
            </p:nvSpPr>
            <p:spPr>
              <a:xfrm>
                <a:off x="672454" y="2050369"/>
                <a:ext cx="33268" cy="33528"/>
              </a:xfrm>
              <a:custGeom>
                <a:avLst/>
                <a:gdLst>
                  <a:gd name="connsiteX0" fmla="*/ 16634 w 33268"/>
                  <a:gd name="connsiteY0" fmla="*/ 0 h 33528"/>
                  <a:gd name="connsiteX1" fmla="*/ 0 w 33268"/>
                  <a:gd name="connsiteY1" fmla="*/ 16764 h 33528"/>
                  <a:gd name="connsiteX2" fmla="*/ 16634 w 33268"/>
                  <a:gd name="connsiteY2" fmla="*/ 33528 h 33528"/>
                  <a:gd name="connsiteX3" fmla="*/ 33268 w 33268"/>
                  <a:gd name="connsiteY3" fmla="*/ 16764 h 33528"/>
                  <a:gd name="connsiteX4" fmla="*/ 16824 w 33268"/>
                  <a:gd name="connsiteY4" fmla="*/ 0 h 33528"/>
                  <a:gd name="connsiteX5" fmla="*/ 16634 w 33268"/>
                  <a:gd name="connsiteY5" fmla="*/ 0 h 33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68" h="33528">
                    <a:moveTo>
                      <a:pt x="16634" y="0"/>
                    </a:moveTo>
                    <a:cubicBezTo>
                      <a:pt x="7447" y="0"/>
                      <a:pt x="0" y="7506"/>
                      <a:pt x="0" y="16764"/>
                    </a:cubicBezTo>
                    <a:cubicBezTo>
                      <a:pt x="0" y="26023"/>
                      <a:pt x="7447" y="33528"/>
                      <a:pt x="16634" y="33528"/>
                    </a:cubicBezTo>
                    <a:cubicBezTo>
                      <a:pt x="25821" y="33528"/>
                      <a:pt x="33268" y="26023"/>
                      <a:pt x="33268" y="16764"/>
                    </a:cubicBezTo>
                    <a:cubicBezTo>
                      <a:pt x="33320" y="7559"/>
                      <a:pt x="25958" y="53"/>
                      <a:pt x="16824" y="0"/>
                    </a:cubicBezTo>
                    <a:cubicBezTo>
                      <a:pt x="16760" y="0"/>
                      <a:pt x="16697" y="0"/>
                      <a:pt x="16634" y="0"/>
                    </a:cubicBezTo>
                    <a:close/>
                  </a:path>
                </a:pathLst>
              </a:custGeom>
              <a:grpFill/>
              <a:ln w="9414" cap="flat">
                <a:noFill/>
                <a:prstDash val="solid"/>
                <a:miter/>
              </a:ln>
            </p:spPr>
            <p:txBody>
              <a:bodyPr rtlCol="0" anchor="ctr"/>
              <a:lstStyle/>
              <a:p>
                <a:endParaRPr lang="en-EG"/>
              </a:p>
            </p:txBody>
          </p:sp>
          <p:sp>
            <p:nvSpPr>
              <p:cNvPr id="36" name="Freeform 35">
                <a:extLst>
                  <a:ext uri="{FF2B5EF4-FFF2-40B4-BE49-F238E27FC236}">
                    <a16:creationId xmlns:a16="http://schemas.microsoft.com/office/drawing/2014/main" id="{ADED113B-ABEE-2F49-B3EC-F25ACF631FC0}"/>
                  </a:ext>
                </a:extLst>
              </p:cNvPr>
              <p:cNvSpPr/>
              <p:nvPr/>
            </p:nvSpPr>
            <p:spPr>
              <a:xfrm>
                <a:off x="617543" y="2302592"/>
                <a:ext cx="72112" cy="127539"/>
              </a:xfrm>
              <a:custGeom>
                <a:avLst/>
                <a:gdLst>
                  <a:gd name="connsiteX0" fmla="*/ 0 w 72112"/>
                  <a:gd name="connsiteY0" fmla="*/ 0 h 127539"/>
                  <a:gd name="connsiteX1" fmla="*/ 72112 w 72112"/>
                  <a:gd name="connsiteY1" fmla="*/ 0 h 127539"/>
                  <a:gd name="connsiteX2" fmla="*/ 72112 w 72112"/>
                  <a:gd name="connsiteY2" fmla="*/ 127540 h 127539"/>
                  <a:gd name="connsiteX3" fmla="*/ 0 w 72112"/>
                  <a:gd name="connsiteY3" fmla="*/ 127540 h 127539"/>
                </a:gdLst>
                <a:ahLst/>
                <a:cxnLst>
                  <a:cxn ang="0">
                    <a:pos x="connsiteX0" y="connsiteY0"/>
                  </a:cxn>
                  <a:cxn ang="0">
                    <a:pos x="connsiteX1" y="connsiteY1"/>
                  </a:cxn>
                  <a:cxn ang="0">
                    <a:pos x="connsiteX2" y="connsiteY2"/>
                  </a:cxn>
                  <a:cxn ang="0">
                    <a:pos x="connsiteX3" y="connsiteY3"/>
                  </a:cxn>
                </a:cxnLst>
                <a:rect l="l" t="t" r="r" b="b"/>
                <a:pathLst>
                  <a:path w="72112" h="127539">
                    <a:moveTo>
                      <a:pt x="0" y="0"/>
                    </a:moveTo>
                    <a:lnTo>
                      <a:pt x="72112" y="0"/>
                    </a:lnTo>
                    <a:lnTo>
                      <a:pt x="72112" y="127540"/>
                    </a:lnTo>
                    <a:lnTo>
                      <a:pt x="0" y="127540"/>
                    </a:lnTo>
                    <a:close/>
                  </a:path>
                </a:pathLst>
              </a:custGeom>
              <a:grpFill/>
              <a:ln w="9414" cap="flat">
                <a:noFill/>
                <a:prstDash val="solid"/>
                <a:miter/>
              </a:ln>
            </p:spPr>
            <p:txBody>
              <a:bodyPr rtlCol="0" anchor="ctr"/>
              <a:lstStyle/>
              <a:p>
                <a:endParaRPr lang="en-EG"/>
              </a:p>
            </p:txBody>
          </p:sp>
          <p:sp>
            <p:nvSpPr>
              <p:cNvPr id="37" name="Freeform 36">
                <a:extLst>
                  <a:ext uri="{FF2B5EF4-FFF2-40B4-BE49-F238E27FC236}">
                    <a16:creationId xmlns:a16="http://schemas.microsoft.com/office/drawing/2014/main" id="{1F9134ED-C195-0B45-9136-7870F1612C36}"/>
                  </a:ext>
                </a:extLst>
              </p:cNvPr>
              <p:cNvSpPr/>
              <p:nvPr/>
            </p:nvSpPr>
            <p:spPr>
              <a:xfrm>
                <a:off x="517550" y="1924830"/>
                <a:ext cx="713657" cy="601408"/>
              </a:xfrm>
              <a:custGeom>
                <a:avLst/>
                <a:gdLst>
                  <a:gd name="connsiteX0" fmla="*/ 701276 w 713657"/>
                  <a:gd name="connsiteY0" fmla="*/ 0 h 601408"/>
                  <a:gd name="connsiteX1" fmla="*/ 12476 w 713657"/>
                  <a:gd name="connsiteY1" fmla="*/ 0 h 601408"/>
                  <a:gd name="connsiteX2" fmla="*/ 0 w 713657"/>
                  <a:gd name="connsiteY2" fmla="*/ 12573 h 601408"/>
                  <a:gd name="connsiteX3" fmla="*/ 0 w 713657"/>
                  <a:gd name="connsiteY3" fmla="*/ 588836 h 601408"/>
                  <a:gd name="connsiteX4" fmla="*/ 12476 w 713657"/>
                  <a:gd name="connsiteY4" fmla="*/ 601409 h 601408"/>
                  <a:gd name="connsiteX5" fmla="*/ 701276 w 713657"/>
                  <a:gd name="connsiteY5" fmla="*/ 601409 h 601408"/>
                  <a:gd name="connsiteX6" fmla="*/ 713657 w 713657"/>
                  <a:gd name="connsiteY6" fmla="*/ 588836 h 601408"/>
                  <a:gd name="connsiteX7" fmla="*/ 713657 w 713657"/>
                  <a:gd name="connsiteY7" fmla="*/ 12573 h 601408"/>
                  <a:gd name="connsiteX8" fmla="*/ 701276 w 713657"/>
                  <a:gd name="connsiteY8" fmla="*/ 0 h 601408"/>
                  <a:gd name="connsiteX9" fmla="*/ 75042 w 713657"/>
                  <a:gd name="connsiteY9" fmla="*/ 82963 h 601408"/>
                  <a:gd name="connsiteX10" fmla="*/ 87518 w 713657"/>
                  <a:gd name="connsiteY10" fmla="*/ 70390 h 601408"/>
                  <a:gd name="connsiteX11" fmla="*/ 255181 w 713657"/>
                  <a:gd name="connsiteY11" fmla="*/ 70390 h 601408"/>
                  <a:gd name="connsiteX12" fmla="*/ 267657 w 713657"/>
                  <a:gd name="connsiteY12" fmla="*/ 82963 h 601408"/>
                  <a:gd name="connsiteX13" fmla="*/ 267657 w 713657"/>
                  <a:gd name="connsiteY13" fmla="*/ 252317 h 601408"/>
                  <a:gd name="connsiteX14" fmla="*/ 255276 w 713657"/>
                  <a:gd name="connsiteY14" fmla="*/ 264985 h 601408"/>
                  <a:gd name="connsiteX15" fmla="*/ 255181 w 713657"/>
                  <a:gd name="connsiteY15" fmla="*/ 264986 h 601408"/>
                  <a:gd name="connsiteX16" fmla="*/ 87518 w 713657"/>
                  <a:gd name="connsiteY16" fmla="*/ 264986 h 601408"/>
                  <a:gd name="connsiteX17" fmla="*/ 75042 w 713657"/>
                  <a:gd name="connsiteY17" fmla="*/ 252413 h 601408"/>
                  <a:gd name="connsiteX18" fmla="*/ 197057 w 713657"/>
                  <a:gd name="connsiteY18" fmla="*/ 517970 h 601408"/>
                  <a:gd name="connsiteX19" fmla="*/ 184581 w 713657"/>
                  <a:gd name="connsiteY19" fmla="*/ 530543 h 601408"/>
                  <a:gd name="connsiteX20" fmla="*/ 87518 w 713657"/>
                  <a:gd name="connsiteY20" fmla="*/ 530543 h 601408"/>
                  <a:gd name="connsiteX21" fmla="*/ 75042 w 713657"/>
                  <a:gd name="connsiteY21" fmla="*/ 517969 h 601408"/>
                  <a:gd name="connsiteX22" fmla="*/ 75042 w 713657"/>
                  <a:gd name="connsiteY22" fmla="*/ 365570 h 601408"/>
                  <a:gd name="connsiteX23" fmla="*/ 87518 w 713657"/>
                  <a:gd name="connsiteY23" fmla="*/ 353092 h 601408"/>
                  <a:gd name="connsiteX24" fmla="*/ 184581 w 713657"/>
                  <a:gd name="connsiteY24" fmla="*/ 353092 h 601408"/>
                  <a:gd name="connsiteX25" fmla="*/ 197057 w 713657"/>
                  <a:gd name="connsiteY25" fmla="*/ 365570 h 601408"/>
                  <a:gd name="connsiteX26" fmla="*/ 344306 w 713657"/>
                  <a:gd name="connsiteY26" fmla="*/ 517970 h 601408"/>
                  <a:gd name="connsiteX27" fmla="*/ 331830 w 713657"/>
                  <a:gd name="connsiteY27" fmla="*/ 530543 h 601408"/>
                  <a:gd name="connsiteX28" fmla="*/ 234767 w 713657"/>
                  <a:gd name="connsiteY28" fmla="*/ 530543 h 601408"/>
                  <a:gd name="connsiteX29" fmla="*/ 222291 w 713657"/>
                  <a:gd name="connsiteY29" fmla="*/ 517969 h 601408"/>
                  <a:gd name="connsiteX30" fmla="*/ 222291 w 713657"/>
                  <a:gd name="connsiteY30" fmla="*/ 365570 h 601408"/>
                  <a:gd name="connsiteX31" fmla="*/ 234767 w 713657"/>
                  <a:gd name="connsiteY31" fmla="*/ 353092 h 601408"/>
                  <a:gd name="connsiteX32" fmla="*/ 331830 w 713657"/>
                  <a:gd name="connsiteY32" fmla="*/ 353092 h 601408"/>
                  <a:gd name="connsiteX33" fmla="*/ 344306 w 713657"/>
                  <a:gd name="connsiteY33" fmla="*/ 365570 h 601408"/>
                  <a:gd name="connsiteX34" fmla="*/ 491460 w 713657"/>
                  <a:gd name="connsiteY34" fmla="*/ 517970 h 601408"/>
                  <a:gd name="connsiteX35" fmla="*/ 478985 w 713657"/>
                  <a:gd name="connsiteY35" fmla="*/ 530543 h 601408"/>
                  <a:gd name="connsiteX36" fmla="*/ 381922 w 713657"/>
                  <a:gd name="connsiteY36" fmla="*/ 530543 h 601408"/>
                  <a:gd name="connsiteX37" fmla="*/ 369446 w 713657"/>
                  <a:gd name="connsiteY37" fmla="*/ 517969 h 601408"/>
                  <a:gd name="connsiteX38" fmla="*/ 369446 w 713657"/>
                  <a:gd name="connsiteY38" fmla="*/ 365570 h 601408"/>
                  <a:gd name="connsiteX39" fmla="*/ 381922 w 713657"/>
                  <a:gd name="connsiteY39" fmla="*/ 353092 h 601408"/>
                  <a:gd name="connsiteX40" fmla="*/ 478985 w 713657"/>
                  <a:gd name="connsiteY40" fmla="*/ 353092 h 601408"/>
                  <a:gd name="connsiteX41" fmla="*/ 491460 w 713657"/>
                  <a:gd name="connsiteY41" fmla="*/ 365189 h 601408"/>
                  <a:gd name="connsiteX42" fmla="*/ 638710 w 713657"/>
                  <a:gd name="connsiteY42" fmla="*/ 517970 h 601408"/>
                  <a:gd name="connsiteX43" fmla="*/ 626234 w 713657"/>
                  <a:gd name="connsiteY43" fmla="*/ 530543 h 601408"/>
                  <a:gd name="connsiteX44" fmla="*/ 529265 w 713657"/>
                  <a:gd name="connsiteY44" fmla="*/ 530543 h 601408"/>
                  <a:gd name="connsiteX45" fmla="*/ 516790 w 713657"/>
                  <a:gd name="connsiteY45" fmla="*/ 517969 h 601408"/>
                  <a:gd name="connsiteX46" fmla="*/ 516790 w 713657"/>
                  <a:gd name="connsiteY46" fmla="*/ 365570 h 601408"/>
                  <a:gd name="connsiteX47" fmla="*/ 528978 w 713657"/>
                  <a:gd name="connsiteY47" fmla="*/ 352714 h 601408"/>
                  <a:gd name="connsiteX48" fmla="*/ 529265 w 713657"/>
                  <a:gd name="connsiteY48" fmla="*/ 352711 h 601408"/>
                  <a:gd name="connsiteX49" fmla="*/ 626234 w 713657"/>
                  <a:gd name="connsiteY49" fmla="*/ 352711 h 601408"/>
                  <a:gd name="connsiteX50" fmla="*/ 638710 w 713657"/>
                  <a:gd name="connsiteY50" fmla="*/ 365189 h 601408"/>
                  <a:gd name="connsiteX51" fmla="*/ 626234 w 713657"/>
                  <a:gd name="connsiteY51" fmla="*/ 321373 h 601408"/>
                  <a:gd name="connsiteX52" fmla="*/ 87518 w 713657"/>
                  <a:gd name="connsiteY52" fmla="*/ 321373 h 601408"/>
                  <a:gd name="connsiteX53" fmla="*/ 75042 w 713657"/>
                  <a:gd name="connsiteY53" fmla="*/ 308800 h 601408"/>
                  <a:gd name="connsiteX54" fmla="*/ 87518 w 713657"/>
                  <a:gd name="connsiteY54" fmla="*/ 296228 h 601408"/>
                  <a:gd name="connsiteX55" fmla="*/ 626234 w 713657"/>
                  <a:gd name="connsiteY55" fmla="*/ 296228 h 601408"/>
                  <a:gd name="connsiteX56" fmla="*/ 638710 w 713657"/>
                  <a:gd name="connsiteY56" fmla="*/ 308800 h 601408"/>
                  <a:gd name="connsiteX57" fmla="*/ 626234 w 713657"/>
                  <a:gd name="connsiteY57" fmla="*/ 321373 h 601408"/>
                  <a:gd name="connsiteX58" fmla="*/ 626234 w 713657"/>
                  <a:gd name="connsiteY58" fmla="*/ 264890 h 601408"/>
                  <a:gd name="connsiteX59" fmla="*/ 322946 w 713657"/>
                  <a:gd name="connsiteY59" fmla="*/ 264890 h 601408"/>
                  <a:gd name="connsiteX60" fmla="*/ 310471 w 713657"/>
                  <a:gd name="connsiteY60" fmla="*/ 252317 h 601408"/>
                  <a:gd name="connsiteX61" fmla="*/ 322946 w 713657"/>
                  <a:gd name="connsiteY61" fmla="*/ 239744 h 601408"/>
                  <a:gd name="connsiteX62" fmla="*/ 626234 w 713657"/>
                  <a:gd name="connsiteY62" fmla="*/ 239744 h 601408"/>
                  <a:gd name="connsiteX63" fmla="*/ 638710 w 713657"/>
                  <a:gd name="connsiteY63" fmla="*/ 252317 h 601408"/>
                  <a:gd name="connsiteX64" fmla="*/ 626234 w 713657"/>
                  <a:gd name="connsiteY64" fmla="*/ 264890 h 601408"/>
                  <a:gd name="connsiteX65" fmla="*/ 626234 w 713657"/>
                  <a:gd name="connsiteY65" fmla="*/ 208407 h 601408"/>
                  <a:gd name="connsiteX66" fmla="*/ 322946 w 713657"/>
                  <a:gd name="connsiteY66" fmla="*/ 208407 h 601408"/>
                  <a:gd name="connsiteX67" fmla="*/ 309433 w 713657"/>
                  <a:gd name="connsiteY67" fmla="*/ 196975 h 601408"/>
                  <a:gd name="connsiteX68" fmla="*/ 320777 w 713657"/>
                  <a:gd name="connsiteY68" fmla="*/ 183356 h 601408"/>
                  <a:gd name="connsiteX69" fmla="*/ 322946 w 713657"/>
                  <a:gd name="connsiteY69" fmla="*/ 183356 h 601408"/>
                  <a:gd name="connsiteX70" fmla="*/ 626234 w 713657"/>
                  <a:gd name="connsiteY70" fmla="*/ 183356 h 601408"/>
                  <a:gd name="connsiteX71" fmla="*/ 639747 w 713657"/>
                  <a:gd name="connsiteY71" fmla="*/ 194788 h 601408"/>
                  <a:gd name="connsiteX72" fmla="*/ 628404 w 713657"/>
                  <a:gd name="connsiteY72" fmla="*/ 208407 h 601408"/>
                  <a:gd name="connsiteX73" fmla="*/ 626234 w 713657"/>
                  <a:gd name="connsiteY73" fmla="*/ 208407 h 601408"/>
                  <a:gd name="connsiteX74" fmla="*/ 626234 w 713657"/>
                  <a:gd name="connsiteY74" fmla="*/ 152019 h 601408"/>
                  <a:gd name="connsiteX75" fmla="*/ 322946 w 713657"/>
                  <a:gd name="connsiteY75" fmla="*/ 152019 h 601408"/>
                  <a:gd name="connsiteX76" fmla="*/ 310471 w 713657"/>
                  <a:gd name="connsiteY76" fmla="*/ 139446 h 601408"/>
                  <a:gd name="connsiteX77" fmla="*/ 322946 w 713657"/>
                  <a:gd name="connsiteY77" fmla="*/ 126873 h 601408"/>
                  <a:gd name="connsiteX78" fmla="*/ 626234 w 713657"/>
                  <a:gd name="connsiteY78" fmla="*/ 126873 h 601408"/>
                  <a:gd name="connsiteX79" fmla="*/ 638710 w 713657"/>
                  <a:gd name="connsiteY79" fmla="*/ 139446 h 601408"/>
                  <a:gd name="connsiteX80" fmla="*/ 626234 w 713657"/>
                  <a:gd name="connsiteY80" fmla="*/ 152019 h 601408"/>
                  <a:gd name="connsiteX81" fmla="*/ 626234 w 713657"/>
                  <a:gd name="connsiteY81" fmla="*/ 95536 h 601408"/>
                  <a:gd name="connsiteX82" fmla="*/ 322946 w 713657"/>
                  <a:gd name="connsiteY82" fmla="*/ 95536 h 601408"/>
                  <a:gd name="connsiteX83" fmla="*/ 310471 w 713657"/>
                  <a:gd name="connsiteY83" fmla="*/ 82963 h 601408"/>
                  <a:gd name="connsiteX84" fmla="*/ 322946 w 713657"/>
                  <a:gd name="connsiteY84" fmla="*/ 70390 h 601408"/>
                  <a:gd name="connsiteX85" fmla="*/ 626234 w 713657"/>
                  <a:gd name="connsiteY85" fmla="*/ 70390 h 601408"/>
                  <a:gd name="connsiteX86" fmla="*/ 638710 w 713657"/>
                  <a:gd name="connsiteY86" fmla="*/ 82963 h 601408"/>
                  <a:gd name="connsiteX87" fmla="*/ 626234 w 713657"/>
                  <a:gd name="connsiteY87" fmla="*/ 95536 h 60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713657" h="601408">
                    <a:moveTo>
                      <a:pt x="701276" y="0"/>
                    </a:moveTo>
                    <a:lnTo>
                      <a:pt x="12476" y="0"/>
                    </a:lnTo>
                    <a:cubicBezTo>
                      <a:pt x="5585" y="0"/>
                      <a:pt x="0" y="5629"/>
                      <a:pt x="0" y="12573"/>
                    </a:cubicBezTo>
                    <a:lnTo>
                      <a:pt x="0" y="588836"/>
                    </a:lnTo>
                    <a:cubicBezTo>
                      <a:pt x="0" y="595779"/>
                      <a:pt x="5585" y="601409"/>
                      <a:pt x="12476" y="601409"/>
                    </a:cubicBezTo>
                    <a:lnTo>
                      <a:pt x="701276" y="601409"/>
                    </a:lnTo>
                    <a:cubicBezTo>
                      <a:pt x="708129" y="601356"/>
                      <a:pt x="713657" y="595742"/>
                      <a:pt x="713657" y="588836"/>
                    </a:cubicBezTo>
                    <a:lnTo>
                      <a:pt x="713657" y="12573"/>
                    </a:lnTo>
                    <a:cubicBezTo>
                      <a:pt x="713658" y="5666"/>
                      <a:pt x="708129" y="52"/>
                      <a:pt x="701276" y="0"/>
                    </a:cubicBezTo>
                    <a:close/>
                    <a:moveTo>
                      <a:pt x="75042" y="82963"/>
                    </a:moveTo>
                    <a:cubicBezTo>
                      <a:pt x="75042" y="76019"/>
                      <a:pt x="80628" y="70390"/>
                      <a:pt x="87518" y="70390"/>
                    </a:cubicBezTo>
                    <a:lnTo>
                      <a:pt x="255181" y="70390"/>
                    </a:lnTo>
                    <a:cubicBezTo>
                      <a:pt x="262071" y="70390"/>
                      <a:pt x="267657" y="76019"/>
                      <a:pt x="267657" y="82963"/>
                    </a:cubicBezTo>
                    <a:lnTo>
                      <a:pt x="267657" y="252317"/>
                    </a:lnTo>
                    <a:cubicBezTo>
                      <a:pt x="267709" y="259261"/>
                      <a:pt x="262166" y="264933"/>
                      <a:pt x="255276" y="264985"/>
                    </a:cubicBezTo>
                    <a:cubicBezTo>
                      <a:pt x="255245" y="264985"/>
                      <a:pt x="255213" y="264986"/>
                      <a:pt x="255181" y="264986"/>
                    </a:cubicBezTo>
                    <a:lnTo>
                      <a:pt x="87518" y="264986"/>
                    </a:lnTo>
                    <a:cubicBezTo>
                      <a:pt x="80628" y="264986"/>
                      <a:pt x="75042" y="259356"/>
                      <a:pt x="75042" y="252413"/>
                    </a:cubicBezTo>
                    <a:close/>
                    <a:moveTo>
                      <a:pt x="197057" y="517970"/>
                    </a:moveTo>
                    <a:cubicBezTo>
                      <a:pt x="197057" y="524913"/>
                      <a:pt x="191471" y="530543"/>
                      <a:pt x="184581" y="530543"/>
                    </a:cubicBezTo>
                    <a:lnTo>
                      <a:pt x="87518" y="530543"/>
                    </a:lnTo>
                    <a:cubicBezTo>
                      <a:pt x="80628" y="530543"/>
                      <a:pt x="75042" y="524913"/>
                      <a:pt x="75042" y="517969"/>
                    </a:cubicBezTo>
                    <a:lnTo>
                      <a:pt x="75042" y="365570"/>
                    </a:lnTo>
                    <a:cubicBezTo>
                      <a:pt x="75094" y="358663"/>
                      <a:pt x="80664" y="353092"/>
                      <a:pt x="87518" y="353092"/>
                    </a:cubicBezTo>
                    <a:lnTo>
                      <a:pt x="184581" y="353092"/>
                    </a:lnTo>
                    <a:cubicBezTo>
                      <a:pt x="191435" y="353092"/>
                      <a:pt x="197005" y="358663"/>
                      <a:pt x="197057" y="365570"/>
                    </a:cubicBezTo>
                    <a:close/>
                    <a:moveTo>
                      <a:pt x="344306" y="517970"/>
                    </a:moveTo>
                    <a:cubicBezTo>
                      <a:pt x="344306" y="524913"/>
                      <a:pt x="338720" y="530543"/>
                      <a:pt x="331830" y="530543"/>
                    </a:cubicBezTo>
                    <a:lnTo>
                      <a:pt x="234767" y="530543"/>
                    </a:lnTo>
                    <a:cubicBezTo>
                      <a:pt x="227877" y="530543"/>
                      <a:pt x="222291" y="524913"/>
                      <a:pt x="222291" y="517969"/>
                    </a:cubicBezTo>
                    <a:lnTo>
                      <a:pt x="222291" y="365570"/>
                    </a:lnTo>
                    <a:cubicBezTo>
                      <a:pt x="222343" y="358663"/>
                      <a:pt x="227914" y="353092"/>
                      <a:pt x="234767" y="353092"/>
                    </a:cubicBezTo>
                    <a:lnTo>
                      <a:pt x="331830" y="353092"/>
                    </a:lnTo>
                    <a:cubicBezTo>
                      <a:pt x="338684" y="353092"/>
                      <a:pt x="344254" y="358663"/>
                      <a:pt x="344306" y="365570"/>
                    </a:cubicBezTo>
                    <a:close/>
                    <a:moveTo>
                      <a:pt x="491460" y="517970"/>
                    </a:moveTo>
                    <a:cubicBezTo>
                      <a:pt x="491460" y="524913"/>
                      <a:pt x="485875" y="530543"/>
                      <a:pt x="478985" y="530543"/>
                    </a:cubicBezTo>
                    <a:lnTo>
                      <a:pt x="381922" y="530543"/>
                    </a:lnTo>
                    <a:cubicBezTo>
                      <a:pt x="375031" y="530543"/>
                      <a:pt x="369446" y="524913"/>
                      <a:pt x="369446" y="517969"/>
                    </a:cubicBezTo>
                    <a:lnTo>
                      <a:pt x="369446" y="365570"/>
                    </a:lnTo>
                    <a:cubicBezTo>
                      <a:pt x="369498" y="358663"/>
                      <a:pt x="375068" y="353092"/>
                      <a:pt x="381922" y="353092"/>
                    </a:cubicBezTo>
                    <a:lnTo>
                      <a:pt x="478985" y="353092"/>
                    </a:lnTo>
                    <a:cubicBezTo>
                      <a:pt x="485695" y="353087"/>
                      <a:pt x="491206" y="358431"/>
                      <a:pt x="491460" y="365189"/>
                    </a:cubicBezTo>
                    <a:close/>
                    <a:moveTo>
                      <a:pt x="638710" y="517970"/>
                    </a:moveTo>
                    <a:cubicBezTo>
                      <a:pt x="638710" y="524913"/>
                      <a:pt x="633124" y="530543"/>
                      <a:pt x="626234" y="530543"/>
                    </a:cubicBezTo>
                    <a:lnTo>
                      <a:pt x="529265" y="530543"/>
                    </a:lnTo>
                    <a:cubicBezTo>
                      <a:pt x="522375" y="530543"/>
                      <a:pt x="516790" y="524913"/>
                      <a:pt x="516790" y="517969"/>
                    </a:cubicBezTo>
                    <a:lnTo>
                      <a:pt x="516790" y="365570"/>
                    </a:lnTo>
                    <a:cubicBezTo>
                      <a:pt x="516633" y="358627"/>
                      <a:pt x="522090" y="352872"/>
                      <a:pt x="528978" y="352714"/>
                    </a:cubicBezTo>
                    <a:cubicBezTo>
                      <a:pt x="529074" y="352712"/>
                      <a:pt x="529170" y="352711"/>
                      <a:pt x="529265" y="352711"/>
                    </a:cubicBezTo>
                    <a:lnTo>
                      <a:pt x="626234" y="352711"/>
                    </a:lnTo>
                    <a:cubicBezTo>
                      <a:pt x="633087" y="352711"/>
                      <a:pt x="638658" y="358282"/>
                      <a:pt x="638710" y="365189"/>
                    </a:cubicBezTo>
                    <a:close/>
                    <a:moveTo>
                      <a:pt x="626234" y="321373"/>
                    </a:moveTo>
                    <a:lnTo>
                      <a:pt x="87518" y="321373"/>
                    </a:lnTo>
                    <a:cubicBezTo>
                      <a:pt x="80628" y="321373"/>
                      <a:pt x="75042" y="315744"/>
                      <a:pt x="75042" y="308800"/>
                    </a:cubicBezTo>
                    <a:cubicBezTo>
                      <a:pt x="75042" y="301857"/>
                      <a:pt x="80628" y="296228"/>
                      <a:pt x="87518" y="296228"/>
                    </a:cubicBezTo>
                    <a:lnTo>
                      <a:pt x="626234" y="296228"/>
                    </a:lnTo>
                    <a:cubicBezTo>
                      <a:pt x="633124" y="296228"/>
                      <a:pt x="638710" y="301857"/>
                      <a:pt x="638710" y="308800"/>
                    </a:cubicBezTo>
                    <a:cubicBezTo>
                      <a:pt x="638710" y="315744"/>
                      <a:pt x="633124" y="321373"/>
                      <a:pt x="626234" y="321373"/>
                    </a:cubicBezTo>
                    <a:close/>
                    <a:moveTo>
                      <a:pt x="626234" y="264890"/>
                    </a:moveTo>
                    <a:lnTo>
                      <a:pt x="322946" y="264890"/>
                    </a:lnTo>
                    <a:cubicBezTo>
                      <a:pt x="316056" y="264890"/>
                      <a:pt x="310471" y="259261"/>
                      <a:pt x="310471" y="252317"/>
                    </a:cubicBezTo>
                    <a:cubicBezTo>
                      <a:pt x="310471" y="245373"/>
                      <a:pt x="316056" y="239744"/>
                      <a:pt x="322946" y="239744"/>
                    </a:cubicBezTo>
                    <a:lnTo>
                      <a:pt x="626234" y="239744"/>
                    </a:lnTo>
                    <a:cubicBezTo>
                      <a:pt x="633124" y="239744"/>
                      <a:pt x="638710" y="245373"/>
                      <a:pt x="638710" y="252317"/>
                    </a:cubicBezTo>
                    <a:cubicBezTo>
                      <a:pt x="638710" y="259261"/>
                      <a:pt x="633124" y="264890"/>
                      <a:pt x="626234" y="264890"/>
                    </a:cubicBezTo>
                    <a:close/>
                    <a:moveTo>
                      <a:pt x="626234" y="208407"/>
                    </a:moveTo>
                    <a:lnTo>
                      <a:pt x="322946" y="208407"/>
                    </a:lnTo>
                    <a:cubicBezTo>
                      <a:pt x="316082" y="209011"/>
                      <a:pt x="310032" y="203893"/>
                      <a:pt x="309433" y="196975"/>
                    </a:cubicBezTo>
                    <a:cubicBezTo>
                      <a:pt x="308834" y="190057"/>
                      <a:pt x="313913" y="183960"/>
                      <a:pt x="320777" y="183356"/>
                    </a:cubicBezTo>
                    <a:cubicBezTo>
                      <a:pt x="321498" y="183293"/>
                      <a:pt x="322224" y="183293"/>
                      <a:pt x="322946" y="183356"/>
                    </a:cubicBezTo>
                    <a:lnTo>
                      <a:pt x="626234" y="183356"/>
                    </a:lnTo>
                    <a:cubicBezTo>
                      <a:pt x="633098" y="182752"/>
                      <a:pt x="639148" y="187871"/>
                      <a:pt x="639747" y="194788"/>
                    </a:cubicBezTo>
                    <a:cubicBezTo>
                      <a:pt x="640346" y="201706"/>
                      <a:pt x="635268" y="207803"/>
                      <a:pt x="628404" y="208407"/>
                    </a:cubicBezTo>
                    <a:cubicBezTo>
                      <a:pt x="627682" y="208471"/>
                      <a:pt x="626956" y="208471"/>
                      <a:pt x="626234" y="208407"/>
                    </a:cubicBezTo>
                    <a:close/>
                    <a:moveTo>
                      <a:pt x="626234" y="152019"/>
                    </a:moveTo>
                    <a:lnTo>
                      <a:pt x="322946" y="152019"/>
                    </a:lnTo>
                    <a:cubicBezTo>
                      <a:pt x="316056" y="152019"/>
                      <a:pt x="310471" y="146390"/>
                      <a:pt x="310471" y="139446"/>
                    </a:cubicBezTo>
                    <a:cubicBezTo>
                      <a:pt x="310471" y="132502"/>
                      <a:pt x="316056" y="126873"/>
                      <a:pt x="322946" y="126873"/>
                    </a:cubicBezTo>
                    <a:lnTo>
                      <a:pt x="626234" y="126873"/>
                    </a:lnTo>
                    <a:cubicBezTo>
                      <a:pt x="633124" y="126873"/>
                      <a:pt x="638710" y="132502"/>
                      <a:pt x="638710" y="139446"/>
                    </a:cubicBezTo>
                    <a:cubicBezTo>
                      <a:pt x="638710" y="146390"/>
                      <a:pt x="633124" y="152019"/>
                      <a:pt x="626234" y="152019"/>
                    </a:cubicBezTo>
                    <a:close/>
                    <a:moveTo>
                      <a:pt x="626234" y="95536"/>
                    </a:moveTo>
                    <a:lnTo>
                      <a:pt x="322946" y="95536"/>
                    </a:lnTo>
                    <a:cubicBezTo>
                      <a:pt x="316056" y="95536"/>
                      <a:pt x="310471" y="89907"/>
                      <a:pt x="310471" y="82963"/>
                    </a:cubicBezTo>
                    <a:cubicBezTo>
                      <a:pt x="310471" y="76019"/>
                      <a:pt x="316056" y="70390"/>
                      <a:pt x="322946" y="70390"/>
                    </a:cubicBezTo>
                    <a:lnTo>
                      <a:pt x="626234" y="70390"/>
                    </a:lnTo>
                    <a:cubicBezTo>
                      <a:pt x="633124" y="70390"/>
                      <a:pt x="638710" y="76019"/>
                      <a:pt x="638710" y="82963"/>
                    </a:cubicBezTo>
                    <a:cubicBezTo>
                      <a:pt x="638710" y="89907"/>
                      <a:pt x="633124" y="95536"/>
                      <a:pt x="626234" y="95536"/>
                    </a:cubicBezTo>
                    <a:close/>
                  </a:path>
                </a:pathLst>
              </a:custGeom>
              <a:grpFill/>
              <a:ln w="9414" cap="flat">
                <a:noFill/>
                <a:prstDash val="solid"/>
                <a:miter/>
              </a:ln>
            </p:spPr>
            <p:txBody>
              <a:bodyPr rtlCol="0" anchor="ctr"/>
              <a:lstStyle/>
              <a:p>
                <a:endParaRPr lang="en-EG"/>
              </a:p>
            </p:txBody>
          </p:sp>
        </p:grpSp>
      </p:grpSp>
      <p:grpSp>
        <p:nvGrpSpPr>
          <p:cNvPr id="81" name="Group 80">
            <a:extLst>
              <a:ext uri="{FF2B5EF4-FFF2-40B4-BE49-F238E27FC236}">
                <a16:creationId xmlns:a16="http://schemas.microsoft.com/office/drawing/2014/main" id="{15A26E86-F10F-3745-9F9F-12D18DBE91A3}"/>
              </a:ext>
            </a:extLst>
          </p:cNvPr>
          <p:cNvGrpSpPr/>
          <p:nvPr/>
        </p:nvGrpSpPr>
        <p:grpSpPr>
          <a:xfrm>
            <a:off x="597253" y="1960152"/>
            <a:ext cx="559669" cy="559669"/>
            <a:chOff x="597253" y="1960152"/>
            <a:chExt cx="559669" cy="559669"/>
          </a:xfrm>
        </p:grpSpPr>
        <p:sp>
          <p:nvSpPr>
            <p:cNvPr id="3" name="Rounded Rectangle 2">
              <a:extLst>
                <a:ext uri="{FF2B5EF4-FFF2-40B4-BE49-F238E27FC236}">
                  <a16:creationId xmlns:a16="http://schemas.microsoft.com/office/drawing/2014/main" id="{69348246-D98E-FA49-A4E3-71DB81EB1E16}"/>
                </a:ext>
              </a:extLst>
            </p:cNvPr>
            <p:cNvSpPr>
              <a:spLocks noChangeAspect="1"/>
            </p:cNvSpPr>
            <p:nvPr/>
          </p:nvSpPr>
          <p:spPr>
            <a:xfrm>
              <a:off x="597253" y="1960152"/>
              <a:ext cx="559669" cy="559669"/>
            </a:xfrm>
            <a:prstGeom prst="roundRect">
              <a:avLst>
                <a:gd name="adj" fmla="val 4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sz="1600"/>
            </a:p>
          </p:txBody>
        </p:sp>
        <p:grpSp>
          <p:nvGrpSpPr>
            <p:cNvPr id="38" name="Graphic 3">
              <a:extLst>
                <a:ext uri="{FF2B5EF4-FFF2-40B4-BE49-F238E27FC236}">
                  <a16:creationId xmlns:a16="http://schemas.microsoft.com/office/drawing/2014/main" id="{012F1A5D-AAD5-844F-B883-236ABD3E96ED}"/>
                </a:ext>
              </a:extLst>
            </p:cNvPr>
            <p:cNvGrpSpPr>
              <a:grpSpLocks noChangeAspect="1"/>
            </p:cNvGrpSpPr>
            <p:nvPr/>
          </p:nvGrpSpPr>
          <p:grpSpPr>
            <a:xfrm>
              <a:off x="672529" y="2032069"/>
              <a:ext cx="409116" cy="415834"/>
              <a:chOff x="2580933" y="5313082"/>
              <a:chExt cx="797251" cy="810342"/>
            </a:xfrm>
            <a:solidFill>
              <a:srgbClr val="FFFFFF"/>
            </a:solidFill>
          </p:grpSpPr>
          <p:sp>
            <p:nvSpPr>
              <p:cNvPr id="39" name="Freeform 38">
                <a:extLst>
                  <a:ext uri="{FF2B5EF4-FFF2-40B4-BE49-F238E27FC236}">
                    <a16:creationId xmlns:a16="http://schemas.microsoft.com/office/drawing/2014/main" id="{B1203A10-0F51-8B42-9C21-3564A9F83736}"/>
                  </a:ext>
                </a:extLst>
              </p:cNvPr>
              <p:cNvSpPr/>
              <p:nvPr/>
            </p:nvSpPr>
            <p:spPr>
              <a:xfrm>
                <a:off x="2617131" y="5313082"/>
                <a:ext cx="724852" cy="695889"/>
              </a:xfrm>
              <a:custGeom>
                <a:avLst/>
                <a:gdLst>
                  <a:gd name="connsiteX0" fmla="*/ 25146 w 724852"/>
                  <a:gd name="connsiteY0" fmla="*/ 227395 h 695889"/>
                  <a:gd name="connsiteX1" fmla="*/ 55340 w 724852"/>
                  <a:gd name="connsiteY1" fmla="*/ 197435 h 695889"/>
                  <a:gd name="connsiteX2" fmla="*/ 87535 w 724852"/>
                  <a:gd name="connsiteY2" fmla="*/ 197435 h 695889"/>
                  <a:gd name="connsiteX3" fmla="*/ 87535 w 724852"/>
                  <a:gd name="connsiteY3" fmla="*/ 695889 h 695889"/>
                  <a:gd name="connsiteX4" fmla="*/ 637794 w 724852"/>
                  <a:gd name="connsiteY4" fmla="*/ 695889 h 695889"/>
                  <a:gd name="connsiteX5" fmla="*/ 637794 w 724852"/>
                  <a:gd name="connsiteY5" fmla="*/ 197435 h 695889"/>
                  <a:gd name="connsiteX6" fmla="*/ 669512 w 724852"/>
                  <a:gd name="connsiteY6" fmla="*/ 197435 h 695889"/>
                  <a:gd name="connsiteX7" fmla="*/ 699706 w 724852"/>
                  <a:gd name="connsiteY7" fmla="*/ 227395 h 695889"/>
                  <a:gd name="connsiteX8" fmla="*/ 699706 w 724852"/>
                  <a:gd name="connsiteY8" fmla="*/ 695889 h 695889"/>
                  <a:gd name="connsiteX9" fmla="*/ 724853 w 724852"/>
                  <a:gd name="connsiteY9" fmla="*/ 695889 h 695889"/>
                  <a:gd name="connsiteX10" fmla="*/ 724853 w 724852"/>
                  <a:gd name="connsiteY10" fmla="*/ 227395 h 695889"/>
                  <a:gd name="connsiteX11" fmla="*/ 669512 w 724852"/>
                  <a:gd name="connsiteY11" fmla="*/ 172578 h 695889"/>
                  <a:gd name="connsiteX12" fmla="*/ 625221 w 724852"/>
                  <a:gd name="connsiteY12" fmla="*/ 172578 h 695889"/>
                  <a:gd name="connsiteX13" fmla="*/ 621506 w 724852"/>
                  <a:gd name="connsiteY13" fmla="*/ 173240 h 695889"/>
                  <a:gd name="connsiteX14" fmla="*/ 475679 w 724852"/>
                  <a:gd name="connsiteY14" fmla="*/ 173240 h 695889"/>
                  <a:gd name="connsiteX15" fmla="*/ 463104 w 724852"/>
                  <a:gd name="connsiteY15" fmla="*/ 160955 h 695889"/>
                  <a:gd name="connsiteX16" fmla="*/ 463106 w 724852"/>
                  <a:gd name="connsiteY16" fmla="*/ 160670 h 695889"/>
                  <a:gd name="connsiteX17" fmla="*/ 463106 w 724852"/>
                  <a:gd name="connsiteY17" fmla="*/ 0 h 695889"/>
                  <a:gd name="connsiteX18" fmla="*/ 99632 w 724852"/>
                  <a:gd name="connsiteY18" fmla="*/ 0 h 695889"/>
                  <a:gd name="connsiteX19" fmla="*/ 87535 w 724852"/>
                  <a:gd name="connsiteY19" fmla="*/ 12476 h 695889"/>
                  <a:gd name="connsiteX20" fmla="*/ 87535 w 724852"/>
                  <a:gd name="connsiteY20" fmla="*/ 172578 h 695889"/>
                  <a:gd name="connsiteX21" fmla="*/ 55340 w 724852"/>
                  <a:gd name="connsiteY21" fmla="*/ 172578 h 695889"/>
                  <a:gd name="connsiteX22" fmla="*/ 0 w 724852"/>
                  <a:gd name="connsiteY22" fmla="*/ 227395 h 695889"/>
                  <a:gd name="connsiteX23" fmla="*/ 0 w 724852"/>
                  <a:gd name="connsiteY23" fmla="*/ 695889 h 695889"/>
                  <a:gd name="connsiteX24" fmla="*/ 25146 w 724852"/>
                  <a:gd name="connsiteY24" fmla="*/ 695889 h 695889"/>
                  <a:gd name="connsiteX25" fmla="*/ 232791 w 724852"/>
                  <a:gd name="connsiteY25" fmla="*/ 650524 h 695889"/>
                  <a:gd name="connsiteX26" fmla="*/ 220313 w 724852"/>
                  <a:gd name="connsiteY26" fmla="*/ 662999 h 695889"/>
                  <a:gd name="connsiteX27" fmla="*/ 160972 w 724852"/>
                  <a:gd name="connsiteY27" fmla="*/ 662999 h 695889"/>
                  <a:gd name="connsiteX28" fmla="*/ 148400 w 724852"/>
                  <a:gd name="connsiteY28" fmla="*/ 650524 h 695889"/>
                  <a:gd name="connsiteX29" fmla="*/ 148400 w 724852"/>
                  <a:gd name="connsiteY29" fmla="*/ 563384 h 695889"/>
                  <a:gd name="connsiteX30" fmla="*/ 160972 w 724852"/>
                  <a:gd name="connsiteY30" fmla="*/ 550908 h 695889"/>
                  <a:gd name="connsiteX31" fmla="*/ 220313 w 724852"/>
                  <a:gd name="connsiteY31" fmla="*/ 550908 h 695889"/>
                  <a:gd name="connsiteX32" fmla="*/ 232791 w 724852"/>
                  <a:gd name="connsiteY32" fmla="*/ 563289 h 695889"/>
                  <a:gd name="connsiteX33" fmla="*/ 232791 w 724852"/>
                  <a:gd name="connsiteY33" fmla="*/ 563384 h 695889"/>
                  <a:gd name="connsiteX34" fmla="*/ 347091 w 724852"/>
                  <a:gd name="connsiteY34" fmla="*/ 650524 h 695889"/>
                  <a:gd name="connsiteX35" fmla="*/ 335185 w 724852"/>
                  <a:gd name="connsiteY35" fmla="*/ 662999 h 695889"/>
                  <a:gd name="connsiteX36" fmla="*/ 275463 w 724852"/>
                  <a:gd name="connsiteY36" fmla="*/ 662999 h 695889"/>
                  <a:gd name="connsiteX37" fmla="*/ 262890 w 724852"/>
                  <a:gd name="connsiteY37" fmla="*/ 650524 h 695889"/>
                  <a:gd name="connsiteX38" fmla="*/ 262890 w 724852"/>
                  <a:gd name="connsiteY38" fmla="*/ 530305 h 695889"/>
                  <a:gd name="connsiteX39" fmla="*/ 275463 w 724852"/>
                  <a:gd name="connsiteY39" fmla="*/ 517829 h 695889"/>
                  <a:gd name="connsiteX40" fmla="*/ 335185 w 724852"/>
                  <a:gd name="connsiteY40" fmla="*/ 517829 h 695889"/>
                  <a:gd name="connsiteX41" fmla="*/ 347758 w 724852"/>
                  <a:gd name="connsiteY41" fmla="*/ 530305 h 695889"/>
                  <a:gd name="connsiteX42" fmla="*/ 461391 w 724852"/>
                  <a:gd name="connsiteY42" fmla="*/ 650524 h 695889"/>
                  <a:gd name="connsiteX43" fmla="*/ 449485 w 724852"/>
                  <a:gd name="connsiteY43" fmla="*/ 662999 h 695889"/>
                  <a:gd name="connsiteX44" fmla="*/ 390049 w 724852"/>
                  <a:gd name="connsiteY44" fmla="*/ 662999 h 695889"/>
                  <a:gd name="connsiteX45" fmla="*/ 377476 w 724852"/>
                  <a:gd name="connsiteY45" fmla="*/ 650524 h 695889"/>
                  <a:gd name="connsiteX46" fmla="*/ 377476 w 724852"/>
                  <a:gd name="connsiteY46" fmla="*/ 504031 h 695889"/>
                  <a:gd name="connsiteX47" fmla="*/ 389953 w 724852"/>
                  <a:gd name="connsiteY47" fmla="*/ 491461 h 695889"/>
                  <a:gd name="connsiteX48" fmla="*/ 390049 w 724852"/>
                  <a:gd name="connsiteY48" fmla="*/ 491460 h 695889"/>
                  <a:gd name="connsiteX49" fmla="*/ 449485 w 724852"/>
                  <a:gd name="connsiteY49" fmla="*/ 491460 h 695889"/>
                  <a:gd name="connsiteX50" fmla="*/ 462058 w 724852"/>
                  <a:gd name="connsiteY50" fmla="*/ 503936 h 695889"/>
                  <a:gd name="connsiteX51" fmla="*/ 575691 w 724852"/>
                  <a:gd name="connsiteY51" fmla="*/ 468211 h 695889"/>
                  <a:gd name="connsiteX52" fmla="*/ 575691 w 724852"/>
                  <a:gd name="connsiteY52" fmla="*/ 650524 h 695889"/>
                  <a:gd name="connsiteX53" fmla="*/ 563785 w 724852"/>
                  <a:gd name="connsiteY53" fmla="*/ 662999 h 695889"/>
                  <a:gd name="connsiteX54" fmla="*/ 504444 w 724852"/>
                  <a:gd name="connsiteY54" fmla="*/ 662999 h 695889"/>
                  <a:gd name="connsiteX55" fmla="*/ 491871 w 724852"/>
                  <a:gd name="connsiteY55" fmla="*/ 650524 h 695889"/>
                  <a:gd name="connsiteX56" fmla="*/ 491871 w 724852"/>
                  <a:gd name="connsiteY56" fmla="*/ 468211 h 695889"/>
                  <a:gd name="connsiteX57" fmla="*/ 504444 w 724852"/>
                  <a:gd name="connsiteY57" fmla="*/ 455735 h 695889"/>
                  <a:gd name="connsiteX58" fmla="*/ 563785 w 724852"/>
                  <a:gd name="connsiteY58" fmla="*/ 455735 h 695889"/>
                  <a:gd name="connsiteX59" fmla="*/ 576453 w 724852"/>
                  <a:gd name="connsiteY59" fmla="*/ 468211 h 695889"/>
                  <a:gd name="connsiteX60" fmla="*/ 548640 w 724852"/>
                  <a:gd name="connsiteY60" fmla="*/ 278337 h 695889"/>
                  <a:gd name="connsiteX61" fmla="*/ 554927 w 724852"/>
                  <a:gd name="connsiteY61" fmla="*/ 278337 h 695889"/>
                  <a:gd name="connsiteX62" fmla="*/ 567500 w 724852"/>
                  <a:gd name="connsiteY62" fmla="*/ 290812 h 695889"/>
                  <a:gd name="connsiteX63" fmla="*/ 554927 w 724852"/>
                  <a:gd name="connsiteY63" fmla="*/ 303288 h 695889"/>
                  <a:gd name="connsiteX64" fmla="*/ 548640 w 724852"/>
                  <a:gd name="connsiteY64" fmla="*/ 303288 h 695889"/>
                  <a:gd name="connsiteX65" fmla="*/ 536067 w 724852"/>
                  <a:gd name="connsiteY65" fmla="*/ 290812 h 695889"/>
                  <a:gd name="connsiteX66" fmla="*/ 548640 w 724852"/>
                  <a:gd name="connsiteY66" fmla="*/ 278337 h 695889"/>
                  <a:gd name="connsiteX67" fmla="*/ 484441 w 724852"/>
                  <a:gd name="connsiteY67" fmla="*/ 278337 h 695889"/>
                  <a:gd name="connsiteX68" fmla="*/ 497110 w 724852"/>
                  <a:gd name="connsiteY68" fmla="*/ 278337 h 695889"/>
                  <a:gd name="connsiteX69" fmla="*/ 509683 w 724852"/>
                  <a:gd name="connsiteY69" fmla="*/ 290812 h 695889"/>
                  <a:gd name="connsiteX70" fmla="*/ 497110 w 724852"/>
                  <a:gd name="connsiteY70" fmla="*/ 303288 h 695889"/>
                  <a:gd name="connsiteX71" fmla="*/ 484441 w 724852"/>
                  <a:gd name="connsiteY71" fmla="*/ 303288 h 695889"/>
                  <a:gd name="connsiteX72" fmla="*/ 471869 w 724852"/>
                  <a:gd name="connsiteY72" fmla="*/ 290812 h 695889"/>
                  <a:gd name="connsiteX73" fmla="*/ 484441 w 724852"/>
                  <a:gd name="connsiteY73" fmla="*/ 278337 h 695889"/>
                  <a:gd name="connsiteX74" fmla="*/ 471392 w 724852"/>
                  <a:gd name="connsiteY74" fmla="*/ 365098 h 695889"/>
                  <a:gd name="connsiteX75" fmla="*/ 465842 w 724852"/>
                  <a:gd name="connsiteY75" fmla="*/ 348337 h 695889"/>
                  <a:gd name="connsiteX76" fmla="*/ 482735 w 724852"/>
                  <a:gd name="connsiteY76" fmla="*/ 342830 h 695889"/>
                  <a:gd name="connsiteX77" fmla="*/ 483203 w 724852"/>
                  <a:gd name="connsiteY77" fmla="*/ 343077 h 695889"/>
                  <a:gd name="connsiteX78" fmla="*/ 526161 w 724852"/>
                  <a:gd name="connsiteY78" fmla="*/ 365760 h 695889"/>
                  <a:gd name="connsiteX79" fmla="*/ 526161 w 724852"/>
                  <a:gd name="connsiteY79" fmla="*/ 365760 h 695889"/>
                  <a:gd name="connsiteX80" fmla="*/ 531305 w 724852"/>
                  <a:gd name="connsiteY80" fmla="*/ 382583 h 695889"/>
                  <a:gd name="connsiteX81" fmla="*/ 508635 w 724852"/>
                  <a:gd name="connsiteY81" fmla="*/ 425302 h 695889"/>
                  <a:gd name="connsiteX82" fmla="*/ 491585 w 724852"/>
                  <a:gd name="connsiteY82" fmla="*/ 430500 h 695889"/>
                  <a:gd name="connsiteX83" fmla="*/ 486347 w 724852"/>
                  <a:gd name="connsiteY83" fmla="*/ 413583 h 695889"/>
                  <a:gd name="connsiteX84" fmla="*/ 494824 w 724852"/>
                  <a:gd name="connsiteY84" fmla="*/ 397894 h 695889"/>
                  <a:gd name="connsiteX85" fmla="*/ 173260 w 724852"/>
                  <a:gd name="connsiteY85" fmla="*/ 502235 h 695889"/>
                  <a:gd name="connsiteX86" fmla="*/ 169355 w 724852"/>
                  <a:gd name="connsiteY86" fmla="*/ 502896 h 695889"/>
                  <a:gd name="connsiteX87" fmla="*/ 157448 w 724852"/>
                  <a:gd name="connsiteY87" fmla="*/ 494296 h 695889"/>
                  <a:gd name="connsiteX88" fmla="*/ 165301 w 724852"/>
                  <a:gd name="connsiteY88" fmla="*/ 478467 h 695889"/>
                  <a:gd name="connsiteX89" fmla="*/ 165449 w 724852"/>
                  <a:gd name="connsiteY89" fmla="*/ 478418 h 695889"/>
                  <a:gd name="connsiteX90" fmla="*/ 488252 w 724852"/>
                  <a:gd name="connsiteY90" fmla="*/ 374455 h 695889"/>
                  <a:gd name="connsiteX91" fmla="*/ 157067 w 724852"/>
                  <a:gd name="connsiteY91" fmla="*/ 290812 h 695889"/>
                  <a:gd name="connsiteX92" fmla="*/ 169640 w 724852"/>
                  <a:gd name="connsiteY92" fmla="*/ 278337 h 695889"/>
                  <a:gd name="connsiteX93" fmla="*/ 175927 w 724852"/>
                  <a:gd name="connsiteY93" fmla="*/ 278337 h 695889"/>
                  <a:gd name="connsiteX94" fmla="*/ 188500 w 724852"/>
                  <a:gd name="connsiteY94" fmla="*/ 290812 h 695889"/>
                  <a:gd name="connsiteX95" fmla="*/ 175927 w 724852"/>
                  <a:gd name="connsiteY95" fmla="*/ 303288 h 695889"/>
                  <a:gd name="connsiteX96" fmla="*/ 169640 w 724852"/>
                  <a:gd name="connsiteY96" fmla="*/ 303288 h 695889"/>
                  <a:gd name="connsiteX97" fmla="*/ 157353 w 724852"/>
                  <a:gd name="connsiteY97" fmla="*/ 290812 h 695889"/>
                  <a:gd name="connsiteX98" fmla="*/ 214694 w 724852"/>
                  <a:gd name="connsiteY98" fmla="*/ 290812 h 695889"/>
                  <a:gd name="connsiteX99" fmla="*/ 227267 w 724852"/>
                  <a:gd name="connsiteY99" fmla="*/ 278337 h 695889"/>
                  <a:gd name="connsiteX100" fmla="*/ 240125 w 724852"/>
                  <a:gd name="connsiteY100" fmla="*/ 278337 h 695889"/>
                  <a:gd name="connsiteX101" fmla="*/ 252698 w 724852"/>
                  <a:gd name="connsiteY101" fmla="*/ 290812 h 695889"/>
                  <a:gd name="connsiteX102" fmla="*/ 240125 w 724852"/>
                  <a:gd name="connsiteY102" fmla="*/ 303288 h 695889"/>
                  <a:gd name="connsiteX103" fmla="*/ 227552 w 724852"/>
                  <a:gd name="connsiteY103" fmla="*/ 303288 h 695889"/>
                  <a:gd name="connsiteX104" fmla="*/ 214979 w 724852"/>
                  <a:gd name="connsiteY104" fmla="*/ 290812 h 695889"/>
                  <a:gd name="connsiteX105" fmla="*/ 419957 w 724852"/>
                  <a:gd name="connsiteY105" fmla="*/ 278337 h 695889"/>
                  <a:gd name="connsiteX106" fmla="*/ 432816 w 724852"/>
                  <a:gd name="connsiteY106" fmla="*/ 278337 h 695889"/>
                  <a:gd name="connsiteX107" fmla="*/ 445389 w 724852"/>
                  <a:gd name="connsiteY107" fmla="*/ 290812 h 695889"/>
                  <a:gd name="connsiteX108" fmla="*/ 432816 w 724852"/>
                  <a:gd name="connsiteY108" fmla="*/ 303288 h 695889"/>
                  <a:gd name="connsiteX109" fmla="*/ 420243 w 724852"/>
                  <a:gd name="connsiteY109" fmla="*/ 303288 h 695889"/>
                  <a:gd name="connsiteX110" fmla="*/ 407670 w 724852"/>
                  <a:gd name="connsiteY110" fmla="*/ 290812 h 695889"/>
                  <a:gd name="connsiteX111" fmla="*/ 420243 w 724852"/>
                  <a:gd name="connsiteY111" fmla="*/ 278337 h 695889"/>
                  <a:gd name="connsiteX112" fmla="*/ 355664 w 724852"/>
                  <a:gd name="connsiteY112" fmla="*/ 278337 h 695889"/>
                  <a:gd name="connsiteX113" fmla="*/ 368618 w 724852"/>
                  <a:gd name="connsiteY113" fmla="*/ 278337 h 695889"/>
                  <a:gd name="connsiteX114" fmla="*/ 381190 w 724852"/>
                  <a:gd name="connsiteY114" fmla="*/ 290812 h 695889"/>
                  <a:gd name="connsiteX115" fmla="*/ 368618 w 724852"/>
                  <a:gd name="connsiteY115" fmla="*/ 303288 h 695889"/>
                  <a:gd name="connsiteX116" fmla="*/ 355949 w 724852"/>
                  <a:gd name="connsiteY116" fmla="*/ 303288 h 695889"/>
                  <a:gd name="connsiteX117" fmla="*/ 343376 w 724852"/>
                  <a:gd name="connsiteY117" fmla="*/ 290812 h 695889"/>
                  <a:gd name="connsiteX118" fmla="*/ 355949 w 724852"/>
                  <a:gd name="connsiteY118" fmla="*/ 278337 h 695889"/>
                  <a:gd name="connsiteX119" fmla="*/ 304324 w 724852"/>
                  <a:gd name="connsiteY119" fmla="*/ 303288 h 695889"/>
                  <a:gd name="connsiteX120" fmla="*/ 291751 w 724852"/>
                  <a:gd name="connsiteY120" fmla="*/ 303288 h 695889"/>
                  <a:gd name="connsiteX121" fmla="*/ 279178 w 724852"/>
                  <a:gd name="connsiteY121" fmla="*/ 290812 h 695889"/>
                  <a:gd name="connsiteX122" fmla="*/ 291751 w 724852"/>
                  <a:gd name="connsiteY122" fmla="*/ 278337 h 695889"/>
                  <a:gd name="connsiteX123" fmla="*/ 304610 w 724852"/>
                  <a:gd name="connsiteY123" fmla="*/ 278337 h 695889"/>
                  <a:gd name="connsiteX124" fmla="*/ 317183 w 724852"/>
                  <a:gd name="connsiteY124" fmla="*/ 290812 h 695889"/>
                  <a:gd name="connsiteX125" fmla="*/ 304610 w 724852"/>
                  <a:gd name="connsiteY125" fmla="*/ 303288 h 695889"/>
                  <a:gd name="connsiteX126" fmla="*/ 193262 w 724852"/>
                  <a:gd name="connsiteY126" fmla="*/ 148005 h 695889"/>
                  <a:gd name="connsiteX127" fmla="*/ 193417 w 724852"/>
                  <a:gd name="connsiteY127" fmla="*/ 73022 h 695889"/>
                  <a:gd name="connsiteX128" fmla="*/ 268986 w 724852"/>
                  <a:gd name="connsiteY128" fmla="*/ 73176 h 695889"/>
                  <a:gd name="connsiteX129" fmla="*/ 268986 w 724852"/>
                  <a:gd name="connsiteY129" fmla="*/ 148005 h 695889"/>
                  <a:gd name="connsiteX130" fmla="*/ 314325 w 724852"/>
                  <a:gd name="connsiteY130" fmla="*/ 221441 h 695889"/>
                  <a:gd name="connsiteX131" fmla="*/ 300706 w 724852"/>
                  <a:gd name="connsiteY131" fmla="*/ 232784 h 695889"/>
                  <a:gd name="connsiteX132" fmla="*/ 289274 w 724852"/>
                  <a:gd name="connsiteY132" fmla="*/ 221441 h 695889"/>
                  <a:gd name="connsiteX133" fmla="*/ 231172 w 724852"/>
                  <a:gd name="connsiteY133" fmla="*/ 163789 h 695889"/>
                  <a:gd name="connsiteX134" fmla="*/ 173069 w 724852"/>
                  <a:gd name="connsiteY134" fmla="*/ 221441 h 695889"/>
                  <a:gd name="connsiteX135" fmla="*/ 160496 w 724852"/>
                  <a:gd name="connsiteY135" fmla="*/ 233916 h 695889"/>
                  <a:gd name="connsiteX136" fmla="*/ 147923 w 724852"/>
                  <a:gd name="connsiteY136" fmla="*/ 221441 h 695889"/>
                  <a:gd name="connsiteX137" fmla="*/ 193262 w 724852"/>
                  <a:gd name="connsiteY137" fmla="*/ 148005 h 695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724852" h="695889">
                    <a:moveTo>
                      <a:pt x="25146" y="227395"/>
                    </a:moveTo>
                    <a:cubicBezTo>
                      <a:pt x="25198" y="210870"/>
                      <a:pt x="38686" y="197487"/>
                      <a:pt x="55340" y="197435"/>
                    </a:cubicBezTo>
                    <a:lnTo>
                      <a:pt x="87535" y="197435"/>
                    </a:lnTo>
                    <a:lnTo>
                      <a:pt x="87535" y="695889"/>
                    </a:lnTo>
                    <a:lnTo>
                      <a:pt x="637794" y="695889"/>
                    </a:lnTo>
                    <a:lnTo>
                      <a:pt x="637794" y="197435"/>
                    </a:lnTo>
                    <a:lnTo>
                      <a:pt x="669512" y="197435"/>
                    </a:lnTo>
                    <a:cubicBezTo>
                      <a:pt x="686166" y="197487"/>
                      <a:pt x="699654" y="210870"/>
                      <a:pt x="699706" y="227395"/>
                    </a:cubicBezTo>
                    <a:lnTo>
                      <a:pt x="699706" y="695889"/>
                    </a:lnTo>
                    <a:lnTo>
                      <a:pt x="724853" y="695889"/>
                    </a:lnTo>
                    <a:lnTo>
                      <a:pt x="724853" y="227395"/>
                    </a:lnTo>
                    <a:cubicBezTo>
                      <a:pt x="724748" y="197127"/>
                      <a:pt x="700017" y="172630"/>
                      <a:pt x="669512" y="172578"/>
                    </a:cubicBezTo>
                    <a:lnTo>
                      <a:pt x="625221" y="172578"/>
                    </a:lnTo>
                    <a:cubicBezTo>
                      <a:pt x="623955" y="172598"/>
                      <a:pt x="622700" y="172822"/>
                      <a:pt x="621506" y="173240"/>
                    </a:cubicBezTo>
                    <a:lnTo>
                      <a:pt x="475679" y="173240"/>
                    </a:lnTo>
                    <a:cubicBezTo>
                      <a:pt x="468787" y="173293"/>
                      <a:pt x="463158" y="167793"/>
                      <a:pt x="463104" y="160955"/>
                    </a:cubicBezTo>
                    <a:cubicBezTo>
                      <a:pt x="463104" y="160860"/>
                      <a:pt x="463104" y="160765"/>
                      <a:pt x="463106" y="160670"/>
                    </a:cubicBezTo>
                    <a:lnTo>
                      <a:pt x="463106" y="0"/>
                    </a:lnTo>
                    <a:lnTo>
                      <a:pt x="99632" y="0"/>
                    </a:lnTo>
                    <a:cubicBezTo>
                      <a:pt x="92896" y="302"/>
                      <a:pt x="87579" y="5785"/>
                      <a:pt x="87535" y="12476"/>
                    </a:cubicBezTo>
                    <a:lnTo>
                      <a:pt x="87535" y="172578"/>
                    </a:lnTo>
                    <a:lnTo>
                      <a:pt x="55340" y="172578"/>
                    </a:lnTo>
                    <a:cubicBezTo>
                      <a:pt x="24835" y="172630"/>
                      <a:pt x="105" y="197127"/>
                      <a:pt x="0" y="227395"/>
                    </a:cubicBezTo>
                    <a:lnTo>
                      <a:pt x="0" y="695889"/>
                    </a:lnTo>
                    <a:lnTo>
                      <a:pt x="25146" y="695889"/>
                    </a:lnTo>
                    <a:close/>
                    <a:moveTo>
                      <a:pt x="232791" y="650524"/>
                    </a:moveTo>
                    <a:cubicBezTo>
                      <a:pt x="232791" y="657377"/>
                      <a:pt x="227220" y="662947"/>
                      <a:pt x="220313" y="662999"/>
                    </a:cubicBezTo>
                    <a:lnTo>
                      <a:pt x="160972" y="662999"/>
                    </a:lnTo>
                    <a:cubicBezTo>
                      <a:pt x="154050" y="662948"/>
                      <a:pt x="148451" y="657392"/>
                      <a:pt x="148400" y="650524"/>
                    </a:cubicBezTo>
                    <a:lnTo>
                      <a:pt x="148400" y="563384"/>
                    </a:lnTo>
                    <a:cubicBezTo>
                      <a:pt x="148400" y="556494"/>
                      <a:pt x="154029" y="550908"/>
                      <a:pt x="160972" y="550908"/>
                    </a:cubicBezTo>
                    <a:lnTo>
                      <a:pt x="220313" y="550908"/>
                    </a:lnTo>
                    <a:cubicBezTo>
                      <a:pt x="227205" y="550908"/>
                      <a:pt x="232791" y="556451"/>
                      <a:pt x="232791" y="563289"/>
                    </a:cubicBezTo>
                    <a:cubicBezTo>
                      <a:pt x="232791" y="563321"/>
                      <a:pt x="232791" y="563352"/>
                      <a:pt x="232791" y="563384"/>
                    </a:cubicBezTo>
                    <a:close/>
                    <a:moveTo>
                      <a:pt x="347091" y="650524"/>
                    </a:moveTo>
                    <a:cubicBezTo>
                      <a:pt x="347053" y="657144"/>
                      <a:pt x="341845" y="662601"/>
                      <a:pt x="335185" y="662999"/>
                    </a:cubicBezTo>
                    <a:lnTo>
                      <a:pt x="275463" y="662999"/>
                    </a:lnTo>
                    <a:cubicBezTo>
                      <a:pt x="268541" y="662948"/>
                      <a:pt x="262942" y="657392"/>
                      <a:pt x="262890" y="650524"/>
                    </a:cubicBezTo>
                    <a:lnTo>
                      <a:pt x="262890" y="530305"/>
                    </a:lnTo>
                    <a:cubicBezTo>
                      <a:pt x="262942" y="523436"/>
                      <a:pt x="268541" y="517881"/>
                      <a:pt x="275463" y="517829"/>
                    </a:cubicBezTo>
                    <a:lnTo>
                      <a:pt x="335185" y="517829"/>
                    </a:lnTo>
                    <a:cubicBezTo>
                      <a:pt x="342107" y="517881"/>
                      <a:pt x="347706" y="523436"/>
                      <a:pt x="347758" y="530305"/>
                    </a:cubicBezTo>
                    <a:close/>
                    <a:moveTo>
                      <a:pt x="461391" y="650524"/>
                    </a:moveTo>
                    <a:cubicBezTo>
                      <a:pt x="461353" y="657144"/>
                      <a:pt x="456145" y="662601"/>
                      <a:pt x="449485" y="662999"/>
                    </a:cubicBezTo>
                    <a:lnTo>
                      <a:pt x="390049" y="662999"/>
                    </a:lnTo>
                    <a:cubicBezTo>
                      <a:pt x="383126" y="662948"/>
                      <a:pt x="377528" y="657392"/>
                      <a:pt x="377476" y="650524"/>
                    </a:cubicBezTo>
                    <a:lnTo>
                      <a:pt x="377476" y="504031"/>
                    </a:lnTo>
                    <a:cubicBezTo>
                      <a:pt x="377423" y="497141"/>
                      <a:pt x="383009" y="491513"/>
                      <a:pt x="389953" y="491461"/>
                    </a:cubicBezTo>
                    <a:cubicBezTo>
                      <a:pt x="389985" y="491461"/>
                      <a:pt x="390017" y="491460"/>
                      <a:pt x="390049" y="491460"/>
                    </a:cubicBezTo>
                    <a:lnTo>
                      <a:pt x="449485" y="491460"/>
                    </a:lnTo>
                    <a:cubicBezTo>
                      <a:pt x="456429" y="491460"/>
                      <a:pt x="462058" y="497046"/>
                      <a:pt x="462058" y="503936"/>
                    </a:cubicBezTo>
                    <a:close/>
                    <a:moveTo>
                      <a:pt x="575691" y="468211"/>
                    </a:moveTo>
                    <a:lnTo>
                      <a:pt x="575691" y="650524"/>
                    </a:lnTo>
                    <a:cubicBezTo>
                      <a:pt x="575653" y="657144"/>
                      <a:pt x="570445" y="662601"/>
                      <a:pt x="563785" y="662999"/>
                    </a:cubicBezTo>
                    <a:lnTo>
                      <a:pt x="504444" y="662999"/>
                    </a:lnTo>
                    <a:cubicBezTo>
                      <a:pt x="497522" y="662948"/>
                      <a:pt x="491923" y="657392"/>
                      <a:pt x="491871" y="650524"/>
                    </a:cubicBezTo>
                    <a:lnTo>
                      <a:pt x="491871" y="468211"/>
                    </a:lnTo>
                    <a:cubicBezTo>
                      <a:pt x="491923" y="461342"/>
                      <a:pt x="497522" y="455787"/>
                      <a:pt x="504444" y="455735"/>
                    </a:cubicBezTo>
                    <a:lnTo>
                      <a:pt x="563785" y="455735"/>
                    </a:lnTo>
                    <a:cubicBezTo>
                      <a:pt x="570744" y="455735"/>
                      <a:pt x="576401" y="461305"/>
                      <a:pt x="576453" y="468211"/>
                    </a:cubicBezTo>
                    <a:close/>
                    <a:moveTo>
                      <a:pt x="548640" y="278337"/>
                    </a:moveTo>
                    <a:lnTo>
                      <a:pt x="554927" y="278337"/>
                    </a:lnTo>
                    <a:cubicBezTo>
                      <a:pt x="561870" y="278337"/>
                      <a:pt x="567500" y="283922"/>
                      <a:pt x="567500" y="290812"/>
                    </a:cubicBezTo>
                    <a:cubicBezTo>
                      <a:pt x="567500" y="297702"/>
                      <a:pt x="561870" y="303288"/>
                      <a:pt x="554927" y="303288"/>
                    </a:cubicBezTo>
                    <a:lnTo>
                      <a:pt x="548640" y="303288"/>
                    </a:lnTo>
                    <a:cubicBezTo>
                      <a:pt x="541696" y="303288"/>
                      <a:pt x="536067" y="297702"/>
                      <a:pt x="536067" y="290812"/>
                    </a:cubicBezTo>
                    <a:cubicBezTo>
                      <a:pt x="536067" y="283922"/>
                      <a:pt x="541696" y="278337"/>
                      <a:pt x="548640" y="278337"/>
                    </a:cubicBezTo>
                    <a:close/>
                    <a:moveTo>
                      <a:pt x="484441" y="278337"/>
                    </a:moveTo>
                    <a:lnTo>
                      <a:pt x="497110" y="278337"/>
                    </a:lnTo>
                    <a:cubicBezTo>
                      <a:pt x="504054" y="278337"/>
                      <a:pt x="509683" y="283922"/>
                      <a:pt x="509683" y="290812"/>
                    </a:cubicBezTo>
                    <a:cubicBezTo>
                      <a:pt x="509683" y="297702"/>
                      <a:pt x="504054" y="303288"/>
                      <a:pt x="497110" y="303288"/>
                    </a:cubicBezTo>
                    <a:lnTo>
                      <a:pt x="484441" y="303288"/>
                    </a:lnTo>
                    <a:cubicBezTo>
                      <a:pt x="477498" y="303288"/>
                      <a:pt x="471869" y="297702"/>
                      <a:pt x="471869" y="290812"/>
                    </a:cubicBezTo>
                    <a:cubicBezTo>
                      <a:pt x="471869" y="283922"/>
                      <a:pt x="477498" y="278337"/>
                      <a:pt x="484441" y="278337"/>
                    </a:cubicBezTo>
                    <a:close/>
                    <a:moveTo>
                      <a:pt x="471392" y="365098"/>
                    </a:moveTo>
                    <a:cubicBezTo>
                      <a:pt x="465195" y="361991"/>
                      <a:pt x="462710" y="354486"/>
                      <a:pt x="465842" y="348337"/>
                    </a:cubicBezTo>
                    <a:cubicBezTo>
                      <a:pt x="468975" y="342188"/>
                      <a:pt x="476538" y="339722"/>
                      <a:pt x="482735" y="342830"/>
                    </a:cubicBezTo>
                    <a:cubicBezTo>
                      <a:pt x="482893" y="342909"/>
                      <a:pt x="483049" y="342992"/>
                      <a:pt x="483203" y="343077"/>
                    </a:cubicBezTo>
                    <a:lnTo>
                      <a:pt x="526161" y="365760"/>
                    </a:lnTo>
                    <a:lnTo>
                      <a:pt x="526161" y="365760"/>
                    </a:lnTo>
                    <a:cubicBezTo>
                      <a:pt x="532158" y="369081"/>
                      <a:pt x="534431" y="376516"/>
                      <a:pt x="531305" y="382583"/>
                    </a:cubicBezTo>
                    <a:lnTo>
                      <a:pt x="508635" y="425302"/>
                    </a:lnTo>
                    <a:cubicBezTo>
                      <a:pt x="505374" y="431409"/>
                      <a:pt x="497740" y="433737"/>
                      <a:pt x="491585" y="430500"/>
                    </a:cubicBezTo>
                    <a:cubicBezTo>
                      <a:pt x="485430" y="427264"/>
                      <a:pt x="483085" y="419690"/>
                      <a:pt x="486347" y="413583"/>
                    </a:cubicBezTo>
                    <a:lnTo>
                      <a:pt x="494824" y="397894"/>
                    </a:lnTo>
                    <a:lnTo>
                      <a:pt x="173260" y="502235"/>
                    </a:lnTo>
                    <a:cubicBezTo>
                      <a:pt x="171993" y="502623"/>
                      <a:pt x="170680" y="502845"/>
                      <a:pt x="169355" y="502896"/>
                    </a:cubicBezTo>
                    <a:cubicBezTo>
                      <a:pt x="163912" y="502937"/>
                      <a:pt x="159081" y="499447"/>
                      <a:pt x="157448" y="494296"/>
                    </a:cubicBezTo>
                    <a:cubicBezTo>
                      <a:pt x="155212" y="487773"/>
                      <a:pt x="158728" y="480686"/>
                      <a:pt x="165301" y="478467"/>
                    </a:cubicBezTo>
                    <a:cubicBezTo>
                      <a:pt x="165351" y="478450"/>
                      <a:pt x="165400" y="478434"/>
                      <a:pt x="165449" y="478418"/>
                    </a:cubicBezTo>
                    <a:lnTo>
                      <a:pt x="488252" y="374455"/>
                    </a:lnTo>
                    <a:close/>
                    <a:moveTo>
                      <a:pt x="157067" y="290812"/>
                    </a:moveTo>
                    <a:cubicBezTo>
                      <a:pt x="157119" y="283944"/>
                      <a:pt x="162718" y="278388"/>
                      <a:pt x="169640" y="278337"/>
                    </a:cubicBezTo>
                    <a:lnTo>
                      <a:pt x="175927" y="278337"/>
                    </a:lnTo>
                    <a:cubicBezTo>
                      <a:pt x="182871" y="278337"/>
                      <a:pt x="188500" y="283922"/>
                      <a:pt x="188500" y="290812"/>
                    </a:cubicBezTo>
                    <a:cubicBezTo>
                      <a:pt x="188500" y="297702"/>
                      <a:pt x="182871" y="303288"/>
                      <a:pt x="175927" y="303288"/>
                    </a:cubicBezTo>
                    <a:lnTo>
                      <a:pt x="169640" y="303288"/>
                    </a:lnTo>
                    <a:cubicBezTo>
                      <a:pt x="162808" y="303134"/>
                      <a:pt x="157351" y="297593"/>
                      <a:pt x="157353" y="290812"/>
                    </a:cubicBezTo>
                    <a:close/>
                    <a:moveTo>
                      <a:pt x="214694" y="290812"/>
                    </a:moveTo>
                    <a:cubicBezTo>
                      <a:pt x="214745" y="283944"/>
                      <a:pt x="220344" y="278388"/>
                      <a:pt x="227267" y="278337"/>
                    </a:cubicBezTo>
                    <a:lnTo>
                      <a:pt x="240125" y="278337"/>
                    </a:lnTo>
                    <a:cubicBezTo>
                      <a:pt x="247069" y="278337"/>
                      <a:pt x="252698" y="283922"/>
                      <a:pt x="252698" y="290812"/>
                    </a:cubicBezTo>
                    <a:cubicBezTo>
                      <a:pt x="252698" y="297702"/>
                      <a:pt x="247069" y="303288"/>
                      <a:pt x="240125" y="303288"/>
                    </a:cubicBezTo>
                    <a:lnTo>
                      <a:pt x="227552" y="303288"/>
                    </a:lnTo>
                    <a:cubicBezTo>
                      <a:pt x="220608" y="303288"/>
                      <a:pt x="214979" y="297702"/>
                      <a:pt x="214979" y="290812"/>
                    </a:cubicBezTo>
                    <a:close/>
                    <a:moveTo>
                      <a:pt x="419957" y="278337"/>
                    </a:moveTo>
                    <a:lnTo>
                      <a:pt x="432816" y="278337"/>
                    </a:lnTo>
                    <a:cubicBezTo>
                      <a:pt x="439760" y="278337"/>
                      <a:pt x="445389" y="283922"/>
                      <a:pt x="445389" y="290812"/>
                    </a:cubicBezTo>
                    <a:cubicBezTo>
                      <a:pt x="445389" y="297702"/>
                      <a:pt x="439760" y="303288"/>
                      <a:pt x="432816" y="303288"/>
                    </a:cubicBezTo>
                    <a:lnTo>
                      <a:pt x="420243" y="303288"/>
                    </a:lnTo>
                    <a:cubicBezTo>
                      <a:pt x="413299" y="303288"/>
                      <a:pt x="407670" y="297702"/>
                      <a:pt x="407670" y="290812"/>
                    </a:cubicBezTo>
                    <a:cubicBezTo>
                      <a:pt x="407670" y="283922"/>
                      <a:pt x="413299" y="278337"/>
                      <a:pt x="420243" y="278337"/>
                    </a:cubicBezTo>
                    <a:close/>
                    <a:moveTo>
                      <a:pt x="355664" y="278337"/>
                    </a:moveTo>
                    <a:lnTo>
                      <a:pt x="368618" y="278337"/>
                    </a:lnTo>
                    <a:cubicBezTo>
                      <a:pt x="375561" y="278337"/>
                      <a:pt x="381190" y="283922"/>
                      <a:pt x="381190" y="290812"/>
                    </a:cubicBezTo>
                    <a:cubicBezTo>
                      <a:pt x="381190" y="297702"/>
                      <a:pt x="375561" y="303288"/>
                      <a:pt x="368618" y="303288"/>
                    </a:cubicBezTo>
                    <a:lnTo>
                      <a:pt x="355949" y="303288"/>
                    </a:lnTo>
                    <a:cubicBezTo>
                      <a:pt x="349005" y="303288"/>
                      <a:pt x="343376" y="297702"/>
                      <a:pt x="343376" y="290812"/>
                    </a:cubicBezTo>
                    <a:cubicBezTo>
                      <a:pt x="343376" y="283922"/>
                      <a:pt x="349005" y="278337"/>
                      <a:pt x="355949" y="278337"/>
                    </a:cubicBezTo>
                    <a:close/>
                    <a:moveTo>
                      <a:pt x="304324" y="303288"/>
                    </a:moveTo>
                    <a:lnTo>
                      <a:pt x="291751" y="303288"/>
                    </a:lnTo>
                    <a:cubicBezTo>
                      <a:pt x="284807" y="303288"/>
                      <a:pt x="279178" y="297702"/>
                      <a:pt x="279178" y="290812"/>
                    </a:cubicBezTo>
                    <a:cubicBezTo>
                      <a:pt x="279178" y="283922"/>
                      <a:pt x="284807" y="278337"/>
                      <a:pt x="291751" y="278337"/>
                    </a:cubicBezTo>
                    <a:lnTo>
                      <a:pt x="304610" y="278337"/>
                    </a:lnTo>
                    <a:cubicBezTo>
                      <a:pt x="311553" y="278337"/>
                      <a:pt x="317183" y="283922"/>
                      <a:pt x="317183" y="290812"/>
                    </a:cubicBezTo>
                    <a:cubicBezTo>
                      <a:pt x="317183" y="297702"/>
                      <a:pt x="311553" y="303288"/>
                      <a:pt x="304610" y="303288"/>
                    </a:cubicBezTo>
                    <a:close/>
                    <a:moveTo>
                      <a:pt x="193262" y="148005"/>
                    </a:moveTo>
                    <a:cubicBezTo>
                      <a:pt x="172437" y="127257"/>
                      <a:pt x="172507" y="93686"/>
                      <a:pt x="193417" y="73022"/>
                    </a:cubicBezTo>
                    <a:cubicBezTo>
                      <a:pt x="214328" y="52359"/>
                      <a:pt x="248161" y="52428"/>
                      <a:pt x="268986" y="73176"/>
                    </a:cubicBezTo>
                    <a:cubicBezTo>
                      <a:pt x="289751" y="93864"/>
                      <a:pt x="289751" y="127317"/>
                      <a:pt x="268986" y="148005"/>
                    </a:cubicBezTo>
                    <a:cubicBezTo>
                      <a:pt x="296796" y="162095"/>
                      <a:pt x="314307" y="190457"/>
                      <a:pt x="314325" y="221441"/>
                    </a:cubicBezTo>
                    <a:cubicBezTo>
                      <a:pt x="313721" y="228305"/>
                      <a:pt x="307624" y="233383"/>
                      <a:pt x="300706" y="232784"/>
                    </a:cubicBezTo>
                    <a:cubicBezTo>
                      <a:pt x="294626" y="232258"/>
                      <a:pt x="289805" y="227474"/>
                      <a:pt x="289274" y="221441"/>
                    </a:cubicBezTo>
                    <a:cubicBezTo>
                      <a:pt x="289274" y="189600"/>
                      <a:pt x="263261" y="163789"/>
                      <a:pt x="231172" y="163789"/>
                    </a:cubicBezTo>
                    <a:cubicBezTo>
                      <a:pt x="199083" y="163789"/>
                      <a:pt x="173069" y="189600"/>
                      <a:pt x="173069" y="221441"/>
                    </a:cubicBezTo>
                    <a:cubicBezTo>
                      <a:pt x="173069" y="228331"/>
                      <a:pt x="167440" y="233916"/>
                      <a:pt x="160496" y="233916"/>
                    </a:cubicBezTo>
                    <a:cubicBezTo>
                      <a:pt x="153552" y="233916"/>
                      <a:pt x="147923" y="228331"/>
                      <a:pt x="147923" y="221441"/>
                    </a:cubicBezTo>
                    <a:cubicBezTo>
                      <a:pt x="147985" y="190469"/>
                      <a:pt x="165483" y="162128"/>
                      <a:pt x="193262" y="148005"/>
                    </a:cubicBezTo>
                    <a:close/>
                  </a:path>
                </a:pathLst>
              </a:custGeom>
              <a:grpFill/>
              <a:ln w="9525" cap="flat">
                <a:noFill/>
                <a:prstDash val="solid"/>
                <a:miter/>
              </a:ln>
            </p:spPr>
            <p:txBody>
              <a:bodyPr rtlCol="0" anchor="ctr"/>
              <a:lstStyle/>
              <a:p>
                <a:endParaRPr lang="en-EG"/>
              </a:p>
            </p:txBody>
          </p:sp>
          <p:sp>
            <p:nvSpPr>
              <p:cNvPr id="40" name="Freeform 39">
                <a:extLst>
                  <a:ext uri="{FF2B5EF4-FFF2-40B4-BE49-F238E27FC236}">
                    <a16:creationId xmlns:a16="http://schemas.microsoft.com/office/drawing/2014/main" id="{AEF02558-744A-8D4D-966D-81033CA2D245}"/>
                  </a:ext>
                </a:extLst>
              </p:cNvPr>
              <p:cNvSpPr/>
              <p:nvPr/>
            </p:nvSpPr>
            <p:spPr>
              <a:xfrm>
                <a:off x="2905167" y="5855862"/>
                <a:ext cx="34290" cy="95267"/>
              </a:xfrm>
              <a:custGeom>
                <a:avLst/>
                <a:gdLst>
                  <a:gd name="connsiteX0" fmla="*/ 0 w 34290"/>
                  <a:gd name="connsiteY0" fmla="*/ 0 h 95267"/>
                  <a:gd name="connsiteX1" fmla="*/ 34290 w 34290"/>
                  <a:gd name="connsiteY1" fmla="*/ 0 h 95267"/>
                  <a:gd name="connsiteX2" fmla="*/ 34290 w 34290"/>
                  <a:gd name="connsiteY2" fmla="*/ 95268 h 95267"/>
                  <a:gd name="connsiteX3" fmla="*/ 0 w 34290"/>
                  <a:gd name="connsiteY3" fmla="*/ 95268 h 95267"/>
                </a:gdLst>
                <a:ahLst/>
                <a:cxnLst>
                  <a:cxn ang="0">
                    <a:pos x="connsiteX0" y="connsiteY0"/>
                  </a:cxn>
                  <a:cxn ang="0">
                    <a:pos x="connsiteX1" y="connsiteY1"/>
                  </a:cxn>
                  <a:cxn ang="0">
                    <a:pos x="connsiteX2" y="connsiteY2"/>
                  </a:cxn>
                  <a:cxn ang="0">
                    <a:pos x="connsiteX3" y="connsiteY3"/>
                  </a:cxn>
                </a:cxnLst>
                <a:rect l="l" t="t" r="r" b="b"/>
                <a:pathLst>
                  <a:path w="34290" h="95267">
                    <a:moveTo>
                      <a:pt x="0" y="0"/>
                    </a:moveTo>
                    <a:lnTo>
                      <a:pt x="34290" y="0"/>
                    </a:lnTo>
                    <a:lnTo>
                      <a:pt x="34290" y="95268"/>
                    </a:lnTo>
                    <a:lnTo>
                      <a:pt x="0" y="95268"/>
                    </a:lnTo>
                    <a:close/>
                  </a:path>
                </a:pathLst>
              </a:custGeom>
              <a:grpFill/>
              <a:ln w="9525" cap="flat">
                <a:noFill/>
                <a:prstDash val="solid"/>
                <a:miter/>
              </a:ln>
            </p:spPr>
            <p:txBody>
              <a:bodyPr rtlCol="0" anchor="ctr"/>
              <a:lstStyle/>
              <a:p>
                <a:endParaRPr lang="en-EG"/>
              </a:p>
            </p:txBody>
          </p:sp>
          <p:sp>
            <p:nvSpPr>
              <p:cNvPr id="41" name="Freeform 40">
                <a:extLst>
                  <a:ext uri="{FF2B5EF4-FFF2-40B4-BE49-F238E27FC236}">
                    <a16:creationId xmlns:a16="http://schemas.microsoft.com/office/drawing/2014/main" id="{A5A3898C-E2FA-5745-9E5B-CDE4F761C46C}"/>
                  </a:ext>
                </a:extLst>
              </p:cNvPr>
              <p:cNvSpPr/>
              <p:nvPr/>
            </p:nvSpPr>
            <p:spPr>
              <a:xfrm>
                <a:off x="3019657" y="5829588"/>
                <a:ext cx="34290" cy="121541"/>
              </a:xfrm>
              <a:custGeom>
                <a:avLst/>
                <a:gdLst>
                  <a:gd name="connsiteX0" fmla="*/ 0 w 34290"/>
                  <a:gd name="connsiteY0" fmla="*/ 0 h 121541"/>
                  <a:gd name="connsiteX1" fmla="*/ 34290 w 34290"/>
                  <a:gd name="connsiteY1" fmla="*/ 0 h 121541"/>
                  <a:gd name="connsiteX2" fmla="*/ 34290 w 34290"/>
                  <a:gd name="connsiteY2" fmla="*/ 121542 h 121541"/>
                  <a:gd name="connsiteX3" fmla="*/ 0 w 34290"/>
                  <a:gd name="connsiteY3" fmla="*/ 121542 h 121541"/>
                </a:gdLst>
                <a:ahLst/>
                <a:cxnLst>
                  <a:cxn ang="0">
                    <a:pos x="connsiteX0" y="connsiteY0"/>
                  </a:cxn>
                  <a:cxn ang="0">
                    <a:pos x="connsiteX1" y="connsiteY1"/>
                  </a:cxn>
                  <a:cxn ang="0">
                    <a:pos x="connsiteX2" y="connsiteY2"/>
                  </a:cxn>
                  <a:cxn ang="0">
                    <a:pos x="connsiteX3" y="connsiteY3"/>
                  </a:cxn>
                </a:cxnLst>
                <a:rect l="l" t="t" r="r" b="b"/>
                <a:pathLst>
                  <a:path w="34290" h="121541">
                    <a:moveTo>
                      <a:pt x="0" y="0"/>
                    </a:moveTo>
                    <a:lnTo>
                      <a:pt x="34290" y="0"/>
                    </a:lnTo>
                    <a:lnTo>
                      <a:pt x="34290" y="121542"/>
                    </a:lnTo>
                    <a:lnTo>
                      <a:pt x="0" y="121542"/>
                    </a:lnTo>
                    <a:close/>
                  </a:path>
                </a:pathLst>
              </a:custGeom>
              <a:grpFill/>
              <a:ln w="9525" cap="flat">
                <a:noFill/>
                <a:prstDash val="solid"/>
                <a:miter/>
              </a:ln>
            </p:spPr>
            <p:txBody>
              <a:bodyPr rtlCol="0" anchor="ctr"/>
              <a:lstStyle/>
              <a:p>
                <a:endParaRPr lang="en-EG"/>
              </a:p>
            </p:txBody>
          </p:sp>
          <p:sp>
            <p:nvSpPr>
              <p:cNvPr id="42" name="Freeform 41">
                <a:extLst>
                  <a:ext uri="{FF2B5EF4-FFF2-40B4-BE49-F238E27FC236}">
                    <a16:creationId xmlns:a16="http://schemas.microsoft.com/office/drawing/2014/main" id="{49092F96-6518-F648-81C6-ADC74C93B853}"/>
                  </a:ext>
                </a:extLst>
              </p:cNvPr>
              <p:cNvSpPr/>
              <p:nvPr/>
            </p:nvSpPr>
            <p:spPr>
              <a:xfrm>
                <a:off x="2790676" y="5888941"/>
                <a:ext cx="34290" cy="62188"/>
              </a:xfrm>
              <a:custGeom>
                <a:avLst/>
                <a:gdLst>
                  <a:gd name="connsiteX0" fmla="*/ 0 w 34290"/>
                  <a:gd name="connsiteY0" fmla="*/ 0 h 62188"/>
                  <a:gd name="connsiteX1" fmla="*/ 34290 w 34290"/>
                  <a:gd name="connsiteY1" fmla="*/ 0 h 62188"/>
                  <a:gd name="connsiteX2" fmla="*/ 34290 w 34290"/>
                  <a:gd name="connsiteY2" fmla="*/ 62189 h 62188"/>
                  <a:gd name="connsiteX3" fmla="*/ 0 w 34290"/>
                  <a:gd name="connsiteY3" fmla="*/ 62189 h 62188"/>
                </a:gdLst>
                <a:ahLst/>
                <a:cxnLst>
                  <a:cxn ang="0">
                    <a:pos x="connsiteX0" y="connsiteY0"/>
                  </a:cxn>
                  <a:cxn ang="0">
                    <a:pos x="connsiteX1" y="connsiteY1"/>
                  </a:cxn>
                  <a:cxn ang="0">
                    <a:pos x="connsiteX2" y="connsiteY2"/>
                  </a:cxn>
                  <a:cxn ang="0">
                    <a:pos x="connsiteX3" y="connsiteY3"/>
                  </a:cxn>
                </a:cxnLst>
                <a:rect l="l" t="t" r="r" b="b"/>
                <a:pathLst>
                  <a:path w="34290" h="62188">
                    <a:moveTo>
                      <a:pt x="0" y="0"/>
                    </a:moveTo>
                    <a:lnTo>
                      <a:pt x="34290" y="0"/>
                    </a:lnTo>
                    <a:lnTo>
                      <a:pt x="34290" y="62189"/>
                    </a:lnTo>
                    <a:lnTo>
                      <a:pt x="0" y="62189"/>
                    </a:lnTo>
                    <a:close/>
                  </a:path>
                </a:pathLst>
              </a:custGeom>
              <a:grpFill/>
              <a:ln w="9525" cap="flat">
                <a:noFill/>
                <a:prstDash val="solid"/>
                <a:miter/>
              </a:ln>
            </p:spPr>
            <p:txBody>
              <a:bodyPr rtlCol="0" anchor="ctr"/>
              <a:lstStyle/>
              <a:p>
                <a:endParaRPr lang="en-EG"/>
              </a:p>
            </p:txBody>
          </p:sp>
          <p:sp>
            <p:nvSpPr>
              <p:cNvPr id="43" name="Freeform 42">
                <a:extLst>
                  <a:ext uri="{FF2B5EF4-FFF2-40B4-BE49-F238E27FC236}">
                    <a16:creationId xmlns:a16="http://schemas.microsoft.com/office/drawing/2014/main" id="{2D8DE363-94D1-4F41-9186-FCCF198B712A}"/>
                  </a:ext>
                </a:extLst>
              </p:cNvPr>
              <p:cNvSpPr/>
              <p:nvPr/>
            </p:nvSpPr>
            <p:spPr>
              <a:xfrm>
                <a:off x="3105382" y="5320359"/>
                <a:ext cx="142208" cy="141105"/>
              </a:xfrm>
              <a:custGeom>
                <a:avLst/>
                <a:gdLst>
                  <a:gd name="connsiteX0" fmla="*/ 0 w 142208"/>
                  <a:gd name="connsiteY0" fmla="*/ 0 h 141105"/>
                  <a:gd name="connsiteX1" fmla="*/ 0 w 142208"/>
                  <a:gd name="connsiteY1" fmla="*/ 141106 h 141105"/>
                  <a:gd name="connsiteX2" fmla="*/ 142208 w 142208"/>
                  <a:gd name="connsiteY2" fmla="*/ 141106 h 141105"/>
                  <a:gd name="connsiteX3" fmla="*/ 0 w 142208"/>
                  <a:gd name="connsiteY3" fmla="*/ 0 h 141105"/>
                </a:gdLst>
                <a:ahLst/>
                <a:cxnLst>
                  <a:cxn ang="0">
                    <a:pos x="connsiteX0" y="connsiteY0"/>
                  </a:cxn>
                  <a:cxn ang="0">
                    <a:pos x="connsiteX1" y="connsiteY1"/>
                  </a:cxn>
                  <a:cxn ang="0">
                    <a:pos x="connsiteX2" y="connsiteY2"/>
                  </a:cxn>
                  <a:cxn ang="0">
                    <a:pos x="connsiteX3" y="connsiteY3"/>
                  </a:cxn>
                </a:cxnLst>
                <a:rect l="l" t="t" r="r" b="b"/>
                <a:pathLst>
                  <a:path w="142208" h="141105">
                    <a:moveTo>
                      <a:pt x="0" y="0"/>
                    </a:moveTo>
                    <a:lnTo>
                      <a:pt x="0" y="141106"/>
                    </a:lnTo>
                    <a:lnTo>
                      <a:pt x="142208" y="141106"/>
                    </a:lnTo>
                    <a:lnTo>
                      <a:pt x="0" y="0"/>
                    </a:lnTo>
                    <a:close/>
                  </a:path>
                </a:pathLst>
              </a:custGeom>
              <a:grpFill/>
              <a:ln w="9525" cap="flat">
                <a:noFill/>
                <a:prstDash val="solid"/>
                <a:miter/>
              </a:ln>
            </p:spPr>
            <p:txBody>
              <a:bodyPr rtlCol="0" anchor="ctr"/>
              <a:lstStyle/>
              <a:p>
                <a:endParaRPr lang="en-EG"/>
              </a:p>
            </p:txBody>
          </p:sp>
          <p:sp>
            <p:nvSpPr>
              <p:cNvPr id="44" name="Freeform 43">
                <a:extLst>
                  <a:ext uri="{FF2B5EF4-FFF2-40B4-BE49-F238E27FC236}">
                    <a16:creationId xmlns:a16="http://schemas.microsoft.com/office/drawing/2014/main" id="{53ED9EC2-F6A5-334A-B8F9-E5310D9F99AA}"/>
                  </a:ext>
                </a:extLst>
              </p:cNvPr>
              <p:cNvSpPr/>
              <p:nvPr/>
            </p:nvSpPr>
            <p:spPr>
              <a:xfrm>
                <a:off x="2819727" y="5395212"/>
                <a:ext cx="57150" cy="56706"/>
              </a:xfrm>
              <a:custGeom>
                <a:avLst/>
                <a:gdLst>
                  <a:gd name="connsiteX0" fmla="*/ 28575 w 57150"/>
                  <a:gd name="connsiteY0" fmla="*/ 56707 h 56706"/>
                  <a:gd name="connsiteX1" fmla="*/ 57150 w 57150"/>
                  <a:gd name="connsiteY1" fmla="*/ 28353 h 56706"/>
                  <a:gd name="connsiteX2" fmla="*/ 28575 w 57150"/>
                  <a:gd name="connsiteY2" fmla="*/ 0 h 56706"/>
                  <a:gd name="connsiteX3" fmla="*/ 0 w 57150"/>
                  <a:gd name="connsiteY3" fmla="*/ 28353 h 56706"/>
                  <a:gd name="connsiteX4" fmla="*/ 28575 w 57150"/>
                  <a:gd name="connsiteY4" fmla="*/ 56707 h 56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6706">
                    <a:moveTo>
                      <a:pt x="28575" y="56707"/>
                    </a:moveTo>
                    <a:cubicBezTo>
                      <a:pt x="44357" y="56707"/>
                      <a:pt x="57150" y="44013"/>
                      <a:pt x="57150" y="28353"/>
                    </a:cubicBezTo>
                    <a:cubicBezTo>
                      <a:pt x="57150" y="12694"/>
                      <a:pt x="44357" y="0"/>
                      <a:pt x="28575" y="0"/>
                    </a:cubicBezTo>
                    <a:cubicBezTo>
                      <a:pt x="12793" y="0"/>
                      <a:pt x="0" y="12694"/>
                      <a:pt x="0" y="28353"/>
                    </a:cubicBezTo>
                    <a:cubicBezTo>
                      <a:pt x="0" y="44013"/>
                      <a:pt x="12793" y="56707"/>
                      <a:pt x="28575" y="56707"/>
                    </a:cubicBezTo>
                    <a:close/>
                  </a:path>
                </a:pathLst>
              </a:custGeom>
              <a:grpFill/>
              <a:ln w="9525" cap="flat">
                <a:noFill/>
                <a:prstDash val="solid"/>
                <a:miter/>
              </a:ln>
            </p:spPr>
            <p:txBody>
              <a:bodyPr rtlCol="0" anchor="ctr"/>
              <a:lstStyle/>
              <a:p>
                <a:endParaRPr lang="en-EG"/>
              </a:p>
            </p:txBody>
          </p:sp>
          <p:sp>
            <p:nvSpPr>
              <p:cNvPr id="45" name="Freeform 44">
                <a:extLst>
                  <a:ext uri="{FF2B5EF4-FFF2-40B4-BE49-F238E27FC236}">
                    <a16:creationId xmlns:a16="http://schemas.microsoft.com/office/drawing/2014/main" id="{73452B9A-366E-AF4C-8F19-4945D2AB0DBF}"/>
                  </a:ext>
                </a:extLst>
              </p:cNvPr>
              <p:cNvSpPr/>
              <p:nvPr/>
            </p:nvSpPr>
            <p:spPr>
              <a:xfrm>
                <a:off x="3134243" y="5793768"/>
                <a:ext cx="34290" cy="157267"/>
              </a:xfrm>
              <a:custGeom>
                <a:avLst/>
                <a:gdLst>
                  <a:gd name="connsiteX0" fmla="*/ 0 w 34290"/>
                  <a:gd name="connsiteY0" fmla="*/ 0 h 157267"/>
                  <a:gd name="connsiteX1" fmla="*/ 34290 w 34290"/>
                  <a:gd name="connsiteY1" fmla="*/ 0 h 157267"/>
                  <a:gd name="connsiteX2" fmla="*/ 34290 w 34290"/>
                  <a:gd name="connsiteY2" fmla="*/ 157267 h 157267"/>
                  <a:gd name="connsiteX3" fmla="*/ 0 w 34290"/>
                  <a:gd name="connsiteY3" fmla="*/ 157267 h 157267"/>
                </a:gdLst>
                <a:ahLst/>
                <a:cxnLst>
                  <a:cxn ang="0">
                    <a:pos x="connsiteX0" y="connsiteY0"/>
                  </a:cxn>
                  <a:cxn ang="0">
                    <a:pos x="connsiteX1" y="connsiteY1"/>
                  </a:cxn>
                  <a:cxn ang="0">
                    <a:pos x="connsiteX2" y="connsiteY2"/>
                  </a:cxn>
                  <a:cxn ang="0">
                    <a:pos x="connsiteX3" y="connsiteY3"/>
                  </a:cxn>
                </a:cxnLst>
                <a:rect l="l" t="t" r="r" b="b"/>
                <a:pathLst>
                  <a:path w="34290" h="157267">
                    <a:moveTo>
                      <a:pt x="0" y="0"/>
                    </a:moveTo>
                    <a:lnTo>
                      <a:pt x="34290" y="0"/>
                    </a:lnTo>
                    <a:lnTo>
                      <a:pt x="34290" y="157267"/>
                    </a:lnTo>
                    <a:lnTo>
                      <a:pt x="0" y="157267"/>
                    </a:lnTo>
                    <a:close/>
                  </a:path>
                </a:pathLst>
              </a:custGeom>
              <a:grpFill/>
              <a:ln w="9525" cap="flat">
                <a:noFill/>
                <a:prstDash val="solid"/>
                <a:miter/>
              </a:ln>
            </p:spPr>
            <p:txBody>
              <a:bodyPr rtlCol="0" anchor="ctr"/>
              <a:lstStyle/>
              <a:p>
                <a:endParaRPr lang="en-EG"/>
              </a:p>
            </p:txBody>
          </p:sp>
          <p:sp>
            <p:nvSpPr>
              <p:cNvPr id="46" name="Freeform 45">
                <a:extLst>
                  <a:ext uri="{FF2B5EF4-FFF2-40B4-BE49-F238E27FC236}">
                    <a16:creationId xmlns:a16="http://schemas.microsoft.com/office/drawing/2014/main" id="{59A4EBA4-866C-CE44-880F-74830D20A036}"/>
                  </a:ext>
                </a:extLst>
              </p:cNvPr>
              <p:cNvSpPr/>
              <p:nvPr/>
            </p:nvSpPr>
            <p:spPr>
              <a:xfrm>
                <a:off x="2580933" y="6033921"/>
                <a:ext cx="797251" cy="89502"/>
              </a:xfrm>
              <a:custGeom>
                <a:avLst/>
                <a:gdLst>
                  <a:gd name="connsiteX0" fmla="*/ 784863 w 797251"/>
                  <a:gd name="connsiteY0" fmla="*/ 0 h 89502"/>
                  <a:gd name="connsiteX1" fmla="*/ 12386 w 797251"/>
                  <a:gd name="connsiteY1" fmla="*/ 0 h 89502"/>
                  <a:gd name="connsiteX2" fmla="*/ 0 w 797251"/>
                  <a:gd name="connsiteY2" fmla="*/ 12094 h 89502"/>
                  <a:gd name="connsiteX3" fmla="*/ 384 w 797251"/>
                  <a:gd name="connsiteY3" fmla="*/ 15217 h 89502"/>
                  <a:gd name="connsiteX4" fmla="*/ 99158 w 797251"/>
                  <a:gd name="connsiteY4" fmla="*/ 89503 h 89502"/>
                  <a:gd name="connsiteX5" fmla="*/ 698090 w 797251"/>
                  <a:gd name="connsiteY5" fmla="*/ 89503 h 89502"/>
                  <a:gd name="connsiteX6" fmla="*/ 796865 w 797251"/>
                  <a:gd name="connsiteY6" fmla="*/ 15217 h 89502"/>
                  <a:gd name="connsiteX7" fmla="*/ 788010 w 797251"/>
                  <a:gd name="connsiteY7" fmla="*/ 381 h 89502"/>
                  <a:gd name="connsiteX8" fmla="*/ 784863 w 797251"/>
                  <a:gd name="connsiteY8" fmla="*/ 0 h 89502"/>
                  <a:gd name="connsiteX9" fmla="*/ 398624 w 797251"/>
                  <a:gd name="connsiteY9" fmla="*/ 66159 h 89502"/>
                  <a:gd name="connsiteX10" fmla="*/ 376908 w 797251"/>
                  <a:gd name="connsiteY10" fmla="*/ 44610 h 89502"/>
                  <a:gd name="connsiteX11" fmla="*/ 398625 w 797251"/>
                  <a:gd name="connsiteY11" fmla="*/ 23061 h 89502"/>
                  <a:gd name="connsiteX12" fmla="*/ 420342 w 797251"/>
                  <a:gd name="connsiteY12" fmla="*/ 44610 h 89502"/>
                  <a:gd name="connsiteX13" fmla="*/ 420341 w 797251"/>
                  <a:gd name="connsiteY13" fmla="*/ 44704 h 89502"/>
                  <a:gd name="connsiteX14" fmla="*/ 398624 w 797251"/>
                  <a:gd name="connsiteY14" fmla="*/ 66253 h 8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7251" h="89502">
                    <a:moveTo>
                      <a:pt x="784863" y="0"/>
                    </a:moveTo>
                    <a:lnTo>
                      <a:pt x="12386" y="0"/>
                    </a:lnTo>
                    <a:cubicBezTo>
                      <a:pt x="5600" y="-54"/>
                      <a:pt x="55" y="5361"/>
                      <a:pt x="0" y="12094"/>
                    </a:cubicBezTo>
                    <a:cubicBezTo>
                      <a:pt x="-8" y="13147"/>
                      <a:pt x="121" y="14197"/>
                      <a:pt x="384" y="15217"/>
                    </a:cubicBezTo>
                    <a:cubicBezTo>
                      <a:pt x="12893" y="59089"/>
                      <a:pt x="53208" y="89409"/>
                      <a:pt x="99158" y="89503"/>
                    </a:cubicBezTo>
                    <a:lnTo>
                      <a:pt x="698090" y="89503"/>
                    </a:lnTo>
                    <a:cubicBezTo>
                      <a:pt x="744041" y="89409"/>
                      <a:pt x="784356" y="59089"/>
                      <a:pt x="796865" y="15217"/>
                    </a:cubicBezTo>
                    <a:cubicBezTo>
                      <a:pt x="798548" y="8694"/>
                      <a:pt x="794584" y="2052"/>
                      <a:pt x="788010" y="381"/>
                    </a:cubicBezTo>
                    <a:cubicBezTo>
                      <a:pt x="786982" y="120"/>
                      <a:pt x="785924" y="-8"/>
                      <a:pt x="784863" y="0"/>
                    </a:cubicBezTo>
                    <a:close/>
                    <a:moveTo>
                      <a:pt x="398624" y="66159"/>
                    </a:moveTo>
                    <a:cubicBezTo>
                      <a:pt x="386630" y="66158"/>
                      <a:pt x="376908" y="56511"/>
                      <a:pt x="376908" y="44610"/>
                    </a:cubicBezTo>
                    <a:cubicBezTo>
                      <a:pt x="376908" y="32709"/>
                      <a:pt x="386631" y="23061"/>
                      <a:pt x="398625" y="23061"/>
                    </a:cubicBezTo>
                    <a:cubicBezTo>
                      <a:pt x="410619" y="23061"/>
                      <a:pt x="420342" y="32709"/>
                      <a:pt x="420342" y="44610"/>
                    </a:cubicBezTo>
                    <a:cubicBezTo>
                      <a:pt x="420342" y="44642"/>
                      <a:pt x="420342" y="44673"/>
                      <a:pt x="420341" y="44704"/>
                    </a:cubicBezTo>
                    <a:cubicBezTo>
                      <a:pt x="420341" y="56605"/>
                      <a:pt x="410618" y="66253"/>
                      <a:pt x="398624" y="66253"/>
                    </a:cubicBezTo>
                    <a:close/>
                  </a:path>
                </a:pathLst>
              </a:custGeom>
              <a:grpFill/>
              <a:ln w="9525" cap="flat">
                <a:noFill/>
                <a:prstDash val="solid"/>
                <a:miter/>
              </a:ln>
            </p:spPr>
            <p:txBody>
              <a:bodyPr rtlCol="0" anchor="ctr"/>
              <a:lstStyle/>
              <a:p>
                <a:endParaRPr lang="en-EG"/>
              </a:p>
            </p:txBody>
          </p:sp>
        </p:grpSp>
      </p:grpSp>
      <p:grpSp>
        <p:nvGrpSpPr>
          <p:cNvPr id="82" name="Group 81">
            <a:extLst>
              <a:ext uri="{FF2B5EF4-FFF2-40B4-BE49-F238E27FC236}">
                <a16:creationId xmlns:a16="http://schemas.microsoft.com/office/drawing/2014/main" id="{493786D9-8EB7-A241-A44A-E576E1F9F941}"/>
              </a:ext>
            </a:extLst>
          </p:cNvPr>
          <p:cNvGrpSpPr/>
          <p:nvPr/>
        </p:nvGrpSpPr>
        <p:grpSpPr>
          <a:xfrm>
            <a:off x="597253" y="3088897"/>
            <a:ext cx="559669" cy="559669"/>
            <a:chOff x="597253" y="3088897"/>
            <a:chExt cx="559669" cy="559669"/>
          </a:xfrm>
        </p:grpSpPr>
        <p:sp>
          <p:nvSpPr>
            <p:cNvPr id="17" name="Rounded Rectangle 16">
              <a:extLst>
                <a:ext uri="{FF2B5EF4-FFF2-40B4-BE49-F238E27FC236}">
                  <a16:creationId xmlns:a16="http://schemas.microsoft.com/office/drawing/2014/main" id="{39DB0F66-0150-214F-AF3C-3265FBB69F7C}"/>
                </a:ext>
              </a:extLst>
            </p:cNvPr>
            <p:cNvSpPr>
              <a:spLocks noChangeAspect="1"/>
            </p:cNvSpPr>
            <p:nvPr/>
          </p:nvSpPr>
          <p:spPr>
            <a:xfrm>
              <a:off x="597253" y="3088897"/>
              <a:ext cx="559669" cy="559669"/>
            </a:xfrm>
            <a:prstGeom prst="roundRect">
              <a:avLst>
                <a:gd name="adj" fmla="val 4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sz="1600"/>
            </a:p>
          </p:txBody>
        </p:sp>
        <p:grpSp>
          <p:nvGrpSpPr>
            <p:cNvPr id="47" name="Graphic 21">
              <a:extLst>
                <a:ext uri="{FF2B5EF4-FFF2-40B4-BE49-F238E27FC236}">
                  <a16:creationId xmlns:a16="http://schemas.microsoft.com/office/drawing/2014/main" id="{E182E10B-25B7-8E40-AAF1-483BA2E53CF4}"/>
                </a:ext>
              </a:extLst>
            </p:cNvPr>
            <p:cNvGrpSpPr>
              <a:grpSpLocks noChangeAspect="1"/>
            </p:cNvGrpSpPr>
            <p:nvPr/>
          </p:nvGrpSpPr>
          <p:grpSpPr>
            <a:xfrm>
              <a:off x="669146" y="3172349"/>
              <a:ext cx="415883" cy="392765"/>
              <a:chOff x="2585921" y="1796846"/>
              <a:chExt cx="810437" cy="765385"/>
            </a:xfrm>
            <a:solidFill>
              <a:srgbClr val="FFFFFF"/>
            </a:solidFill>
          </p:grpSpPr>
          <p:sp>
            <p:nvSpPr>
              <p:cNvPr id="48" name="Freeform 47">
                <a:extLst>
                  <a:ext uri="{FF2B5EF4-FFF2-40B4-BE49-F238E27FC236}">
                    <a16:creationId xmlns:a16="http://schemas.microsoft.com/office/drawing/2014/main" id="{C2305AFB-0A73-1347-AD53-98F876B163CD}"/>
                  </a:ext>
                </a:extLst>
              </p:cNvPr>
              <p:cNvSpPr/>
              <p:nvPr/>
            </p:nvSpPr>
            <p:spPr>
              <a:xfrm>
                <a:off x="2898565" y="1896845"/>
                <a:ext cx="185337" cy="100001"/>
              </a:xfrm>
              <a:custGeom>
                <a:avLst/>
                <a:gdLst>
                  <a:gd name="connsiteX0" fmla="*/ 12192 w 185337"/>
                  <a:gd name="connsiteY0" fmla="*/ 100001 h 100001"/>
                  <a:gd name="connsiteX1" fmla="*/ 172862 w 185337"/>
                  <a:gd name="connsiteY1" fmla="*/ 100001 h 100001"/>
                  <a:gd name="connsiteX2" fmla="*/ 185337 w 185337"/>
                  <a:gd name="connsiteY2" fmla="*/ 87772 h 100001"/>
                  <a:gd name="connsiteX3" fmla="*/ 185337 w 185337"/>
                  <a:gd name="connsiteY3" fmla="*/ 87583 h 100001"/>
                  <a:gd name="connsiteX4" fmla="*/ 185337 w 185337"/>
                  <a:gd name="connsiteY4" fmla="*/ 33208 h 100001"/>
                  <a:gd name="connsiteX5" fmla="*/ 169365 w 185337"/>
                  <a:gd name="connsiteY5" fmla="*/ 3293 h 100001"/>
                  <a:gd name="connsiteX6" fmla="*/ 166719 w 185337"/>
                  <a:gd name="connsiteY6" fmla="*/ 1976 h 100001"/>
                  <a:gd name="connsiteX7" fmla="*/ 161142 w 185337"/>
                  <a:gd name="connsiteY7" fmla="*/ 0 h 100001"/>
                  <a:gd name="connsiteX8" fmla="*/ 92811 w 185337"/>
                  <a:gd name="connsiteY8" fmla="*/ 47037 h 100001"/>
                  <a:gd name="connsiteX9" fmla="*/ 24573 w 185337"/>
                  <a:gd name="connsiteY9" fmla="*/ 0 h 100001"/>
                  <a:gd name="connsiteX10" fmla="*/ 18524 w 185337"/>
                  <a:gd name="connsiteY10" fmla="*/ 2258 h 100001"/>
                  <a:gd name="connsiteX11" fmla="*/ 15784 w 185337"/>
                  <a:gd name="connsiteY11" fmla="*/ 3763 h 100001"/>
                  <a:gd name="connsiteX12" fmla="*/ 0 w 185337"/>
                  <a:gd name="connsiteY12" fmla="*/ 33302 h 100001"/>
                  <a:gd name="connsiteX13" fmla="*/ 0 w 185337"/>
                  <a:gd name="connsiteY13" fmla="*/ 87583 h 100001"/>
                  <a:gd name="connsiteX14" fmla="*/ 12192 w 185337"/>
                  <a:gd name="connsiteY14" fmla="*/ 100001 h 10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5337" h="100001">
                    <a:moveTo>
                      <a:pt x="12192" y="100001"/>
                    </a:moveTo>
                    <a:lnTo>
                      <a:pt x="172862" y="100001"/>
                    </a:lnTo>
                    <a:cubicBezTo>
                      <a:pt x="179700" y="100053"/>
                      <a:pt x="185285" y="94578"/>
                      <a:pt x="185337" y="87772"/>
                    </a:cubicBezTo>
                    <a:cubicBezTo>
                      <a:pt x="185338" y="87709"/>
                      <a:pt x="185338" y="87646"/>
                      <a:pt x="185337" y="87583"/>
                    </a:cubicBezTo>
                    <a:lnTo>
                      <a:pt x="185337" y="33208"/>
                    </a:lnTo>
                    <a:cubicBezTo>
                      <a:pt x="185400" y="21199"/>
                      <a:pt x="179399" y="9961"/>
                      <a:pt x="169365" y="3293"/>
                    </a:cubicBezTo>
                    <a:cubicBezTo>
                      <a:pt x="168512" y="2798"/>
                      <a:pt x="167628" y="2358"/>
                      <a:pt x="166719" y="1976"/>
                    </a:cubicBezTo>
                    <a:lnTo>
                      <a:pt x="161142" y="0"/>
                    </a:lnTo>
                    <a:cubicBezTo>
                      <a:pt x="147533" y="26247"/>
                      <a:pt x="122676" y="47037"/>
                      <a:pt x="92811" y="47037"/>
                    </a:cubicBezTo>
                    <a:cubicBezTo>
                      <a:pt x="62945" y="47037"/>
                      <a:pt x="37899" y="26153"/>
                      <a:pt x="24573" y="0"/>
                    </a:cubicBezTo>
                    <a:lnTo>
                      <a:pt x="18524" y="2258"/>
                    </a:lnTo>
                    <a:cubicBezTo>
                      <a:pt x="17533" y="2604"/>
                      <a:pt x="16607" y="3113"/>
                      <a:pt x="15784" y="3763"/>
                    </a:cubicBezTo>
                    <a:cubicBezTo>
                      <a:pt x="5894" y="10365"/>
                      <a:pt x="-28" y="21449"/>
                      <a:pt x="0" y="33302"/>
                    </a:cubicBezTo>
                    <a:lnTo>
                      <a:pt x="0" y="87583"/>
                    </a:lnTo>
                    <a:cubicBezTo>
                      <a:pt x="48" y="94312"/>
                      <a:pt x="5434" y="99799"/>
                      <a:pt x="12192" y="100001"/>
                    </a:cubicBezTo>
                    <a:close/>
                  </a:path>
                </a:pathLst>
              </a:custGeom>
              <a:grpFill/>
              <a:ln w="9414" cap="flat">
                <a:noFill/>
                <a:prstDash val="solid"/>
                <a:miter/>
              </a:ln>
            </p:spPr>
            <p:txBody>
              <a:bodyPr rtlCol="0" anchor="ctr"/>
              <a:lstStyle/>
              <a:p>
                <a:endParaRPr lang="en-EG"/>
              </a:p>
            </p:txBody>
          </p:sp>
          <p:sp>
            <p:nvSpPr>
              <p:cNvPr id="49" name="Freeform 48">
                <a:extLst>
                  <a:ext uri="{FF2B5EF4-FFF2-40B4-BE49-F238E27FC236}">
                    <a16:creationId xmlns:a16="http://schemas.microsoft.com/office/drawing/2014/main" id="{6B33E0BE-E9DF-A84B-B708-C25CC24FBF1A}"/>
                  </a:ext>
                </a:extLst>
              </p:cNvPr>
              <p:cNvSpPr/>
              <p:nvPr/>
            </p:nvSpPr>
            <p:spPr>
              <a:xfrm>
                <a:off x="2936795" y="1796846"/>
                <a:ext cx="108689" cy="122200"/>
              </a:xfrm>
              <a:custGeom>
                <a:avLst/>
                <a:gdLst>
                  <a:gd name="connsiteX0" fmla="*/ 54297 w 108689"/>
                  <a:gd name="connsiteY0" fmla="*/ 122201 h 122200"/>
                  <a:gd name="connsiteX1" fmla="*/ 108641 w 108689"/>
                  <a:gd name="connsiteY1" fmla="*/ 56349 h 122200"/>
                  <a:gd name="connsiteX2" fmla="*/ 56610 w 108689"/>
                  <a:gd name="connsiteY2" fmla="*/ 48 h 122200"/>
                  <a:gd name="connsiteX3" fmla="*/ 47 w 108689"/>
                  <a:gd name="connsiteY3" fmla="*/ 51838 h 122200"/>
                  <a:gd name="connsiteX4" fmla="*/ 47 w 108689"/>
                  <a:gd name="connsiteY4" fmla="*/ 56349 h 122200"/>
                  <a:gd name="connsiteX5" fmla="*/ 54297 w 108689"/>
                  <a:gd name="connsiteY5" fmla="*/ 122201 h 12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89" h="122200">
                    <a:moveTo>
                      <a:pt x="54297" y="122201"/>
                    </a:moveTo>
                    <a:cubicBezTo>
                      <a:pt x="84446" y="122201"/>
                      <a:pt x="108641" y="86358"/>
                      <a:pt x="108641" y="56349"/>
                    </a:cubicBezTo>
                    <a:cubicBezTo>
                      <a:pt x="109893" y="26500"/>
                      <a:pt x="86597" y="1294"/>
                      <a:pt x="56610" y="48"/>
                    </a:cubicBezTo>
                    <a:cubicBezTo>
                      <a:pt x="26623" y="-1198"/>
                      <a:pt x="1299" y="21990"/>
                      <a:pt x="47" y="51838"/>
                    </a:cubicBezTo>
                    <a:cubicBezTo>
                      <a:pt x="-16" y="53341"/>
                      <a:pt x="-16" y="54846"/>
                      <a:pt x="47" y="56349"/>
                    </a:cubicBezTo>
                    <a:cubicBezTo>
                      <a:pt x="47" y="86358"/>
                      <a:pt x="24242" y="122201"/>
                      <a:pt x="54297" y="122201"/>
                    </a:cubicBezTo>
                    <a:close/>
                  </a:path>
                </a:pathLst>
              </a:custGeom>
              <a:grpFill/>
              <a:ln w="9414" cap="flat">
                <a:noFill/>
                <a:prstDash val="solid"/>
                <a:miter/>
              </a:ln>
            </p:spPr>
            <p:txBody>
              <a:bodyPr rtlCol="0" anchor="ctr"/>
              <a:lstStyle/>
              <a:p>
                <a:endParaRPr lang="en-EG"/>
              </a:p>
            </p:txBody>
          </p:sp>
          <p:sp>
            <p:nvSpPr>
              <p:cNvPr id="50" name="Freeform 49">
                <a:extLst>
                  <a:ext uri="{FF2B5EF4-FFF2-40B4-BE49-F238E27FC236}">
                    <a16:creationId xmlns:a16="http://schemas.microsoft.com/office/drawing/2014/main" id="{EA368C2F-3198-8048-B28D-56CFE33EAEC1}"/>
                  </a:ext>
                </a:extLst>
              </p:cNvPr>
              <p:cNvSpPr/>
              <p:nvPr/>
            </p:nvSpPr>
            <p:spPr>
              <a:xfrm>
                <a:off x="2673155" y="2034852"/>
                <a:ext cx="185526" cy="99812"/>
              </a:xfrm>
              <a:custGeom>
                <a:avLst/>
                <a:gdLst>
                  <a:gd name="connsiteX0" fmla="*/ 12381 w 185526"/>
                  <a:gd name="connsiteY0" fmla="*/ 99813 h 99812"/>
                  <a:gd name="connsiteX1" fmla="*/ 173051 w 185526"/>
                  <a:gd name="connsiteY1" fmla="*/ 99813 h 99812"/>
                  <a:gd name="connsiteX2" fmla="*/ 185526 w 185526"/>
                  <a:gd name="connsiteY2" fmla="*/ 87395 h 99812"/>
                  <a:gd name="connsiteX3" fmla="*/ 185526 w 185526"/>
                  <a:gd name="connsiteY3" fmla="*/ 33302 h 99812"/>
                  <a:gd name="connsiteX4" fmla="*/ 169270 w 185526"/>
                  <a:gd name="connsiteY4" fmla="*/ 3387 h 99812"/>
                  <a:gd name="connsiteX5" fmla="*/ 166719 w 185526"/>
                  <a:gd name="connsiteY5" fmla="*/ 1976 h 99812"/>
                  <a:gd name="connsiteX6" fmla="*/ 161048 w 185526"/>
                  <a:gd name="connsiteY6" fmla="*/ 0 h 99812"/>
                  <a:gd name="connsiteX7" fmla="*/ 92716 w 185526"/>
                  <a:gd name="connsiteY7" fmla="*/ 47037 h 99812"/>
                  <a:gd name="connsiteX8" fmla="*/ 24573 w 185526"/>
                  <a:gd name="connsiteY8" fmla="*/ 0 h 99812"/>
                  <a:gd name="connsiteX9" fmla="*/ 18430 w 185526"/>
                  <a:gd name="connsiteY9" fmla="*/ 2164 h 99812"/>
                  <a:gd name="connsiteX10" fmla="*/ 15689 w 185526"/>
                  <a:gd name="connsiteY10" fmla="*/ 3669 h 99812"/>
                  <a:gd name="connsiteX11" fmla="*/ 0 w 185526"/>
                  <a:gd name="connsiteY11" fmla="*/ 33208 h 99812"/>
                  <a:gd name="connsiteX12" fmla="*/ 0 w 185526"/>
                  <a:gd name="connsiteY12" fmla="*/ 87583 h 99812"/>
                  <a:gd name="connsiteX13" fmla="*/ 12381 w 185526"/>
                  <a:gd name="connsiteY13" fmla="*/ 99813 h 9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526" h="99812">
                    <a:moveTo>
                      <a:pt x="12381" y="99813"/>
                    </a:moveTo>
                    <a:lnTo>
                      <a:pt x="173051" y="99813"/>
                    </a:lnTo>
                    <a:cubicBezTo>
                      <a:pt x="179941" y="99813"/>
                      <a:pt x="185526" y="94253"/>
                      <a:pt x="185526" y="87395"/>
                    </a:cubicBezTo>
                    <a:lnTo>
                      <a:pt x="185526" y="33302"/>
                    </a:lnTo>
                    <a:cubicBezTo>
                      <a:pt x="185526" y="21239"/>
                      <a:pt x="179413" y="9990"/>
                      <a:pt x="169270" y="3387"/>
                    </a:cubicBezTo>
                    <a:cubicBezTo>
                      <a:pt x="168473" y="2826"/>
                      <a:pt x="167618" y="2353"/>
                      <a:pt x="166719" y="1976"/>
                    </a:cubicBezTo>
                    <a:lnTo>
                      <a:pt x="161048" y="0"/>
                    </a:lnTo>
                    <a:cubicBezTo>
                      <a:pt x="147438" y="26341"/>
                      <a:pt x="122676" y="47037"/>
                      <a:pt x="92716" y="47037"/>
                    </a:cubicBezTo>
                    <a:cubicBezTo>
                      <a:pt x="62756" y="47037"/>
                      <a:pt x="37899" y="26247"/>
                      <a:pt x="24573" y="0"/>
                    </a:cubicBezTo>
                    <a:lnTo>
                      <a:pt x="18430" y="2164"/>
                    </a:lnTo>
                    <a:cubicBezTo>
                      <a:pt x="17450" y="2535"/>
                      <a:pt x="16527" y="3041"/>
                      <a:pt x="15689" y="3669"/>
                    </a:cubicBezTo>
                    <a:cubicBezTo>
                      <a:pt x="5861" y="10316"/>
                      <a:pt x="-16" y="21381"/>
                      <a:pt x="0" y="33208"/>
                    </a:cubicBezTo>
                    <a:lnTo>
                      <a:pt x="0" y="87583"/>
                    </a:lnTo>
                    <a:cubicBezTo>
                      <a:pt x="152" y="94310"/>
                      <a:pt x="5622" y="99713"/>
                      <a:pt x="12381" y="99813"/>
                    </a:cubicBezTo>
                    <a:close/>
                  </a:path>
                </a:pathLst>
              </a:custGeom>
              <a:grpFill/>
              <a:ln w="9414" cap="flat">
                <a:noFill/>
                <a:prstDash val="solid"/>
                <a:miter/>
              </a:ln>
            </p:spPr>
            <p:txBody>
              <a:bodyPr rtlCol="0" anchor="ctr"/>
              <a:lstStyle/>
              <a:p>
                <a:endParaRPr lang="en-EG"/>
              </a:p>
            </p:txBody>
          </p:sp>
          <p:sp>
            <p:nvSpPr>
              <p:cNvPr id="51" name="Freeform 50">
                <a:extLst>
                  <a:ext uri="{FF2B5EF4-FFF2-40B4-BE49-F238E27FC236}">
                    <a16:creationId xmlns:a16="http://schemas.microsoft.com/office/drawing/2014/main" id="{DC9B5BF2-9C17-5743-ABD9-4008E6EE9393}"/>
                  </a:ext>
                </a:extLst>
              </p:cNvPr>
              <p:cNvSpPr/>
              <p:nvPr/>
            </p:nvSpPr>
            <p:spPr>
              <a:xfrm>
                <a:off x="2711337" y="1937203"/>
                <a:ext cx="108499" cy="119850"/>
              </a:xfrm>
              <a:custGeom>
                <a:avLst/>
                <a:gdLst>
                  <a:gd name="connsiteX0" fmla="*/ 54155 w 108499"/>
                  <a:gd name="connsiteY0" fmla="*/ 119850 h 119850"/>
                  <a:gd name="connsiteX1" fmla="*/ 108499 w 108499"/>
                  <a:gd name="connsiteY1" fmla="*/ 53999 h 119850"/>
                  <a:gd name="connsiteX2" fmla="*/ 54250 w 108499"/>
                  <a:gd name="connsiteY2" fmla="*/ 0 h 119850"/>
                  <a:gd name="connsiteX3" fmla="*/ 0 w 108499"/>
                  <a:gd name="connsiteY3" fmla="*/ 53999 h 119850"/>
                  <a:gd name="connsiteX4" fmla="*/ 54155 w 108499"/>
                  <a:gd name="connsiteY4" fmla="*/ 119850 h 11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99" h="119850">
                    <a:moveTo>
                      <a:pt x="54155" y="119850"/>
                    </a:moveTo>
                    <a:cubicBezTo>
                      <a:pt x="84399" y="119850"/>
                      <a:pt x="108499" y="84008"/>
                      <a:pt x="108499" y="53999"/>
                    </a:cubicBezTo>
                    <a:cubicBezTo>
                      <a:pt x="108499" y="24176"/>
                      <a:pt x="84211" y="0"/>
                      <a:pt x="54250" y="0"/>
                    </a:cubicBezTo>
                    <a:cubicBezTo>
                      <a:pt x="24288" y="0"/>
                      <a:pt x="0" y="24176"/>
                      <a:pt x="0" y="53999"/>
                    </a:cubicBezTo>
                    <a:cubicBezTo>
                      <a:pt x="284" y="84008"/>
                      <a:pt x="24384" y="119850"/>
                      <a:pt x="54155" y="119850"/>
                    </a:cubicBezTo>
                    <a:close/>
                  </a:path>
                </a:pathLst>
              </a:custGeom>
              <a:grpFill/>
              <a:ln w="9414" cap="flat">
                <a:noFill/>
                <a:prstDash val="solid"/>
                <a:miter/>
              </a:ln>
            </p:spPr>
            <p:txBody>
              <a:bodyPr rtlCol="0" anchor="ctr"/>
              <a:lstStyle/>
              <a:p>
                <a:endParaRPr lang="en-EG"/>
              </a:p>
            </p:txBody>
          </p:sp>
          <p:sp>
            <p:nvSpPr>
              <p:cNvPr id="52" name="Freeform 51">
                <a:extLst>
                  <a:ext uri="{FF2B5EF4-FFF2-40B4-BE49-F238E27FC236}">
                    <a16:creationId xmlns:a16="http://schemas.microsoft.com/office/drawing/2014/main" id="{4FBED49C-6258-2E43-9B9D-55BBA74E0EFD}"/>
                  </a:ext>
                </a:extLst>
              </p:cNvPr>
              <p:cNvSpPr/>
              <p:nvPr/>
            </p:nvSpPr>
            <p:spPr>
              <a:xfrm>
                <a:off x="3123691" y="2034476"/>
                <a:ext cx="185621" cy="100188"/>
              </a:xfrm>
              <a:custGeom>
                <a:avLst/>
                <a:gdLst>
                  <a:gd name="connsiteX0" fmla="*/ 12476 w 185621"/>
                  <a:gd name="connsiteY0" fmla="*/ 100189 h 100188"/>
                  <a:gd name="connsiteX1" fmla="*/ 173146 w 185621"/>
                  <a:gd name="connsiteY1" fmla="*/ 100189 h 100188"/>
                  <a:gd name="connsiteX2" fmla="*/ 185621 w 185621"/>
                  <a:gd name="connsiteY2" fmla="*/ 87771 h 100188"/>
                  <a:gd name="connsiteX3" fmla="*/ 185621 w 185621"/>
                  <a:gd name="connsiteY3" fmla="*/ 33679 h 100188"/>
                  <a:gd name="connsiteX4" fmla="*/ 169460 w 185621"/>
                  <a:gd name="connsiteY4" fmla="*/ 3763 h 100188"/>
                  <a:gd name="connsiteX5" fmla="*/ 166813 w 185621"/>
                  <a:gd name="connsiteY5" fmla="*/ 2352 h 100188"/>
                  <a:gd name="connsiteX6" fmla="*/ 161048 w 185621"/>
                  <a:gd name="connsiteY6" fmla="*/ 0 h 100188"/>
                  <a:gd name="connsiteX7" fmla="*/ 92716 w 185621"/>
                  <a:gd name="connsiteY7" fmla="*/ 47037 h 100188"/>
                  <a:gd name="connsiteX8" fmla="*/ 24479 w 185621"/>
                  <a:gd name="connsiteY8" fmla="*/ 0 h 100188"/>
                  <a:gd name="connsiteX9" fmla="*/ 18430 w 185621"/>
                  <a:gd name="connsiteY9" fmla="*/ 2164 h 100188"/>
                  <a:gd name="connsiteX10" fmla="*/ 15689 w 185621"/>
                  <a:gd name="connsiteY10" fmla="*/ 3669 h 100188"/>
                  <a:gd name="connsiteX11" fmla="*/ 0 w 185621"/>
                  <a:gd name="connsiteY11" fmla="*/ 33208 h 100188"/>
                  <a:gd name="connsiteX12" fmla="*/ 0 w 185621"/>
                  <a:gd name="connsiteY12" fmla="*/ 87583 h 100188"/>
                  <a:gd name="connsiteX13" fmla="*/ 12475 w 185621"/>
                  <a:gd name="connsiteY13" fmla="*/ 100189 h 100188"/>
                  <a:gd name="connsiteX14" fmla="*/ 12476 w 185621"/>
                  <a:gd name="connsiteY14" fmla="*/ 100189 h 10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5621" h="100188">
                    <a:moveTo>
                      <a:pt x="12476" y="100189"/>
                    </a:moveTo>
                    <a:lnTo>
                      <a:pt x="173146" y="100189"/>
                    </a:lnTo>
                    <a:cubicBezTo>
                      <a:pt x="180036" y="100189"/>
                      <a:pt x="185621" y="94629"/>
                      <a:pt x="185621" y="87771"/>
                    </a:cubicBezTo>
                    <a:lnTo>
                      <a:pt x="185621" y="33679"/>
                    </a:lnTo>
                    <a:cubicBezTo>
                      <a:pt x="185659" y="21629"/>
                      <a:pt x="179579" y="10376"/>
                      <a:pt x="169460" y="3763"/>
                    </a:cubicBezTo>
                    <a:cubicBezTo>
                      <a:pt x="168630" y="3201"/>
                      <a:pt x="167743" y="2728"/>
                      <a:pt x="166813" y="2352"/>
                    </a:cubicBezTo>
                    <a:lnTo>
                      <a:pt x="161048" y="0"/>
                    </a:lnTo>
                    <a:cubicBezTo>
                      <a:pt x="147438" y="26341"/>
                      <a:pt x="122676" y="47037"/>
                      <a:pt x="92716" y="47037"/>
                    </a:cubicBezTo>
                    <a:cubicBezTo>
                      <a:pt x="62756" y="47037"/>
                      <a:pt x="37900" y="26247"/>
                      <a:pt x="24479" y="0"/>
                    </a:cubicBezTo>
                    <a:lnTo>
                      <a:pt x="18430" y="2164"/>
                    </a:lnTo>
                    <a:cubicBezTo>
                      <a:pt x="17439" y="2510"/>
                      <a:pt x="16512" y="3019"/>
                      <a:pt x="15689" y="3669"/>
                    </a:cubicBezTo>
                    <a:cubicBezTo>
                      <a:pt x="5861" y="10316"/>
                      <a:pt x="-16" y="21381"/>
                      <a:pt x="0" y="33208"/>
                    </a:cubicBezTo>
                    <a:lnTo>
                      <a:pt x="0" y="87583"/>
                    </a:lnTo>
                    <a:cubicBezTo>
                      <a:pt x="-52" y="94493"/>
                      <a:pt x="5533" y="100137"/>
                      <a:pt x="12475" y="100189"/>
                    </a:cubicBezTo>
                    <a:cubicBezTo>
                      <a:pt x="12475" y="100189"/>
                      <a:pt x="12476" y="100189"/>
                      <a:pt x="12476" y="100189"/>
                    </a:cubicBezTo>
                    <a:close/>
                  </a:path>
                </a:pathLst>
              </a:custGeom>
              <a:grpFill/>
              <a:ln w="9414" cap="flat">
                <a:noFill/>
                <a:prstDash val="solid"/>
                <a:miter/>
              </a:ln>
            </p:spPr>
            <p:txBody>
              <a:bodyPr rtlCol="0" anchor="ctr"/>
              <a:lstStyle/>
              <a:p>
                <a:endParaRPr lang="en-EG"/>
              </a:p>
            </p:txBody>
          </p:sp>
          <p:sp>
            <p:nvSpPr>
              <p:cNvPr id="53" name="Freeform 52">
                <a:extLst>
                  <a:ext uri="{FF2B5EF4-FFF2-40B4-BE49-F238E27FC236}">
                    <a16:creationId xmlns:a16="http://schemas.microsoft.com/office/drawing/2014/main" id="{B2D8AB4C-13CE-EC44-8594-DBAD1CFBA51D}"/>
                  </a:ext>
                </a:extLst>
              </p:cNvPr>
              <p:cNvSpPr/>
              <p:nvPr/>
            </p:nvSpPr>
            <p:spPr>
              <a:xfrm>
                <a:off x="3162111" y="1934853"/>
                <a:ext cx="108689" cy="122200"/>
              </a:xfrm>
              <a:custGeom>
                <a:avLst/>
                <a:gdLst>
                  <a:gd name="connsiteX0" fmla="*/ 54297 w 108689"/>
                  <a:gd name="connsiteY0" fmla="*/ 122201 h 122200"/>
                  <a:gd name="connsiteX1" fmla="*/ 108641 w 108689"/>
                  <a:gd name="connsiteY1" fmla="*/ 56349 h 122200"/>
                  <a:gd name="connsiteX2" fmla="*/ 56610 w 108689"/>
                  <a:gd name="connsiteY2" fmla="*/ 48 h 122200"/>
                  <a:gd name="connsiteX3" fmla="*/ 47 w 108689"/>
                  <a:gd name="connsiteY3" fmla="*/ 51838 h 122200"/>
                  <a:gd name="connsiteX4" fmla="*/ 47 w 108689"/>
                  <a:gd name="connsiteY4" fmla="*/ 56349 h 122200"/>
                  <a:gd name="connsiteX5" fmla="*/ 54297 w 108689"/>
                  <a:gd name="connsiteY5" fmla="*/ 122201 h 12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89" h="122200">
                    <a:moveTo>
                      <a:pt x="54297" y="122201"/>
                    </a:moveTo>
                    <a:cubicBezTo>
                      <a:pt x="84446" y="122201"/>
                      <a:pt x="108641" y="86358"/>
                      <a:pt x="108641" y="56349"/>
                    </a:cubicBezTo>
                    <a:cubicBezTo>
                      <a:pt x="109893" y="26500"/>
                      <a:pt x="86597" y="1294"/>
                      <a:pt x="56610" y="48"/>
                    </a:cubicBezTo>
                    <a:cubicBezTo>
                      <a:pt x="26623" y="-1198"/>
                      <a:pt x="1299" y="21990"/>
                      <a:pt x="47" y="51838"/>
                    </a:cubicBezTo>
                    <a:cubicBezTo>
                      <a:pt x="-16" y="53341"/>
                      <a:pt x="-16" y="54846"/>
                      <a:pt x="47" y="56349"/>
                    </a:cubicBezTo>
                    <a:cubicBezTo>
                      <a:pt x="331" y="86358"/>
                      <a:pt x="24242" y="122201"/>
                      <a:pt x="54297" y="122201"/>
                    </a:cubicBezTo>
                    <a:close/>
                  </a:path>
                </a:pathLst>
              </a:custGeom>
              <a:grpFill/>
              <a:ln w="9414" cap="flat">
                <a:noFill/>
                <a:prstDash val="solid"/>
                <a:miter/>
              </a:ln>
            </p:spPr>
            <p:txBody>
              <a:bodyPr rtlCol="0" anchor="ctr"/>
              <a:lstStyle/>
              <a:p>
                <a:endParaRPr lang="en-EG"/>
              </a:p>
            </p:txBody>
          </p:sp>
          <p:sp>
            <p:nvSpPr>
              <p:cNvPr id="54" name="Freeform 53">
                <a:extLst>
                  <a:ext uri="{FF2B5EF4-FFF2-40B4-BE49-F238E27FC236}">
                    <a16:creationId xmlns:a16="http://schemas.microsoft.com/office/drawing/2014/main" id="{322C4AFC-A11B-BD4B-966D-18BB13A100F2}"/>
                  </a:ext>
                </a:extLst>
              </p:cNvPr>
              <p:cNvSpPr/>
              <p:nvPr/>
            </p:nvSpPr>
            <p:spPr>
              <a:xfrm>
                <a:off x="2585921" y="2462513"/>
                <a:ext cx="185620" cy="99718"/>
              </a:xfrm>
              <a:custGeom>
                <a:avLst/>
                <a:gdLst>
                  <a:gd name="connsiteX0" fmla="*/ 169270 w 185620"/>
                  <a:gd name="connsiteY0" fmla="*/ 3387 h 99718"/>
                  <a:gd name="connsiteX1" fmla="*/ 166719 w 185620"/>
                  <a:gd name="connsiteY1" fmla="*/ 1976 h 99718"/>
                  <a:gd name="connsiteX2" fmla="*/ 160670 w 185620"/>
                  <a:gd name="connsiteY2" fmla="*/ 0 h 99718"/>
                  <a:gd name="connsiteX3" fmla="*/ 92338 w 185620"/>
                  <a:gd name="connsiteY3" fmla="*/ 47037 h 99718"/>
                  <a:gd name="connsiteX4" fmla="*/ 24195 w 185620"/>
                  <a:gd name="connsiteY4" fmla="*/ 0 h 99718"/>
                  <a:gd name="connsiteX5" fmla="*/ 18902 w 185620"/>
                  <a:gd name="connsiteY5" fmla="*/ 1976 h 99718"/>
                  <a:gd name="connsiteX6" fmla="*/ 16161 w 185620"/>
                  <a:gd name="connsiteY6" fmla="*/ 3481 h 99718"/>
                  <a:gd name="connsiteX7" fmla="*/ 0 w 185620"/>
                  <a:gd name="connsiteY7" fmla="*/ 32926 h 99718"/>
                  <a:gd name="connsiteX8" fmla="*/ 0 w 185620"/>
                  <a:gd name="connsiteY8" fmla="*/ 87301 h 99718"/>
                  <a:gd name="connsiteX9" fmla="*/ 12476 w 185620"/>
                  <a:gd name="connsiteY9" fmla="*/ 99719 h 99718"/>
                  <a:gd name="connsiteX10" fmla="*/ 173145 w 185620"/>
                  <a:gd name="connsiteY10" fmla="*/ 99719 h 99718"/>
                  <a:gd name="connsiteX11" fmla="*/ 185621 w 185620"/>
                  <a:gd name="connsiteY11" fmla="*/ 87301 h 99718"/>
                  <a:gd name="connsiteX12" fmla="*/ 185621 w 185620"/>
                  <a:gd name="connsiteY12" fmla="*/ 32926 h 99718"/>
                  <a:gd name="connsiteX13" fmla="*/ 169270 w 185620"/>
                  <a:gd name="connsiteY13" fmla="*/ 3387 h 9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620" h="99718">
                    <a:moveTo>
                      <a:pt x="169270" y="3387"/>
                    </a:moveTo>
                    <a:lnTo>
                      <a:pt x="166719" y="1976"/>
                    </a:lnTo>
                    <a:lnTo>
                      <a:pt x="160670" y="0"/>
                    </a:lnTo>
                    <a:cubicBezTo>
                      <a:pt x="147060" y="26341"/>
                      <a:pt x="122298" y="47037"/>
                      <a:pt x="92338" y="47037"/>
                    </a:cubicBezTo>
                    <a:cubicBezTo>
                      <a:pt x="62378" y="47037"/>
                      <a:pt x="37521" y="26247"/>
                      <a:pt x="24195" y="0"/>
                    </a:cubicBezTo>
                    <a:lnTo>
                      <a:pt x="18902" y="1976"/>
                    </a:lnTo>
                    <a:cubicBezTo>
                      <a:pt x="17940" y="2384"/>
                      <a:pt x="17022" y="2888"/>
                      <a:pt x="16161" y="3481"/>
                    </a:cubicBezTo>
                    <a:cubicBezTo>
                      <a:pt x="6181" y="10002"/>
                      <a:pt x="121" y="21043"/>
                      <a:pt x="0" y="32926"/>
                    </a:cubicBezTo>
                    <a:lnTo>
                      <a:pt x="0" y="87301"/>
                    </a:lnTo>
                    <a:cubicBezTo>
                      <a:pt x="51" y="94138"/>
                      <a:pt x="5607" y="99667"/>
                      <a:pt x="12476" y="99719"/>
                    </a:cubicBezTo>
                    <a:lnTo>
                      <a:pt x="173145" y="99719"/>
                    </a:lnTo>
                    <a:cubicBezTo>
                      <a:pt x="180035" y="99719"/>
                      <a:pt x="185621" y="94159"/>
                      <a:pt x="185621" y="87301"/>
                    </a:cubicBezTo>
                    <a:lnTo>
                      <a:pt x="185621" y="32926"/>
                    </a:lnTo>
                    <a:cubicBezTo>
                      <a:pt x="185473" y="20978"/>
                      <a:pt x="179338" y="9895"/>
                      <a:pt x="169270" y="3387"/>
                    </a:cubicBezTo>
                    <a:close/>
                  </a:path>
                </a:pathLst>
              </a:custGeom>
              <a:grpFill/>
              <a:ln w="9414" cap="flat">
                <a:noFill/>
                <a:prstDash val="solid"/>
                <a:miter/>
              </a:ln>
            </p:spPr>
            <p:txBody>
              <a:bodyPr rtlCol="0" anchor="ctr"/>
              <a:lstStyle/>
              <a:p>
                <a:endParaRPr lang="en-EG"/>
              </a:p>
            </p:txBody>
          </p:sp>
          <p:sp>
            <p:nvSpPr>
              <p:cNvPr id="55" name="Freeform 54">
                <a:extLst>
                  <a:ext uri="{FF2B5EF4-FFF2-40B4-BE49-F238E27FC236}">
                    <a16:creationId xmlns:a16="http://schemas.microsoft.com/office/drawing/2014/main" id="{F92740C5-ECB6-764F-AA64-5BE32F727DDA}"/>
                  </a:ext>
                </a:extLst>
              </p:cNvPr>
              <p:cNvSpPr/>
              <p:nvPr/>
            </p:nvSpPr>
            <p:spPr>
              <a:xfrm>
                <a:off x="2624481" y="2364864"/>
                <a:ext cx="108499" cy="119850"/>
              </a:xfrm>
              <a:custGeom>
                <a:avLst/>
                <a:gdLst>
                  <a:gd name="connsiteX0" fmla="*/ 54155 w 108499"/>
                  <a:gd name="connsiteY0" fmla="*/ 119850 h 119850"/>
                  <a:gd name="connsiteX1" fmla="*/ 108499 w 108499"/>
                  <a:gd name="connsiteY1" fmla="*/ 53999 h 119850"/>
                  <a:gd name="connsiteX2" fmla="*/ 54250 w 108499"/>
                  <a:gd name="connsiteY2" fmla="*/ 0 h 119850"/>
                  <a:gd name="connsiteX3" fmla="*/ 0 w 108499"/>
                  <a:gd name="connsiteY3" fmla="*/ 53999 h 119850"/>
                  <a:gd name="connsiteX4" fmla="*/ 54155 w 108499"/>
                  <a:gd name="connsiteY4" fmla="*/ 119850 h 11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99" h="119850">
                    <a:moveTo>
                      <a:pt x="54155" y="119850"/>
                    </a:moveTo>
                    <a:cubicBezTo>
                      <a:pt x="84399" y="119850"/>
                      <a:pt x="108499" y="84008"/>
                      <a:pt x="108499" y="53999"/>
                    </a:cubicBezTo>
                    <a:cubicBezTo>
                      <a:pt x="108499" y="24176"/>
                      <a:pt x="84211" y="0"/>
                      <a:pt x="54250" y="0"/>
                    </a:cubicBezTo>
                    <a:cubicBezTo>
                      <a:pt x="24288" y="0"/>
                      <a:pt x="0" y="24176"/>
                      <a:pt x="0" y="53999"/>
                    </a:cubicBezTo>
                    <a:cubicBezTo>
                      <a:pt x="0" y="84008"/>
                      <a:pt x="24100" y="119850"/>
                      <a:pt x="54155" y="119850"/>
                    </a:cubicBezTo>
                    <a:close/>
                  </a:path>
                </a:pathLst>
              </a:custGeom>
              <a:grpFill/>
              <a:ln w="9414" cap="flat">
                <a:noFill/>
                <a:prstDash val="solid"/>
                <a:miter/>
              </a:ln>
            </p:spPr>
            <p:txBody>
              <a:bodyPr rtlCol="0" anchor="ctr"/>
              <a:lstStyle/>
              <a:p>
                <a:endParaRPr lang="en-EG"/>
              </a:p>
            </p:txBody>
          </p:sp>
          <p:sp>
            <p:nvSpPr>
              <p:cNvPr id="56" name="Freeform 55">
                <a:extLst>
                  <a:ext uri="{FF2B5EF4-FFF2-40B4-BE49-F238E27FC236}">
                    <a16:creationId xmlns:a16="http://schemas.microsoft.com/office/drawing/2014/main" id="{FFB2D4BD-E971-D048-AD8F-265A09B8FA1B}"/>
                  </a:ext>
                </a:extLst>
              </p:cNvPr>
              <p:cNvSpPr/>
              <p:nvPr/>
            </p:nvSpPr>
            <p:spPr>
              <a:xfrm>
                <a:off x="2793846" y="2462513"/>
                <a:ext cx="185621" cy="99718"/>
              </a:xfrm>
              <a:custGeom>
                <a:avLst/>
                <a:gdLst>
                  <a:gd name="connsiteX0" fmla="*/ 170121 w 185621"/>
                  <a:gd name="connsiteY0" fmla="*/ 3387 h 99718"/>
                  <a:gd name="connsiteX1" fmla="*/ 167475 w 185621"/>
                  <a:gd name="connsiteY1" fmla="*/ 1976 h 99718"/>
                  <a:gd name="connsiteX2" fmla="*/ 161898 w 185621"/>
                  <a:gd name="connsiteY2" fmla="*/ 0 h 99718"/>
                  <a:gd name="connsiteX3" fmla="*/ 93567 w 185621"/>
                  <a:gd name="connsiteY3" fmla="*/ 47037 h 99718"/>
                  <a:gd name="connsiteX4" fmla="*/ 25329 w 185621"/>
                  <a:gd name="connsiteY4" fmla="*/ 0 h 99718"/>
                  <a:gd name="connsiteX5" fmla="*/ 19280 w 185621"/>
                  <a:gd name="connsiteY5" fmla="*/ 2164 h 99718"/>
                  <a:gd name="connsiteX6" fmla="*/ 16540 w 185621"/>
                  <a:gd name="connsiteY6" fmla="*/ 3669 h 99718"/>
                  <a:gd name="connsiteX7" fmla="*/ 0 w 185621"/>
                  <a:gd name="connsiteY7" fmla="*/ 32926 h 99718"/>
                  <a:gd name="connsiteX8" fmla="*/ 0 w 185621"/>
                  <a:gd name="connsiteY8" fmla="*/ 87301 h 99718"/>
                  <a:gd name="connsiteX9" fmla="*/ 12476 w 185621"/>
                  <a:gd name="connsiteY9" fmla="*/ 99719 h 99718"/>
                  <a:gd name="connsiteX10" fmla="*/ 173145 w 185621"/>
                  <a:gd name="connsiteY10" fmla="*/ 99719 h 99718"/>
                  <a:gd name="connsiteX11" fmla="*/ 185621 w 185621"/>
                  <a:gd name="connsiteY11" fmla="*/ 87301 h 99718"/>
                  <a:gd name="connsiteX12" fmla="*/ 185621 w 185621"/>
                  <a:gd name="connsiteY12" fmla="*/ 32926 h 99718"/>
                  <a:gd name="connsiteX13" fmla="*/ 170121 w 185621"/>
                  <a:gd name="connsiteY13" fmla="*/ 3387 h 9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621" h="99718">
                    <a:moveTo>
                      <a:pt x="170121" y="3387"/>
                    </a:moveTo>
                    <a:lnTo>
                      <a:pt x="167475" y="1976"/>
                    </a:lnTo>
                    <a:lnTo>
                      <a:pt x="161898" y="0"/>
                    </a:lnTo>
                    <a:cubicBezTo>
                      <a:pt x="148289" y="26341"/>
                      <a:pt x="123527" y="47037"/>
                      <a:pt x="93567" y="47037"/>
                    </a:cubicBezTo>
                    <a:cubicBezTo>
                      <a:pt x="63606" y="47037"/>
                      <a:pt x="38750" y="26247"/>
                      <a:pt x="25329" y="0"/>
                    </a:cubicBezTo>
                    <a:lnTo>
                      <a:pt x="19280" y="2164"/>
                    </a:lnTo>
                    <a:cubicBezTo>
                      <a:pt x="18308" y="2552"/>
                      <a:pt x="17388" y="3057"/>
                      <a:pt x="16540" y="3669"/>
                    </a:cubicBezTo>
                    <a:cubicBezTo>
                      <a:pt x="6470" y="10066"/>
                      <a:pt x="267" y="21039"/>
                      <a:pt x="0" y="32926"/>
                    </a:cubicBezTo>
                    <a:lnTo>
                      <a:pt x="0" y="87301"/>
                    </a:lnTo>
                    <a:cubicBezTo>
                      <a:pt x="51" y="94138"/>
                      <a:pt x="5607" y="99667"/>
                      <a:pt x="12476" y="99719"/>
                    </a:cubicBezTo>
                    <a:lnTo>
                      <a:pt x="173145" y="99719"/>
                    </a:lnTo>
                    <a:cubicBezTo>
                      <a:pt x="180035" y="99719"/>
                      <a:pt x="185621" y="94159"/>
                      <a:pt x="185621" y="87301"/>
                    </a:cubicBezTo>
                    <a:lnTo>
                      <a:pt x="185621" y="32926"/>
                    </a:lnTo>
                    <a:cubicBezTo>
                      <a:pt x="185680" y="21134"/>
                      <a:pt x="179877" y="10076"/>
                      <a:pt x="170121" y="3387"/>
                    </a:cubicBezTo>
                    <a:close/>
                  </a:path>
                </a:pathLst>
              </a:custGeom>
              <a:grpFill/>
              <a:ln w="9414" cap="flat">
                <a:noFill/>
                <a:prstDash val="solid"/>
                <a:miter/>
              </a:ln>
            </p:spPr>
            <p:txBody>
              <a:bodyPr rtlCol="0" anchor="ctr"/>
              <a:lstStyle/>
              <a:p>
                <a:endParaRPr lang="en-EG"/>
              </a:p>
            </p:txBody>
          </p:sp>
          <p:sp>
            <p:nvSpPr>
              <p:cNvPr id="57" name="Freeform 56">
                <a:extLst>
                  <a:ext uri="{FF2B5EF4-FFF2-40B4-BE49-F238E27FC236}">
                    <a16:creationId xmlns:a16="http://schemas.microsoft.com/office/drawing/2014/main" id="{5E18C5B9-6D88-BE4A-B8E0-F315D13C0B39}"/>
                  </a:ext>
                </a:extLst>
              </p:cNvPr>
              <p:cNvSpPr/>
              <p:nvPr/>
            </p:nvSpPr>
            <p:spPr>
              <a:xfrm>
                <a:off x="2832643" y="2362796"/>
                <a:ext cx="108689" cy="122200"/>
              </a:xfrm>
              <a:custGeom>
                <a:avLst/>
                <a:gdLst>
                  <a:gd name="connsiteX0" fmla="*/ 47 w 108689"/>
                  <a:gd name="connsiteY0" fmla="*/ 56349 h 122200"/>
                  <a:gd name="connsiteX1" fmla="*/ 54297 w 108689"/>
                  <a:gd name="connsiteY1" fmla="*/ 122201 h 122200"/>
                  <a:gd name="connsiteX2" fmla="*/ 108641 w 108689"/>
                  <a:gd name="connsiteY2" fmla="*/ 56349 h 122200"/>
                  <a:gd name="connsiteX3" fmla="*/ 56610 w 108689"/>
                  <a:gd name="connsiteY3" fmla="*/ 48 h 122200"/>
                  <a:gd name="connsiteX4" fmla="*/ 47 w 108689"/>
                  <a:gd name="connsiteY4" fmla="*/ 51838 h 122200"/>
                  <a:gd name="connsiteX5" fmla="*/ 47 w 108689"/>
                  <a:gd name="connsiteY5" fmla="*/ 56349 h 12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89" h="122200">
                    <a:moveTo>
                      <a:pt x="47" y="56349"/>
                    </a:moveTo>
                    <a:cubicBezTo>
                      <a:pt x="47" y="86076"/>
                      <a:pt x="24242" y="122201"/>
                      <a:pt x="54297" y="122201"/>
                    </a:cubicBezTo>
                    <a:cubicBezTo>
                      <a:pt x="84352" y="122201"/>
                      <a:pt x="108641" y="86358"/>
                      <a:pt x="108641" y="56349"/>
                    </a:cubicBezTo>
                    <a:cubicBezTo>
                      <a:pt x="109892" y="26500"/>
                      <a:pt x="86597" y="1294"/>
                      <a:pt x="56610" y="48"/>
                    </a:cubicBezTo>
                    <a:cubicBezTo>
                      <a:pt x="26623" y="-1198"/>
                      <a:pt x="1299" y="21990"/>
                      <a:pt x="47" y="51838"/>
                    </a:cubicBezTo>
                    <a:cubicBezTo>
                      <a:pt x="-16" y="53341"/>
                      <a:pt x="-16" y="54846"/>
                      <a:pt x="47" y="56349"/>
                    </a:cubicBezTo>
                    <a:close/>
                  </a:path>
                </a:pathLst>
              </a:custGeom>
              <a:grpFill/>
              <a:ln w="9414" cap="flat">
                <a:noFill/>
                <a:prstDash val="solid"/>
                <a:miter/>
              </a:ln>
            </p:spPr>
            <p:txBody>
              <a:bodyPr rtlCol="0" anchor="ctr"/>
              <a:lstStyle/>
              <a:p>
                <a:endParaRPr lang="en-EG"/>
              </a:p>
            </p:txBody>
          </p:sp>
          <p:sp>
            <p:nvSpPr>
              <p:cNvPr id="58" name="Freeform 57">
                <a:extLst>
                  <a:ext uri="{FF2B5EF4-FFF2-40B4-BE49-F238E27FC236}">
                    <a16:creationId xmlns:a16="http://schemas.microsoft.com/office/drawing/2014/main" id="{9DAE5889-143C-4146-8A40-7C9D1AFEB8E0}"/>
                  </a:ext>
                </a:extLst>
              </p:cNvPr>
              <p:cNvSpPr/>
              <p:nvPr/>
            </p:nvSpPr>
            <p:spPr>
              <a:xfrm>
                <a:off x="3002433" y="2462513"/>
                <a:ext cx="185620" cy="99718"/>
              </a:xfrm>
              <a:custGeom>
                <a:avLst/>
                <a:gdLst>
                  <a:gd name="connsiteX0" fmla="*/ 169459 w 185620"/>
                  <a:gd name="connsiteY0" fmla="*/ 3387 h 99718"/>
                  <a:gd name="connsiteX1" fmla="*/ 166813 w 185620"/>
                  <a:gd name="connsiteY1" fmla="*/ 1976 h 99718"/>
                  <a:gd name="connsiteX2" fmla="*/ 161142 w 185620"/>
                  <a:gd name="connsiteY2" fmla="*/ 0 h 99718"/>
                  <a:gd name="connsiteX3" fmla="*/ 92905 w 185620"/>
                  <a:gd name="connsiteY3" fmla="*/ 47037 h 99718"/>
                  <a:gd name="connsiteX4" fmla="*/ 24668 w 185620"/>
                  <a:gd name="connsiteY4" fmla="*/ 0 h 99718"/>
                  <a:gd name="connsiteX5" fmla="*/ 18619 w 185620"/>
                  <a:gd name="connsiteY5" fmla="*/ 2164 h 99718"/>
                  <a:gd name="connsiteX6" fmla="*/ 15783 w 185620"/>
                  <a:gd name="connsiteY6" fmla="*/ 3669 h 99718"/>
                  <a:gd name="connsiteX7" fmla="*/ 0 w 185620"/>
                  <a:gd name="connsiteY7" fmla="*/ 32926 h 99718"/>
                  <a:gd name="connsiteX8" fmla="*/ 0 w 185620"/>
                  <a:gd name="connsiteY8" fmla="*/ 87301 h 99718"/>
                  <a:gd name="connsiteX9" fmla="*/ 12476 w 185620"/>
                  <a:gd name="connsiteY9" fmla="*/ 99719 h 99718"/>
                  <a:gd name="connsiteX10" fmla="*/ 173145 w 185620"/>
                  <a:gd name="connsiteY10" fmla="*/ 99719 h 99718"/>
                  <a:gd name="connsiteX11" fmla="*/ 185621 w 185620"/>
                  <a:gd name="connsiteY11" fmla="*/ 87301 h 99718"/>
                  <a:gd name="connsiteX12" fmla="*/ 185621 w 185620"/>
                  <a:gd name="connsiteY12" fmla="*/ 32926 h 99718"/>
                  <a:gd name="connsiteX13" fmla="*/ 169459 w 185620"/>
                  <a:gd name="connsiteY13" fmla="*/ 3387 h 9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620" h="99718">
                    <a:moveTo>
                      <a:pt x="169459" y="3387"/>
                    </a:moveTo>
                    <a:lnTo>
                      <a:pt x="166813" y="1976"/>
                    </a:lnTo>
                    <a:lnTo>
                      <a:pt x="161142" y="0"/>
                    </a:lnTo>
                    <a:cubicBezTo>
                      <a:pt x="147627" y="26341"/>
                      <a:pt x="122771" y="47037"/>
                      <a:pt x="92905" y="47037"/>
                    </a:cubicBezTo>
                    <a:cubicBezTo>
                      <a:pt x="63039" y="47037"/>
                      <a:pt x="37994" y="26247"/>
                      <a:pt x="24668" y="0"/>
                    </a:cubicBezTo>
                    <a:lnTo>
                      <a:pt x="18619" y="2164"/>
                    </a:lnTo>
                    <a:cubicBezTo>
                      <a:pt x="17626" y="2572"/>
                      <a:pt x="16677" y="3076"/>
                      <a:pt x="15783" y="3669"/>
                    </a:cubicBezTo>
                    <a:cubicBezTo>
                      <a:pt x="6002" y="10238"/>
                      <a:pt x="99" y="21181"/>
                      <a:pt x="0" y="32926"/>
                    </a:cubicBezTo>
                    <a:lnTo>
                      <a:pt x="0" y="87301"/>
                    </a:lnTo>
                    <a:cubicBezTo>
                      <a:pt x="51" y="94138"/>
                      <a:pt x="5607" y="99667"/>
                      <a:pt x="12476" y="99719"/>
                    </a:cubicBezTo>
                    <a:lnTo>
                      <a:pt x="173145" y="99719"/>
                    </a:lnTo>
                    <a:cubicBezTo>
                      <a:pt x="180035" y="99719"/>
                      <a:pt x="185621" y="94159"/>
                      <a:pt x="185621" y="87301"/>
                    </a:cubicBezTo>
                    <a:lnTo>
                      <a:pt x="185621" y="32926"/>
                    </a:lnTo>
                    <a:cubicBezTo>
                      <a:pt x="185531" y="21010"/>
                      <a:pt x="179467" y="9926"/>
                      <a:pt x="169459" y="3387"/>
                    </a:cubicBezTo>
                    <a:close/>
                  </a:path>
                </a:pathLst>
              </a:custGeom>
              <a:grpFill/>
              <a:ln w="9414" cap="flat">
                <a:noFill/>
                <a:prstDash val="solid"/>
                <a:miter/>
              </a:ln>
            </p:spPr>
            <p:txBody>
              <a:bodyPr rtlCol="0" anchor="ctr"/>
              <a:lstStyle/>
              <a:p>
                <a:endParaRPr lang="en-EG"/>
              </a:p>
            </p:txBody>
          </p:sp>
          <p:sp>
            <p:nvSpPr>
              <p:cNvPr id="59" name="Freeform 58">
                <a:extLst>
                  <a:ext uri="{FF2B5EF4-FFF2-40B4-BE49-F238E27FC236}">
                    <a16:creationId xmlns:a16="http://schemas.microsoft.com/office/drawing/2014/main" id="{3980F70D-5E64-F547-8957-293E166622F7}"/>
                  </a:ext>
                </a:extLst>
              </p:cNvPr>
              <p:cNvSpPr/>
              <p:nvPr/>
            </p:nvSpPr>
            <p:spPr>
              <a:xfrm>
                <a:off x="3040947" y="2362796"/>
                <a:ext cx="108689" cy="122200"/>
              </a:xfrm>
              <a:custGeom>
                <a:avLst/>
                <a:gdLst>
                  <a:gd name="connsiteX0" fmla="*/ 47 w 108689"/>
                  <a:gd name="connsiteY0" fmla="*/ 56349 h 122200"/>
                  <a:gd name="connsiteX1" fmla="*/ 54297 w 108689"/>
                  <a:gd name="connsiteY1" fmla="*/ 122201 h 122200"/>
                  <a:gd name="connsiteX2" fmla="*/ 108641 w 108689"/>
                  <a:gd name="connsiteY2" fmla="*/ 56349 h 122200"/>
                  <a:gd name="connsiteX3" fmla="*/ 56610 w 108689"/>
                  <a:gd name="connsiteY3" fmla="*/ 48 h 122200"/>
                  <a:gd name="connsiteX4" fmla="*/ 47 w 108689"/>
                  <a:gd name="connsiteY4" fmla="*/ 51838 h 122200"/>
                  <a:gd name="connsiteX5" fmla="*/ 47 w 108689"/>
                  <a:gd name="connsiteY5" fmla="*/ 56349 h 12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89" h="122200">
                    <a:moveTo>
                      <a:pt x="47" y="56349"/>
                    </a:moveTo>
                    <a:cubicBezTo>
                      <a:pt x="47" y="86076"/>
                      <a:pt x="24242" y="122201"/>
                      <a:pt x="54297" y="122201"/>
                    </a:cubicBezTo>
                    <a:cubicBezTo>
                      <a:pt x="84352" y="122201"/>
                      <a:pt x="108641" y="86358"/>
                      <a:pt x="108641" y="56349"/>
                    </a:cubicBezTo>
                    <a:cubicBezTo>
                      <a:pt x="109893" y="26500"/>
                      <a:pt x="86597" y="1294"/>
                      <a:pt x="56610" y="48"/>
                    </a:cubicBezTo>
                    <a:cubicBezTo>
                      <a:pt x="26623" y="-1198"/>
                      <a:pt x="1299" y="21990"/>
                      <a:pt x="47" y="51838"/>
                    </a:cubicBezTo>
                    <a:cubicBezTo>
                      <a:pt x="-16" y="53341"/>
                      <a:pt x="-16" y="54846"/>
                      <a:pt x="47" y="56349"/>
                    </a:cubicBezTo>
                    <a:close/>
                  </a:path>
                </a:pathLst>
              </a:custGeom>
              <a:grpFill/>
              <a:ln w="9414" cap="flat">
                <a:noFill/>
                <a:prstDash val="solid"/>
                <a:miter/>
              </a:ln>
            </p:spPr>
            <p:txBody>
              <a:bodyPr rtlCol="0" anchor="ctr"/>
              <a:lstStyle/>
              <a:p>
                <a:endParaRPr lang="en-EG"/>
              </a:p>
            </p:txBody>
          </p:sp>
          <p:sp>
            <p:nvSpPr>
              <p:cNvPr id="60" name="Freeform 59">
                <a:extLst>
                  <a:ext uri="{FF2B5EF4-FFF2-40B4-BE49-F238E27FC236}">
                    <a16:creationId xmlns:a16="http://schemas.microsoft.com/office/drawing/2014/main" id="{3FFBFDB8-746B-1A4D-8A92-1DC031E92E2E}"/>
                  </a:ext>
                </a:extLst>
              </p:cNvPr>
              <p:cNvSpPr/>
              <p:nvPr/>
            </p:nvSpPr>
            <p:spPr>
              <a:xfrm>
                <a:off x="3210737" y="2462513"/>
                <a:ext cx="185620" cy="99718"/>
              </a:xfrm>
              <a:custGeom>
                <a:avLst/>
                <a:gdLst>
                  <a:gd name="connsiteX0" fmla="*/ 169081 w 185620"/>
                  <a:gd name="connsiteY0" fmla="*/ 3387 h 99718"/>
                  <a:gd name="connsiteX1" fmla="*/ 166435 w 185620"/>
                  <a:gd name="connsiteY1" fmla="*/ 1976 h 99718"/>
                  <a:gd name="connsiteX2" fmla="*/ 160859 w 185620"/>
                  <a:gd name="connsiteY2" fmla="*/ 0 h 99718"/>
                  <a:gd name="connsiteX3" fmla="*/ 92527 w 185620"/>
                  <a:gd name="connsiteY3" fmla="*/ 47037 h 99718"/>
                  <a:gd name="connsiteX4" fmla="*/ 24384 w 185620"/>
                  <a:gd name="connsiteY4" fmla="*/ 0 h 99718"/>
                  <a:gd name="connsiteX5" fmla="*/ 18241 w 185620"/>
                  <a:gd name="connsiteY5" fmla="*/ 2164 h 99718"/>
                  <a:gd name="connsiteX6" fmla="*/ 15500 w 185620"/>
                  <a:gd name="connsiteY6" fmla="*/ 3669 h 99718"/>
                  <a:gd name="connsiteX7" fmla="*/ 0 w 185620"/>
                  <a:gd name="connsiteY7" fmla="*/ 32926 h 99718"/>
                  <a:gd name="connsiteX8" fmla="*/ 0 w 185620"/>
                  <a:gd name="connsiteY8" fmla="*/ 87301 h 99718"/>
                  <a:gd name="connsiteX9" fmla="*/ 12476 w 185620"/>
                  <a:gd name="connsiteY9" fmla="*/ 99719 h 99718"/>
                  <a:gd name="connsiteX10" fmla="*/ 173145 w 185620"/>
                  <a:gd name="connsiteY10" fmla="*/ 99719 h 99718"/>
                  <a:gd name="connsiteX11" fmla="*/ 185621 w 185620"/>
                  <a:gd name="connsiteY11" fmla="*/ 87301 h 99718"/>
                  <a:gd name="connsiteX12" fmla="*/ 185621 w 185620"/>
                  <a:gd name="connsiteY12" fmla="*/ 32926 h 99718"/>
                  <a:gd name="connsiteX13" fmla="*/ 169081 w 185620"/>
                  <a:gd name="connsiteY13" fmla="*/ 3387 h 9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620" h="99718">
                    <a:moveTo>
                      <a:pt x="169081" y="3387"/>
                    </a:moveTo>
                    <a:cubicBezTo>
                      <a:pt x="168242" y="2841"/>
                      <a:pt x="167356" y="2369"/>
                      <a:pt x="166435" y="1976"/>
                    </a:cubicBezTo>
                    <a:lnTo>
                      <a:pt x="160859" y="0"/>
                    </a:lnTo>
                    <a:cubicBezTo>
                      <a:pt x="147249" y="26341"/>
                      <a:pt x="122487" y="47037"/>
                      <a:pt x="92527" y="47037"/>
                    </a:cubicBezTo>
                    <a:cubicBezTo>
                      <a:pt x="62567" y="47037"/>
                      <a:pt x="37710" y="26247"/>
                      <a:pt x="24384" y="0"/>
                    </a:cubicBezTo>
                    <a:lnTo>
                      <a:pt x="18241" y="2164"/>
                    </a:lnTo>
                    <a:cubicBezTo>
                      <a:pt x="17278" y="2572"/>
                      <a:pt x="16360" y="3076"/>
                      <a:pt x="15500" y="3669"/>
                    </a:cubicBezTo>
                    <a:cubicBezTo>
                      <a:pt x="5826" y="10302"/>
                      <a:pt x="35" y="21234"/>
                      <a:pt x="0" y="32926"/>
                    </a:cubicBezTo>
                    <a:lnTo>
                      <a:pt x="0" y="87301"/>
                    </a:lnTo>
                    <a:cubicBezTo>
                      <a:pt x="51" y="94138"/>
                      <a:pt x="5607" y="99667"/>
                      <a:pt x="12476" y="99719"/>
                    </a:cubicBezTo>
                    <a:lnTo>
                      <a:pt x="173145" y="99719"/>
                    </a:lnTo>
                    <a:cubicBezTo>
                      <a:pt x="180035" y="99719"/>
                      <a:pt x="185621" y="94159"/>
                      <a:pt x="185621" y="87301"/>
                    </a:cubicBezTo>
                    <a:lnTo>
                      <a:pt x="185621" y="32926"/>
                    </a:lnTo>
                    <a:cubicBezTo>
                      <a:pt x="185431" y="20942"/>
                      <a:pt x="179221" y="9851"/>
                      <a:pt x="169081" y="3387"/>
                    </a:cubicBezTo>
                    <a:close/>
                  </a:path>
                </a:pathLst>
              </a:custGeom>
              <a:grpFill/>
              <a:ln w="9414" cap="flat">
                <a:noFill/>
                <a:prstDash val="solid"/>
                <a:miter/>
              </a:ln>
            </p:spPr>
            <p:txBody>
              <a:bodyPr rtlCol="0" anchor="ctr"/>
              <a:lstStyle/>
              <a:p>
                <a:endParaRPr lang="en-EG"/>
              </a:p>
            </p:txBody>
          </p:sp>
          <p:sp>
            <p:nvSpPr>
              <p:cNvPr id="61" name="Freeform 60">
                <a:extLst>
                  <a:ext uri="{FF2B5EF4-FFF2-40B4-BE49-F238E27FC236}">
                    <a16:creationId xmlns:a16="http://schemas.microsoft.com/office/drawing/2014/main" id="{7799F90C-ABE0-244A-A719-946153304ECF}"/>
                  </a:ext>
                </a:extLst>
              </p:cNvPr>
              <p:cNvSpPr/>
              <p:nvPr/>
            </p:nvSpPr>
            <p:spPr>
              <a:xfrm>
                <a:off x="3249298" y="2365146"/>
                <a:ext cx="108499" cy="119850"/>
              </a:xfrm>
              <a:custGeom>
                <a:avLst/>
                <a:gdLst>
                  <a:gd name="connsiteX0" fmla="*/ 0 w 108499"/>
                  <a:gd name="connsiteY0" fmla="*/ 53999 h 119850"/>
                  <a:gd name="connsiteX1" fmla="*/ 54155 w 108499"/>
                  <a:gd name="connsiteY1" fmla="*/ 119850 h 119850"/>
                  <a:gd name="connsiteX2" fmla="*/ 108499 w 108499"/>
                  <a:gd name="connsiteY2" fmla="*/ 53999 h 119850"/>
                  <a:gd name="connsiteX3" fmla="*/ 54250 w 108499"/>
                  <a:gd name="connsiteY3" fmla="*/ 0 h 119850"/>
                  <a:gd name="connsiteX4" fmla="*/ 0 w 108499"/>
                  <a:gd name="connsiteY4" fmla="*/ 53999 h 11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99" h="119850">
                    <a:moveTo>
                      <a:pt x="0" y="53999"/>
                    </a:moveTo>
                    <a:cubicBezTo>
                      <a:pt x="0" y="83726"/>
                      <a:pt x="24100" y="119850"/>
                      <a:pt x="54155" y="119850"/>
                    </a:cubicBezTo>
                    <a:cubicBezTo>
                      <a:pt x="84210" y="119850"/>
                      <a:pt x="108499" y="84008"/>
                      <a:pt x="108499" y="53999"/>
                    </a:cubicBezTo>
                    <a:cubicBezTo>
                      <a:pt x="108499" y="24176"/>
                      <a:pt x="84211" y="0"/>
                      <a:pt x="54250" y="0"/>
                    </a:cubicBezTo>
                    <a:cubicBezTo>
                      <a:pt x="24288" y="0"/>
                      <a:pt x="0" y="24176"/>
                      <a:pt x="0" y="53999"/>
                    </a:cubicBezTo>
                    <a:close/>
                  </a:path>
                </a:pathLst>
              </a:custGeom>
              <a:grpFill/>
              <a:ln w="9414" cap="flat">
                <a:noFill/>
                <a:prstDash val="solid"/>
                <a:miter/>
              </a:ln>
            </p:spPr>
            <p:txBody>
              <a:bodyPr rtlCol="0" anchor="ctr"/>
              <a:lstStyle/>
              <a:p>
                <a:endParaRPr lang="en-EG"/>
              </a:p>
            </p:txBody>
          </p:sp>
          <p:sp>
            <p:nvSpPr>
              <p:cNvPr id="62" name="Freeform 61">
                <a:extLst>
                  <a:ext uri="{FF2B5EF4-FFF2-40B4-BE49-F238E27FC236}">
                    <a16:creationId xmlns:a16="http://schemas.microsoft.com/office/drawing/2014/main" id="{34FC88FD-6885-804C-8F87-9A7A6D6D440D}"/>
                  </a:ext>
                </a:extLst>
              </p:cNvPr>
              <p:cNvSpPr/>
              <p:nvPr/>
            </p:nvSpPr>
            <p:spPr>
              <a:xfrm>
                <a:off x="2708671" y="2161570"/>
                <a:ext cx="134957" cy="187955"/>
              </a:xfrm>
              <a:custGeom>
                <a:avLst/>
                <a:gdLst>
                  <a:gd name="connsiteX0" fmla="*/ 131297 w 134957"/>
                  <a:gd name="connsiteY0" fmla="*/ 184479 h 187955"/>
                  <a:gd name="connsiteX1" fmla="*/ 131366 w 134957"/>
                  <a:gd name="connsiteY1" fmla="*/ 167051 h 187955"/>
                  <a:gd name="connsiteX2" fmla="*/ 131297 w 134957"/>
                  <a:gd name="connsiteY2" fmla="*/ 166981 h 187955"/>
                  <a:gd name="connsiteX3" fmla="*/ 79693 w 134957"/>
                  <a:gd name="connsiteY3" fmla="*/ 113359 h 187955"/>
                  <a:gd name="connsiteX4" fmla="*/ 79693 w 134957"/>
                  <a:gd name="connsiteY4" fmla="*/ 12418 h 187955"/>
                  <a:gd name="connsiteX5" fmla="*/ 67218 w 134957"/>
                  <a:gd name="connsiteY5" fmla="*/ 0 h 187955"/>
                  <a:gd name="connsiteX6" fmla="*/ 54742 w 134957"/>
                  <a:gd name="connsiteY6" fmla="*/ 12418 h 187955"/>
                  <a:gd name="connsiteX7" fmla="*/ 54742 w 134957"/>
                  <a:gd name="connsiteY7" fmla="*/ 113359 h 187955"/>
                  <a:gd name="connsiteX8" fmla="*/ 3139 w 134957"/>
                  <a:gd name="connsiteY8" fmla="*/ 166981 h 187955"/>
                  <a:gd name="connsiteX9" fmla="*/ 4201 w 134957"/>
                  <a:gd name="connsiteY9" fmla="*/ 184511 h 187955"/>
                  <a:gd name="connsiteX10" fmla="*/ 21191 w 134957"/>
                  <a:gd name="connsiteY10" fmla="*/ 184103 h 187955"/>
                  <a:gd name="connsiteX11" fmla="*/ 67596 w 134957"/>
                  <a:gd name="connsiteY11" fmla="*/ 136313 h 187955"/>
                  <a:gd name="connsiteX12" fmla="*/ 113528 w 134957"/>
                  <a:gd name="connsiteY12" fmla="*/ 184103 h 187955"/>
                  <a:gd name="connsiteX13" fmla="*/ 131297 w 134957"/>
                  <a:gd name="connsiteY13" fmla="*/ 184479 h 18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957" h="187955">
                    <a:moveTo>
                      <a:pt x="131297" y="184479"/>
                    </a:moveTo>
                    <a:cubicBezTo>
                      <a:pt x="136151" y="179686"/>
                      <a:pt x="136182" y="171883"/>
                      <a:pt x="131366" y="167051"/>
                    </a:cubicBezTo>
                    <a:cubicBezTo>
                      <a:pt x="131343" y="167028"/>
                      <a:pt x="131320" y="167005"/>
                      <a:pt x="131297" y="166981"/>
                    </a:cubicBezTo>
                    <a:lnTo>
                      <a:pt x="79693" y="113359"/>
                    </a:lnTo>
                    <a:lnTo>
                      <a:pt x="79693" y="12418"/>
                    </a:lnTo>
                    <a:cubicBezTo>
                      <a:pt x="79693" y="5560"/>
                      <a:pt x="74108" y="0"/>
                      <a:pt x="67218" y="0"/>
                    </a:cubicBezTo>
                    <a:cubicBezTo>
                      <a:pt x="60328" y="0"/>
                      <a:pt x="54742" y="5560"/>
                      <a:pt x="54742" y="12418"/>
                    </a:cubicBezTo>
                    <a:lnTo>
                      <a:pt x="54742" y="113359"/>
                    </a:lnTo>
                    <a:lnTo>
                      <a:pt x="3139" y="166981"/>
                    </a:lnTo>
                    <a:cubicBezTo>
                      <a:pt x="-1431" y="172114"/>
                      <a:pt x="-955" y="179962"/>
                      <a:pt x="4201" y="184511"/>
                    </a:cubicBezTo>
                    <a:cubicBezTo>
                      <a:pt x="9096" y="188829"/>
                      <a:pt x="16511" y="188651"/>
                      <a:pt x="21191" y="184103"/>
                    </a:cubicBezTo>
                    <a:lnTo>
                      <a:pt x="67596" y="136313"/>
                    </a:lnTo>
                    <a:lnTo>
                      <a:pt x="113528" y="184103"/>
                    </a:lnTo>
                    <a:cubicBezTo>
                      <a:pt x="118331" y="189089"/>
                      <a:pt x="126285" y="189257"/>
                      <a:pt x="131297" y="184479"/>
                    </a:cubicBezTo>
                    <a:close/>
                  </a:path>
                </a:pathLst>
              </a:custGeom>
              <a:grpFill/>
              <a:ln w="9414" cap="flat">
                <a:noFill/>
                <a:prstDash val="solid"/>
                <a:miter/>
              </a:ln>
            </p:spPr>
            <p:txBody>
              <a:bodyPr rtlCol="0" anchor="ctr"/>
              <a:lstStyle/>
              <a:p>
                <a:endParaRPr lang="en-EG"/>
              </a:p>
            </p:txBody>
          </p:sp>
          <p:sp>
            <p:nvSpPr>
              <p:cNvPr id="63" name="Freeform 62">
                <a:extLst>
                  <a:ext uri="{FF2B5EF4-FFF2-40B4-BE49-F238E27FC236}">
                    <a16:creationId xmlns:a16="http://schemas.microsoft.com/office/drawing/2014/main" id="{22237F95-526F-9940-A5A4-2FF01EFAEFF4}"/>
                  </a:ext>
                </a:extLst>
              </p:cNvPr>
              <p:cNvSpPr/>
              <p:nvPr/>
            </p:nvSpPr>
            <p:spPr>
              <a:xfrm>
                <a:off x="3138862" y="2161570"/>
                <a:ext cx="134457" cy="187939"/>
              </a:xfrm>
              <a:custGeom>
                <a:avLst/>
                <a:gdLst>
                  <a:gd name="connsiteX0" fmla="*/ 130756 w 134457"/>
                  <a:gd name="connsiteY0" fmla="*/ 184479 h 187939"/>
                  <a:gd name="connsiteX1" fmla="*/ 130961 w 134457"/>
                  <a:gd name="connsiteY1" fmla="*/ 167185 h 187939"/>
                  <a:gd name="connsiteX2" fmla="*/ 130756 w 134457"/>
                  <a:gd name="connsiteY2" fmla="*/ 166981 h 187939"/>
                  <a:gd name="connsiteX3" fmla="*/ 79342 w 134457"/>
                  <a:gd name="connsiteY3" fmla="*/ 113359 h 187939"/>
                  <a:gd name="connsiteX4" fmla="*/ 79342 w 134457"/>
                  <a:gd name="connsiteY4" fmla="*/ 12418 h 187939"/>
                  <a:gd name="connsiteX5" fmla="*/ 66866 w 134457"/>
                  <a:gd name="connsiteY5" fmla="*/ 0 h 187939"/>
                  <a:gd name="connsiteX6" fmla="*/ 54391 w 134457"/>
                  <a:gd name="connsiteY6" fmla="*/ 12418 h 187939"/>
                  <a:gd name="connsiteX7" fmla="*/ 54391 w 134457"/>
                  <a:gd name="connsiteY7" fmla="*/ 113265 h 187939"/>
                  <a:gd name="connsiteX8" fmla="*/ 2787 w 134457"/>
                  <a:gd name="connsiteY8" fmla="*/ 166981 h 187939"/>
                  <a:gd name="connsiteX9" fmla="*/ 4617 w 134457"/>
                  <a:gd name="connsiteY9" fmla="*/ 184448 h 187939"/>
                  <a:gd name="connsiteX10" fmla="*/ 20744 w 134457"/>
                  <a:gd name="connsiteY10" fmla="*/ 184103 h 187939"/>
                  <a:gd name="connsiteX11" fmla="*/ 67150 w 134457"/>
                  <a:gd name="connsiteY11" fmla="*/ 136313 h 187939"/>
                  <a:gd name="connsiteX12" fmla="*/ 113177 w 134457"/>
                  <a:gd name="connsiteY12" fmla="*/ 184103 h 187939"/>
                  <a:gd name="connsiteX13" fmla="*/ 130680 w 134457"/>
                  <a:gd name="connsiteY13" fmla="*/ 184551 h 187939"/>
                  <a:gd name="connsiteX14" fmla="*/ 130756 w 134457"/>
                  <a:gd name="connsiteY14" fmla="*/ 184479 h 18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457" h="187939">
                    <a:moveTo>
                      <a:pt x="130756" y="184479"/>
                    </a:moveTo>
                    <a:cubicBezTo>
                      <a:pt x="135610" y="179760"/>
                      <a:pt x="135702" y="172017"/>
                      <a:pt x="130961" y="167185"/>
                    </a:cubicBezTo>
                    <a:cubicBezTo>
                      <a:pt x="130893" y="167116"/>
                      <a:pt x="130825" y="167049"/>
                      <a:pt x="130756" y="166981"/>
                    </a:cubicBezTo>
                    <a:lnTo>
                      <a:pt x="79342" y="113359"/>
                    </a:lnTo>
                    <a:lnTo>
                      <a:pt x="79342" y="12418"/>
                    </a:lnTo>
                    <a:cubicBezTo>
                      <a:pt x="79342" y="5560"/>
                      <a:pt x="73756" y="0"/>
                      <a:pt x="66866" y="0"/>
                    </a:cubicBezTo>
                    <a:cubicBezTo>
                      <a:pt x="59976" y="0"/>
                      <a:pt x="54391" y="5560"/>
                      <a:pt x="54391" y="12418"/>
                    </a:cubicBezTo>
                    <a:lnTo>
                      <a:pt x="54391" y="113265"/>
                    </a:lnTo>
                    <a:lnTo>
                      <a:pt x="2787" y="166981"/>
                    </a:lnTo>
                    <a:cubicBezTo>
                      <a:pt x="-1553" y="172308"/>
                      <a:pt x="-734" y="180128"/>
                      <a:pt x="4617" y="184448"/>
                    </a:cubicBezTo>
                    <a:cubicBezTo>
                      <a:pt x="9354" y="188273"/>
                      <a:pt x="16176" y="188127"/>
                      <a:pt x="20744" y="184103"/>
                    </a:cubicBezTo>
                    <a:lnTo>
                      <a:pt x="67150" y="136313"/>
                    </a:lnTo>
                    <a:lnTo>
                      <a:pt x="113177" y="184103"/>
                    </a:lnTo>
                    <a:cubicBezTo>
                      <a:pt x="117886" y="189038"/>
                      <a:pt x="125723" y="189239"/>
                      <a:pt x="130680" y="184551"/>
                    </a:cubicBezTo>
                    <a:cubicBezTo>
                      <a:pt x="130706" y="184527"/>
                      <a:pt x="130731" y="184503"/>
                      <a:pt x="130756" y="184479"/>
                    </a:cubicBezTo>
                    <a:close/>
                  </a:path>
                </a:pathLst>
              </a:custGeom>
              <a:grpFill/>
              <a:ln w="9414" cap="flat">
                <a:noFill/>
                <a:prstDash val="solid"/>
                <a:miter/>
              </a:ln>
            </p:spPr>
            <p:txBody>
              <a:bodyPr rtlCol="0" anchor="ctr"/>
              <a:lstStyle/>
              <a:p>
                <a:endParaRPr lang="en-EG"/>
              </a:p>
            </p:txBody>
          </p:sp>
          <p:sp>
            <p:nvSpPr>
              <p:cNvPr id="64" name="Freeform 63">
                <a:extLst>
                  <a:ext uri="{FF2B5EF4-FFF2-40B4-BE49-F238E27FC236}">
                    <a16:creationId xmlns:a16="http://schemas.microsoft.com/office/drawing/2014/main" id="{A0E25065-A242-1E4C-991E-41EAEB120603}"/>
                  </a:ext>
                </a:extLst>
              </p:cNvPr>
              <p:cNvSpPr/>
              <p:nvPr/>
            </p:nvSpPr>
            <p:spPr>
              <a:xfrm>
                <a:off x="2920830" y="2013968"/>
                <a:ext cx="140467" cy="105543"/>
              </a:xfrm>
              <a:custGeom>
                <a:avLst/>
                <a:gdLst>
                  <a:gd name="connsiteX0" fmla="*/ 139066 w 140467"/>
                  <a:gd name="connsiteY0" fmla="*/ 98778 h 105543"/>
                  <a:gd name="connsiteX1" fmla="*/ 133868 w 140467"/>
                  <a:gd name="connsiteY1" fmla="*/ 82033 h 105543"/>
                  <a:gd name="connsiteX2" fmla="*/ 82737 w 140467"/>
                  <a:gd name="connsiteY2" fmla="*/ 55504 h 105543"/>
                  <a:gd name="connsiteX3" fmla="*/ 82737 w 140467"/>
                  <a:gd name="connsiteY3" fmla="*/ 12418 h 105543"/>
                  <a:gd name="connsiteX4" fmla="*/ 70262 w 140467"/>
                  <a:gd name="connsiteY4" fmla="*/ 0 h 105543"/>
                  <a:gd name="connsiteX5" fmla="*/ 57786 w 140467"/>
                  <a:gd name="connsiteY5" fmla="*/ 12418 h 105543"/>
                  <a:gd name="connsiteX6" fmla="*/ 57786 w 140467"/>
                  <a:gd name="connsiteY6" fmla="*/ 55504 h 105543"/>
                  <a:gd name="connsiteX7" fmla="*/ 6750 w 140467"/>
                  <a:gd name="connsiteY7" fmla="*/ 82033 h 105543"/>
                  <a:gd name="connsiteX8" fmla="*/ 1410 w 140467"/>
                  <a:gd name="connsiteY8" fmla="*/ 98825 h 105543"/>
                  <a:gd name="connsiteX9" fmla="*/ 18280 w 140467"/>
                  <a:gd name="connsiteY9" fmla="*/ 104140 h 105543"/>
                  <a:gd name="connsiteX10" fmla="*/ 70262 w 140467"/>
                  <a:gd name="connsiteY10" fmla="*/ 76953 h 105543"/>
                  <a:gd name="connsiteX11" fmla="*/ 122243 w 140467"/>
                  <a:gd name="connsiteY11" fmla="*/ 104046 h 105543"/>
                  <a:gd name="connsiteX12" fmla="*/ 139066 w 140467"/>
                  <a:gd name="connsiteY12" fmla="*/ 98778 h 105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67" h="105543">
                    <a:moveTo>
                      <a:pt x="139066" y="98778"/>
                    </a:moveTo>
                    <a:cubicBezTo>
                      <a:pt x="142206" y="92719"/>
                      <a:pt x="139895" y="85272"/>
                      <a:pt x="133868" y="82033"/>
                    </a:cubicBezTo>
                    <a:lnTo>
                      <a:pt x="82737" y="55504"/>
                    </a:lnTo>
                    <a:lnTo>
                      <a:pt x="82737" y="12418"/>
                    </a:lnTo>
                    <a:cubicBezTo>
                      <a:pt x="82737" y="5560"/>
                      <a:pt x="77152" y="0"/>
                      <a:pt x="70262" y="0"/>
                    </a:cubicBezTo>
                    <a:cubicBezTo>
                      <a:pt x="63372" y="0"/>
                      <a:pt x="57786" y="5560"/>
                      <a:pt x="57786" y="12418"/>
                    </a:cubicBezTo>
                    <a:lnTo>
                      <a:pt x="57786" y="55504"/>
                    </a:lnTo>
                    <a:lnTo>
                      <a:pt x="6750" y="82033"/>
                    </a:lnTo>
                    <a:cubicBezTo>
                      <a:pt x="617" y="85202"/>
                      <a:pt x="-1774" y="92720"/>
                      <a:pt x="1410" y="98825"/>
                    </a:cubicBezTo>
                    <a:cubicBezTo>
                      <a:pt x="4594" y="104930"/>
                      <a:pt x="12147" y="107309"/>
                      <a:pt x="18280" y="104140"/>
                    </a:cubicBezTo>
                    <a:lnTo>
                      <a:pt x="70262" y="76953"/>
                    </a:lnTo>
                    <a:lnTo>
                      <a:pt x="122243" y="104046"/>
                    </a:lnTo>
                    <a:cubicBezTo>
                      <a:pt x="128355" y="107157"/>
                      <a:pt x="135844" y="104812"/>
                      <a:pt x="139066" y="98778"/>
                    </a:cubicBezTo>
                    <a:close/>
                  </a:path>
                </a:pathLst>
              </a:custGeom>
              <a:grpFill/>
              <a:ln w="9414" cap="flat">
                <a:noFill/>
                <a:prstDash val="solid"/>
                <a:miter/>
              </a:ln>
            </p:spPr>
            <p:txBody>
              <a:bodyPr rtlCol="0" anchor="ctr"/>
              <a:lstStyle/>
              <a:p>
                <a:endParaRPr lang="en-EG"/>
              </a:p>
            </p:txBody>
          </p:sp>
        </p:grpSp>
      </p:grpSp>
      <p:grpSp>
        <p:nvGrpSpPr>
          <p:cNvPr id="84" name="Group 83">
            <a:extLst>
              <a:ext uri="{FF2B5EF4-FFF2-40B4-BE49-F238E27FC236}">
                <a16:creationId xmlns:a16="http://schemas.microsoft.com/office/drawing/2014/main" id="{B01A2E55-D69C-944E-92E2-7ACD9F026C02}"/>
              </a:ext>
            </a:extLst>
          </p:cNvPr>
          <p:cNvGrpSpPr/>
          <p:nvPr/>
        </p:nvGrpSpPr>
        <p:grpSpPr>
          <a:xfrm>
            <a:off x="597253" y="5346387"/>
            <a:ext cx="559669" cy="559669"/>
            <a:chOff x="597253" y="5346387"/>
            <a:chExt cx="559669" cy="559669"/>
          </a:xfrm>
        </p:grpSpPr>
        <p:sp>
          <p:nvSpPr>
            <p:cNvPr id="25" name="Rounded Rectangle 24">
              <a:extLst>
                <a:ext uri="{FF2B5EF4-FFF2-40B4-BE49-F238E27FC236}">
                  <a16:creationId xmlns:a16="http://schemas.microsoft.com/office/drawing/2014/main" id="{D4BCC6A7-1D99-484C-859E-95F1BD3423EF}"/>
                </a:ext>
              </a:extLst>
            </p:cNvPr>
            <p:cNvSpPr>
              <a:spLocks noChangeAspect="1"/>
            </p:cNvSpPr>
            <p:nvPr/>
          </p:nvSpPr>
          <p:spPr>
            <a:xfrm>
              <a:off x="597253" y="5346387"/>
              <a:ext cx="559669" cy="559669"/>
            </a:xfrm>
            <a:prstGeom prst="roundRect">
              <a:avLst>
                <a:gd name="adj" fmla="val 46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sz="1600"/>
            </a:p>
          </p:txBody>
        </p:sp>
        <p:grpSp>
          <p:nvGrpSpPr>
            <p:cNvPr id="65" name="Graphic 10">
              <a:extLst>
                <a:ext uri="{FF2B5EF4-FFF2-40B4-BE49-F238E27FC236}">
                  <a16:creationId xmlns:a16="http://schemas.microsoft.com/office/drawing/2014/main" id="{1F8D93DB-C393-084C-BEAD-76F286931F33}"/>
                </a:ext>
              </a:extLst>
            </p:cNvPr>
            <p:cNvGrpSpPr>
              <a:grpSpLocks noChangeAspect="1"/>
            </p:cNvGrpSpPr>
            <p:nvPr/>
          </p:nvGrpSpPr>
          <p:grpSpPr>
            <a:xfrm>
              <a:off x="671578" y="5425213"/>
              <a:ext cx="411018" cy="402016"/>
              <a:chOff x="4706361" y="4223123"/>
              <a:chExt cx="800957" cy="783415"/>
            </a:xfrm>
            <a:solidFill>
              <a:srgbClr val="FFFFFF"/>
            </a:solidFill>
          </p:grpSpPr>
          <p:sp>
            <p:nvSpPr>
              <p:cNvPr id="66" name="Freeform 65">
                <a:extLst>
                  <a:ext uri="{FF2B5EF4-FFF2-40B4-BE49-F238E27FC236}">
                    <a16:creationId xmlns:a16="http://schemas.microsoft.com/office/drawing/2014/main" id="{607386AA-022B-1841-A3E2-8EDC5EA6152E}"/>
                  </a:ext>
                </a:extLst>
              </p:cNvPr>
              <p:cNvSpPr/>
              <p:nvPr/>
            </p:nvSpPr>
            <p:spPr>
              <a:xfrm>
                <a:off x="5056146" y="4689357"/>
                <a:ext cx="84810" cy="279519"/>
              </a:xfrm>
              <a:custGeom>
                <a:avLst/>
                <a:gdLst>
                  <a:gd name="connsiteX0" fmla="*/ 84811 w 84810"/>
                  <a:gd name="connsiteY0" fmla="*/ 11993 h 279519"/>
                  <a:gd name="connsiteX1" fmla="*/ 84811 w 84810"/>
                  <a:gd name="connsiteY1" fmla="*/ 266997 h 279519"/>
                  <a:gd name="connsiteX2" fmla="*/ 72386 w 84810"/>
                  <a:gd name="connsiteY2" fmla="*/ 279519 h 279519"/>
                  <a:gd name="connsiteX3" fmla="*/ 12425 w 84810"/>
                  <a:gd name="connsiteY3" fmla="*/ 279519 h 279519"/>
                  <a:gd name="connsiteX4" fmla="*/ 0 w 84810"/>
                  <a:gd name="connsiteY4" fmla="*/ 267187 h 279519"/>
                  <a:gd name="connsiteX5" fmla="*/ 0 w 84810"/>
                  <a:gd name="connsiteY5" fmla="*/ 266997 h 279519"/>
                  <a:gd name="connsiteX6" fmla="*/ 0 w 84810"/>
                  <a:gd name="connsiteY6" fmla="*/ 46050 h 279519"/>
                  <a:gd name="connsiteX7" fmla="*/ 12236 w 84810"/>
                  <a:gd name="connsiteY7" fmla="*/ 33528 h 279519"/>
                  <a:gd name="connsiteX8" fmla="*/ 12425 w 84810"/>
                  <a:gd name="connsiteY8" fmla="*/ 33528 h 279519"/>
                  <a:gd name="connsiteX9" fmla="*/ 17697 w 84810"/>
                  <a:gd name="connsiteY9" fmla="*/ 32010 h 279519"/>
                  <a:gd name="connsiteX10" fmla="*/ 65797 w 84810"/>
                  <a:gd name="connsiteY10" fmla="*/ 1842 h 279519"/>
                  <a:gd name="connsiteX11" fmla="*/ 83000 w 84810"/>
                  <a:gd name="connsiteY11" fmla="*/ 6058 h 279519"/>
                  <a:gd name="connsiteX12" fmla="*/ 84811 w 84810"/>
                  <a:gd name="connsiteY12" fmla="*/ 11993 h 279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810" h="279519">
                    <a:moveTo>
                      <a:pt x="84811" y="11993"/>
                    </a:moveTo>
                    <a:lnTo>
                      <a:pt x="84811" y="266997"/>
                    </a:lnTo>
                    <a:cubicBezTo>
                      <a:pt x="84760" y="273891"/>
                      <a:pt x="79227" y="279468"/>
                      <a:pt x="72386" y="279519"/>
                    </a:cubicBezTo>
                    <a:lnTo>
                      <a:pt x="12425" y="279519"/>
                    </a:lnTo>
                    <a:cubicBezTo>
                      <a:pt x="5615" y="279572"/>
                      <a:pt x="53" y="274051"/>
                      <a:pt x="0" y="267187"/>
                    </a:cubicBezTo>
                    <a:cubicBezTo>
                      <a:pt x="0" y="267124"/>
                      <a:pt x="0" y="267060"/>
                      <a:pt x="0" y="266997"/>
                    </a:cubicBezTo>
                    <a:lnTo>
                      <a:pt x="0" y="46050"/>
                    </a:lnTo>
                    <a:cubicBezTo>
                      <a:pt x="-52" y="39187"/>
                      <a:pt x="5426" y="33580"/>
                      <a:pt x="12236" y="33528"/>
                    </a:cubicBezTo>
                    <a:cubicBezTo>
                      <a:pt x="12299" y="33527"/>
                      <a:pt x="12362" y="33527"/>
                      <a:pt x="12425" y="33528"/>
                    </a:cubicBezTo>
                    <a:cubicBezTo>
                      <a:pt x="14293" y="33560"/>
                      <a:pt x="16128" y="33032"/>
                      <a:pt x="17697" y="32010"/>
                    </a:cubicBezTo>
                    <a:lnTo>
                      <a:pt x="65797" y="1842"/>
                    </a:lnTo>
                    <a:cubicBezTo>
                      <a:pt x="71703" y="-1782"/>
                      <a:pt x="79405" y="106"/>
                      <a:pt x="83000" y="6058"/>
                    </a:cubicBezTo>
                    <a:cubicBezTo>
                      <a:pt x="84085" y="7853"/>
                      <a:pt x="84707" y="9893"/>
                      <a:pt x="84811" y="11993"/>
                    </a:cubicBezTo>
                    <a:close/>
                  </a:path>
                </a:pathLst>
              </a:custGeom>
              <a:grpFill/>
              <a:ln w="9413" cap="flat">
                <a:noFill/>
                <a:prstDash val="solid"/>
                <a:miter/>
              </a:ln>
            </p:spPr>
            <p:txBody>
              <a:bodyPr rtlCol="0" anchor="ctr"/>
              <a:lstStyle/>
              <a:p>
                <a:endParaRPr lang="en-EG"/>
              </a:p>
            </p:txBody>
          </p:sp>
          <p:sp>
            <p:nvSpPr>
              <p:cNvPr id="67" name="Freeform 66">
                <a:extLst>
                  <a:ext uri="{FF2B5EF4-FFF2-40B4-BE49-F238E27FC236}">
                    <a16:creationId xmlns:a16="http://schemas.microsoft.com/office/drawing/2014/main" id="{D39BC2B5-57D7-B447-8F98-D18ADD203355}"/>
                  </a:ext>
                </a:extLst>
              </p:cNvPr>
              <p:cNvSpPr/>
              <p:nvPr/>
            </p:nvSpPr>
            <p:spPr>
              <a:xfrm>
                <a:off x="4760109" y="4223123"/>
                <a:ext cx="207084" cy="208708"/>
              </a:xfrm>
              <a:custGeom>
                <a:avLst/>
                <a:gdLst>
                  <a:gd name="connsiteX0" fmla="*/ 0 w 207084"/>
                  <a:gd name="connsiteY0" fmla="*/ 104354 h 208708"/>
                  <a:gd name="connsiteX1" fmla="*/ 103542 w 207084"/>
                  <a:gd name="connsiteY1" fmla="*/ 0 h 208708"/>
                  <a:gd name="connsiteX2" fmla="*/ 207085 w 207084"/>
                  <a:gd name="connsiteY2" fmla="*/ 104354 h 208708"/>
                  <a:gd name="connsiteX3" fmla="*/ 103542 w 207084"/>
                  <a:gd name="connsiteY3" fmla="*/ 208708 h 208708"/>
                  <a:gd name="connsiteX4" fmla="*/ 0 w 207084"/>
                  <a:gd name="connsiteY4" fmla="*/ 104354 h 20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84" h="208708">
                    <a:moveTo>
                      <a:pt x="0" y="104354"/>
                    </a:moveTo>
                    <a:cubicBezTo>
                      <a:pt x="0" y="46721"/>
                      <a:pt x="46358" y="0"/>
                      <a:pt x="103542" y="0"/>
                    </a:cubicBezTo>
                    <a:cubicBezTo>
                      <a:pt x="160727" y="0"/>
                      <a:pt x="207085" y="46721"/>
                      <a:pt x="207085" y="104354"/>
                    </a:cubicBezTo>
                    <a:cubicBezTo>
                      <a:pt x="207085" y="161987"/>
                      <a:pt x="160727" y="208708"/>
                      <a:pt x="103542" y="208708"/>
                    </a:cubicBezTo>
                    <a:cubicBezTo>
                      <a:pt x="46357" y="208708"/>
                      <a:pt x="0" y="161987"/>
                      <a:pt x="0" y="104354"/>
                    </a:cubicBezTo>
                    <a:close/>
                  </a:path>
                </a:pathLst>
              </a:custGeom>
              <a:grpFill/>
              <a:ln w="9413" cap="flat">
                <a:noFill/>
                <a:prstDash val="solid"/>
                <a:miter/>
              </a:ln>
            </p:spPr>
            <p:txBody>
              <a:bodyPr rtlCol="0" anchor="ctr"/>
              <a:lstStyle/>
              <a:p>
                <a:endParaRPr lang="en-EG"/>
              </a:p>
            </p:txBody>
          </p:sp>
          <p:sp>
            <p:nvSpPr>
              <p:cNvPr id="68" name="Freeform 67">
                <a:extLst>
                  <a:ext uri="{FF2B5EF4-FFF2-40B4-BE49-F238E27FC236}">
                    <a16:creationId xmlns:a16="http://schemas.microsoft.com/office/drawing/2014/main" id="{56FCC2D6-687E-E241-BAD9-744EDE9B16D0}"/>
                  </a:ext>
                </a:extLst>
              </p:cNvPr>
              <p:cNvSpPr/>
              <p:nvPr/>
            </p:nvSpPr>
            <p:spPr>
              <a:xfrm>
                <a:off x="4706361" y="4439909"/>
                <a:ext cx="313830" cy="566629"/>
              </a:xfrm>
              <a:custGeom>
                <a:avLst/>
                <a:gdLst>
                  <a:gd name="connsiteX0" fmla="*/ 313828 w 313830"/>
                  <a:gd name="connsiteY0" fmla="*/ 129669 h 566629"/>
                  <a:gd name="connsiteX1" fmla="*/ 313828 w 313830"/>
                  <a:gd name="connsiteY1" fmla="*/ 338378 h 566629"/>
                  <a:gd name="connsiteX2" fmla="*/ 301221 w 313830"/>
                  <a:gd name="connsiteY2" fmla="*/ 350521 h 566629"/>
                  <a:gd name="connsiteX3" fmla="*/ 301215 w 313830"/>
                  <a:gd name="connsiteY3" fmla="*/ 350521 h 566629"/>
                  <a:gd name="connsiteX4" fmla="*/ 251421 w 313830"/>
                  <a:gd name="connsiteY4" fmla="*/ 350521 h 566629"/>
                  <a:gd name="connsiteX5" fmla="*/ 251421 w 313830"/>
                  <a:gd name="connsiteY5" fmla="*/ 554106 h 566629"/>
                  <a:gd name="connsiteX6" fmla="*/ 239184 w 313830"/>
                  <a:gd name="connsiteY6" fmla="*/ 566629 h 566629"/>
                  <a:gd name="connsiteX7" fmla="*/ 238995 w 313830"/>
                  <a:gd name="connsiteY7" fmla="*/ 566629 h 566629"/>
                  <a:gd name="connsiteX8" fmla="*/ 75304 w 313830"/>
                  <a:gd name="connsiteY8" fmla="*/ 566629 h 566629"/>
                  <a:gd name="connsiteX9" fmla="*/ 62879 w 313830"/>
                  <a:gd name="connsiteY9" fmla="*/ 554106 h 566629"/>
                  <a:gd name="connsiteX10" fmla="*/ 62879 w 313830"/>
                  <a:gd name="connsiteY10" fmla="*/ 350521 h 566629"/>
                  <a:gd name="connsiteX11" fmla="*/ 12426 w 313830"/>
                  <a:gd name="connsiteY11" fmla="*/ 350521 h 566629"/>
                  <a:gd name="connsiteX12" fmla="*/ 1 w 313830"/>
                  <a:gd name="connsiteY12" fmla="*/ 338188 h 566629"/>
                  <a:gd name="connsiteX13" fmla="*/ 1 w 313830"/>
                  <a:gd name="connsiteY13" fmla="*/ 338093 h 566629"/>
                  <a:gd name="connsiteX14" fmla="*/ 1 w 313830"/>
                  <a:gd name="connsiteY14" fmla="*/ 129384 h 566629"/>
                  <a:gd name="connsiteX15" fmla="*/ 77187 w 313830"/>
                  <a:gd name="connsiteY15" fmla="*/ 1408 h 566629"/>
                  <a:gd name="connsiteX16" fmla="*/ 91777 w 313830"/>
                  <a:gd name="connsiteY16" fmla="*/ 3685 h 566629"/>
                  <a:gd name="connsiteX17" fmla="*/ 156915 w 313830"/>
                  <a:gd name="connsiteY17" fmla="*/ 69238 h 566629"/>
                  <a:gd name="connsiteX18" fmla="*/ 221958 w 313830"/>
                  <a:gd name="connsiteY18" fmla="*/ 3685 h 566629"/>
                  <a:gd name="connsiteX19" fmla="*/ 236360 w 313830"/>
                  <a:gd name="connsiteY19" fmla="*/ 1408 h 566629"/>
                  <a:gd name="connsiteX20" fmla="*/ 313828 w 313830"/>
                  <a:gd name="connsiteY20" fmla="*/ 129669 h 56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3830" h="566629">
                    <a:moveTo>
                      <a:pt x="313828" y="129669"/>
                    </a:moveTo>
                    <a:lnTo>
                      <a:pt x="313828" y="338378"/>
                    </a:lnTo>
                    <a:cubicBezTo>
                      <a:pt x="313674" y="345239"/>
                      <a:pt x="308030" y="350676"/>
                      <a:pt x="301221" y="350521"/>
                    </a:cubicBezTo>
                    <a:cubicBezTo>
                      <a:pt x="301219" y="350521"/>
                      <a:pt x="301217" y="350521"/>
                      <a:pt x="301215" y="350521"/>
                    </a:cubicBezTo>
                    <a:lnTo>
                      <a:pt x="251421" y="350521"/>
                    </a:lnTo>
                    <a:lnTo>
                      <a:pt x="251421" y="554106"/>
                    </a:lnTo>
                    <a:cubicBezTo>
                      <a:pt x="251473" y="560970"/>
                      <a:pt x="245994" y="566576"/>
                      <a:pt x="239184" y="566629"/>
                    </a:cubicBezTo>
                    <a:cubicBezTo>
                      <a:pt x="239121" y="566629"/>
                      <a:pt x="239058" y="566629"/>
                      <a:pt x="238995" y="566629"/>
                    </a:cubicBezTo>
                    <a:lnTo>
                      <a:pt x="75304" y="566629"/>
                    </a:lnTo>
                    <a:cubicBezTo>
                      <a:pt x="68442" y="566629"/>
                      <a:pt x="62879" y="561022"/>
                      <a:pt x="62879" y="554106"/>
                    </a:cubicBezTo>
                    <a:lnTo>
                      <a:pt x="62879" y="350521"/>
                    </a:lnTo>
                    <a:lnTo>
                      <a:pt x="12426" y="350521"/>
                    </a:lnTo>
                    <a:cubicBezTo>
                      <a:pt x="5616" y="350573"/>
                      <a:pt x="53" y="345052"/>
                      <a:pt x="1" y="338188"/>
                    </a:cubicBezTo>
                    <a:cubicBezTo>
                      <a:pt x="1" y="338156"/>
                      <a:pt x="1" y="338125"/>
                      <a:pt x="1" y="338093"/>
                    </a:cubicBezTo>
                    <a:lnTo>
                      <a:pt x="1" y="129384"/>
                    </a:lnTo>
                    <a:cubicBezTo>
                      <a:pt x="-185" y="75494"/>
                      <a:pt x="29635" y="26053"/>
                      <a:pt x="77187" y="1408"/>
                    </a:cubicBezTo>
                    <a:cubicBezTo>
                      <a:pt x="82029" y="-1080"/>
                      <a:pt x="87908" y="-163"/>
                      <a:pt x="91777" y="3685"/>
                    </a:cubicBezTo>
                    <a:lnTo>
                      <a:pt x="156915" y="69238"/>
                    </a:lnTo>
                    <a:lnTo>
                      <a:pt x="221958" y="3685"/>
                    </a:lnTo>
                    <a:cubicBezTo>
                      <a:pt x="225737" y="-187"/>
                      <a:pt x="231586" y="-1112"/>
                      <a:pt x="236360" y="1408"/>
                    </a:cubicBezTo>
                    <a:cubicBezTo>
                      <a:pt x="284128" y="26004"/>
                      <a:pt x="314088" y="75608"/>
                      <a:pt x="313828" y="129669"/>
                    </a:cubicBezTo>
                    <a:close/>
                  </a:path>
                </a:pathLst>
              </a:custGeom>
              <a:grpFill/>
              <a:ln w="9413" cap="flat">
                <a:noFill/>
                <a:prstDash val="solid"/>
                <a:miter/>
              </a:ln>
            </p:spPr>
            <p:txBody>
              <a:bodyPr rtlCol="0" anchor="ctr"/>
              <a:lstStyle/>
              <a:p>
                <a:endParaRPr lang="en-EG"/>
              </a:p>
            </p:txBody>
          </p:sp>
          <p:sp>
            <p:nvSpPr>
              <p:cNvPr id="69" name="Freeform 68">
                <a:extLst>
                  <a:ext uri="{FF2B5EF4-FFF2-40B4-BE49-F238E27FC236}">
                    <a16:creationId xmlns:a16="http://schemas.microsoft.com/office/drawing/2014/main" id="{22C052F7-4154-2C41-8532-736CB0FFA035}"/>
                  </a:ext>
                </a:extLst>
              </p:cNvPr>
              <p:cNvSpPr/>
              <p:nvPr/>
            </p:nvSpPr>
            <p:spPr>
              <a:xfrm>
                <a:off x="5279515" y="4673302"/>
                <a:ext cx="84816" cy="295573"/>
              </a:xfrm>
              <a:custGeom>
                <a:avLst/>
                <a:gdLst>
                  <a:gd name="connsiteX0" fmla="*/ 84811 w 84816"/>
                  <a:gd name="connsiteY0" fmla="*/ 62105 h 295573"/>
                  <a:gd name="connsiteX1" fmla="*/ 84811 w 84816"/>
                  <a:gd name="connsiteY1" fmla="*/ 283051 h 295573"/>
                  <a:gd name="connsiteX2" fmla="*/ 72386 w 84816"/>
                  <a:gd name="connsiteY2" fmla="*/ 295573 h 295573"/>
                  <a:gd name="connsiteX3" fmla="*/ 12425 w 84816"/>
                  <a:gd name="connsiteY3" fmla="*/ 295573 h 295573"/>
                  <a:gd name="connsiteX4" fmla="*/ 0 w 84816"/>
                  <a:gd name="connsiteY4" fmla="*/ 283051 h 295573"/>
                  <a:gd name="connsiteX5" fmla="*/ 0 w 84816"/>
                  <a:gd name="connsiteY5" fmla="*/ 12584 h 295573"/>
                  <a:gd name="connsiteX6" fmla="*/ 7530 w 84816"/>
                  <a:gd name="connsiteY6" fmla="*/ 1010 h 295573"/>
                  <a:gd name="connsiteX7" fmla="*/ 20991 w 84816"/>
                  <a:gd name="connsiteY7" fmla="*/ 3571 h 295573"/>
                  <a:gd name="connsiteX8" fmla="*/ 65232 w 84816"/>
                  <a:gd name="connsiteY8" fmla="*/ 46357 h 295573"/>
                  <a:gd name="connsiteX9" fmla="*/ 72103 w 84816"/>
                  <a:gd name="connsiteY9" fmla="*/ 49108 h 295573"/>
                  <a:gd name="connsiteX10" fmla="*/ 84815 w 84816"/>
                  <a:gd name="connsiteY10" fmla="*/ 61528 h 295573"/>
                  <a:gd name="connsiteX11" fmla="*/ 84811 w 84816"/>
                  <a:gd name="connsiteY11" fmla="*/ 62105 h 295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816" h="295573">
                    <a:moveTo>
                      <a:pt x="84811" y="62105"/>
                    </a:moveTo>
                    <a:lnTo>
                      <a:pt x="84811" y="283051"/>
                    </a:lnTo>
                    <a:cubicBezTo>
                      <a:pt x="84811" y="289967"/>
                      <a:pt x="79248" y="295573"/>
                      <a:pt x="72386" y="295573"/>
                    </a:cubicBezTo>
                    <a:lnTo>
                      <a:pt x="12425" y="295573"/>
                    </a:lnTo>
                    <a:cubicBezTo>
                      <a:pt x="5563" y="295573"/>
                      <a:pt x="0" y="289967"/>
                      <a:pt x="0" y="283051"/>
                    </a:cubicBezTo>
                    <a:lnTo>
                      <a:pt x="0" y="12584"/>
                    </a:lnTo>
                    <a:cubicBezTo>
                      <a:pt x="-1" y="7559"/>
                      <a:pt x="2957" y="3012"/>
                      <a:pt x="7530" y="1010"/>
                    </a:cubicBezTo>
                    <a:cubicBezTo>
                      <a:pt x="12115" y="-984"/>
                      <a:pt x="17443" y="29"/>
                      <a:pt x="20991" y="3571"/>
                    </a:cubicBezTo>
                    <a:lnTo>
                      <a:pt x="65232" y="46357"/>
                    </a:lnTo>
                    <a:cubicBezTo>
                      <a:pt x="67083" y="48135"/>
                      <a:pt x="69546" y="49121"/>
                      <a:pt x="72103" y="49108"/>
                    </a:cubicBezTo>
                    <a:cubicBezTo>
                      <a:pt x="79017" y="49000"/>
                      <a:pt x="84708" y="54561"/>
                      <a:pt x="84815" y="61528"/>
                    </a:cubicBezTo>
                    <a:cubicBezTo>
                      <a:pt x="84818" y="61720"/>
                      <a:pt x="84816" y="61912"/>
                      <a:pt x="84811" y="62105"/>
                    </a:cubicBezTo>
                    <a:close/>
                  </a:path>
                </a:pathLst>
              </a:custGeom>
              <a:grpFill/>
              <a:ln w="9413" cap="flat">
                <a:noFill/>
                <a:prstDash val="solid"/>
                <a:miter/>
              </a:ln>
            </p:spPr>
            <p:txBody>
              <a:bodyPr rtlCol="0" anchor="ctr"/>
              <a:lstStyle/>
              <a:p>
                <a:endParaRPr lang="en-EG"/>
              </a:p>
            </p:txBody>
          </p:sp>
          <p:sp>
            <p:nvSpPr>
              <p:cNvPr id="70" name="Freeform 69">
                <a:extLst>
                  <a:ext uri="{FF2B5EF4-FFF2-40B4-BE49-F238E27FC236}">
                    <a16:creationId xmlns:a16="http://schemas.microsoft.com/office/drawing/2014/main" id="{59220EE6-D2F6-244E-AB19-C628E050178E}"/>
                  </a:ext>
                </a:extLst>
              </p:cNvPr>
              <p:cNvSpPr/>
              <p:nvPr/>
            </p:nvSpPr>
            <p:spPr>
              <a:xfrm>
                <a:off x="5391234" y="4626387"/>
                <a:ext cx="84825" cy="342489"/>
              </a:xfrm>
              <a:custGeom>
                <a:avLst/>
                <a:gdLst>
                  <a:gd name="connsiteX0" fmla="*/ 84824 w 84825"/>
                  <a:gd name="connsiteY0" fmla="*/ 12825 h 342489"/>
                  <a:gd name="connsiteX1" fmla="*/ 84824 w 84825"/>
                  <a:gd name="connsiteY1" fmla="*/ 329967 h 342489"/>
                  <a:gd name="connsiteX2" fmla="*/ 72399 w 84825"/>
                  <a:gd name="connsiteY2" fmla="*/ 342489 h 342489"/>
                  <a:gd name="connsiteX3" fmla="*/ 12438 w 84825"/>
                  <a:gd name="connsiteY3" fmla="*/ 342489 h 342489"/>
                  <a:gd name="connsiteX4" fmla="*/ 13 w 84825"/>
                  <a:gd name="connsiteY4" fmla="*/ 330157 h 342489"/>
                  <a:gd name="connsiteX5" fmla="*/ 13 w 84825"/>
                  <a:gd name="connsiteY5" fmla="*/ 329966 h 342489"/>
                  <a:gd name="connsiteX6" fmla="*/ 13 w 84825"/>
                  <a:gd name="connsiteY6" fmla="*/ 68607 h 342489"/>
                  <a:gd name="connsiteX7" fmla="*/ 3967 w 84825"/>
                  <a:gd name="connsiteY7" fmla="*/ 59120 h 342489"/>
                  <a:gd name="connsiteX8" fmla="*/ 63927 w 84825"/>
                  <a:gd name="connsiteY8" fmla="*/ 3243 h 342489"/>
                  <a:gd name="connsiteX9" fmla="*/ 81608 w 84825"/>
                  <a:gd name="connsiteY9" fmla="*/ 4173 h 342489"/>
                  <a:gd name="connsiteX10" fmla="*/ 84824 w 84825"/>
                  <a:gd name="connsiteY10" fmla="*/ 12825 h 34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25" h="342489">
                    <a:moveTo>
                      <a:pt x="84824" y="12825"/>
                    </a:moveTo>
                    <a:lnTo>
                      <a:pt x="84824" y="329967"/>
                    </a:lnTo>
                    <a:cubicBezTo>
                      <a:pt x="84773" y="336861"/>
                      <a:pt x="79240" y="342437"/>
                      <a:pt x="72399" y="342489"/>
                    </a:cubicBezTo>
                    <a:lnTo>
                      <a:pt x="12438" y="342489"/>
                    </a:lnTo>
                    <a:cubicBezTo>
                      <a:pt x="5628" y="342542"/>
                      <a:pt x="66" y="337020"/>
                      <a:pt x="13" y="330157"/>
                    </a:cubicBezTo>
                    <a:cubicBezTo>
                      <a:pt x="13" y="330094"/>
                      <a:pt x="13" y="330030"/>
                      <a:pt x="13" y="329966"/>
                    </a:cubicBezTo>
                    <a:lnTo>
                      <a:pt x="13" y="68607"/>
                    </a:lnTo>
                    <a:cubicBezTo>
                      <a:pt x="-156" y="65005"/>
                      <a:pt x="1297" y="61519"/>
                      <a:pt x="3967" y="59120"/>
                    </a:cubicBezTo>
                    <a:lnTo>
                      <a:pt x="63927" y="3243"/>
                    </a:lnTo>
                    <a:cubicBezTo>
                      <a:pt x="69064" y="-1421"/>
                      <a:pt x="76980" y="-1005"/>
                      <a:pt x="81608" y="4173"/>
                    </a:cubicBezTo>
                    <a:cubicBezTo>
                      <a:pt x="83727" y="6543"/>
                      <a:pt x="84876" y="9635"/>
                      <a:pt x="84824" y="12825"/>
                    </a:cubicBezTo>
                    <a:close/>
                  </a:path>
                </a:pathLst>
              </a:custGeom>
              <a:grpFill/>
              <a:ln w="9413" cap="flat">
                <a:noFill/>
                <a:prstDash val="solid"/>
                <a:miter/>
              </a:ln>
            </p:spPr>
            <p:txBody>
              <a:bodyPr rtlCol="0" anchor="ctr"/>
              <a:lstStyle/>
              <a:p>
                <a:endParaRPr lang="en-EG"/>
              </a:p>
            </p:txBody>
          </p:sp>
          <p:sp>
            <p:nvSpPr>
              <p:cNvPr id="71" name="Freeform 70">
                <a:extLst>
                  <a:ext uri="{FF2B5EF4-FFF2-40B4-BE49-F238E27FC236}">
                    <a16:creationId xmlns:a16="http://schemas.microsoft.com/office/drawing/2014/main" id="{A5A8D1F3-182C-9246-ADB7-D74641B2E98E}"/>
                  </a:ext>
                </a:extLst>
              </p:cNvPr>
              <p:cNvSpPr/>
              <p:nvPr/>
            </p:nvSpPr>
            <p:spPr>
              <a:xfrm>
                <a:off x="5054511" y="4533707"/>
                <a:ext cx="452807" cy="159299"/>
              </a:xfrm>
              <a:custGeom>
                <a:avLst/>
                <a:gdLst>
                  <a:gd name="connsiteX0" fmla="*/ 452515 w 452807"/>
                  <a:gd name="connsiteY0" fmla="*/ 14241 h 159299"/>
                  <a:gd name="connsiteX1" fmla="*/ 444514 w 452807"/>
                  <a:gd name="connsiteY1" fmla="*/ 74103 h 159299"/>
                  <a:gd name="connsiteX2" fmla="*/ 432183 w 452807"/>
                  <a:gd name="connsiteY2" fmla="*/ 84918 h 159299"/>
                  <a:gd name="connsiteX3" fmla="*/ 419736 w 452807"/>
                  <a:gd name="connsiteY3" fmla="*/ 72417 h 159299"/>
                  <a:gd name="connsiteX4" fmla="*/ 419852 w 452807"/>
                  <a:gd name="connsiteY4" fmla="*/ 70688 h 159299"/>
                  <a:gd name="connsiteX5" fmla="*/ 423712 w 452807"/>
                  <a:gd name="connsiteY5" fmla="*/ 45263 h 159299"/>
                  <a:gd name="connsiteX6" fmla="*/ 305768 w 452807"/>
                  <a:gd name="connsiteY6" fmla="*/ 154740 h 159299"/>
                  <a:gd name="connsiteX7" fmla="*/ 288824 w 452807"/>
                  <a:gd name="connsiteY7" fmla="*/ 154740 h 159299"/>
                  <a:gd name="connsiteX8" fmla="*/ 183964 w 452807"/>
                  <a:gd name="connsiteY8" fmla="*/ 53422 h 159299"/>
                  <a:gd name="connsiteX9" fmla="*/ 20650 w 452807"/>
                  <a:gd name="connsiteY9" fmla="*/ 156163 h 159299"/>
                  <a:gd name="connsiteX10" fmla="*/ 3112 w 452807"/>
                  <a:gd name="connsiteY10" fmla="*/ 155065 h 159299"/>
                  <a:gd name="connsiteX11" fmla="*/ 4201 w 452807"/>
                  <a:gd name="connsiteY11" fmla="*/ 137390 h 159299"/>
                  <a:gd name="connsiteX12" fmla="*/ 7471 w 452807"/>
                  <a:gd name="connsiteY12" fmla="*/ 135292 h 159299"/>
                  <a:gd name="connsiteX13" fmla="*/ 178975 w 452807"/>
                  <a:gd name="connsiteY13" fmla="*/ 27049 h 159299"/>
                  <a:gd name="connsiteX14" fmla="*/ 194130 w 452807"/>
                  <a:gd name="connsiteY14" fmla="*/ 28566 h 159299"/>
                  <a:gd name="connsiteX15" fmla="*/ 297672 w 452807"/>
                  <a:gd name="connsiteY15" fmla="*/ 128367 h 159299"/>
                  <a:gd name="connsiteX16" fmla="*/ 403097 w 452807"/>
                  <a:gd name="connsiteY16" fmla="*/ 30274 h 159299"/>
                  <a:gd name="connsiteX17" fmla="*/ 382577 w 452807"/>
                  <a:gd name="connsiteY17" fmla="*/ 33025 h 159299"/>
                  <a:gd name="connsiteX18" fmla="*/ 367862 w 452807"/>
                  <a:gd name="connsiteY18" fmla="*/ 23346 h 159299"/>
                  <a:gd name="connsiteX19" fmla="*/ 377466 w 452807"/>
                  <a:gd name="connsiteY19" fmla="*/ 8516 h 159299"/>
                  <a:gd name="connsiteX20" fmla="*/ 379377 w 452807"/>
                  <a:gd name="connsiteY20" fmla="*/ 8265 h 159299"/>
                  <a:gd name="connsiteX21" fmla="*/ 438678 w 452807"/>
                  <a:gd name="connsiteY21" fmla="*/ 106 h 159299"/>
                  <a:gd name="connsiteX22" fmla="*/ 452703 w 452807"/>
                  <a:gd name="connsiteY22" fmla="*/ 10996 h 159299"/>
                  <a:gd name="connsiteX23" fmla="*/ 452703 w 452807"/>
                  <a:gd name="connsiteY23" fmla="*/ 14241 h 159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2807" h="159299">
                    <a:moveTo>
                      <a:pt x="452515" y="14241"/>
                    </a:moveTo>
                    <a:lnTo>
                      <a:pt x="444514" y="74103"/>
                    </a:lnTo>
                    <a:cubicBezTo>
                      <a:pt x="443628" y="80288"/>
                      <a:pt x="438384" y="84888"/>
                      <a:pt x="432183" y="84918"/>
                    </a:cubicBezTo>
                    <a:cubicBezTo>
                      <a:pt x="425321" y="84930"/>
                      <a:pt x="419748" y="79333"/>
                      <a:pt x="419736" y="72417"/>
                    </a:cubicBezTo>
                    <a:cubicBezTo>
                      <a:pt x="419735" y="71839"/>
                      <a:pt x="419774" y="71261"/>
                      <a:pt x="419852" y="70688"/>
                    </a:cubicBezTo>
                    <a:lnTo>
                      <a:pt x="423712" y="45263"/>
                    </a:lnTo>
                    <a:lnTo>
                      <a:pt x="305768" y="154740"/>
                    </a:lnTo>
                    <a:cubicBezTo>
                      <a:pt x="301033" y="159318"/>
                      <a:pt x="293559" y="159318"/>
                      <a:pt x="288824" y="154740"/>
                    </a:cubicBezTo>
                    <a:lnTo>
                      <a:pt x="183964" y="53422"/>
                    </a:lnTo>
                    <a:lnTo>
                      <a:pt x="20650" y="156163"/>
                    </a:lnTo>
                    <a:cubicBezTo>
                      <a:pt x="15506" y="160741"/>
                      <a:pt x="7654" y="160249"/>
                      <a:pt x="3112" y="155065"/>
                    </a:cubicBezTo>
                    <a:cubicBezTo>
                      <a:pt x="-1431" y="149881"/>
                      <a:pt x="-943" y="141968"/>
                      <a:pt x="4201" y="137390"/>
                    </a:cubicBezTo>
                    <a:cubicBezTo>
                      <a:pt x="5176" y="136523"/>
                      <a:pt x="6279" y="135815"/>
                      <a:pt x="7471" y="135292"/>
                    </a:cubicBezTo>
                    <a:lnTo>
                      <a:pt x="178975" y="27049"/>
                    </a:lnTo>
                    <a:cubicBezTo>
                      <a:pt x="183770" y="23974"/>
                      <a:pt x="190029" y="24601"/>
                      <a:pt x="194130" y="28566"/>
                    </a:cubicBezTo>
                    <a:lnTo>
                      <a:pt x="297672" y="128367"/>
                    </a:lnTo>
                    <a:lnTo>
                      <a:pt x="403097" y="30274"/>
                    </a:lnTo>
                    <a:lnTo>
                      <a:pt x="382577" y="33025"/>
                    </a:lnTo>
                    <a:cubicBezTo>
                      <a:pt x="375862" y="34448"/>
                      <a:pt x="369273" y="30114"/>
                      <a:pt x="367862" y="23346"/>
                    </a:cubicBezTo>
                    <a:cubicBezTo>
                      <a:pt x="366451" y="16578"/>
                      <a:pt x="370751" y="9938"/>
                      <a:pt x="377466" y="8516"/>
                    </a:cubicBezTo>
                    <a:cubicBezTo>
                      <a:pt x="378095" y="8382"/>
                      <a:pt x="378734" y="8298"/>
                      <a:pt x="379377" y="8265"/>
                    </a:cubicBezTo>
                    <a:lnTo>
                      <a:pt x="438678" y="106"/>
                    </a:lnTo>
                    <a:cubicBezTo>
                      <a:pt x="445535" y="-790"/>
                      <a:pt x="451814" y="4086"/>
                      <a:pt x="452703" y="10996"/>
                    </a:cubicBezTo>
                    <a:cubicBezTo>
                      <a:pt x="452842" y="12073"/>
                      <a:pt x="452842" y="13164"/>
                      <a:pt x="452703" y="14241"/>
                    </a:cubicBezTo>
                    <a:close/>
                  </a:path>
                </a:pathLst>
              </a:custGeom>
              <a:grpFill/>
              <a:ln w="9413" cap="flat">
                <a:noFill/>
                <a:prstDash val="solid"/>
                <a:miter/>
              </a:ln>
            </p:spPr>
            <p:txBody>
              <a:bodyPr rtlCol="0" anchor="ctr"/>
              <a:lstStyle/>
              <a:p>
                <a:endParaRPr lang="en-EG"/>
              </a:p>
            </p:txBody>
          </p:sp>
          <p:sp>
            <p:nvSpPr>
              <p:cNvPr id="72" name="Freeform 71">
                <a:extLst>
                  <a:ext uri="{FF2B5EF4-FFF2-40B4-BE49-F238E27FC236}">
                    <a16:creationId xmlns:a16="http://schemas.microsoft.com/office/drawing/2014/main" id="{5C379EDF-FB5E-9741-A082-4A7E5D9D179C}"/>
                  </a:ext>
                </a:extLst>
              </p:cNvPr>
              <p:cNvSpPr/>
              <p:nvPr/>
            </p:nvSpPr>
            <p:spPr>
              <a:xfrm>
                <a:off x="5167596" y="4620569"/>
                <a:ext cx="84716" cy="348310"/>
              </a:xfrm>
              <a:custGeom>
                <a:avLst/>
                <a:gdLst>
                  <a:gd name="connsiteX0" fmla="*/ 84716 w 84716"/>
                  <a:gd name="connsiteY0" fmla="*/ 15227 h 348310"/>
                  <a:gd name="connsiteX1" fmla="*/ 84716 w 84716"/>
                  <a:gd name="connsiteY1" fmla="*/ 335784 h 348310"/>
                  <a:gd name="connsiteX2" fmla="*/ 72291 w 84716"/>
                  <a:gd name="connsiteY2" fmla="*/ 348307 h 348310"/>
                  <a:gd name="connsiteX3" fmla="*/ 12707 w 84716"/>
                  <a:gd name="connsiteY3" fmla="*/ 348307 h 348310"/>
                  <a:gd name="connsiteX4" fmla="*/ 3 w 84716"/>
                  <a:gd name="connsiteY4" fmla="*/ 336072 h 348310"/>
                  <a:gd name="connsiteX5" fmla="*/ 0 w 84716"/>
                  <a:gd name="connsiteY5" fmla="*/ 335784 h 348310"/>
                  <a:gd name="connsiteX6" fmla="*/ 0 w 84716"/>
                  <a:gd name="connsiteY6" fmla="*/ 48431 h 348310"/>
                  <a:gd name="connsiteX7" fmla="*/ 5836 w 84716"/>
                  <a:gd name="connsiteY7" fmla="*/ 37806 h 348310"/>
                  <a:gd name="connsiteX8" fmla="*/ 62784 w 84716"/>
                  <a:gd name="connsiteY8" fmla="*/ 2040 h 348310"/>
                  <a:gd name="connsiteX9" fmla="*/ 84716 w 84716"/>
                  <a:gd name="connsiteY9" fmla="*/ 15227 h 348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716" h="348310">
                    <a:moveTo>
                      <a:pt x="84716" y="15227"/>
                    </a:moveTo>
                    <a:lnTo>
                      <a:pt x="84716" y="335784"/>
                    </a:lnTo>
                    <a:cubicBezTo>
                      <a:pt x="84716" y="342700"/>
                      <a:pt x="79154" y="348307"/>
                      <a:pt x="72291" y="348307"/>
                    </a:cubicBezTo>
                    <a:lnTo>
                      <a:pt x="12707" y="348307"/>
                    </a:lnTo>
                    <a:cubicBezTo>
                      <a:pt x="5847" y="348464"/>
                      <a:pt x="159" y="342986"/>
                      <a:pt x="3" y="336072"/>
                    </a:cubicBezTo>
                    <a:cubicBezTo>
                      <a:pt x="1" y="335976"/>
                      <a:pt x="0" y="335880"/>
                      <a:pt x="0" y="335784"/>
                    </a:cubicBezTo>
                    <a:lnTo>
                      <a:pt x="0" y="48431"/>
                    </a:lnTo>
                    <a:cubicBezTo>
                      <a:pt x="15" y="44116"/>
                      <a:pt x="2216" y="40109"/>
                      <a:pt x="5836" y="37806"/>
                    </a:cubicBezTo>
                    <a:lnTo>
                      <a:pt x="62784" y="2040"/>
                    </a:lnTo>
                    <a:cubicBezTo>
                      <a:pt x="72950" y="-4695"/>
                      <a:pt x="84716" y="6689"/>
                      <a:pt x="84716" y="15227"/>
                    </a:cubicBezTo>
                    <a:close/>
                  </a:path>
                </a:pathLst>
              </a:custGeom>
              <a:grpFill/>
              <a:ln w="9413" cap="flat">
                <a:noFill/>
                <a:prstDash val="solid"/>
                <a:miter/>
              </a:ln>
            </p:spPr>
            <p:txBody>
              <a:bodyPr rtlCol="0" anchor="ctr"/>
              <a:lstStyle/>
              <a:p>
                <a:endParaRPr lang="en-EG"/>
              </a:p>
            </p:txBody>
          </p:sp>
          <p:sp>
            <p:nvSpPr>
              <p:cNvPr id="73" name="Freeform 72">
                <a:extLst>
                  <a:ext uri="{FF2B5EF4-FFF2-40B4-BE49-F238E27FC236}">
                    <a16:creationId xmlns:a16="http://schemas.microsoft.com/office/drawing/2014/main" id="{D24EBC22-C44F-8C46-93CB-B26B818ADF79}"/>
                  </a:ext>
                </a:extLst>
              </p:cNvPr>
              <p:cNvSpPr/>
              <p:nvPr/>
            </p:nvSpPr>
            <p:spPr>
              <a:xfrm>
                <a:off x="5252380" y="4336110"/>
                <a:ext cx="23840" cy="43069"/>
              </a:xfrm>
              <a:custGeom>
                <a:avLst/>
                <a:gdLst>
                  <a:gd name="connsiteX0" fmla="*/ 6521 w 23840"/>
                  <a:gd name="connsiteY0" fmla="*/ 6641 h 43069"/>
                  <a:gd name="connsiteX1" fmla="*/ 23841 w 23840"/>
                  <a:gd name="connsiteY1" fmla="*/ 0 h 43069"/>
                  <a:gd name="connsiteX2" fmla="*/ 23841 w 23840"/>
                  <a:gd name="connsiteY2" fmla="*/ 43070 h 43069"/>
                  <a:gd name="connsiteX3" fmla="*/ 5015 w 23840"/>
                  <a:gd name="connsiteY3" fmla="*/ 33583 h 43069"/>
                  <a:gd name="connsiteX4" fmla="*/ 26 w 23840"/>
                  <a:gd name="connsiteY4" fmla="*/ 20302 h 43069"/>
                  <a:gd name="connsiteX5" fmla="*/ 6521 w 23840"/>
                  <a:gd name="connsiteY5" fmla="*/ 6641 h 43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40" h="43069">
                    <a:moveTo>
                      <a:pt x="6521" y="6641"/>
                    </a:moveTo>
                    <a:cubicBezTo>
                      <a:pt x="11418" y="2577"/>
                      <a:pt x="17502" y="244"/>
                      <a:pt x="23841" y="0"/>
                    </a:cubicBezTo>
                    <a:lnTo>
                      <a:pt x="23841" y="43070"/>
                    </a:lnTo>
                    <a:cubicBezTo>
                      <a:pt x="16976" y="41269"/>
                      <a:pt x="10563" y="38037"/>
                      <a:pt x="5015" y="33583"/>
                    </a:cubicBezTo>
                    <a:cubicBezTo>
                      <a:pt x="1570" y="30062"/>
                      <a:pt x="-242" y="25239"/>
                      <a:pt x="26" y="20302"/>
                    </a:cubicBezTo>
                    <a:cubicBezTo>
                      <a:pt x="69" y="15002"/>
                      <a:pt x="2449" y="9996"/>
                      <a:pt x="6521" y="6641"/>
                    </a:cubicBezTo>
                    <a:close/>
                  </a:path>
                </a:pathLst>
              </a:custGeom>
              <a:grpFill/>
              <a:ln w="9413" cap="flat">
                <a:noFill/>
                <a:prstDash val="solid"/>
                <a:miter/>
              </a:ln>
            </p:spPr>
            <p:txBody>
              <a:bodyPr rtlCol="0" anchor="ctr"/>
              <a:lstStyle/>
              <a:p>
                <a:endParaRPr lang="en-EG"/>
              </a:p>
            </p:txBody>
          </p:sp>
          <p:sp>
            <p:nvSpPr>
              <p:cNvPr id="74" name="Freeform 73">
                <a:extLst>
                  <a:ext uri="{FF2B5EF4-FFF2-40B4-BE49-F238E27FC236}">
                    <a16:creationId xmlns:a16="http://schemas.microsoft.com/office/drawing/2014/main" id="{17036D8F-9883-5F46-8DE4-B130550510F4}"/>
                  </a:ext>
                </a:extLst>
              </p:cNvPr>
              <p:cNvSpPr/>
              <p:nvPr/>
            </p:nvSpPr>
            <p:spPr>
              <a:xfrm>
                <a:off x="5291941" y="4413996"/>
                <a:ext cx="25993" cy="45062"/>
              </a:xfrm>
              <a:custGeom>
                <a:avLst/>
                <a:gdLst>
                  <a:gd name="connsiteX0" fmla="*/ 20332 w 25993"/>
                  <a:gd name="connsiteY0" fmla="*/ 9582 h 45062"/>
                  <a:gd name="connsiteX1" fmla="*/ 20625 w 25993"/>
                  <a:gd name="connsiteY1" fmla="*/ 36413 h 45062"/>
                  <a:gd name="connsiteX2" fmla="*/ 18826 w 25993"/>
                  <a:gd name="connsiteY2" fmla="*/ 38042 h 45062"/>
                  <a:gd name="connsiteX3" fmla="*/ 0 w 25993"/>
                  <a:gd name="connsiteY3" fmla="*/ 45062 h 45062"/>
                  <a:gd name="connsiteX4" fmla="*/ 0 w 25993"/>
                  <a:gd name="connsiteY4" fmla="*/ 0 h 45062"/>
                  <a:gd name="connsiteX5" fmla="*/ 20332 w 25993"/>
                  <a:gd name="connsiteY5" fmla="*/ 9582 h 4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93" h="45062">
                    <a:moveTo>
                      <a:pt x="20332" y="9582"/>
                    </a:moveTo>
                    <a:cubicBezTo>
                      <a:pt x="27764" y="16909"/>
                      <a:pt x="27895" y="28922"/>
                      <a:pt x="20625" y="36413"/>
                    </a:cubicBezTo>
                    <a:cubicBezTo>
                      <a:pt x="20060" y="36994"/>
                      <a:pt x="19460" y="37538"/>
                      <a:pt x="18826" y="38042"/>
                    </a:cubicBezTo>
                    <a:cubicBezTo>
                      <a:pt x="13362" y="42178"/>
                      <a:pt x="6820" y="44618"/>
                      <a:pt x="0" y="45062"/>
                    </a:cubicBezTo>
                    <a:lnTo>
                      <a:pt x="0" y="0"/>
                    </a:lnTo>
                    <a:cubicBezTo>
                      <a:pt x="7376" y="1700"/>
                      <a:pt x="14308" y="4966"/>
                      <a:pt x="20332" y="9582"/>
                    </a:cubicBezTo>
                    <a:close/>
                  </a:path>
                </a:pathLst>
              </a:custGeom>
              <a:grpFill/>
              <a:ln w="9413" cap="flat">
                <a:noFill/>
                <a:prstDash val="solid"/>
                <a:miter/>
              </a:ln>
            </p:spPr>
            <p:txBody>
              <a:bodyPr rtlCol="0" anchor="ctr"/>
              <a:lstStyle/>
              <a:p>
                <a:endParaRPr lang="en-EG"/>
              </a:p>
            </p:txBody>
          </p:sp>
          <p:sp>
            <p:nvSpPr>
              <p:cNvPr id="75" name="Freeform 74">
                <a:extLst>
                  <a:ext uri="{FF2B5EF4-FFF2-40B4-BE49-F238E27FC236}">
                    <a16:creationId xmlns:a16="http://schemas.microsoft.com/office/drawing/2014/main" id="{9C47D978-8EDF-B148-8CCB-E521EC0887D8}"/>
                  </a:ext>
                </a:extLst>
              </p:cNvPr>
              <p:cNvSpPr/>
              <p:nvPr/>
            </p:nvSpPr>
            <p:spPr>
              <a:xfrm>
                <a:off x="5130038" y="4247409"/>
                <a:ext cx="303284" cy="305662"/>
              </a:xfrm>
              <a:custGeom>
                <a:avLst/>
                <a:gdLst>
                  <a:gd name="connsiteX0" fmla="*/ 151548 w 303284"/>
                  <a:gd name="connsiteY0" fmla="*/ 0 h 305662"/>
                  <a:gd name="connsiteX1" fmla="*/ 0 w 303284"/>
                  <a:gd name="connsiteY1" fmla="*/ 152926 h 305662"/>
                  <a:gd name="connsiteX2" fmla="*/ 151737 w 303284"/>
                  <a:gd name="connsiteY2" fmla="*/ 305663 h 305662"/>
                  <a:gd name="connsiteX3" fmla="*/ 303285 w 303284"/>
                  <a:gd name="connsiteY3" fmla="*/ 152737 h 305662"/>
                  <a:gd name="connsiteX4" fmla="*/ 151548 w 303284"/>
                  <a:gd name="connsiteY4" fmla="*/ 0 h 305662"/>
                  <a:gd name="connsiteX5" fmla="*/ 202378 w 303284"/>
                  <a:gd name="connsiteY5" fmla="*/ 222939 h 305662"/>
                  <a:gd name="connsiteX6" fmla="*/ 161997 w 303284"/>
                  <a:gd name="connsiteY6" fmla="*/ 237833 h 305662"/>
                  <a:gd name="connsiteX7" fmla="*/ 161997 w 303284"/>
                  <a:gd name="connsiteY7" fmla="*/ 255763 h 305662"/>
                  <a:gd name="connsiteX8" fmla="*/ 146183 w 303284"/>
                  <a:gd name="connsiteY8" fmla="*/ 255763 h 305662"/>
                  <a:gd name="connsiteX9" fmla="*/ 146183 w 303284"/>
                  <a:gd name="connsiteY9" fmla="*/ 237643 h 305662"/>
                  <a:gd name="connsiteX10" fmla="*/ 85469 w 303284"/>
                  <a:gd name="connsiteY10" fmla="*/ 210606 h 305662"/>
                  <a:gd name="connsiteX11" fmla="*/ 103448 w 303284"/>
                  <a:gd name="connsiteY11" fmla="*/ 188976 h 305662"/>
                  <a:gd name="connsiteX12" fmla="*/ 146089 w 303284"/>
                  <a:gd name="connsiteY12" fmla="*/ 210606 h 305662"/>
                  <a:gd name="connsiteX13" fmla="*/ 146089 w 303284"/>
                  <a:gd name="connsiteY13" fmla="*/ 162318 h 305662"/>
                  <a:gd name="connsiteX14" fmla="*/ 105237 w 303284"/>
                  <a:gd name="connsiteY14" fmla="*/ 144673 h 305662"/>
                  <a:gd name="connsiteX15" fmla="*/ 92341 w 303284"/>
                  <a:gd name="connsiteY15" fmla="*/ 112228 h 305662"/>
                  <a:gd name="connsiteX16" fmla="*/ 107213 w 303284"/>
                  <a:gd name="connsiteY16" fmla="*/ 77032 h 305662"/>
                  <a:gd name="connsiteX17" fmla="*/ 146089 w 303284"/>
                  <a:gd name="connsiteY17" fmla="*/ 62138 h 305662"/>
                  <a:gd name="connsiteX18" fmla="*/ 146089 w 303284"/>
                  <a:gd name="connsiteY18" fmla="*/ 49805 h 305662"/>
                  <a:gd name="connsiteX19" fmla="*/ 161903 w 303284"/>
                  <a:gd name="connsiteY19" fmla="*/ 49805 h 305662"/>
                  <a:gd name="connsiteX20" fmla="*/ 161903 w 303284"/>
                  <a:gd name="connsiteY20" fmla="*/ 62423 h 305662"/>
                  <a:gd name="connsiteX21" fmla="*/ 213203 w 303284"/>
                  <a:gd name="connsiteY21" fmla="*/ 81396 h 305662"/>
                  <a:gd name="connsiteX22" fmla="*/ 197578 w 303284"/>
                  <a:gd name="connsiteY22" fmla="*/ 103975 h 305662"/>
                  <a:gd name="connsiteX23" fmla="*/ 161997 w 303284"/>
                  <a:gd name="connsiteY23" fmla="*/ 89555 h 305662"/>
                  <a:gd name="connsiteX24" fmla="*/ 161997 w 303284"/>
                  <a:gd name="connsiteY24" fmla="*/ 136325 h 305662"/>
                  <a:gd name="connsiteX25" fmla="*/ 162750 w 303284"/>
                  <a:gd name="connsiteY25" fmla="*/ 136325 h 305662"/>
                  <a:gd name="connsiteX26" fmla="*/ 204355 w 303284"/>
                  <a:gd name="connsiteY26" fmla="*/ 154539 h 305662"/>
                  <a:gd name="connsiteX27" fmla="*/ 217721 w 303284"/>
                  <a:gd name="connsiteY27" fmla="*/ 187648 h 305662"/>
                  <a:gd name="connsiteX28" fmla="*/ 202378 w 303284"/>
                  <a:gd name="connsiteY28" fmla="*/ 222939 h 305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03284" h="305662">
                    <a:moveTo>
                      <a:pt x="151548" y="0"/>
                    </a:moveTo>
                    <a:cubicBezTo>
                      <a:pt x="67799" y="52"/>
                      <a:pt x="-52" y="68520"/>
                      <a:pt x="0" y="152926"/>
                    </a:cubicBezTo>
                    <a:cubicBezTo>
                      <a:pt x="52" y="237333"/>
                      <a:pt x="67987" y="305715"/>
                      <a:pt x="151737" y="305663"/>
                    </a:cubicBezTo>
                    <a:cubicBezTo>
                      <a:pt x="235486" y="305611"/>
                      <a:pt x="303337" y="237143"/>
                      <a:pt x="303285" y="152737"/>
                    </a:cubicBezTo>
                    <a:cubicBezTo>
                      <a:pt x="303233" y="68330"/>
                      <a:pt x="235298" y="-52"/>
                      <a:pt x="151548" y="0"/>
                    </a:cubicBezTo>
                    <a:close/>
                    <a:moveTo>
                      <a:pt x="202378" y="222939"/>
                    </a:moveTo>
                    <a:cubicBezTo>
                      <a:pt x="191077" y="232539"/>
                      <a:pt x="176777" y="237813"/>
                      <a:pt x="161997" y="237833"/>
                    </a:cubicBezTo>
                    <a:lnTo>
                      <a:pt x="161997" y="255763"/>
                    </a:lnTo>
                    <a:lnTo>
                      <a:pt x="146183" y="255763"/>
                    </a:lnTo>
                    <a:lnTo>
                      <a:pt x="146183" y="237643"/>
                    </a:lnTo>
                    <a:cubicBezTo>
                      <a:pt x="123617" y="235330"/>
                      <a:pt x="102360" y="225864"/>
                      <a:pt x="85469" y="210606"/>
                    </a:cubicBezTo>
                    <a:lnTo>
                      <a:pt x="103448" y="188976"/>
                    </a:lnTo>
                    <a:cubicBezTo>
                      <a:pt x="115335" y="200121"/>
                      <a:pt x="130125" y="207624"/>
                      <a:pt x="146089" y="210606"/>
                    </a:cubicBezTo>
                    <a:lnTo>
                      <a:pt x="146089" y="162318"/>
                    </a:lnTo>
                    <a:cubicBezTo>
                      <a:pt x="131327" y="159610"/>
                      <a:pt x="117363" y="153578"/>
                      <a:pt x="105237" y="144673"/>
                    </a:cubicBezTo>
                    <a:cubicBezTo>
                      <a:pt x="96198" y="136445"/>
                      <a:pt x="91438" y="124470"/>
                      <a:pt x="92341" y="112228"/>
                    </a:cubicBezTo>
                    <a:cubicBezTo>
                      <a:pt x="91982" y="98874"/>
                      <a:pt x="97412" y="86025"/>
                      <a:pt x="107213" y="77032"/>
                    </a:cubicBezTo>
                    <a:cubicBezTo>
                      <a:pt x="118045" y="67638"/>
                      <a:pt x="131801" y="62368"/>
                      <a:pt x="146089" y="62138"/>
                    </a:cubicBezTo>
                    <a:lnTo>
                      <a:pt x="146089" y="49805"/>
                    </a:lnTo>
                    <a:lnTo>
                      <a:pt x="161903" y="49805"/>
                    </a:lnTo>
                    <a:lnTo>
                      <a:pt x="161903" y="62423"/>
                    </a:lnTo>
                    <a:cubicBezTo>
                      <a:pt x="180380" y="64003"/>
                      <a:pt x="198097" y="70556"/>
                      <a:pt x="213203" y="81396"/>
                    </a:cubicBezTo>
                    <a:lnTo>
                      <a:pt x="197578" y="103975"/>
                    </a:lnTo>
                    <a:cubicBezTo>
                      <a:pt x="187056" y="96325"/>
                      <a:pt x="174843" y="91376"/>
                      <a:pt x="161997" y="89555"/>
                    </a:cubicBezTo>
                    <a:lnTo>
                      <a:pt x="161997" y="136325"/>
                    </a:lnTo>
                    <a:lnTo>
                      <a:pt x="162750" y="136325"/>
                    </a:lnTo>
                    <a:cubicBezTo>
                      <a:pt x="177819" y="139106"/>
                      <a:pt x="192053" y="145338"/>
                      <a:pt x="204355" y="154539"/>
                    </a:cubicBezTo>
                    <a:cubicBezTo>
                      <a:pt x="213626" y="162916"/>
                      <a:pt x="218556" y="175127"/>
                      <a:pt x="217721" y="187648"/>
                    </a:cubicBezTo>
                    <a:cubicBezTo>
                      <a:pt x="218093" y="201130"/>
                      <a:pt x="212465" y="214075"/>
                      <a:pt x="202378" y="222939"/>
                    </a:cubicBezTo>
                    <a:close/>
                  </a:path>
                </a:pathLst>
              </a:custGeom>
              <a:grpFill/>
              <a:ln w="9413" cap="flat">
                <a:noFill/>
                <a:prstDash val="solid"/>
                <a:miter/>
              </a:ln>
            </p:spPr>
            <p:txBody>
              <a:bodyPr rtlCol="0" anchor="ctr"/>
              <a:lstStyle/>
              <a:p>
                <a:endParaRPr lang="en-EG"/>
              </a:p>
            </p:txBody>
          </p:sp>
        </p:grpSp>
      </p:grpSp>
      <p:sp>
        <p:nvSpPr>
          <p:cNvPr id="76" name="TextBox 75">
            <a:extLst>
              <a:ext uri="{FF2B5EF4-FFF2-40B4-BE49-F238E27FC236}">
                <a16:creationId xmlns:a16="http://schemas.microsoft.com/office/drawing/2014/main" id="{3B521E68-B8F8-A349-A723-DD09A5E73E5C}"/>
              </a:ext>
            </a:extLst>
          </p:cNvPr>
          <p:cNvSpPr txBox="1"/>
          <p:nvPr/>
        </p:nvSpPr>
        <p:spPr>
          <a:xfrm>
            <a:off x="705069" y="1381965"/>
            <a:ext cx="3514214" cy="161583"/>
          </a:xfrm>
          <a:prstGeom prst="rect">
            <a:avLst/>
          </a:prstGeom>
          <a:noFill/>
        </p:spPr>
        <p:txBody>
          <a:bodyPr wrap="square" lIns="0" tIns="0" rIns="0" bIns="0" rtlCol="0">
            <a:spAutoFit/>
          </a:bodyPr>
          <a:lstStyle/>
          <a:p>
            <a:r>
              <a:rPr lang="en-US" sz="1050" dirty="0">
                <a:solidFill>
                  <a:schemeClr val="tx1">
                    <a:lumMod val="90000"/>
                    <a:lumOff val="10000"/>
                  </a:schemeClr>
                </a:solidFill>
                <a:latin typeface="Raleway" panose="020B0503030101060003" pitchFamily="34" charset="77"/>
              </a:rPr>
              <a:t>We need to deliver a project that benefits the business.</a:t>
            </a:r>
            <a:endParaRPr lang="en-US" sz="1050" dirty="0">
              <a:solidFill>
                <a:schemeClr val="tx1">
                  <a:lumMod val="75000"/>
                  <a:lumOff val="25000"/>
                </a:schemeClr>
              </a:solidFill>
              <a:latin typeface="Raleway" panose="020B0503030101060003" pitchFamily="34" charset="77"/>
            </a:endParaRPr>
          </a:p>
        </p:txBody>
      </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026" name="Picture 2" descr="Businessman talk in megaphone with exclamation point. draw attention, attention span and take note, requiring attention concept on white background. Free Vector">
            <a:extLst>
              <a:ext uri="{FF2B5EF4-FFF2-40B4-BE49-F238E27FC236}">
                <a16:creationId xmlns:a16="http://schemas.microsoft.com/office/drawing/2014/main" id="{196BBCD8-45BD-4161-A966-1E5045EFB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5826" y="1069687"/>
            <a:ext cx="3872831" cy="3641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08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659517" y="87937"/>
            <a:ext cx="2872966" cy="215444"/>
          </a:xfrm>
          <a:prstGeom prst="rect">
            <a:avLst/>
          </a:prstGeom>
          <a:noFill/>
        </p:spPr>
        <p:txBody>
          <a:bodyPr wrap="square" lIns="0" tIns="0" rIns="0" bIns="0" rtlCol="0" anchor="ctr">
            <a:spAutoFit/>
          </a:bodyPr>
          <a:lstStyle/>
          <a:p>
            <a:pPr algn="ctr"/>
            <a:r>
              <a:rPr lang="en-US" sz="1400" dirty="0">
                <a:solidFill>
                  <a:srgbClr val="FFFFFF"/>
                </a:solidFill>
                <a:latin typeface="Raleway Medium" panose="020B0503030101060003" pitchFamily="34" charset="77"/>
                <a:ea typeface="Roboto" panose="02000000000000000000" pitchFamily="2" charset="0"/>
                <a:cs typeface="Open Sans" panose="020B0606030504020204" pitchFamily="34" charset="0"/>
              </a:rPr>
              <a:t>Project Needs</a:t>
            </a:r>
          </a:p>
        </p:txBody>
      </p:sp>
      <p:sp>
        <p:nvSpPr>
          <p:cNvPr id="7" name="Rectangle 6">
            <a:extLst>
              <a:ext uri="{FF2B5EF4-FFF2-40B4-BE49-F238E27FC236}">
                <a16:creationId xmlns:a16="http://schemas.microsoft.com/office/drawing/2014/main" id="{776C1980-F26F-4141-89E1-1101BD3CD6A1}"/>
              </a:ext>
            </a:extLst>
          </p:cNvPr>
          <p:cNvSpPr/>
          <p:nvPr/>
        </p:nvSpPr>
        <p:spPr>
          <a:xfrm>
            <a:off x="705068" y="746522"/>
            <a:ext cx="4165696" cy="646331"/>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Project </a:t>
            </a:r>
            <a:r>
              <a:rPr lang="en-US" sz="3600" b="1" dirty="0">
                <a:solidFill>
                  <a:schemeClr val="tx1">
                    <a:lumMod val="90000"/>
                    <a:lumOff val="10000"/>
                  </a:schemeClr>
                </a:solidFill>
                <a:latin typeface="Raleway SemiBold" panose="020B0503030101060003" pitchFamily="34" charset="77"/>
              </a:rPr>
              <a:t>Features</a:t>
            </a: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sp>
        <p:nvSpPr>
          <p:cNvPr id="76" name="TextBox 75">
            <a:extLst>
              <a:ext uri="{FF2B5EF4-FFF2-40B4-BE49-F238E27FC236}">
                <a16:creationId xmlns:a16="http://schemas.microsoft.com/office/drawing/2014/main" id="{3B521E68-B8F8-A349-A723-DD09A5E73E5C}"/>
              </a:ext>
            </a:extLst>
          </p:cNvPr>
          <p:cNvSpPr txBox="1"/>
          <p:nvPr/>
        </p:nvSpPr>
        <p:spPr>
          <a:xfrm>
            <a:off x="705069" y="1381965"/>
            <a:ext cx="3514214" cy="161583"/>
          </a:xfrm>
          <a:prstGeom prst="rect">
            <a:avLst/>
          </a:prstGeom>
          <a:noFill/>
        </p:spPr>
        <p:txBody>
          <a:bodyPr wrap="square" lIns="0" tIns="0" rIns="0" bIns="0" rtlCol="0">
            <a:spAutoFit/>
          </a:bodyPr>
          <a:lstStyle/>
          <a:p>
            <a:r>
              <a:rPr lang="en-US" sz="1050" dirty="0">
                <a:solidFill>
                  <a:schemeClr val="tx1">
                    <a:lumMod val="90000"/>
                    <a:lumOff val="10000"/>
                  </a:schemeClr>
                </a:solidFill>
                <a:latin typeface="Raleway" panose="020B0503030101060003" pitchFamily="34" charset="77"/>
              </a:rPr>
              <a:t>We need to deliver a project that benefits the business.</a:t>
            </a:r>
            <a:endParaRPr lang="en-US" sz="1050" dirty="0">
              <a:solidFill>
                <a:schemeClr val="tx1">
                  <a:lumMod val="75000"/>
                  <a:lumOff val="25000"/>
                </a:schemeClr>
              </a:solidFill>
              <a:latin typeface="Raleway" panose="020B0503030101060003" pitchFamily="34" charset="77"/>
            </a:endParaRPr>
          </a:p>
        </p:txBody>
      </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78" name="Needs One">
            <a:extLst>
              <a:ext uri="{FF2B5EF4-FFF2-40B4-BE49-F238E27FC236}">
                <a16:creationId xmlns:a16="http://schemas.microsoft.com/office/drawing/2014/main" id="{E1568659-6BBE-47AE-B8E9-BED7C21A00E7}"/>
              </a:ext>
            </a:extLst>
          </p:cNvPr>
          <p:cNvSpPr/>
          <p:nvPr/>
        </p:nvSpPr>
        <p:spPr>
          <a:xfrm>
            <a:off x="465070" y="1560862"/>
            <a:ext cx="7760676" cy="4900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 Broadcast Message</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endParaRPr lang="en-US" sz="1800" b="0" dirty="0">
              <a:solidFill>
                <a:srgbClr val="000000"/>
              </a:solidFill>
              <a:latin typeface="Arial" panose="020B0604020202020204" pitchFamily="34" charset="0"/>
            </a:endParaRP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p>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 </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p>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 </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endParaRPr lang="en-US" sz="1800" b="0" dirty="0">
              <a:solidFill>
                <a:srgbClr val="000000"/>
              </a:solidFill>
              <a:latin typeface="Arial" panose="020B0604020202020204" pitchFamily="34" charset="0"/>
            </a:endParaRP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endParaRPr lang="en-US" sz="1800" b="0" dirty="0">
              <a:solidFill>
                <a:srgbClr val="000000"/>
              </a:solidFill>
              <a:latin typeface="Arial" panose="020B0604020202020204" pitchFamily="34" charset="0"/>
            </a:endParaRP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p>
        </p:txBody>
      </p:sp>
      <p:pic>
        <p:nvPicPr>
          <p:cNvPr id="4098" name="Picture 2" descr="Packaged software abstract concept illustration Free Vector">
            <a:extLst>
              <a:ext uri="{FF2B5EF4-FFF2-40B4-BE49-F238E27FC236}">
                <a16:creationId xmlns:a16="http://schemas.microsoft.com/office/drawing/2014/main" id="{AD448B68-76B0-470C-9AFE-98E9B4EFF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452" y="471390"/>
            <a:ext cx="5101479" cy="510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9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659517" y="87937"/>
            <a:ext cx="2872966" cy="215444"/>
          </a:xfrm>
          <a:prstGeom prst="rect">
            <a:avLst/>
          </a:prstGeom>
          <a:noFill/>
        </p:spPr>
        <p:txBody>
          <a:bodyPr wrap="square" lIns="0" tIns="0" rIns="0" bIns="0" rtlCol="0" anchor="ctr">
            <a:spAutoFit/>
          </a:bodyPr>
          <a:lstStyle/>
          <a:p>
            <a:pPr algn="ctr"/>
            <a:r>
              <a:rPr lang="en-US" sz="1400" dirty="0">
                <a:solidFill>
                  <a:srgbClr val="FFFFFF"/>
                </a:solidFill>
                <a:latin typeface="Raleway Medium" panose="020B0503030101060003" pitchFamily="34" charset="77"/>
                <a:ea typeface="Roboto" panose="02000000000000000000" pitchFamily="2" charset="0"/>
                <a:cs typeface="Open Sans" panose="020B0606030504020204" pitchFamily="34" charset="0"/>
              </a:rPr>
              <a:t>Project Needs</a:t>
            </a:r>
          </a:p>
        </p:txBody>
      </p:sp>
      <p:sp>
        <p:nvSpPr>
          <p:cNvPr id="7" name="Rectangle 6">
            <a:extLst>
              <a:ext uri="{FF2B5EF4-FFF2-40B4-BE49-F238E27FC236}">
                <a16:creationId xmlns:a16="http://schemas.microsoft.com/office/drawing/2014/main" id="{776C1980-F26F-4141-89E1-1101BD3CD6A1}"/>
              </a:ext>
            </a:extLst>
          </p:cNvPr>
          <p:cNvSpPr/>
          <p:nvPr/>
        </p:nvSpPr>
        <p:spPr>
          <a:xfrm>
            <a:off x="705068" y="746522"/>
            <a:ext cx="4165696" cy="646331"/>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Project </a:t>
            </a:r>
            <a:r>
              <a:rPr lang="en-US" sz="3600" b="1" dirty="0">
                <a:solidFill>
                  <a:schemeClr val="tx1">
                    <a:lumMod val="90000"/>
                    <a:lumOff val="10000"/>
                  </a:schemeClr>
                </a:solidFill>
                <a:latin typeface="Raleway SemiBold" panose="020B0503030101060003" pitchFamily="34" charset="77"/>
              </a:rPr>
              <a:t>Features</a:t>
            </a: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sp>
        <p:nvSpPr>
          <p:cNvPr id="76" name="TextBox 75">
            <a:extLst>
              <a:ext uri="{FF2B5EF4-FFF2-40B4-BE49-F238E27FC236}">
                <a16:creationId xmlns:a16="http://schemas.microsoft.com/office/drawing/2014/main" id="{3B521E68-B8F8-A349-A723-DD09A5E73E5C}"/>
              </a:ext>
            </a:extLst>
          </p:cNvPr>
          <p:cNvSpPr txBox="1"/>
          <p:nvPr/>
        </p:nvSpPr>
        <p:spPr>
          <a:xfrm>
            <a:off x="705069" y="1381965"/>
            <a:ext cx="3514214" cy="161583"/>
          </a:xfrm>
          <a:prstGeom prst="rect">
            <a:avLst/>
          </a:prstGeom>
          <a:noFill/>
        </p:spPr>
        <p:txBody>
          <a:bodyPr wrap="square" lIns="0" tIns="0" rIns="0" bIns="0" rtlCol="0">
            <a:spAutoFit/>
          </a:bodyPr>
          <a:lstStyle/>
          <a:p>
            <a:r>
              <a:rPr lang="en-US" sz="1050" dirty="0">
                <a:solidFill>
                  <a:schemeClr val="tx1">
                    <a:lumMod val="90000"/>
                    <a:lumOff val="10000"/>
                  </a:schemeClr>
                </a:solidFill>
                <a:latin typeface="Raleway" panose="020B0503030101060003" pitchFamily="34" charset="77"/>
              </a:rPr>
              <a:t>We need to deliver a project that benefits the business.</a:t>
            </a:r>
            <a:endParaRPr lang="en-US" sz="1050" dirty="0">
              <a:solidFill>
                <a:schemeClr val="tx1">
                  <a:lumMod val="75000"/>
                  <a:lumOff val="25000"/>
                </a:schemeClr>
              </a:solidFill>
              <a:latin typeface="Raleway" panose="020B0503030101060003" pitchFamily="34" charset="77"/>
            </a:endParaRPr>
          </a:p>
        </p:txBody>
      </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78" name="Needs One">
            <a:extLst>
              <a:ext uri="{FF2B5EF4-FFF2-40B4-BE49-F238E27FC236}">
                <a16:creationId xmlns:a16="http://schemas.microsoft.com/office/drawing/2014/main" id="{E1568659-6BBE-47AE-B8E9-BED7C21A00E7}"/>
              </a:ext>
            </a:extLst>
          </p:cNvPr>
          <p:cNvSpPr/>
          <p:nvPr/>
        </p:nvSpPr>
        <p:spPr>
          <a:xfrm>
            <a:off x="465070" y="1560862"/>
            <a:ext cx="7760676" cy="4900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 Broadcast Message</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Mu</a:t>
            </a:r>
            <a:r>
              <a:rPr lang="en-US" sz="1800" b="0" dirty="0">
                <a:solidFill>
                  <a:srgbClr val="000000"/>
                </a:solidFill>
                <a:latin typeface="Arial" panose="020B0604020202020204" pitchFamily="34" charset="0"/>
              </a:rPr>
              <a:t>lti-Threading</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p>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 </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p>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 </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endParaRPr lang="en-US" sz="1800" b="0" dirty="0">
              <a:solidFill>
                <a:srgbClr val="000000"/>
              </a:solidFill>
              <a:latin typeface="Arial" panose="020B0604020202020204" pitchFamily="34" charset="0"/>
            </a:endParaRP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r>
              <a:rPr lang="en-US" sz="1800" b="0" dirty="0">
                <a:solidFill>
                  <a:srgbClr val="000000"/>
                </a:solidFill>
                <a:latin typeface="Arial" panose="020B0604020202020204" pitchFamily="34" charset="0"/>
              </a:rPr>
              <a:t> </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p>
        </p:txBody>
      </p:sp>
      <p:pic>
        <p:nvPicPr>
          <p:cNvPr id="4098" name="Picture 2" descr="Packaged software abstract concept illustration Free Vector">
            <a:extLst>
              <a:ext uri="{FF2B5EF4-FFF2-40B4-BE49-F238E27FC236}">
                <a16:creationId xmlns:a16="http://schemas.microsoft.com/office/drawing/2014/main" id="{AD448B68-76B0-470C-9AFE-98E9B4EFF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452" y="471390"/>
            <a:ext cx="5101479" cy="510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6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659517" y="87937"/>
            <a:ext cx="2872966" cy="215444"/>
          </a:xfrm>
          <a:prstGeom prst="rect">
            <a:avLst/>
          </a:prstGeom>
          <a:noFill/>
        </p:spPr>
        <p:txBody>
          <a:bodyPr wrap="square" lIns="0" tIns="0" rIns="0" bIns="0" rtlCol="0" anchor="ctr">
            <a:spAutoFit/>
          </a:bodyPr>
          <a:lstStyle/>
          <a:p>
            <a:pPr algn="ctr"/>
            <a:r>
              <a:rPr lang="en-US" sz="1400" dirty="0">
                <a:solidFill>
                  <a:srgbClr val="FFFFFF"/>
                </a:solidFill>
                <a:latin typeface="Raleway Medium" panose="020B0503030101060003" pitchFamily="34" charset="77"/>
                <a:ea typeface="Roboto" panose="02000000000000000000" pitchFamily="2" charset="0"/>
                <a:cs typeface="Open Sans" panose="020B0606030504020204" pitchFamily="34" charset="0"/>
              </a:rPr>
              <a:t>Project Needs</a:t>
            </a:r>
          </a:p>
        </p:txBody>
      </p:sp>
      <p:sp>
        <p:nvSpPr>
          <p:cNvPr id="7" name="Rectangle 6">
            <a:extLst>
              <a:ext uri="{FF2B5EF4-FFF2-40B4-BE49-F238E27FC236}">
                <a16:creationId xmlns:a16="http://schemas.microsoft.com/office/drawing/2014/main" id="{776C1980-F26F-4141-89E1-1101BD3CD6A1}"/>
              </a:ext>
            </a:extLst>
          </p:cNvPr>
          <p:cNvSpPr/>
          <p:nvPr/>
        </p:nvSpPr>
        <p:spPr>
          <a:xfrm>
            <a:off x="705068" y="746522"/>
            <a:ext cx="4165696" cy="646331"/>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Project </a:t>
            </a:r>
            <a:r>
              <a:rPr lang="en-US" sz="3600" b="1" dirty="0">
                <a:solidFill>
                  <a:schemeClr val="tx1">
                    <a:lumMod val="90000"/>
                    <a:lumOff val="10000"/>
                  </a:schemeClr>
                </a:solidFill>
                <a:latin typeface="Raleway SemiBold" panose="020B0503030101060003" pitchFamily="34" charset="77"/>
              </a:rPr>
              <a:t>Features</a:t>
            </a: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sp>
        <p:nvSpPr>
          <p:cNvPr id="76" name="TextBox 75">
            <a:extLst>
              <a:ext uri="{FF2B5EF4-FFF2-40B4-BE49-F238E27FC236}">
                <a16:creationId xmlns:a16="http://schemas.microsoft.com/office/drawing/2014/main" id="{3B521E68-B8F8-A349-A723-DD09A5E73E5C}"/>
              </a:ext>
            </a:extLst>
          </p:cNvPr>
          <p:cNvSpPr txBox="1"/>
          <p:nvPr/>
        </p:nvSpPr>
        <p:spPr>
          <a:xfrm>
            <a:off x="705069" y="1381965"/>
            <a:ext cx="3514214" cy="161583"/>
          </a:xfrm>
          <a:prstGeom prst="rect">
            <a:avLst/>
          </a:prstGeom>
          <a:noFill/>
        </p:spPr>
        <p:txBody>
          <a:bodyPr wrap="square" lIns="0" tIns="0" rIns="0" bIns="0" rtlCol="0">
            <a:spAutoFit/>
          </a:bodyPr>
          <a:lstStyle/>
          <a:p>
            <a:r>
              <a:rPr lang="en-US" sz="1050" dirty="0">
                <a:solidFill>
                  <a:schemeClr val="tx1">
                    <a:lumMod val="90000"/>
                    <a:lumOff val="10000"/>
                  </a:schemeClr>
                </a:solidFill>
                <a:latin typeface="Raleway" panose="020B0503030101060003" pitchFamily="34" charset="77"/>
              </a:rPr>
              <a:t>We need to deliver a project that benefits the business.</a:t>
            </a:r>
            <a:endParaRPr lang="en-US" sz="1050" dirty="0">
              <a:solidFill>
                <a:schemeClr val="tx1">
                  <a:lumMod val="75000"/>
                  <a:lumOff val="25000"/>
                </a:schemeClr>
              </a:solidFill>
              <a:latin typeface="Raleway" panose="020B0503030101060003" pitchFamily="34" charset="77"/>
            </a:endParaRPr>
          </a:p>
        </p:txBody>
      </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78" name="Needs One">
            <a:extLst>
              <a:ext uri="{FF2B5EF4-FFF2-40B4-BE49-F238E27FC236}">
                <a16:creationId xmlns:a16="http://schemas.microsoft.com/office/drawing/2014/main" id="{E1568659-6BBE-47AE-B8E9-BED7C21A00E7}"/>
              </a:ext>
            </a:extLst>
          </p:cNvPr>
          <p:cNvSpPr/>
          <p:nvPr/>
        </p:nvSpPr>
        <p:spPr>
          <a:xfrm>
            <a:off x="465070" y="1560862"/>
            <a:ext cx="7760676" cy="4900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 Broadcast Message</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Mu</a:t>
            </a:r>
            <a:r>
              <a:rPr lang="en-US" sz="1800" b="0" dirty="0">
                <a:solidFill>
                  <a:srgbClr val="000000"/>
                </a:solidFill>
                <a:latin typeface="Arial" panose="020B0604020202020204" pitchFamily="34" charset="0"/>
              </a:rPr>
              <a:t>lti-Threading</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TCP Based Chatroom</a:t>
            </a:r>
          </a:p>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 </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p>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 </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endParaRPr lang="en-US" sz="1800" b="0" dirty="0">
              <a:solidFill>
                <a:srgbClr val="000000"/>
              </a:solidFill>
              <a:latin typeface="Arial" panose="020B0604020202020204" pitchFamily="34" charset="0"/>
            </a:endParaRP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endParaRPr lang="en-US" sz="1800" b="0" dirty="0">
              <a:solidFill>
                <a:srgbClr val="000000"/>
              </a:solidFill>
              <a:latin typeface="Arial" panose="020B0604020202020204" pitchFamily="34" charset="0"/>
            </a:endParaRP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p>
        </p:txBody>
      </p:sp>
      <p:pic>
        <p:nvPicPr>
          <p:cNvPr id="4098" name="Picture 2" descr="Packaged software abstract concept illustration Free Vector">
            <a:extLst>
              <a:ext uri="{FF2B5EF4-FFF2-40B4-BE49-F238E27FC236}">
                <a16:creationId xmlns:a16="http://schemas.microsoft.com/office/drawing/2014/main" id="{AD448B68-76B0-470C-9AFE-98E9B4EFF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452" y="471390"/>
            <a:ext cx="5101479" cy="510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37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BE259-BA1B-684D-8B15-0002460EA2F3}"/>
              </a:ext>
            </a:extLst>
          </p:cNvPr>
          <p:cNvSpPr txBox="1"/>
          <p:nvPr/>
        </p:nvSpPr>
        <p:spPr>
          <a:xfrm>
            <a:off x="4659517" y="87937"/>
            <a:ext cx="2872966" cy="215444"/>
          </a:xfrm>
          <a:prstGeom prst="rect">
            <a:avLst/>
          </a:prstGeom>
          <a:noFill/>
        </p:spPr>
        <p:txBody>
          <a:bodyPr wrap="square" lIns="0" tIns="0" rIns="0" bIns="0" rtlCol="0" anchor="ctr">
            <a:spAutoFit/>
          </a:bodyPr>
          <a:lstStyle/>
          <a:p>
            <a:pPr algn="ctr"/>
            <a:r>
              <a:rPr lang="en-US" sz="1400" dirty="0">
                <a:solidFill>
                  <a:srgbClr val="FFFFFF"/>
                </a:solidFill>
                <a:latin typeface="Raleway Medium" panose="020B0503030101060003" pitchFamily="34" charset="77"/>
                <a:ea typeface="Roboto" panose="02000000000000000000" pitchFamily="2" charset="0"/>
                <a:cs typeface="Open Sans" panose="020B0606030504020204" pitchFamily="34" charset="0"/>
              </a:rPr>
              <a:t>Project Needs</a:t>
            </a:r>
          </a:p>
        </p:txBody>
      </p:sp>
      <p:sp>
        <p:nvSpPr>
          <p:cNvPr id="7" name="Rectangle 6">
            <a:extLst>
              <a:ext uri="{FF2B5EF4-FFF2-40B4-BE49-F238E27FC236}">
                <a16:creationId xmlns:a16="http://schemas.microsoft.com/office/drawing/2014/main" id="{776C1980-F26F-4141-89E1-1101BD3CD6A1}"/>
              </a:ext>
            </a:extLst>
          </p:cNvPr>
          <p:cNvSpPr/>
          <p:nvPr/>
        </p:nvSpPr>
        <p:spPr>
          <a:xfrm>
            <a:off x="705068" y="746522"/>
            <a:ext cx="4165696" cy="646331"/>
          </a:xfrm>
          <a:prstGeom prst="rect">
            <a:avLst/>
          </a:prstGeom>
        </p:spPr>
        <p:txBody>
          <a:bodyPr wrap="square" lIns="0">
            <a:spAutoFit/>
          </a:bodyPr>
          <a:lstStyle/>
          <a:p>
            <a:r>
              <a:rPr lang="en-US" sz="3600" b="1" dirty="0">
                <a:solidFill>
                  <a:schemeClr val="accent1"/>
                </a:solidFill>
                <a:latin typeface="Raleway SemiBold" panose="020B0503030101060003" pitchFamily="34" charset="77"/>
              </a:rPr>
              <a:t>Project </a:t>
            </a:r>
            <a:r>
              <a:rPr lang="en-US" sz="3600" b="1" dirty="0">
                <a:solidFill>
                  <a:schemeClr val="tx1">
                    <a:lumMod val="90000"/>
                    <a:lumOff val="10000"/>
                  </a:schemeClr>
                </a:solidFill>
                <a:latin typeface="Raleway SemiBold" panose="020B0503030101060003" pitchFamily="34" charset="77"/>
              </a:rPr>
              <a:t>Features</a:t>
            </a:r>
          </a:p>
        </p:txBody>
      </p:sp>
      <p:grpSp>
        <p:nvGrpSpPr>
          <p:cNvPr id="12" name="Graphic 9">
            <a:extLst>
              <a:ext uri="{FF2B5EF4-FFF2-40B4-BE49-F238E27FC236}">
                <a16:creationId xmlns:a16="http://schemas.microsoft.com/office/drawing/2014/main" id="{50E64BB5-8BDF-FF4F-8551-AAC3810A8B0D}"/>
              </a:ext>
            </a:extLst>
          </p:cNvPr>
          <p:cNvGrpSpPr/>
          <p:nvPr/>
        </p:nvGrpSpPr>
        <p:grpSpPr>
          <a:xfrm>
            <a:off x="7505323" y="3429001"/>
            <a:ext cx="4686677" cy="3429000"/>
            <a:chOff x="4051300" y="1917700"/>
            <a:chExt cx="4090351" cy="3018037"/>
          </a:xfrm>
        </p:grpSpPr>
        <p:sp>
          <p:nvSpPr>
            <p:cNvPr id="13" name="Freeform 12">
              <a:extLst>
                <a:ext uri="{FF2B5EF4-FFF2-40B4-BE49-F238E27FC236}">
                  <a16:creationId xmlns:a16="http://schemas.microsoft.com/office/drawing/2014/main" id="{BEE4AFA0-9AF6-5A4C-A0FE-1CED3B595C15}"/>
                </a:ext>
              </a:extLst>
            </p:cNvPr>
            <p:cNvSpPr/>
            <p:nvPr/>
          </p:nvSpPr>
          <p:spPr>
            <a:xfrm>
              <a:off x="4051300" y="1917700"/>
              <a:ext cx="4090351" cy="3018037"/>
            </a:xfrm>
            <a:custGeom>
              <a:avLst/>
              <a:gdLst>
                <a:gd name="connsiteX0" fmla="*/ 4090351 w 4090351"/>
                <a:gd name="connsiteY0" fmla="*/ 0 h 3018037"/>
                <a:gd name="connsiteX1" fmla="*/ 4090351 w 4090351"/>
                <a:gd name="connsiteY1" fmla="*/ 3018038 h 3018037"/>
                <a:gd name="connsiteX2" fmla="*/ 0 w 4090351"/>
                <a:gd name="connsiteY2" fmla="*/ 3018038 h 3018037"/>
                <a:gd name="connsiteX3" fmla="*/ 4090351 w 4090351"/>
                <a:gd name="connsiteY3" fmla="*/ 0 h 3018037"/>
              </a:gdLst>
              <a:ahLst/>
              <a:cxnLst>
                <a:cxn ang="0">
                  <a:pos x="connsiteX0" y="connsiteY0"/>
                </a:cxn>
                <a:cxn ang="0">
                  <a:pos x="connsiteX1" y="connsiteY1"/>
                </a:cxn>
                <a:cxn ang="0">
                  <a:pos x="connsiteX2" y="connsiteY2"/>
                </a:cxn>
                <a:cxn ang="0">
                  <a:pos x="connsiteX3" y="connsiteY3"/>
                </a:cxn>
              </a:cxnLst>
              <a:rect l="l" t="t" r="r" b="b"/>
              <a:pathLst>
                <a:path w="4090351" h="3018037">
                  <a:moveTo>
                    <a:pt x="4090351" y="0"/>
                  </a:moveTo>
                  <a:lnTo>
                    <a:pt x="4090351" y="3018038"/>
                  </a:lnTo>
                  <a:lnTo>
                    <a:pt x="0" y="3018038"/>
                  </a:lnTo>
                  <a:lnTo>
                    <a:pt x="4090351" y="0"/>
                  </a:lnTo>
                  <a:close/>
                </a:path>
              </a:pathLst>
            </a:custGeom>
            <a:solidFill>
              <a:schemeClr val="accent1">
                <a:lumMod val="20000"/>
                <a:lumOff val="80000"/>
                <a:alpha val="20000"/>
              </a:schemeClr>
            </a:solidFill>
            <a:ln w="9503"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F5CAE1F0-C4EC-9547-9FC2-FD84F3FD8CDD}"/>
                </a:ext>
              </a:extLst>
            </p:cNvPr>
            <p:cNvSpPr/>
            <p:nvPr/>
          </p:nvSpPr>
          <p:spPr>
            <a:xfrm>
              <a:off x="6297521" y="4072680"/>
              <a:ext cx="1500904" cy="863056"/>
            </a:xfrm>
            <a:custGeom>
              <a:avLst/>
              <a:gdLst>
                <a:gd name="connsiteX0" fmla="*/ 1169854 w 1500904"/>
                <a:gd name="connsiteY0" fmla="*/ 0 h 863056"/>
                <a:gd name="connsiteX1" fmla="*/ 1328199 w 1500904"/>
                <a:gd name="connsiteY1" fmla="*/ 0 h 863056"/>
                <a:gd name="connsiteX2" fmla="*/ 1500905 w 1500904"/>
                <a:gd name="connsiteY2" fmla="*/ 0 h 863056"/>
                <a:gd name="connsiteX3" fmla="*/ 1500905 w 1500904"/>
                <a:gd name="connsiteY3" fmla="*/ 863057 h 863056"/>
                <a:gd name="connsiteX4" fmla="*/ 0 w 1500904"/>
                <a:gd name="connsiteY4" fmla="*/ 863057 h 863056"/>
                <a:gd name="connsiteX5" fmla="*/ 1169854 w 1500904"/>
                <a:gd name="connsiteY5" fmla="*/ 0 h 86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904" h="863056">
                  <a:moveTo>
                    <a:pt x="1169854" y="0"/>
                  </a:moveTo>
                  <a:lnTo>
                    <a:pt x="1328199" y="0"/>
                  </a:lnTo>
                  <a:lnTo>
                    <a:pt x="1500905" y="0"/>
                  </a:lnTo>
                  <a:lnTo>
                    <a:pt x="1500905" y="863057"/>
                  </a:lnTo>
                  <a:lnTo>
                    <a:pt x="0" y="863057"/>
                  </a:lnTo>
                  <a:lnTo>
                    <a:pt x="1169854" y="0"/>
                  </a:lnTo>
                  <a:close/>
                </a:path>
              </a:pathLst>
            </a:custGeom>
            <a:gradFill>
              <a:gsLst>
                <a:gs pos="0">
                  <a:schemeClr val="accent4"/>
                </a:gs>
                <a:gs pos="99000">
                  <a:schemeClr val="accent4">
                    <a:lumMod val="75000"/>
                  </a:schemeClr>
                </a:gs>
              </a:gsLst>
              <a:lin ang="0" scaled="0"/>
            </a:gradFill>
            <a:ln w="9503" cap="flat">
              <a:noFill/>
              <a:prstDash val="solid"/>
              <a:miter/>
            </a:ln>
          </p:spPr>
          <p:txBody>
            <a:bodyPr rtlCol="0" anchor="ctr"/>
            <a:lstStyle/>
            <a:p>
              <a:endParaRPr lang="en-EG" dirty="0"/>
            </a:p>
          </p:txBody>
        </p:sp>
        <p:sp>
          <p:nvSpPr>
            <p:cNvPr id="15" name="Freeform 14">
              <a:extLst>
                <a:ext uri="{FF2B5EF4-FFF2-40B4-BE49-F238E27FC236}">
                  <a16:creationId xmlns:a16="http://schemas.microsoft.com/office/drawing/2014/main" id="{D18C14F4-1DEC-E345-A0EF-0447C70459EA}"/>
                </a:ext>
              </a:extLst>
            </p:cNvPr>
            <p:cNvSpPr/>
            <p:nvPr/>
          </p:nvSpPr>
          <p:spPr>
            <a:xfrm>
              <a:off x="6447022" y="3685350"/>
              <a:ext cx="1694628" cy="1250386"/>
            </a:xfrm>
            <a:custGeom>
              <a:avLst/>
              <a:gdLst>
                <a:gd name="connsiteX0" fmla="*/ 1694628 w 1694628"/>
                <a:gd name="connsiteY0" fmla="*/ 0 h 1250386"/>
                <a:gd name="connsiteX1" fmla="*/ 1694628 w 1694628"/>
                <a:gd name="connsiteY1" fmla="*/ 1250387 h 1250386"/>
                <a:gd name="connsiteX2" fmla="*/ 0 w 1694628"/>
                <a:gd name="connsiteY2" fmla="*/ 1250387 h 1250386"/>
                <a:gd name="connsiteX3" fmla="*/ 1694628 w 1694628"/>
                <a:gd name="connsiteY3" fmla="*/ 0 h 1250386"/>
              </a:gdLst>
              <a:ahLst/>
              <a:cxnLst>
                <a:cxn ang="0">
                  <a:pos x="connsiteX0" y="connsiteY0"/>
                </a:cxn>
                <a:cxn ang="0">
                  <a:pos x="connsiteX1" y="connsiteY1"/>
                </a:cxn>
                <a:cxn ang="0">
                  <a:pos x="connsiteX2" y="connsiteY2"/>
                </a:cxn>
                <a:cxn ang="0">
                  <a:pos x="connsiteX3" y="connsiteY3"/>
                </a:cxn>
              </a:cxnLst>
              <a:rect l="l" t="t" r="r" b="b"/>
              <a:pathLst>
                <a:path w="1694628" h="1250386">
                  <a:moveTo>
                    <a:pt x="1694628" y="0"/>
                  </a:moveTo>
                  <a:lnTo>
                    <a:pt x="1694628" y="1250387"/>
                  </a:lnTo>
                  <a:lnTo>
                    <a:pt x="0" y="1250387"/>
                  </a:lnTo>
                  <a:lnTo>
                    <a:pt x="1694628" y="0"/>
                  </a:lnTo>
                  <a:close/>
                </a:path>
              </a:pathLst>
            </a:custGeom>
            <a:gradFill>
              <a:gsLst>
                <a:gs pos="0">
                  <a:schemeClr val="accent1"/>
                </a:gs>
                <a:gs pos="100000">
                  <a:schemeClr val="accent1">
                    <a:lumMod val="75000"/>
                  </a:schemeClr>
                </a:gs>
              </a:gsLst>
              <a:lin ang="0" scaled="0"/>
            </a:gradFill>
            <a:ln w="9503" cap="flat">
              <a:noFill/>
              <a:prstDash val="solid"/>
              <a:miter/>
            </a:ln>
          </p:spPr>
          <p:txBody>
            <a:bodyPr rtlCol="0" anchor="ctr"/>
            <a:lstStyle/>
            <a:p>
              <a:endParaRPr lang="en-EG"/>
            </a:p>
          </p:txBody>
        </p:sp>
      </p:grpSp>
      <p:sp>
        <p:nvSpPr>
          <p:cNvPr id="76" name="TextBox 75">
            <a:extLst>
              <a:ext uri="{FF2B5EF4-FFF2-40B4-BE49-F238E27FC236}">
                <a16:creationId xmlns:a16="http://schemas.microsoft.com/office/drawing/2014/main" id="{3B521E68-B8F8-A349-A723-DD09A5E73E5C}"/>
              </a:ext>
            </a:extLst>
          </p:cNvPr>
          <p:cNvSpPr txBox="1"/>
          <p:nvPr/>
        </p:nvSpPr>
        <p:spPr>
          <a:xfrm>
            <a:off x="705069" y="1381965"/>
            <a:ext cx="3514214" cy="161583"/>
          </a:xfrm>
          <a:prstGeom prst="rect">
            <a:avLst/>
          </a:prstGeom>
          <a:noFill/>
        </p:spPr>
        <p:txBody>
          <a:bodyPr wrap="square" lIns="0" tIns="0" rIns="0" bIns="0" rtlCol="0">
            <a:spAutoFit/>
          </a:bodyPr>
          <a:lstStyle/>
          <a:p>
            <a:r>
              <a:rPr lang="en-US" sz="1050" dirty="0">
                <a:solidFill>
                  <a:schemeClr val="tx1">
                    <a:lumMod val="90000"/>
                    <a:lumOff val="10000"/>
                  </a:schemeClr>
                </a:solidFill>
                <a:latin typeface="Raleway" panose="020B0503030101060003" pitchFamily="34" charset="77"/>
              </a:rPr>
              <a:t>We need to deliver a project that benefits the business.</a:t>
            </a:r>
            <a:endParaRPr lang="en-US" sz="1050" dirty="0">
              <a:solidFill>
                <a:schemeClr val="tx1">
                  <a:lumMod val="75000"/>
                  <a:lumOff val="25000"/>
                </a:schemeClr>
              </a:solidFill>
              <a:latin typeface="Raleway" panose="020B0503030101060003" pitchFamily="34" charset="77"/>
            </a:endParaRPr>
          </a:p>
        </p:txBody>
      </p:sp>
      <p:cxnSp>
        <p:nvCxnSpPr>
          <p:cNvPr id="77" name="Straight Connector 76">
            <a:extLst>
              <a:ext uri="{FF2B5EF4-FFF2-40B4-BE49-F238E27FC236}">
                <a16:creationId xmlns:a16="http://schemas.microsoft.com/office/drawing/2014/main" id="{D8A62297-BF47-244E-98AD-26D803305CC0}"/>
              </a:ext>
            </a:extLst>
          </p:cNvPr>
          <p:cNvCxnSpPr>
            <a:cxnSpLocks/>
          </p:cNvCxnSpPr>
          <p:nvPr/>
        </p:nvCxnSpPr>
        <p:spPr>
          <a:xfrm>
            <a:off x="597253" y="918693"/>
            <a:ext cx="0" cy="600027"/>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78" name="Needs One">
            <a:extLst>
              <a:ext uri="{FF2B5EF4-FFF2-40B4-BE49-F238E27FC236}">
                <a16:creationId xmlns:a16="http://schemas.microsoft.com/office/drawing/2014/main" id="{E1568659-6BBE-47AE-B8E9-BED7C21A00E7}"/>
              </a:ext>
            </a:extLst>
          </p:cNvPr>
          <p:cNvSpPr/>
          <p:nvPr/>
        </p:nvSpPr>
        <p:spPr>
          <a:xfrm>
            <a:off x="465070" y="1560862"/>
            <a:ext cx="7760676" cy="4900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622300">
              <a:lnSpc>
                <a:spcPct val="90000"/>
              </a:lnSpc>
              <a:defRPr sz="3000" b="1">
                <a:solidFill>
                  <a:srgbClr val="303030"/>
                </a:solidFill>
                <a:latin typeface="Ubuntu"/>
                <a:ea typeface="Ubuntu"/>
                <a:cs typeface="Ubuntu"/>
                <a:sym typeface="Ubuntu"/>
              </a:defRPr>
            </a:lvl1pPr>
          </a:lstStyle>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 Broadcast Message</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Mu</a:t>
            </a:r>
            <a:r>
              <a:rPr lang="en-US" sz="1800" b="0" dirty="0">
                <a:solidFill>
                  <a:srgbClr val="000000"/>
                </a:solidFill>
                <a:latin typeface="Arial" panose="020B0604020202020204" pitchFamily="34" charset="0"/>
              </a:rPr>
              <a:t>lti-Threading</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TCP Based Chatroom</a:t>
            </a:r>
          </a:p>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Admin Privileges ( Can Kick And Ban Users)</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p>
          <a:p>
            <a:pPr marL="457200" rtl="0" fontAlgn="base">
              <a:lnSpc>
                <a:spcPct val="200000"/>
              </a:lnSpc>
              <a:spcBef>
                <a:spcPts val="0"/>
              </a:spcBef>
              <a:spcAft>
                <a:spcPts val="0"/>
              </a:spcAft>
              <a:buFont typeface="+mj-lt"/>
              <a:buAutoNum type="arabicPeriod"/>
            </a:pPr>
            <a:r>
              <a:rPr lang="en-US" sz="1800" b="0" dirty="0">
                <a:solidFill>
                  <a:srgbClr val="000000"/>
                </a:solidFill>
                <a:latin typeface="Arial" panose="020B0604020202020204" pitchFamily="34" charset="0"/>
              </a:rPr>
              <a:t> </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endParaRPr lang="en-US" sz="1800" b="0" dirty="0">
              <a:solidFill>
                <a:srgbClr val="000000"/>
              </a:solidFill>
              <a:latin typeface="Arial" panose="020B0604020202020204" pitchFamily="34" charset="0"/>
            </a:endParaRP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r>
              <a:rPr lang="en-US" sz="1800" b="0" dirty="0">
                <a:solidFill>
                  <a:srgbClr val="000000"/>
                </a:solidFill>
                <a:latin typeface="Arial" panose="020B0604020202020204" pitchFamily="34" charset="0"/>
              </a:rPr>
              <a:t> </a:t>
            </a:r>
          </a:p>
          <a:p>
            <a:pPr marL="457200" rtl="0" fontAlgn="base">
              <a:lnSpc>
                <a:spcPct val="20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a:t>
            </a:r>
          </a:p>
        </p:txBody>
      </p:sp>
      <p:pic>
        <p:nvPicPr>
          <p:cNvPr id="4098" name="Picture 2" descr="Packaged software abstract concept illustration Free Vector">
            <a:extLst>
              <a:ext uri="{FF2B5EF4-FFF2-40B4-BE49-F238E27FC236}">
                <a16:creationId xmlns:a16="http://schemas.microsoft.com/office/drawing/2014/main" id="{AD448B68-76B0-470C-9AFE-98E9B4EFF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452" y="471390"/>
            <a:ext cx="5101479" cy="510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0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Project Timeline">
      <a:dk1>
        <a:srgbClr val="181717"/>
      </a:dk1>
      <a:lt1>
        <a:srgbClr val="FFFFFF"/>
      </a:lt1>
      <a:dk2>
        <a:srgbClr val="181717"/>
      </a:dk2>
      <a:lt2>
        <a:srgbClr val="FFFFFF"/>
      </a:lt2>
      <a:accent1>
        <a:srgbClr val="1881C8"/>
      </a:accent1>
      <a:accent2>
        <a:srgbClr val="1B7AC0"/>
      </a:accent2>
      <a:accent3>
        <a:srgbClr val="156FAC"/>
      </a:accent3>
      <a:accent4>
        <a:srgbClr val="34A1EE"/>
      </a:accent4>
      <a:accent5>
        <a:srgbClr val="38AFFF"/>
      </a:accent5>
      <a:accent6>
        <a:srgbClr val="DDF1F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61152</TotalTime>
  <Words>1632</Words>
  <Application>Microsoft Office PowerPoint</Application>
  <PresentationFormat>Widescreen</PresentationFormat>
  <Paragraphs>219</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Raleway</vt:lpstr>
      <vt:lpstr>Raleway Medium</vt:lpstr>
      <vt:lpstr>Raleway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plan</dc:title>
  <dc:creator>momen elshamy</dc:creator>
  <cp:lastModifiedBy>Muhammad usama</cp:lastModifiedBy>
  <cp:revision>752</cp:revision>
  <dcterms:created xsi:type="dcterms:W3CDTF">2019-01-30T07:02:36Z</dcterms:created>
  <dcterms:modified xsi:type="dcterms:W3CDTF">2021-06-15T21:21:22Z</dcterms:modified>
</cp:coreProperties>
</file>