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41.png" ContentType="image/png"/>
  <Override PartName="/ppt/media/image40.png" ContentType="image/png"/>
  <Override PartName="/ppt/media/image35.png" ContentType="image/png"/>
  <Override PartName="/ppt/media/image34.png" ContentType="image/png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36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37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8.png" ContentType="image/png"/>
  <Override PartName="/ppt/media/image3.png" ContentType="image/png"/>
  <Override PartName="/ppt/media/image39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34AB58ED-095A-43E2-A90B-3DEDC3491969}" type="slidenum">
              <a:rPr b="0" lang="pt-BR" sz="10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&lt;número&gt;</a:t>
            </a:fld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4909B710-3555-403C-8FFB-E4AC209E06E8}" type="slidenum">
              <a:rPr b="0" lang="pt-BR" sz="10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fld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linuxcontainers.org/lxc/introduction/" TargetMode="Externa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slideLayout" Target="../slideLayouts/slideLayout1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hyperlink" Target="https://github.com/F4NT0/Docker_Info.git" TargetMode="External"/><Relationship Id="rId2" Type="http://schemas.openxmlformats.org/officeDocument/2006/relationships/image" Target="../media/image37.png"/><Relationship Id="rId3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hyperlink" Target="https://docker-curriculum.com/" TargetMode="External"/><Relationship Id="rId2" Type="http://schemas.openxmlformats.org/officeDocument/2006/relationships/hyperlink" Target="https://hub.docker.com/" TargetMode="External"/><Relationship Id="rId3" Type="http://schemas.openxmlformats.org/officeDocument/2006/relationships/hyperlink" Target="https://www.mundodocker.com.br/" TargetMode="External"/><Relationship Id="rId4" Type="http://schemas.openxmlformats.org/officeDocument/2006/relationships/hyperlink" Target="https://github.com/F4NT0/Docker_Info" TargetMode="External"/><Relationship Id="rId5" Type="http://schemas.openxmlformats.org/officeDocument/2006/relationships/image" Target="../media/image39.png"/><Relationship Id="rId6" Type="http://schemas.openxmlformats.org/officeDocument/2006/relationships/slideLayout" Target="../slideLayouts/slideLayout1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228600" y="3116160"/>
            <a:ext cx="8221680" cy="93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0" lang="pt-BR" sz="5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Férias na AGES</a:t>
            </a:r>
            <a:r>
              <a:rPr b="0" lang="pt-BR" sz="5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0" lang="pt-BR" sz="5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Workshop de  Docker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TextShape 2"/>
          <p:cNvSpPr txBox="1"/>
          <p:nvPr/>
        </p:nvSpPr>
        <p:spPr>
          <a:xfrm>
            <a:off x="-41400" y="4328280"/>
            <a:ext cx="8221680" cy="432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pt-BR" sz="2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Gabriel Fanto Stundner</a:t>
            </a:r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Google Shape;56;p13" descr=""/>
          <p:cNvPicPr/>
          <p:nvPr/>
        </p:nvPicPr>
        <p:blipFill>
          <a:blip r:embed="rId1"/>
          <a:stretch/>
        </p:blipFill>
        <p:spPr>
          <a:xfrm>
            <a:off x="2757960" y="505800"/>
            <a:ext cx="3233160" cy="1616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Brincando com Play </a:t>
            </a: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Docker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00000"/>
              </a:lnSpc>
              <a:buClr>
                <a:srgbClr val="f3f3f3"/>
              </a:buClr>
              <a:buFont typeface="Arial"/>
              <a:buChar char="-"/>
            </a:pPr>
            <a:r>
              <a:rPr b="0" lang="pt-BR" sz="18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Play docker é um site onde inicializa uma instância de Terminal com Docker instalado para fazer testes e entender como funciona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f3f3f3"/>
              </a:buClr>
              <a:buFont typeface="Arial"/>
              <a:buChar char="-"/>
            </a:pPr>
            <a:r>
              <a:rPr b="0" lang="pt-BR" sz="18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Não depende de Sistema operacional do HOST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f3f3f3"/>
              </a:buClr>
              <a:buFont typeface="Arial"/>
              <a:buChar char="-"/>
            </a:pPr>
            <a:r>
              <a:rPr b="0" lang="pt-BR" sz="18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Possui a mesma funcionalidade de ter o Docker instalado no computador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f3f3f3"/>
              </a:buClr>
              <a:buFont typeface="Arial"/>
              <a:buChar char="-"/>
            </a:pPr>
            <a:r>
              <a:rPr b="0" lang="pt-BR" sz="18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Deve se ter uma conta criada no Docker HUB para poder usar o play docker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f3f3f3"/>
              </a:buClr>
              <a:buFont typeface="Arial"/>
              <a:buChar char="-"/>
            </a:pPr>
            <a:r>
              <a:rPr b="0" lang="pt-BR" sz="18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Não tem como salvar o que fez de teste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f3f3f3"/>
              </a:buClr>
              <a:buFont typeface="Arial"/>
              <a:buChar char="-"/>
            </a:pPr>
            <a:r>
              <a:rPr b="0" lang="pt-BR" sz="18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Precisa de internet para usar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5" name="Google Shape;114;p21" descr=""/>
          <p:cNvPicPr/>
          <p:nvPr/>
        </p:nvPicPr>
        <p:blipFill>
          <a:blip r:embed="rId1"/>
          <a:stretch/>
        </p:blipFill>
        <p:spPr>
          <a:xfrm>
            <a:off x="7843680" y="3962520"/>
            <a:ext cx="1171080" cy="1000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Inicialização a </a:t>
            </a: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Comandos</a:t>
            </a: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00000"/>
              </a:lnSpc>
              <a:buClr>
                <a:srgbClr val="f3f3f3"/>
              </a:buClr>
              <a:buFont typeface="Arial"/>
              <a:buChar char="-"/>
            </a:pPr>
            <a:r>
              <a:rPr b="0" lang="pt-BR" sz="18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Os comandos são separados em 3 tipos de comandos separados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8" name="Google Shape;121;p22" descr=""/>
          <p:cNvPicPr/>
          <p:nvPr/>
        </p:nvPicPr>
        <p:blipFill>
          <a:blip r:embed="rId1"/>
          <a:stretch/>
        </p:blipFill>
        <p:spPr>
          <a:xfrm>
            <a:off x="7843680" y="3962520"/>
            <a:ext cx="1171080" cy="1000440"/>
          </a:xfrm>
          <a:prstGeom prst="rect">
            <a:avLst/>
          </a:prstGeom>
          <a:ln>
            <a:noFill/>
          </a:ln>
        </p:spPr>
      </p:pic>
      <p:graphicFrame>
        <p:nvGraphicFramePr>
          <p:cNvPr id="109" name="Table 3"/>
          <p:cNvGraphicFramePr/>
          <p:nvPr/>
        </p:nvGraphicFramePr>
        <p:xfrm>
          <a:off x="952560" y="1809720"/>
          <a:ext cx="7238160" cy="1528920"/>
        </p:xfrm>
        <a:graphic>
          <a:graphicData uri="http://schemas.openxmlformats.org/drawingml/2006/table">
            <a:tbl>
              <a:tblPr/>
              <a:tblGrid>
                <a:gridCol w="2412720"/>
                <a:gridCol w="2412720"/>
                <a:gridCol w="2413080"/>
              </a:tblGrid>
              <a:tr h="38232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Tipos de Funções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Para que serve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Comandos de ajuda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38232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container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gerenciar containers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ff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docker container --help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38232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image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gerenciar imagens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ff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docker image --help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38232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volume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gerenciar volumes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ff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docker volume --help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Fazendo o famoso Hello World!!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00000"/>
              </a:lnSpc>
              <a:buClr>
                <a:srgbClr val="f3f3f3"/>
              </a:buClr>
              <a:buFont typeface="Arial"/>
              <a:buChar char="-"/>
            </a:pPr>
            <a:r>
              <a:rPr b="0" lang="pt-BR" sz="18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iremos baixar uma imagem já pronta chamada hello-world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f3f3f3"/>
              </a:buClr>
              <a:buFont typeface="Arial"/>
              <a:buChar char="-"/>
            </a:pPr>
            <a:r>
              <a:rPr b="0" lang="pt-BR" sz="18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comando usado para baixar uma imagem da internet: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00000"/>
              </a:lnSpc>
              <a:buClr>
                <a:srgbClr val="f3f3f3"/>
              </a:buClr>
              <a:buFont typeface="Arial"/>
              <a:buChar char="-"/>
            </a:pPr>
            <a:r>
              <a:rPr b="0" lang="pt-BR" sz="14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(sudo) </a:t>
            </a:r>
            <a:r>
              <a:rPr b="0" lang="pt-BR" sz="1400" spc="-1" strike="noStrike">
                <a:solidFill>
                  <a:srgbClr val="00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docker container run -it hello-world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828800" indent="-317160">
              <a:lnSpc>
                <a:spcPct val="100000"/>
              </a:lnSpc>
              <a:buClr>
                <a:srgbClr val="f3f3f3"/>
              </a:buClr>
              <a:buFont typeface="Arial"/>
              <a:buChar char="-"/>
            </a:pPr>
            <a:r>
              <a:rPr b="0" lang="pt-BR" sz="1400" spc="-1" strike="noStrike">
                <a:solidFill>
                  <a:srgbClr val="00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run</a:t>
            </a:r>
            <a:r>
              <a:rPr b="0" lang="pt-BR" sz="14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: ele baixa a imagem e inicializa um container  no terminal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828800" indent="-317160">
              <a:lnSpc>
                <a:spcPct val="100000"/>
              </a:lnSpc>
              <a:buClr>
                <a:srgbClr val="f3f3f3"/>
              </a:buClr>
              <a:buFont typeface="Arial"/>
              <a:buChar char="-"/>
            </a:pPr>
            <a:r>
              <a:rPr b="0" lang="pt-BR" sz="1400" spc="-1" strike="noStrike">
                <a:solidFill>
                  <a:srgbClr val="00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-it</a:t>
            </a:r>
            <a:r>
              <a:rPr b="0" lang="pt-BR" sz="14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: esse comando serve para rodar visualmente no terminal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828800" indent="-317160">
              <a:lnSpc>
                <a:spcPct val="100000"/>
              </a:lnSpc>
              <a:buClr>
                <a:srgbClr val="f3f3f3"/>
              </a:buClr>
              <a:buFont typeface="Arial"/>
              <a:buChar char="-"/>
            </a:pPr>
            <a:r>
              <a:rPr b="0" lang="pt-BR" sz="1400" spc="-1" strike="noStrike">
                <a:solidFill>
                  <a:srgbClr val="00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hello-world</a:t>
            </a:r>
            <a:r>
              <a:rPr b="0" lang="pt-BR" sz="14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: nome da imagem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pt-BR" sz="18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- Se aparecer uma mensagem de boas vindas, significa que o docker está bem instalado no sistema. 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2" name="Google Shape;129;p23" descr=""/>
          <p:cNvPicPr/>
          <p:nvPr/>
        </p:nvPicPr>
        <p:blipFill>
          <a:blip r:embed="rId1"/>
          <a:stretch/>
        </p:blipFill>
        <p:spPr>
          <a:xfrm>
            <a:off x="7843680" y="3962520"/>
            <a:ext cx="1171080" cy="1000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Comandos de </a:t>
            </a: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gerenciamento </a:t>
            </a: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 Containers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5" name="Google Shape;136;p24" descr=""/>
          <p:cNvPicPr/>
          <p:nvPr/>
        </p:nvPicPr>
        <p:blipFill>
          <a:blip r:embed="rId1"/>
          <a:stretch/>
        </p:blipFill>
        <p:spPr>
          <a:xfrm>
            <a:off x="7843680" y="3962520"/>
            <a:ext cx="1171080" cy="1000440"/>
          </a:xfrm>
          <a:prstGeom prst="rect">
            <a:avLst/>
          </a:prstGeom>
          <a:ln>
            <a:noFill/>
          </a:ln>
        </p:spPr>
      </p:pic>
      <p:graphicFrame>
        <p:nvGraphicFramePr>
          <p:cNvPr id="116" name="Table 3"/>
          <p:cNvGraphicFramePr/>
          <p:nvPr/>
        </p:nvGraphicFramePr>
        <p:xfrm>
          <a:off x="167040" y="1608840"/>
          <a:ext cx="8826840" cy="2111040"/>
        </p:xfrm>
        <a:graphic>
          <a:graphicData uri="http://schemas.openxmlformats.org/drawingml/2006/table">
            <a:tbl>
              <a:tblPr/>
              <a:tblGrid>
                <a:gridCol w="4413600"/>
                <a:gridCol w="4413600"/>
              </a:tblGrid>
              <a:tr h="38232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ff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Comando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ff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Para que serve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38232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ff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docker container ls/ps/list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containers rodando no momento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38232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ff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docker container ls/ps/list -la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containers que já foram rodados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58212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ff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docker container run --name nomeNovo nomeImagem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criando um nome único para o container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38232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ff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docker container rm nomeContainer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deletando um container criado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Comando de Gerenciamento de Imagens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9" name="Google Shape;144;p25" descr=""/>
          <p:cNvPicPr/>
          <p:nvPr/>
        </p:nvPicPr>
        <p:blipFill>
          <a:blip r:embed="rId1"/>
          <a:stretch/>
        </p:blipFill>
        <p:spPr>
          <a:xfrm>
            <a:off x="7843680" y="3962520"/>
            <a:ext cx="1171080" cy="1000440"/>
          </a:xfrm>
          <a:prstGeom prst="rect">
            <a:avLst/>
          </a:prstGeom>
          <a:ln>
            <a:noFill/>
          </a:ln>
        </p:spPr>
      </p:pic>
      <p:graphicFrame>
        <p:nvGraphicFramePr>
          <p:cNvPr id="120" name="Table 3"/>
          <p:cNvGraphicFramePr/>
          <p:nvPr/>
        </p:nvGraphicFramePr>
        <p:xfrm>
          <a:off x="952560" y="1619280"/>
          <a:ext cx="7238520" cy="2826360"/>
        </p:xfrm>
        <a:graphic>
          <a:graphicData uri="http://schemas.openxmlformats.org/drawingml/2006/table">
            <a:tbl>
              <a:tblPr/>
              <a:tblGrid>
                <a:gridCol w="3619440"/>
                <a:gridCol w="3619440"/>
              </a:tblGrid>
              <a:tr h="40356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ff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Comando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ff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Para que serve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40356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ff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docker image ls/ps/list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imagens que foram baixadas no sistema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40356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ff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docker image rm nomeImagem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deletando imagem do sistema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40356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ff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docker image pull nomeImagem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baixa uma imagem da internet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40356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ff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docker image tag nomeIm nomeTag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cria uma tag para a imagem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40356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ff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docker image push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envia uma imagem para a internet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40536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ff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docker image build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salva a imagem construida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Docker HUB e Docker Registry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00000"/>
              </a:lnSpc>
              <a:buClr>
                <a:srgbClr val="f3f3f3"/>
              </a:buClr>
              <a:buFont typeface="Arial"/>
              <a:buChar char="-"/>
            </a:pPr>
            <a:r>
              <a:rPr b="0" lang="pt-BR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Docker HUB</a:t>
            </a:r>
            <a:r>
              <a:rPr b="0" lang="pt-BR" sz="18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funciona como o github,ele contem às imagens oficiais que o docker mantem ativo, podendo ser baixadas e salvas em seu computador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f3f3f3"/>
              </a:buClr>
              <a:buFont typeface="Arial"/>
              <a:buChar char="-"/>
            </a:pPr>
            <a:r>
              <a:rPr b="0" lang="pt-BR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Docker Registry</a:t>
            </a:r>
            <a:r>
              <a:rPr b="0" lang="pt-BR" sz="18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serve para registrar e obter imagens, pode ter imagens privadas para a sua empresa, uma API, podendo criar um Registry específico.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3" name="Google Shape;152;p26" descr=""/>
          <p:cNvPicPr/>
          <p:nvPr/>
        </p:nvPicPr>
        <p:blipFill>
          <a:blip r:embed="rId1"/>
          <a:stretch/>
        </p:blipFill>
        <p:spPr>
          <a:xfrm>
            <a:off x="7843680" y="3962520"/>
            <a:ext cx="1171080" cy="1000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Mapeando volumes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00000"/>
              </a:lnSpc>
              <a:buClr>
                <a:srgbClr val="f3f3f3"/>
              </a:buClr>
              <a:buFont typeface="Arial"/>
              <a:buChar char="-"/>
            </a:pPr>
            <a:r>
              <a:rPr b="0" lang="pt-BR" sz="18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Podemos fazer com que um diretório externo seja conectado dentro do Container e vice-versa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f3f3f3"/>
              </a:buClr>
              <a:buFont typeface="Arial"/>
              <a:buChar char="-"/>
            </a:pPr>
            <a:r>
              <a:rPr b="0" lang="pt-BR" sz="18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tudo que estiver dentro do diretório mapeado para dentro do sistema estará no container.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f3f3f3"/>
              </a:buClr>
              <a:buFont typeface="Arial"/>
              <a:buChar char="-"/>
            </a:pPr>
            <a:r>
              <a:rPr b="0" lang="pt-BR" sz="18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para saber o diretório atual onde você está trabalhando: </a:t>
            </a:r>
            <a:r>
              <a:rPr b="0" lang="pt-BR" sz="1800" spc="-1" strike="noStrike">
                <a:solidFill>
                  <a:srgbClr val="00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$(pwd)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ffffff"/>
              </a:buClr>
              <a:buFont typeface="Arial"/>
              <a:buChar char="-"/>
            </a:pP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comando: </a:t>
            </a:r>
            <a:r>
              <a:rPr b="0" lang="pt-BR" sz="1800" spc="-1" strike="noStrike">
                <a:solidFill>
                  <a:srgbClr val="00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docker container run -v $(pwd):caminhoNoContainer nomeImagem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00000"/>
              </a:lnSpc>
              <a:buClr>
                <a:srgbClr val="ffffff"/>
              </a:buClr>
              <a:buFont typeface="Arial"/>
              <a:buChar char="-"/>
            </a:pPr>
            <a:r>
              <a:rPr b="0" lang="pt-BR" sz="1400" spc="-1" strike="noStrike">
                <a:solidFill>
                  <a:srgbClr val="00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-v </a:t>
            </a:r>
            <a:r>
              <a:rPr b="0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para avisar que está sendo feito o mapeamento de volume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00000"/>
              </a:lnSpc>
              <a:buClr>
                <a:srgbClr val="ffffff"/>
              </a:buClr>
              <a:buFont typeface="Arial"/>
              <a:buChar char="-"/>
            </a:pPr>
            <a:r>
              <a:rPr b="0" lang="pt-BR" sz="1400" spc="-1" strike="noStrike">
                <a:solidFill>
                  <a:srgbClr val="00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caminhoNoContainer</a:t>
            </a:r>
            <a:r>
              <a:rPr b="0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é o caminho ate o diretorio desejado dentro do container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00000"/>
              </a:lnSpc>
              <a:buClr>
                <a:srgbClr val="ffffff"/>
              </a:buClr>
              <a:buFont typeface="Arial"/>
              <a:buChar char="-"/>
            </a:pPr>
            <a:r>
              <a:rPr b="0" lang="pt-BR" sz="1400" spc="-1" strike="noStrike">
                <a:solidFill>
                  <a:srgbClr val="00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nomeImagem</a:t>
            </a:r>
            <a:r>
              <a:rPr b="0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é o nome da imagem que está sendo trabalhado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6" name="Google Shape;159;p27" descr=""/>
          <p:cNvPicPr/>
          <p:nvPr/>
        </p:nvPicPr>
        <p:blipFill>
          <a:blip r:embed="rId1"/>
          <a:stretch/>
        </p:blipFill>
        <p:spPr>
          <a:xfrm>
            <a:off x="7843680" y="3962520"/>
            <a:ext cx="1171080" cy="1000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Comandos de Gerenciamento de volumes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9" name="Google Shape;166;p28" descr=""/>
          <p:cNvPicPr/>
          <p:nvPr/>
        </p:nvPicPr>
        <p:blipFill>
          <a:blip r:embed="rId1"/>
          <a:stretch/>
        </p:blipFill>
        <p:spPr>
          <a:xfrm>
            <a:off x="7843680" y="3962520"/>
            <a:ext cx="1171080" cy="1000440"/>
          </a:xfrm>
          <a:prstGeom prst="rect">
            <a:avLst/>
          </a:prstGeom>
          <a:ln>
            <a:noFill/>
          </a:ln>
        </p:spPr>
      </p:pic>
      <p:graphicFrame>
        <p:nvGraphicFramePr>
          <p:cNvPr id="130" name="Table 3"/>
          <p:cNvGraphicFramePr/>
          <p:nvPr/>
        </p:nvGraphicFramePr>
        <p:xfrm>
          <a:off x="952560" y="1809720"/>
          <a:ext cx="7238520" cy="1528920"/>
        </p:xfrm>
        <a:graphic>
          <a:graphicData uri="http://schemas.openxmlformats.org/drawingml/2006/table">
            <a:tbl>
              <a:tblPr/>
              <a:tblGrid>
                <a:gridCol w="3619440"/>
                <a:gridCol w="3619440"/>
              </a:tblGrid>
              <a:tr h="38232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ff33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Comando </a:t>
                      </a:r>
                      <a:endParaRPr b="0" lang="pt-BR" sz="1800" spc="-1" strike="noStrike">
                        <a:solidFill>
                          <a:srgbClr val="ff33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ff33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Para que serve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38232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ff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docker volume ls/ps/list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todos os volumes rodando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38232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ff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docker volume ls/ps/list -a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todos os volumes já feitos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38232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ff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docker volume rm nomeVolume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deleta um volume especifico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Mapeando Portas com Containers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00000"/>
              </a:lnSpc>
              <a:buClr>
                <a:srgbClr val="f3f3f3"/>
              </a:buClr>
              <a:buFont typeface="Arial"/>
              <a:buChar char="-"/>
            </a:pPr>
            <a:r>
              <a:rPr b="0" lang="pt-BR" sz="18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é possível mapear portas de um container com o Host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f3f3f3"/>
              </a:buClr>
              <a:buFont typeface="Arial"/>
              <a:buChar char="-"/>
            </a:pPr>
            <a:r>
              <a:rPr b="0" lang="pt-BR" sz="18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comando: 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00000"/>
              </a:lnSpc>
              <a:buClr>
                <a:srgbClr val="00ffff"/>
              </a:buClr>
              <a:buFont typeface="Arial"/>
              <a:buChar char="-"/>
            </a:pPr>
            <a:r>
              <a:rPr b="0" lang="pt-BR" sz="1400" spc="-1" strike="noStrike">
                <a:solidFill>
                  <a:srgbClr val="00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docker container run -p portaHost:portaCont nomeImagem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00000"/>
              </a:lnSpc>
              <a:buClr>
                <a:srgbClr val="00ffff"/>
              </a:buClr>
              <a:buFont typeface="Arial"/>
              <a:buChar char="-"/>
            </a:pPr>
            <a:r>
              <a:rPr b="0" lang="pt-BR" sz="14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ex: docker container run -p 8080:80 nginx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00000"/>
              </a:lnSpc>
              <a:buClr>
                <a:srgbClr val="f3f3f3"/>
              </a:buClr>
              <a:buFont typeface="Arial"/>
              <a:buChar char="-"/>
            </a:pPr>
            <a:r>
              <a:rPr b="0" lang="pt-BR" sz="1400" spc="-1" strike="noStrike">
                <a:solidFill>
                  <a:srgbClr val="00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-p</a:t>
            </a:r>
            <a:r>
              <a:rPr b="0" lang="pt-BR" sz="14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: serve para dizer que estamos mapeando portas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00000"/>
              </a:lnSpc>
              <a:buClr>
                <a:srgbClr val="f3f3f3"/>
              </a:buClr>
              <a:buFont typeface="Arial"/>
              <a:buChar char="-"/>
            </a:pPr>
            <a:r>
              <a:rPr b="0" lang="pt-BR" sz="1400" spc="-1" strike="noStrike">
                <a:solidFill>
                  <a:srgbClr val="00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portaHost:</a:t>
            </a:r>
            <a:r>
              <a:rPr b="0" lang="pt-BR" sz="14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numero da porta do Sistema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00000"/>
              </a:lnSpc>
              <a:buClr>
                <a:srgbClr val="f3f3f3"/>
              </a:buClr>
              <a:buFont typeface="Arial"/>
              <a:buChar char="-"/>
            </a:pPr>
            <a:r>
              <a:rPr b="0" lang="pt-BR" sz="1400" spc="-1" strike="noStrike">
                <a:solidFill>
                  <a:srgbClr val="00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portaCont</a:t>
            </a:r>
            <a:r>
              <a:rPr b="0" lang="pt-BR" sz="14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numero da porta de dentro do container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00000"/>
              </a:lnSpc>
              <a:buClr>
                <a:srgbClr val="f3f3f3"/>
              </a:buClr>
              <a:buFont typeface="Arial"/>
              <a:buChar char="-"/>
            </a:pPr>
            <a:r>
              <a:rPr b="0" lang="pt-BR" sz="1400" spc="-1" strike="noStrike">
                <a:solidFill>
                  <a:srgbClr val="00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nomeImagem</a:t>
            </a:r>
            <a:r>
              <a:rPr b="0" lang="pt-BR" sz="14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: nome da imagem especifica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3" name="Google Shape;174;p29" descr=""/>
          <p:cNvPicPr/>
          <p:nvPr/>
        </p:nvPicPr>
        <p:blipFill>
          <a:blip r:embed="rId1"/>
          <a:stretch/>
        </p:blipFill>
        <p:spPr>
          <a:xfrm>
            <a:off x="7843680" y="3962520"/>
            <a:ext cx="1171080" cy="1000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Docker Deamon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00000"/>
              </a:lnSpc>
              <a:buClr>
                <a:srgbClr val="f3f3f3"/>
              </a:buClr>
              <a:buFont typeface="Arial"/>
              <a:buChar char="-"/>
            </a:pPr>
            <a:r>
              <a:rPr b="0" lang="pt-BR" sz="18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Deamon serve para poder rodar um container no Back-end, sem apresentar mensagens no terminal, não poluindo seu terminal de trabalho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f3f3f3"/>
              </a:buClr>
              <a:buFont typeface="Arial"/>
              <a:buChar char="-"/>
            </a:pPr>
            <a:r>
              <a:rPr b="0" lang="pt-BR" sz="18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É preferível sempre colocar um nome no Deamon específico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f3f3f3"/>
              </a:buClr>
              <a:buFont typeface="Arial"/>
              <a:buChar char="-"/>
            </a:pPr>
            <a:r>
              <a:rPr b="0" lang="pt-BR" sz="18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comando para criar: </a:t>
            </a:r>
            <a:r>
              <a:rPr b="0" lang="pt-BR" sz="1800" spc="-1" strike="noStrike">
                <a:solidFill>
                  <a:srgbClr val="00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docker container run -d --name nomeDeamon nomeImagem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00000"/>
              </a:lnSpc>
              <a:buClr>
                <a:srgbClr val="ffffff"/>
              </a:buClr>
              <a:buFont typeface="Arial"/>
              <a:buChar char="-"/>
            </a:pPr>
            <a:r>
              <a:rPr b="0" lang="pt-BR" sz="1400" spc="-1" strike="noStrike">
                <a:solidFill>
                  <a:srgbClr val="00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-d</a:t>
            </a:r>
            <a:r>
              <a:rPr b="0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: comando para definir que está sendo construído um deamon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00000"/>
              </a:lnSpc>
              <a:buClr>
                <a:srgbClr val="ffffff"/>
              </a:buClr>
              <a:buFont typeface="Arial"/>
              <a:buChar char="-"/>
            </a:pPr>
            <a:r>
              <a:rPr b="0" lang="pt-BR" sz="1400" spc="-1" strike="noStrike">
                <a:solidFill>
                  <a:srgbClr val="00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--name nomeDeamon</a:t>
            </a:r>
            <a:r>
              <a:rPr b="0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definindo o nome do Deamon que sera construído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00000"/>
              </a:lnSpc>
              <a:buClr>
                <a:srgbClr val="ffffff"/>
              </a:buClr>
              <a:buFont typeface="Arial"/>
              <a:buChar char="-"/>
            </a:pPr>
            <a:r>
              <a:rPr b="0" lang="pt-BR" sz="1400" spc="-1" strike="noStrike">
                <a:solidFill>
                  <a:srgbClr val="00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nomeImagem</a:t>
            </a:r>
            <a:r>
              <a:rPr b="0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: nome da imagem que sera construído o Deamon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6" name="Google Shape;181;p30" descr=""/>
          <p:cNvPicPr/>
          <p:nvPr/>
        </p:nvPicPr>
        <p:blipFill>
          <a:blip r:embed="rId1"/>
          <a:stretch/>
        </p:blipFill>
        <p:spPr>
          <a:xfrm>
            <a:off x="7843680" y="3962520"/>
            <a:ext cx="1171080" cy="1000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 que é Docker?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00000"/>
              </a:lnSpc>
              <a:buClr>
                <a:srgbClr val="ffffff"/>
              </a:buClr>
              <a:buFont typeface="Arial"/>
              <a:buChar char="-"/>
            </a:pP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Docker é uma ferramenta que usa os recursos existente no </a:t>
            </a:r>
            <a:r>
              <a:rPr b="0" lang="pt-BR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kernel do Linux</a:t>
            </a: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para isolar a execução de processos.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ffffff"/>
              </a:buClr>
              <a:buFont typeface="Arial"/>
              <a:buChar char="-"/>
            </a:pP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Docker é um sistema de virtuaização não convencional, onde não precisa instalar todo o S.O para isso, utilizando assim Containers.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ffffff"/>
              </a:buClr>
              <a:buFont typeface="Arial"/>
              <a:buChar char="-"/>
            </a:pP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Docker utiliza um conjuntos de ferramentas,APIs e bibliotecas para a administração de Containers no Linux, chamadas de</a:t>
            </a:r>
            <a:r>
              <a:rPr b="0" lang="pt-BR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LXC(LinuX Containers)</a:t>
            </a: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ffffff"/>
              </a:buClr>
              <a:buFont typeface="Arial"/>
              <a:buChar char="-"/>
            </a:pP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Link do </a:t>
            </a:r>
            <a:r>
              <a:rPr b="0" lang="pt-BR" sz="18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LXC</a:t>
            </a: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</a:t>
            </a:r>
            <a:r>
              <a:rPr b="0" i="1" lang="pt-BR" sz="1800" spc="-1" strike="noStrike" u="sng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1"/>
              </a:rPr>
              <a:t>https://linuxcontainers.org/lxc/introduction/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9" name="Google Shape;63;p14" descr=""/>
          <p:cNvPicPr/>
          <p:nvPr/>
        </p:nvPicPr>
        <p:blipFill>
          <a:blip r:embed="rId2"/>
          <a:stretch/>
        </p:blipFill>
        <p:spPr>
          <a:xfrm>
            <a:off x="7846200" y="4037760"/>
            <a:ext cx="1175760" cy="1004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Comando para se fazer com o Deamon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9" name="Google Shape;188;p31" descr=""/>
          <p:cNvPicPr/>
          <p:nvPr/>
        </p:nvPicPr>
        <p:blipFill>
          <a:blip r:embed="rId1"/>
          <a:stretch/>
        </p:blipFill>
        <p:spPr>
          <a:xfrm>
            <a:off x="7843680" y="3962520"/>
            <a:ext cx="1171080" cy="1000440"/>
          </a:xfrm>
          <a:prstGeom prst="rect">
            <a:avLst/>
          </a:prstGeom>
          <a:ln>
            <a:noFill/>
          </a:ln>
        </p:spPr>
      </p:pic>
      <p:graphicFrame>
        <p:nvGraphicFramePr>
          <p:cNvPr id="140" name="Table 3"/>
          <p:cNvGraphicFramePr/>
          <p:nvPr/>
        </p:nvGraphicFramePr>
        <p:xfrm>
          <a:off x="773640" y="1415520"/>
          <a:ext cx="7238520" cy="2693160"/>
        </p:xfrm>
        <a:graphic>
          <a:graphicData uri="http://schemas.openxmlformats.org/drawingml/2006/table">
            <a:tbl>
              <a:tblPr/>
              <a:tblGrid>
                <a:gridCol w="3619440"/>
                <a:gridCol w="3619440"/>
              </a:tblGrid>
              <a:tr h="38232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ff00c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Comando</a:t>
                      </a:r>
                      <a:endParaRPr b="0" lang="pt-BR" sz="1800" spc="-1" strike="noStrike">
                        <a:solidFill>
                          <a:srgbClr val="ff00cc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ff00c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Para que serve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58212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ff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docker container ls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apresenta os containers e o deamon nomeado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38232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ff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docker container start nomeDeamon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inicia o Deamon especificado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38232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ff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docker container restart nomeDeamon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reinicia o Deamon especificado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38232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ff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docker container stop nomeDeamon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para o Deamon especificado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58212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ff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docker container inspect nomeDeamon &gt; arquivo.txt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verifica às informações do Deamon e manda para dentro de um arquivo texto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Construindo sua primeira Imagem!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144000" y="115200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00000"/>
              </a:lnSpc>
              <a:buClr>
                <a:srgbClr val="f3f3f3"/>
              </a:buClr>
              <a:buFont typeface="Arial"/>
              <a:buChar char="-"/>
            </a:pPr>
            <a:r>
              <a:rPr b="0" lang="pt-BR" sz="18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Iremos baixar uma imagem do SO ubuntu = </a:t>
            </a:r>
            <a:r>
              <a:rPr b="0" lang="pt-BR" sz="1800" spc="-1" strike="noStrike">
                <a:solidFill>
                  <a:srgbClr val="00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docker container run -it ubuntu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f3f3f3"/>
              </a:buClr>
              <a:buFont typeface="Arial"/>
              <a:buChar char="-"/>
            </a:pPr>
            <a:r>
              <a:rPr b="0" lang="pt-BR" sz="18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iremos fazer o update do SO = </a:t>
            </a:r>
            <a:r>
              <a:rPr b="0" lang="pt-BR" sz="1800" spc="-1" strike="noStrike">
                <a:solidFill>
                  <a:srgbClr val="00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apt update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f3f3f3"/>
              </a:buClr>
              <a:buFont typeface="Arial"/>
              <a:buChar char="-"/>
            </a:pPr>
            <a:r>
              <a:rPr b="0" lang="pt-BR" sz="18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baixaremos o programa screenfetch = </a:t>
            </a:r>
            <a:r>
              <a:rPr b="0" lang="pt-BR" sz="1800" spc="-1" strike="noStrike">
                <a:solidFill>
                  <a:srgbClr val="00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apt install screenfetch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f3f3f3"/>
              </a:buClr>
              <a:buFont typeface="Arial"/>
              <a:buChar char="-"/>
            </a:pPr>
            <a:r>
              <a:rPr b="0" lang="pt-BR" sz="18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iremos salvar às modificações feitas na imagem = </a:t>
            </a:r>
            <a:r>
              <a:rPr b="0" lang="pt-BR" sz="1800" spc="-1" strike="noStrike">
                <a:solidFill>
                  <a:srgbClr val="00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docker commit ID nomeImagemDesejada</a:t>
            </a:r>
            <a:r>
              <a:rPr b="0" lang="pt-BR" sz="18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(se não existir ele cria)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3" name="Google Shape;196;p32" descr=""/>
          <p:cNvPicPr/>
          <p:nvPr/>
        </p:nvPicPr>
        <p:blipFill>
          <a:blip r:embed="rId1"/>
          <a:stretch/>
        </p:blipFill>
        <p:spPr>
          <a:xfrm>
            <a:off x="7843680" y="3962520"/>
            <a:ext cx="1171080" cy="1000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Dockerfiles!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00000"/>
              </a:lnSpc>
              <a:buClr>
                <a:srgbClr val="f3f3f3"/>
              </a:buClr>
              <a:buFont typeface="Arial"/>
              <a:buChar char="-"/>
            </a:pPr>
            <a:r>
              <a:rPr b="0" lang="pt-BR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Dockerfile </a:t>
            </a:r>
            <a:r>
              <a:rPr b="0" lang="pt-BR" sz="18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é apenas um arquivo de texto que contém um conjunto de etapas que irão ser usadas para criar uma imagem Docker.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f3f3f3"/>
              </a:buClr>
              <a:buFont typeface="Arial"/>
              <a:buChar char="-"/>
            </a:pPr>
            <a:r>
              <a:rPr b="0" lang="pt-BR" sz="18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Colocamos neste arquivo tudo que queremos que seja feito na imagem antes de inicializar ela.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f3f3f3"/>
              </a:buClr>
              <a:buFont typeface="Arial"/>
              <a:buChar char="-"/>
            </a:pPr>
            <a:r>
              <a:rPr b="0" lang="pt-BR" sz="18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cria-se um novo Diretório onde iremos criar esse Dockerfile, para isso é útil usar o vscode para trabalhar nesse exemplo.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f3f3f3"/>
              </a:buClr>
              <a:buFont typeface="Arial"/>
              <a:buChar char="-"/>
            </a:pPr>
            <a:r>
              <a:rPr b="0" lang="pt-BR" sz="18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este arquivo </a:t>
            </a:r>
            <a:r>
              <a:rPr b="0" lang="pt-BR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não possui extensão</a:t>
            </a:r>
            <a:r>
              <a:rPr b="0" lang="pt-BR" sz="18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6" name="Google Shape;203;p33" descr=""/>
          <p:cNvPicPr/>
          <p:nvPr/>
        </p:nvPicPr>
        <p:blipFill>
          <a:blip r:embed="rId1"/>
          <a:stretch/>
        </p:blipFill>
        <p:spPr>
          <a:xfrm>
            <a:off x="7843680" y="3962520"/>
            <a:ext cx="1171080" cy="1000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Arquivo Dockerfile de exemplo para testarmos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00000"/>
              </a:lnSpc>
              <a:buClr>
                <a:srgbClr val="ff00ff"/>
              </a:buClr>
              <a:buFont typeface="Arial"/>
              <a:buChar char="-"/>
            </a:pPr>
            <a:r>
              <a:rPr b="0" lang="pt-BR" sz="18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FROM</a:t>
            </a:r>
            <a:r>
              <a:rPr b="0" lang="pt-BR" sz="1800" spc="-1" strike="noStrike">
                <a:solidFill>
                  <a:srgbClr val="ff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pt-BR" sz="18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ubuntu:latest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ff00ff"/>
              </a:buClr>
              <a:buFont typeface="Arial"/>
              <a:buChar char="-"/>
            </a:pPr>
            <a:r>
              <a:rPr b="0" lang="pt-BR" sz="18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RUN</a:t>
            </a:r>
            <a:r>
              <a:rPr b="0" lang="pt-BR" sz="1800" spc="-1" strike="noStrike">
                <a:solidFill>
                  <a:srgbClr val="ff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pt-BR" sz="18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apt update &amp;&amp; apt install figlet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ff00ff"/>
              </a:buClr>
              <a:buFont typeface="Arial"/>
              <a:buChar char="-"/>
            </a:pPr>
            <a:r>
              <a:rPr b="0" lang="pt-BR" sz="18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CMD</a:t>
            </a:r>
            <a:r>
              <a:rPr b="0" lang="pt-BR" sz="1800" spc="-1" strike="noStrike">
                <a:solidFill>
                  <a:srgbClr val="ff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pt-BR" sz="18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figlet HELLO WORLD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9" name="Google Shape;210;p34" descr=""/>
          <p:cNvPicPr/>
          <p:nvPr/>
        </p:nvPicPr>
        <p:blipFill>
          <a:blip r:embed="rId1"/>
          <a:stretch/>
        </p:blipFill>
        <p:spPr>
          <a:xfrm>
            <a:off x="7843680" y="3962520"/>
            <a:ext cx="1171080" cy="1000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Testando o arquivo </a:t>
            </a: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Dockerfile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00000"/>
              </a:lnSpc>
              <a:buClr>
                <a:srgbClr val="f3f3f3"/>
              </a:buClr>
              <a:buFont typeface="Arial"/>
              <a:buChar char="-"/>
            </a:pPr>
            <a:r>
              <a:rPr b="0" lang="pt-BR" sz="18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Abra um terminal (CTRL + ALT + T no Linux)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f3f3f3"/>
              </a:buClr>
              <a:buFont typeface="Arial"/>
              <a:buChar char="-"/>
            </a:pPr>
            <a:r>
              <a:rPr b="0" lang="pt-BR" sz="18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Vá até o diretório onde se encontra o Dockerfile, usando </a:t>
            </a:r>
            <a:r>
              <a:rPr b="0" lang="pt-BR" sz="18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cd</a:t>
            </a:r>
            <a:r>
              <a:rPr b="0" lang="pt-BR" sz="18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e </a:t>
            </a:r>
            <a:r>
              <a:rPr b="0" lang="pt-BR" sz="18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ffffff"/>
              </a:buClr>
              <a:buFont typeface="Arial"/>
              <a:buChar char="-"/>
            </a:pP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usa o seguinte comando: </a:t>
            </a:r>
            <a:r>
              <a:rPr b="0" lang="pt-BR" sz="1800" spc="-1" strike="noStrike">
                <a:solidFill>
                  <a:srgbClr val="00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docker image build -t nomeImagem</a:t>
            </a:r>
            <a:r>
              <a:rPr b="0" lang="pt-BR" sz="18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.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00000"/>
              </a:lnSpc>
              <a:buClr>
                <a:srgbClr val="ffffff"/>
              </a:buClr>
              <a:buFont typeface="Arial"/>
              <a:buChar char="-"/>
            </a:pPr>
            <a:r>
              <a:rPr b="0" lang="pt-BR" sz="1400" spc="-1" strike="noStrike">
                <a:solidFill>
                  <a:srgbClr val="00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image build</a:t>
            </a:r>
            <a:r>
              <a:rPr b="0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: constroi a imagem desejada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00000"/>
              </a:lnSpc>
              <a:buClr>
                <a:srgbClr val="ffffff"/>
              </a:buClr>
              <a:buFont typeface="Arial"/>
              <a:buChar char="-"/>
            </a:pPr>
            <a:r>
              <a:rPr b="0" lang="pt-BR" sz="1400" spc="-1" strike="noStrike">
                <a:solidFill>
                  <a:srgbClr val="00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-t nomeImagem</a:t>
            </a:r>
            <a:r>
              <a:rPr b="0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: serve para colocar o nome na imagem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00000"/>
              </a:lnSpc>
              <a:buClr>
                <a:srgbClr val="ffffff"/>
              </a:buClr>
              <a:buFont typeface="Arial"/>
              <a:buChar char="-"/>
            </a:pPr>
            <a:r>
              <a:rPr b="0" lang="pt-BR" sz="1400" spc="-1" strike="noStrike">
                <a:solidFill>
                  <a:srgbClr val="00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</a:t>
            </a:r>
            <a:r>
              <a:rPr b="0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: serve para dizer que é para pegar o Dockerfile deste diretório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- verifique se a imagem se encontra a lista de imagens: </a:t>
            </a:r>
            <a:r>
              <a:rPr b="0" lang="pt-BR" sz="1800" spc="-1" strike="noStrike">
                <a:solidFill>
                  <a:srgbClr val="00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docker image ls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- crie um container da imagem: </a:t>
            </a:r>
            <a:r>
              <a:rPr b="0" lang="pt-BR" sz="1800" spc="-1" strike="noStrike">
                <a:solidFill>
                  <a:srgbClr val="00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docker container run -it nomeImagem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2" name="Google Shape;217;p35" descr=""/>
          <p:cNvPicPr/>
          <p:nvPr/>
        </p:nvPicPr>
        <p:blipFill>
          <a:blip r:embed="rId1"/>
          <a:stretch/>
        </p:blipFill>
        <p:spPr>
          <a:xfrm>
            <a:off x="7843680" y="3962520"/>
            <a:ext cx="1171080" cy="1000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Algumas Instruções de Dockerfiles!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5" name="Google Shape;224;p36" descr=""/>
          <p:cNvPicPr/>
          <p:nvPr/>
        </p:nvPicPr>
        <p:blipFill>
          <a:blip r:embed="rId1"/>
          <a:stretch/>
        </p:blipFill>
        <p:spPr>
          <a:xfrm>
            <a:off x="7843680" y="3962520"/>
            <a:ext cx="1171080" cy="1000440"/>
          </a:xfrm>
          <a:prstGeom prst="rect">
            <a:avLst/>
          </a:prstGeom>
          <a:ln>
            <a:noFill/>
          </a:ln>
        </p:spPr>
      </p:pic>
      <p:graphicFrame>
        <p:nvGraphicFramePr>
          <p:cNvPr id="156" name="Table 3"/>
          <p:cNvGraphicFramePr/>
          <p:nvPr/>
        </p:nvGraphicFramePr>
        <p:xfrm>
          <a:off x="170280" y="1017720"/>
          <a:ext cx="8802720" cy="3309840"/>
        </p:xfrm>
        <a:graphic>
          <a:graphicData uri="http://schemas.openxmlformats.org/drawingml/2006/table">
            <a:tbl>
              <a:tblPr/>
              <a:tblGrid>
                <a:gridCol w="2934360"/>
                <a:gridCol w="2934360"/>
                <a:gridCol w="2934360"/>
              </a:tblGrid>
              <a:tr h="38232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ff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Comando 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ff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Para que serve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ff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Exemplo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98172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ff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FROM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Define a imagem-base do Dockerfile, às instruções que vierem depois serão feitas com base nessa imagem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ff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FROM</a:t>
                      </a:r>
                      <a:r>
                        <a:rPr b="0" lang="pt-BR" sz="1400" spc="-1" strike="noStrike">
                          <a:solidFill>
                            <a:srgbClr val="00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 ubuntu:latest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58212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ff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LABEL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configura o metadado do autor da imagem com a String fornecida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ff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LABEL</a:t>
                      </a:r>
                      <a:r>
                        <a:rPr b="0" lang="pt-BR" sz="1400" spc="-1" strike="noStrike">
                          <a:solidFill>
                            <a:srgbClr val="00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 maintainer  ‘Fanto’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58212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ff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VOLUME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Declara o arquivo ou diretório especificado como um volume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ff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VOLUME</a:t>
                      </a:r>
                      <a:r>
                        <a:rPr b="0" lang="pt-BR" sz="1400" spc="-1" strike="noStrike">
                          <a:solidFill>
                            <a:srgbClr val="00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  /log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78192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ff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RUN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Executa a instrução fornecida dentro do conteiner e cofirma o resultado.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ff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RUN</a:t>
                      </a:r>
                      <a:r>
                        <a:rPr b="0" lang="pt-BR" sz="1400" spc="-1" strike="noStrike">
                          <a:solidFill>
                            <a:srgbClr val="00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 apt update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Algumas instruções de Dockerfiles!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9" name="Google Shape;232;p37" descr=""/>
          <p:cNvPicPr/>
          <p:nvPr/>
        </p:nvPicPr>
        <p:blipFill>
          <a:blip r:embed="rId1"/>
          <a:stretch/>
        </p:blipFill>
        <p:spPr>
          <a:xfrm>
            <a:off x="7843680" y="3962520"/>
            <a:ext cx="1171080" cy="1000440"/>
          </a:xfrm>
          <a:prstGeom prst="rect">
            <a:avLst/>
          </a:prstGeom>
          <a:ln>
            <a:noFill/>
          </a:ln>
        </p:spPr>
      </p:pic>
      <p:graphicFrame>
        <p:nvGraphicFramePr>
          <p:cNvPr id="160" name="Table 3"/>
          <p:cNvGraphicFramePr/>
          <p:nvPr/>
        </p:nvGraphicFramePr>
        <p:xfrm>
          <a:off x="108360" y="1088280"/>
          <a:ext cx="8926920" cy="3185640"/>
        </p:xfrm>
        <a:graphic>
          <a:graphicData uri="http://schemas.openxmlformats.org/drawingml/2006/table">
            <a:tbl>
              <a:tblPr/>
              <a:tblGrid>
                <a:gridCol w="2975760"/>
                <a:gridCol w="2975760"/>
                <a:gridCol w="2975760"/>
              </a:tblGrid>
              <a:tr h="41148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ff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Comando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ff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Para que serve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ff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Exemplos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63144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ff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WORKDIR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Define o diretório de trabalho de qualquer instrução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ff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WORKDIR</a:t>
                      </a:r>
                      <a:r>
                        <a:rPr b="0" lang="pt-BR" sz="1400" spc="-1" strike="noStrike">
                          <a:solidFill>
                            <a:srgbClr val="00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 /desktop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85140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ff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ENTRYPOINT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Define um Executável para ser processado quando o container for iniciado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ff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ENTRYPOINT </a:t>
                      </a:r>
                      <a:r>
                        <a:rPr b="0" lang="pt-BR" sz="1400" spc="-1" strike="noStrike">
                          <a:solidFill>
                            <a:srgbClr val="00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[“/usr/share/python”]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129168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ff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CMD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Executa a instrução dada quando o container é iniciado, se um ENTRYPOINT for definido, a instrução será interpretada como seu argumento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ff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ENTRYPOINT </a:t>
                      </a:r>
                      <a:r>
                        <a:rPr b="0" lang="pt-BR" sz="1400" spc="-1" strike="noStrike">
                          <a:solidFill>
                            <a:srgbClr val="00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[“/usr/share/python”]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ff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CMD</a:t>
                      </a:r>
                      <a:r>
                        <a:rPr b="0" lang="pt-BR" sz="1400" spc="-1" strike="noStrike">
                          <a:solidFill>
                            <a:srgbClr val="00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 [“run.py”]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Docker Compose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00000"/>
              </a:lnSpc>
              <a:buClr>
                <a:srgbClr val="ffffff"/>
              </a:buClr>
              <a:buFont typeface="Arial"/>
              <a:buChar char="-"/>
            </a:pPr>
            <a:r>
              <a:rPr b="0" lang="pt-BR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Docker Compose</a:t>
            </a: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é uma ferramenta para definir e gerenciar aplicações docker com múltiplos Containers, no contexto de Docker Compose, os containers são chamados de </a:t>
            </a:r>
            <a:r>
              <a:rPr b="0" lang="pt-BR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Serviços</a:t>
            </a: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ffffff"/>
              </a:buClr>
              <a:buFont typeface="Arial"/>
              <a:buChar char="-"/>
            </a:pP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Como dito no início, trabalhar com </a:t>
            </a:r>
            <a:r>
              <a:rPr b="0" lang="pt-BR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múltiplos containers,sendo cada um fazendo uma função específica</a:t>
            </a: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é extremamente eficiente e recomendável.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ffffff"/>
              </a:buClr>
              <a:buFont typeface="Arial"/>
              <a:buChar char="-"/>
            </a:pP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 arquivo do Docker Compose é um arquivo yml: </a:t>
            </a:r>
            <a:r>
              <a:rPr b="0" lang="pt-BR" sz="18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docker-compose.yml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ffffff"/>
              </a:buClr>
              <a:buFont typeface="Arial"/>
              <a:buChar char="-"/>
            </a:pP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após construído o arquivo, existem comandos específicos para gerenciar o Docker Compose via Terminal.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3" name="Google Shape;240;p38" descr=""/>
          <p:cNvPicPr/>
          <p:nvPr/>
        </p:nvPicPr>
        <p:blipFill>
          <a:blip r:embed="rId1"/>
          <a:stretch/>
        </p:blipFill>
        <p:spPr>
          <a:xfrm>
            <a:off x="7843680" y="3962520"/>
            <a:ext cx="1171080" cy="1000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Exemplo de Arquivo docker-compose.yml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6" name="Google Shape;247;p39" descr=""/>
          <p:cNvPicPr/>
          <p:nvPr/>
        </p:nvPicPr>
        <p:blipFill>
          <a:blip r:embed="rId1"/>
          <a:stretch/>
        </p:blipFill>
        <p:spPr>
          <a:xfrm>
            <a:off x="7843680" y="3962520"/>
            <a:ext cx="1171080" cy="1000440"/>
          </a:xfrm>
          <a:prstGeom prst="rect">
            <a:avLst/>
          </a:prstGeom>
          <a:ln>
            <a:noFill/>
          </a:ln>
        </p:spPr>
      </p:pic>
      <p:pic>
        <p:nvPicPr>
          <p:cNvPr id="167" name="Google Shape;248;p39" descr=""/>
          <p:cNvPicPr/>
          <p:nvPr/>
        </p:nvPicPr>
        <p:blipFill>
          <a:blip r:embed="rId2"/>
          <a:stretch/>
        </p:blipFill>
        <p:spPr>
          <a:xfrm>
            <a:off x="1685880" y="1152360"/>
            <a:ext cx="4257360" cy="3551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Exemplo pronto para teste!!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1 - Clone o seguinte Repositório do GITHUB: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pt-BR" sz="18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git clone </a:t>
            </a:r>
            <a:r>
              <a:rPr b="0" lang="pt-BR" sz="1800" spc="-1" strike="noStrike" u="sng">
                <a:solidFill>
                  <a:srgbClr val="4dd0e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1"/>
              </a:rPr>
              <a:t>https://github.com/F4NT0/Docker_Info.git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2 - Navegue até: </a:t>
            </a:r>
            <a:r>
              <a:rPr b="0" lang="pt-BR" sz="18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cd Scripts/teste_Dockercompose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3 - Abra o VScode nesse diretório: </a:t>
            </a:r>
            <a:r>
              <a:rPr b="0" lang="pt-BR" sz="18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code .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4 - Baixe o Docker Compose se não possuir no sistema: </a:t>
            </a:r>
            <a:r>
              <a:rPr b="0" lang="pt-BR" sz="18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apt install docker-compose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5 - inicialize o arquivo no terminal: </a:t>
            </a:r>
            <a:r>
              <a:rPr b="0" lang="pt-BR" sz="18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docker-compose up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0" name="Google Shape;255;p40" descr=""/>
          <p:cNvPicPr/>
          <p:nvPr/>
        </p:nvPicPr>
        <p:blipFill>
          <a:blip r:embed="rId2"/>
          <a:stretch/>
        </p:blipFill>
        <p:spPr>
          <a:xfrm>
            <a:off x="7843680" y="3962520"/>
            <a:ext cx="1171080" cy="1000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 que é um </a:t>
            </a: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Container?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00000"/>
              </a:lnSpc>
              <a:buClr>
                <a:srgbClr val="f3f3f3"/>
              </a:buClr>
              <a:buFont typeface="Arial"/>
              <a:buChar char="-"/>
            </a:pPr>
            <a:r>
              <a:rPr b="0" lang="pt-BR" sz="18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Container é o nome dado para a </a:t>
            </a:r>
            <a:r>
              <a:rPr b="0" lang="pt-BR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segregação de processos</a:t>
            </a:r>
            <a:r>
              <a:rPr b="0" lang="pt-BR" sz="18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no mesmo kernel,de forma que o processo seja</a:t>
            </a:r>
            <a:r>
              <a:rPr b="0" lang="pt-BR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isolado</a:t>
            </a:r>
            <a:r>
              <a:rPr b="0" lang="pt-BR" sz="18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o máximo possível de todo o resto do ambiente.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f3f3f3"/>
              </a:buClr>
              <a:buFont typeface="Arial"/>
              <a:buChar char="-"/>
            </a:pPr>
            <a:r>
              <a:rPr b="0" lang="pt-BR" sz="18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Containers Docker são sistemas de arquivos criados a partir de uma Imagem Docker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f3f3f3"/>
              </a:buClr>
              <a:buFont typeface="Arial"/>
              <a:buChar char="-"/>
            </a:pPr>
            <a:r>
              <a:rPr b="0" lang="pt-BR" sz="18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São ambientes </a:t>
            </a:r>
            <a:r>
              <a:rPr b="0" lang="pt-BR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leves e portáteis</a:t>
            </a:r>
            <a:r>
              <a:rPr b="0" lang="pt-BR" sz="18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no qual aplicações são executadas.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f3f3f3"/>
              </a:buClr>
              <a:buFont typeface="Arial"/>
              <a:buChar char="-"/>
            </a:pPr>
            <a:r>
              <a:rPr b="0" lang="pt-BR" sz="18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Podem ter inúmeros containers funcionando ao mesmo tempo.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f3f3f3"/>
              </a:buClr>
              <a:buFont typeface="Arial"/>
              <a:buChar char="-"/>
            </a:pPr>
            <a:r>
              <a:rPr b="0" lang="pt-BR" sz="18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Podemos ou ter vários processos em um único container ou Vários processos em containers diferentes(</a:t>
            </a:r>
            <a:r>
              <a:rPr b="0" lang="pt-BR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Recomendado</a:t>
            </a:r>
            <a:r>
              <a:rPr b="0" lang="pt-BR" sz="18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).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2" name="Google Shape;70;p15" descr=""/>
          <p:cNvPicPr/>
          <p:nvPr/>
        </p:nvPicPr>
        <p:blipFill>
          <a:blip r:embed="rId1"/>
          <a:stretch/>
        </p:blipFill>
        <p:spPr>
          <a:xfrm>
            <a:off x="7843680" y="3962520"/>
            <a:ext cx="1171080" cy="1000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Comandos de Gerenciamento do Docker Compose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3" name="Google Shape;262;p41" descr=""/>
          <p:cNvPicPr/>
          <p:nvPr/>
        </p:nvPicPr>
        <p:blipFill>
          <a:blip r:embed="rId1"/>
          <a:stretch/>
        </p:blipFill>
        <p:spPr>
          <a:xfrm>
            <a:off x="7843680" y="3962520"/>
            <a:ext cx="1171080" cy="1000440"/>
          </a:xfrm>
          <a:prstGeom prst="rect">
            <a:avLst/>
          </a:prstGeom>
          <a:ln>
            <a:noFill/>
          </a:ln>
        </p:spPr>
      </p:pic>
      <p:graphicFrame>
        <p:nvGraphicFramePr>
          <p:cNvPr id="174" name="Table 3"/>
          <p:cNvGraphicFramePr/>
          <p:nvPr/>
        </p:nvGraphicFramePr>
        <p:xfrm>
          <a:off x="952560" y="1619280"/>
          <a:ext cx="7238520" cy="2293560"/>
        </p:xfrm>
        <a:graphic>
          <a:graphicData uri="http://schemas.openxmlformats.org/drawingml/2006/table">
            <a:tbl>
              <a:tblPr/>
              <a:tblGrid>
                <a:gridCol w="3619440"/>
                <a:gridCol w="3619440"/>
              </a:tblGrid>
              <a:tr h="38232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ff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Comando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ff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Para que serve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38232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ff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docker-compose up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inicializar o docker-compose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38232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ff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docker-compose up -d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inicializar compose em Deamon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38232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ff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docker-compose ps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verificar os composes usados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38232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ff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docker-compose down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parar o docker-compose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38232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ff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docker-compose logs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apresenta o log de alterações no compose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Locais para aprender mais !!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198360" y="444960"/>
            <a:ext cx="6527160" cy="41331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ffffff"/>
              </a:buClr>
              <a:buFont typeface="Arial"/>
              <a:buChar char="-"/>
            </a:pPr>
            <a:r>
              <a:rPr b="0" lang="pt-BR" sz="1800" spc="-1" strike="noStrike" u="sng">
                <a:solidFill>
                  <a:srgbClr val="4dd0e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1"/>
              </a:rPr>
              <a:t>https://docker-curriculum.com/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ffffff"/>
              </a:buClr>
              <a:buFont typeface="Arial"/>
              <a:buChar char="-"/>
            </a:pPr>
            <a:r>
              <a:rPr b="0" lang="pt-BR" sz="1800" spc="-1" strike="noStrike" u="sng">
                <a:solidFill>
                  <a:srgbClr val="4dd0e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2"/>
              </a:rPr>
              <a:t>https://hub.docker.com/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ffffff"/>
              </a:buClr>
              <a:buFont typeface="Arial"/>
              <a:buChar char="-"/>
            </a:pPr>
            <a:r>
              <a:rPr b="0" lang="pt-BR" sz="1800" spc="-1" strike="noStrike" u="sng">
                <a:solidFill>
                  <a:srgbClr val="4dd0e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3"/>
              </a:rPr>
              <a:t>https://www.mundodocker.com.br/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ffffff"/>
              </a:buClr>
              <a:buFont typeface="Arial"/>
              <a:buChar char="-"/>
            </a:pPr>
            <a:r>
              <a:rPr b="0" lang="pt-BR" sz="1800" spc="-1" strike="noStrike" u="sng">
                <a:solidFill>
                  <a:srgbClr val="4dd0e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4"/>
              </a:rPr>
              <a:t>https://github.com/F4NT0/Docker_Info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7" name="Google Shape;270;p42" descr=""/>
          <p:cNvPicPr/>
          <p:nvPr/>
        </p:nvPicPr>
        <p:blipFill>
          <a:blip r:embed="rId5"/>
          <a:stretch/>
        </p:blipFill>
        <p:spPr>
          <a:xfrm>
            <a:off x="7843680" y="3962520"/>
            <a:ext cx="1171080" cy="1000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Muito Obrigado!!!!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00000"/>
              </a:lnSpc>
              <a:buClr>
                <a:srgbClr val="ffffff"/>
              </a:buClr>
              <a:buFont typeface="Arial"/>
              <a:buChar char="-"/>
            </a:pP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Este é o Básico do Básico, o mundo do Docker é muito maior!! 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ffffff"/>
              </a:buClr>
              <a:buFont typeface="Arial"/>
              <a:buChar char="-"/>
            </a:pP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Sempre procure aprender mais :D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0" name="Google Shape;277;p43" descr=""/>
          <p:cNvPicPr/>
          <p:nvPr/>
        </p:nvPicPr>
        <p:blipFill>
          <a:blip r:embed="rId1"/>
          <a:stretch/>
        </p:blipFill>
        <p:spPr>
          <a:xfrm>
            <a:off x="7843680" y="3962520"/>
            <a:ext cx="1171080" cy="1000440"/>
          </a:xfrm>
          <a:prstGeom prst="rect">
            <a:avLst/>
          </a:prstGeom>
          <a:ln>
            <a:noFill/>
          </a:ln>
        </p:spPr>
      </p:pic>
      <p:pic>
        <p:nvPicPr>
          <p:cNvPr id="181" name="Google Shape;278;p43" descr=""/>
          <p:cNvPicPr/>
          <p:nvPr/>
        </p:nvPicPr>
        <p:blipFill>
          <a:blip r:embed="rId2"/>
          <a:stretch/>
        </p:blipFill>
        <p:spPr>
          <a:xfrm>
            <a:off x="3086280" y="1910880"/>
            <a:ext cx="2014200" cy="2517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 que são Imagens Docker?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4" name="Google Shape;76;p16" descr=""/>
          <p:cNvPicPr/>
          <p:nvPr/>
        </p:nvPicPr>
        <p:blipFill>
          <a:blip r:embed="rId1"/>
          <a:stretch/>
        </p:blipFill>
        <p:spPr>
          <a:xfrm>
            <a:off x="7843680" y="3962520"/>
            <a:ext cx="1171080" cy="1000440"/>
          </a:xfrm>
          <a:prstGeom prst="rect">
            <a:avLst/>
          </a:prstGeom>
          <a:ln>
            <a:noFill/>
          </a:ln>
        </p:spPr>
      </p:pic>
      <p:sp>
        <p:nvSpPr>
          <p:cNvPr id="85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00000"/>
              </a:lnSpc>
              <a:buClr>
                <a:srgbClr val="f3f3f3"/>
              </a:buClr>
              <a:buFont typeface="Arial"/>
              <a:buChar char="-"/>
            </a:pPr>
            <a:r>
              <a:rPr b="0" lang="pt-BR" sz="18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Uma imagem Docker é a materialização de um modelo de um sistema de arquivos, modelo este produzido através de um processo chamado </a:t>
            </a:r>
            <a:r>
              <a:rPr b="0" lang="pt-BR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Build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ffffff"/>
              </a:buClr>
              <a:buFont typeface="Arial"/>
              <a:buChar char="-"/>
            </a:pP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Imagem é um modelo de </a:t>
            </a:r>
            <a:r>
              <a:rPr b="0" lang="pt-BR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sistema de arquivo somente-leitura</a:t>
            </a: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usado para criar Containers.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ffffff"/>
              </a:buClr>
              <a:buFont typeface="Arial"/>
              <a:buChar char="-"/>
            </a:pP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São armazenados em Repositórios.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ffffff"/>
              </a:buClr>
              <a:buFont typeface="Arial"/>
              <a:buChar char="-"/>
            </a:pP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São compostos por uma ou mais camadas, cada camada representa uma ou mais mudanças no sistema de arquivos.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ffffff"/>
              </a:buClr>
              <a:buFont typeface="Arial"/>
              <a:buChar char="-"/>
            </a:pP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junção de todas às camadas formam a imagem, mas apenas a última camada pode ser alterada quando o container for iniciado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ffffff"/>
              </a:buClr>
              <a:buFont typeface="Arial"/>
              <a:buChar char="-"/>
            </a:pP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“</a:t>
            </a: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Uma imagem é como uma Classe OO e os Containers são objetos dela”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VM x Docker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7" name="Google Shape;83;p17" descr=""/>
          <p:cNvPicPr/>
          <p:nvPr/>
        </p:nvPicPr>
        <p:blipFill>
          <a:blip r:embed="rId1"/>
          <a:stretch/>
        </p:blipFill>
        <p:spPr>
          <a:xfrm>
            <a:off x="7843680" y="3962520"/>
            <a:ext cx="1171080" cy="1000440"/>
          </a:xfrm>
          <a:prstGeom prst="rect">
            <a:avLst/>
          </a:prstGeom>
          <a:ln>
            <a:noFill/>
          </a:ln>
        </p:spPr>
      </p:pic>
      <p:sp>
        <p:nvSpPr>
          <p:cNvPr id="88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00000"/>
              </a:lnSpc>
              <a:buClr>
                <a:srgbClr val="f3f3f3"/>
              </a:buClr>
              <a:buFont typeface="Arial"/>
              <a:buChar char="-"/>
            </a:pPr>
            <a:r>
              <a:rPr b="0" lang="pt-BR" sz="18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VM(Virtual Machine) é um recurso extremamente usado para isolamento de serviços,replicação e melhor aproveitamento do poder de processamento de uma máquina Física.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f3f3f3"/>
              </a:buClr>
              <a:buFont typeface="Arial"/>
              <a:buChar char="-"/>
            </a:pPr>
            <a:r>
              <a:rPr b="0" lang="pt-BR" sz="18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Docker possui a mesma função de uma VM, mas possui</a:t>
            </a:r>
            <a:r>
              <a:rPr b="0" lang="pt-BR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somente o necessário </a:t>
            </a:r>
            <a:r>
              <a:rPr b="0" lang="pt-BR" sz="18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para o processo desejado, inicializa muito mais </a:t>
            </a:r>
            <a:r>
              <a:rPr b="0" lang="pt-BR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rápido </a:t>
            </a:r>
            <a:r>
              <a:rPr b="0" lang="pt-BR" sz="18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 mais </a:t>
            </a:r>
            <a:r>
              <a:rPr b="0" lang="pt-BR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eficiente</a:t>
            </a:r>
            <a:r>
              <a:rPr b="0" lang="pt-BR" sz="18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que uma VM.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f3f3f3"/>
              </a:buClr>
              <a:buFont typeface="Arial"/>
              <a:buChar char="-"/>
            </a:pPr>
            <a:r>
              <a:rPr b="0" lang="pt-BR" sz="18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Limitações do Docker: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00000"/>
              </a:lnSpc>
              <a:buClr>
                <a:srgbClr val="f3f3f3"/>
              </a:buClr>
              <a:buFont typeface="Arial"/>
              <a:buChar char="-"/>
            </a:pPr>
            <a:r>
              <a:rPr b="0" lang="pt-BR" sz="14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pt-BR" sz="14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imagens do Docker são para Linux, tem como emular em outros SO o kernel linux, mas </a:t>
            </a:r>
            <a:r>
              <a:rPr b="0" lang="pt-BR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foi feito para linux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00000"/>
              </a:lnSpc>
              <a:buClr>
                <a:srgbClr val="f3f3f3"/>
              </a:buClr>
              <a:buFont typeface="Arial"/>
              <a:buChar char="-"/>
            </a:pPr>
            <a:r>
              <a:rPr b="0" lang="pt-BR" sz="14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não é possível usar um kernel diferente do host, a docker engine será executado sob uma determinada versão do kernel linux onde foi criada.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VM x Docker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1224000" y="1080000"/>
            <a:ext cx="6060960" cy="3416040"/>
          </a:xfrm>
          <a:prstGeom prst="rect">
            <a:avLst/>
          </a:prstGeom>
          <a:ln>
            <a:noFill/>
          </a:ln>
        </p:spPr>
      </p:pic>
      <p:pic>
        <p:nvPicPr>
          <p:cNvPr id="91" name="Google Shape;83;p17" descr=""/>
          <p:cNvPicPr/>
          <p:nvPr/>
        </p:nvPicPr>
        <p:blipFill>
          <a:blip r:embed="rId2"/>
          <a:stretch/>
        </p:blipFill>
        <p:spPr>
          <a:xfrm>
            <a:off x="7843680" y="3962520"/>
            <a:ext cx="1171080" cy="1000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Arquitetura Docker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Google Shape;91;p18" descr=""/>
          <p:cNvPicPr/>
          <p:nvPr/>
        </p:nvPicPr>
        <p:blipFill>
          <a:blip r:embed="rId1"/>
          <a:stretch/>
        </p:blipFill>
        <p:spPr>
          <a:xfrm>
            <a:off x="7843680" y="3962520"/>
            <a:ext cx="1171080" cy="1000440"/>
          </a:xfrm>
          <a:prstGeom prst="rect">
            <a:avLst/>
          </a:prstGeom>
          <a:ln>
            <a:noFill/>
          </a:ln>
        </p:spPr>
      </p:pic>
      <p:pic>
        <p:nvPicPr>
          <p:cNvPr id="95" name="Google Shape;92;p18" descr=""/>
          <p:cNvPicPr/>
          <p:nvPr/>
        </p:nvPicPr>
        <p:blipFill>
          <a:blip r:embed="rId2"/>
          <a:stretch/>
        </p:blipFill>
        <p:spPr>
          <a:xfrm>
            <a:off x="1130400" y="1017720"/>
            <a:ext cx="6312960" cy="3866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Isolamentos Possíveis com Docker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00000"/>
              </a:lnSpc>
              <a:buClr>
                <a:srgbClr val="f3f3f3"/>
              </a:buClr>
              <a:buFont typeface="Arial"/>
              <a:buChar char="-"/>
            </a:pPr>
            <a:r>
              <a:rPr b="0" lang="pt-BR" sz="18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Limites de uso de Memória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f3f3f3"/>
              </a:buClr>
              <a:buFont typeface="Arial"/>
              <a:buChar char="-"/>
            </a:pPr>
            <a:r>
              <a:rPr b="0" lang="pt-BR" sz="18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Limites de uso do CPU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f3f3f3"/>
              </a:buClr>
              <a:buFont typeface="Arial"/>
              <a:buChar char="-"/>
            </a:pPr>
            <a:r>
              <a:rPr b="0" lang="pt-BR" sz="18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Limites de I/O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f3f3f3"/>
              </a:buClr>
              <a:buFont typeface="Arial"/>
              <a:buChar char="-"/>
            </a:pPr>
            <a:r>
              <a:rPr b="0" lang="pt-BR" sz="18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Isolamento de rede(que redes e portas devem ser acessíveis)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f3f3f3"/>
              </a:buClr>
              <a:buFont typeface="Arial"/>
              <a:buChar char="-"/>
            </a:pPr>
            <a:r>
              <a:rPr b="0" lang="pt-BR" sz="18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Isolamento de file system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f3f3f3"/>
              </a:buClr>
              <a:buFont typeface="Arial"/>
              <a:buChar char="-"/>
            </a:pPr>
            <a:r>
              <a:rPr b="0" lang="pt-BR" sz="18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Permissões e Políticas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f3f3f3"/>
              </a:buClr>
              <a:buFont typeface="Arial"/>
              <a:buChar char="-"/>
            </a:pPr>
            <a:r>
              <a:rPr b="0" lang="pt-BR" sz="18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Capacidade do Kernel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8" name="Google Shape;99;p19" descr=""/>
          <p:cNvPicPr/>
          <p:nvPr/>
        </p:nvPicPr>
        <p:blipFill>
          <a:blip r:embed="rId1"/>
          <a:stretch/>
        </p:blipFill>
        <p:spPr>
          <a:xfrm>
            <a:off x="7843680" y="3962520"/>
            <a:ext cx="1171080" cy="1000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Vamos por a Mão na </a:t>
            </a: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Massa!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1" name="Google Shape;106;p20" descr=""/>
          <p:cNvPicPr/>
          <p:nvPr/>
        </p:nvPicPr>
        <p:blipFill>
          <a:blip r:embed="rId1"/>
          <a:stretch/>
        </p:blipFill>
        <p:spPr>
          <a:xfrm>
            <a:off x="7843680" y="3962520"/>
            <a:ext cx="1171080" cy="1000440"/>
          </a:xfrm>
          <a:prstGeom prst="rect">
            <a:avLst/>
          </a:prstGeom>
          <a:ln>
            <a:noFill/>
          </a:ln>
        </p:spPr>
      </p:pic>
      <p:pic>
        <p:nvPicPr>
          <p:cNvPr id="102" name="Google Shape;107;p20" descr=""/>
          <p:cNvPicPr/>
          <p:nvPr/>
        </p:nvPicPr>
        <p:blipFill>
          <a:blip r:embed="rId2"/>
          <a:stretch/>
        </p:blipFill>
        <p:spPr>
          <a:xfrm>
            <a:off x="2286000" y="1291680"/>
            <a:ext cx="5143320" cy="288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2019-05-14T13:53:40Z</dcterms:modified>
  <cp:revision>5</cp:revision>
  <dc:subject/>
  <dc:title/>
</cp:coreProperties>
</file>