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0" r:id="rId6"/>
    <p:sldId id="274" r:id="rId7"/>
    <p:sldId id="275" r:id="rId8"/>
    <p:sldId id="277" r:id="rId9"/>
    <p:sldId id="279" r:id="rId10"/>
    <p:sldId id="278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85" r:id="rId2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50269-03E6-46D0-8788-485731707ED1}" v="1" dt="2025-01-23T02:13:01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7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721CEEA4-AD5B-49E4-8056-665E62979948}"/>
    <pc:docChg chg="undo custSel modSld">
      <pc:chgData name="JHEYSON FABIAN VILLAVISAN BUITRAGO" userId="e5ced5c2-d787-455d-b115-4f08a699b8c8" providerId="ADAL" clId="{721CEEA4-AD5B-49E4-8056-665E62979948}" dt="2023-08-13T19:23:20.013" v="1320" actId="20577"/>
      <pc:docMkLst>
        <pc:docMk/>
      </pc:docMkLst>
      <pc:sldChg chg="delSp modSp mod">
        <pc:chgData name="JHEYSON FABIAN VILLAVISAN BUITRAGO" userId="e5ced5c2-d787-455d-b115-4f08a699b8c8" providerId="ADAL" clId="{721CEEA4-AD5B-49E4-8056-665E62979948}" dt="2023-07-30T02:20:11.862" v="25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721CEEA4-AD5B-49E4-8056-665E62979948}" dt="2023-07-30T03:09:07.902" v="1312" actId="20577"/>
        <pc:sldMkLst>
          <pc:docMk/>
          <pc:sldMk cId="0" sldId="261"/>
        </pc:sldMkLst>
      </pc:sldChg>
      <pc:sldChg chg="addSp delSp modSp mod">
        <pc:chgData name="JHEYSON FABIAN VILLAVISAN BUITRAGO" userId="e5ced5c2-d787-455d-b115-4f08a699b8c8" providerId="ADAL" clId="{721CEEA4-AD5B-49E4-8056-665E62979948}" dt="2023-07-30T03:07:10.894" v="1237" actId="20577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32.747" v="16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36.106" v="18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50.995" v="24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3:20.013" v="1320" actId="20577"/>
        <pc:sldMkLst>
          <pc:docMk/>
          <pc:sldMk cId="2505371292" sldId="270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09.874" v="5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42.910" v="20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47.291" v="2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14.567" v="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9AE50269-03E6-46D0-8788-485731707ED1}"/>
    <pc:docChg chg="addSld delSld modSld modSection">
      <pc:chgData name="JHEYSON FABIAN VILLAVISAN BUITRAGO" userId="e5ced5c2-d787-455d-b115-4f08a699b8c8" providerId="ADAL" clId="{9AE50269-03E6-46D0-8788-485731707ED1}" dt="2025-01-23T02:13:03.918" v="2" actId="20577"/>
      <pc:docMkLst>
        <pc:docMk/>
      </pc:docMkLst>
      <pc:sldChg chg="modSp add mod">
        <pc:chgData name="JHEYSON FABIAN VILLAVISAN BUITRAGO" userId="e5ced5c2-d787-455d-b115-4f08a699b8c8" providerId="ADAL" clId="{9AE50269-03E6-46D0-8788-485731707ED1}" dt="2025-01-23T02:13:03.918" v="2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9AE50269-03E6-46D0-8788-485731707ED1}" dt="2025-01-23T02:13:03.918" v="2" actId="20577"/>
          <ac:spMkLst>
            <pc:docMk/>
            <pc:sldMk cId="2505371292" sldId="270"/>
            <ac:spMk id="11266" creationId="{74AD047A-E86C-4E92-874D-BAA043AB0B46}"/>
          </ac:spMkLst>
        </pc:spChg>
      </pc:sldChg>
      <pc:sldChg chg="del">
        <pc:chgData name="JHEYSON FABIAN VILLAVISAN BUITRAGO" userId="e5ced5c2-d787-455d-b115-4f08a699b8c8" providerId="ADAL" clId="{9AE50269-03E6-46D0-8788-485731707ED1}" dt="2025-01-23T02:12:57.357" v="0" actId="47"/>
        <pc:sldMkLst>
          <pc:docMk/>
          <pc:sldMk cId="4276627814" sldId="289"/>
        </pc:sldMkLst>
      </pc:sldChg>
    </pc:docChg>
  </pc:docChgLst>
  <pc:docChgLst>
    <pc:chgData name="JHEYSON FABIAN VILLAVISAN BUITRAGO" userId="e5ced5c2-d787-455d-b115-4f08a699b8c8" providerId="ADAL" clId="{8CD965A4-1103-46FC-AA12-0A2D96D0FFD5}"/>
    <pc:docChg chg="addSld delSld modSld modSection">
      <pc:chgData name="JHEYSON FABIAN VILLAVISAN BUITRAGO" userId="e5ced5c2-d787-455d-b115-4f08a699b8c8" providerId="ADAL" clId="{8CD965A4-1103-46FC-AA12-0A2D96D0FFD5}" dt="2024-02-12T12:38:14.357" v="4" actId="47"/>
      <pc:docMkLst>
        <pc:docMk/>
      </pc:docMkLst>
      <pc:sldChg chg="del">
        <pc:chgData name="JHEYSON FABIAN VILLAVISAN BUITRAGO" userId="e5ced5c2-d787-455d-b115-4f08a699b8c8" providerId="ADAL" clId="{8CD965A4-1103-46FC-AA12-0A2D96D0FFD5}" dt="2024-02-12T12:38:14.357" v="4" actId="47"/>
        <pc:sldMkLst>
          <pc:docMk/>
          <pc:sldMk cId="2505371292" sldId="270"/>
        </pc:sldMkLst>
      </pc:sldChg>
      <pc:sldChg chg="modSp add mod">
        <pc:chgData name="JHEYSON FABIAN VILLAVISAN BUITRAGO" userId="e5ced5c2-d787-455d-b115-4f08a699b8c8" providerId="ADAL" clId="{8CD965A4-1103-46FC-AA12-0A2D96D0FFD5}" dt="2024-02-12T12:38:11.058" v="3" actId="13926"/>
        <pc:sldMkLst>
          <pc:docMk/>
          <pc:sldMk cId="4276627814" sldId="289"/>
        </pc:sldMkLst>
      </pc:sldChg>
    </pc:docChg>
  </pc:docChgLst>
  <pc:docChgLst>
    <pc:chgData name="JHEYSON FABIAN VILLAVISAN BUITRAGO" userId="e5ced5c2-d787-455d-b115-4f08a699b8c8" providerId="ADAL" clId="{5723111D-DFF1-4A59-9274-4521C9CF2EEE}"/>
    <pc:docChg chg="custSel addSld delSld modSld sldOrd modSection">
      <pc:chgData name="JHEYSON FABIAN VILLAVISAN BUITRAGO" userId="e5ced5c2-d787-455d-b115-4f08a699b8c8" providerId="ADAL" clId="{5723111D-DFF1-4A59-9274-4521C9CF2EEE}" dt="2023-08-13T19:47:48.739" v="21" actId="20577"/>
      <pc:docMkLst>
        <pc:docMk/>
      </pc:docMkLst>
      <pc:sldChg chg="del">
        <pc:chgData name="JHEYSON FABIAN VILLAVISAN BUITRAGO" userId="e5ced5c2-d787-455d-b115-4f08a699b8c8" providerId="ADAL" clId="{5723111D-DFF1-4A59-9274-4521C9CF2EEE}" dt="2023-08-13T19:34:00.953" v="11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5723111D-DFF1-4A59-9274-4521C9CF2EEE}" dt="2023-08-13T19:34:01.328" v="12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5723111D-DFF1-4A59-9274-4521C9CF2EEE}" dt="2023-08-13T19:34:01.801" v="13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5723111D-DFF1-4A59-9274-4521C9CF2EEE}" dt="2023-08-13T19:34:02.302" v="1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5723111D-DFF1-4A59-9274-4521C9CF2EEE}" dt="2023-08-13T19:34:04.581" v="1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5723111D-DFF1-4A59-9274-4521C9CF2EEE}" dt="2023-08-13T19:30:33.158" v="5" actId="13926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5723111D-DFF1-4A59-9274-4521C9CF2EEE}" dt="2023-08-13T19:47:48.739" v="21" actId="2057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5723111D-DFF1-4A59-9274-4521C9CF2EEE}" dt="2023-08-13T19:34:02.710" v="15" actId="47"/>
        <pc:sldMkLst>
          <pc:docMk/>
          <pc:sldMk cId="2680639377" sldId="275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4078205479" sldId="275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1451190892" sldId="277"/>
        </pc:sldMkLst>
      </pc:sldChg>
      <pc:sldChg chg="del">
        <pc:chgData name="JHEYSON FABIAN VILLAVISAN BUITRAGO" userId="e5ced5c2-d787-455d-b115-4f08a699b8c8" providerId="ADAL" clId="{5723111D-DFF1-4A59-9274-4521C9CF2EEE}" dt="2023-08-13T19:34:03.764" v="1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5723111D-DFF1-4A59-9274-4521C9CF2EEE}" dt="2023-08-13T19:34:00.560" v="10" actId="47"/>
        <pc:sldMkLst>
          <pc:docMk/>
          <pc:sldMk cId="214171354" sldId="278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309106847" sldId="278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732727000" sldId="279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1461168368" sldId="280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708962082" sldId="281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4215858998" sldId="282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3745771177" sldId="283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3326521887" sldId="284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723952400" sldId="285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40730534" sldId="286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904282543" sldId="287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871765081" sldId="288"/>
        </pc:sldMkLst>
      </pc:sldChg>
    </pc:docChg>
  </pc:docChgLst>
  <pc:docChgLst>
    <pc:chgData name="JHEYSON FABIAN VILLAVISAN BUITRAGO" userId="e5ced5c2-d787-455d-b115-4f08a699b8c8" providerId="ADAL" clId="{9F6723D8-7245-4DDC-9CF2-C7C4FE35EE0D}"/>
    <pc:docChg chg="custSel modSld">
      <pc:chgData name="JHEYSON FABIAN VILLAVISAN BUITRAGO" userId="e5ced5c2-d787-455d-b115-4f08a699b8c8" providerId="ADAL" clId="{9F6723D8-7245-4DDC-9CF2-C7C4FE35EE0D}" dt="2024-08-05T13:12:54.008" v="15" actId="13926"/>
      <pc:docMkLst>
        <pc:docMk/>
      </pc:docMkLst>
      <pc:sldChg chg="modSp mod">
        <pc:chgData name="JHEYSON FABIAN VILLAVISAN BUITRAGO" userId="e5ced5c2-d787-455d-b115-4f08a699b8c8" providerId="ADAL" clId="{9F6723D8-7245-4DDC-9CF2-C7C4FE35EE0D}" dt="2024-08-05T13:11:02.260" v="1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9F6723D8-7245-4DDC-9CF2-C7C4FE35EE0D}" dt="2024-08-05T13:11:38.593" v="12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9F6723D8-7245-4DDC-9CF2-C7C4FE35EE0D}" dt="2024-08-05T13:12:34.330" v="14" actId="20577"/>
        <pc:sldMkLst>
          <pc:docMk/>
          <pc:sldMk cId="309106847" sldId="278"/>
        </pc:sldMkLst>
      </pc:sldChg>
      <pc:sldChg chg="modSp mod">
        <pc:chgData name="JHEYSON FABIAN VILLAVISAN BUITRAGO" userId="e5ced5c2-d787-455d-b115-4f08a699b8c8" providerId="ADAL" clId="{9F6723D8-7245-4DDC-9CF2-C7C4FE35EE0D}" dt="2024-08-05T13:12:07.008" v="13" actId="20577"/>
        <pc:sldMkLst>
          <pc:docMk/>
          <pc:sldMk cId="732727000" sldId="279"/>
        </pc:sldMkLst>
      </pc:sldChg>
      <pc:sldChg chg="addSp delSp modSp mod">
        <pc:chgData name="JHEYSON FABIAN VILLAVISAN BUITRAGO" userId="e5ced5c2-d787-455d-b115-4f08a699b8c8" providerId="ADAL" clId="{9F6723D8-7245-4DDC-9CF2-C7C4FE35EE0D}" dt="2024-08-05T13:12:54.008" v="15" actId="13926"/>
        <pc:sldMkLst>
          <pc:docMk/>
          <pc:sldMk cId="4276627814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339752" y="302439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Estudios </a:t>
            </a:r>
            <a:r>
              <a:rPr lang="es-CO" sz="2400" dirty="0" err="1"/>
              <a:t>Coterminales</a:t>
            </a:r>
            <a:r>
              <a:rPr lang="es-CO" sz="2400" dirty="0"/>
              <a:t> o de Postgrado</a:t>
            </a:r>
          </a:p>
          <a:p>
            <a:pPr algn="just"/>
            <a:r>
              <a:rPr lang="es-CO" sz="2400" dirty="0"/>
              <a:t>Consiste en acreditar el haber cursado y aprobado un periodo académico o el equivalente al 50% de una especialización profesional o de una especialización tecnológica, de las ofertadas por la ETITC, o un periodo académico o el equivalente al 25% de una maestría que oferte la ETITC.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11 Procedimiento</a:t>
            </a:r>
          </a:p>
          <a:p>
            <a:pPr algn="just"/>
            <a:r>
              <a:rPr lang="es-CO" sz="2400" dirty="0"/>
              <a:t>1. Elaboración y aprobación del Anteproyecto de trabajo de grado.</a:t>
            </a:r>
          </a:p>
          <a:p>
            <a:pPr algn="just"/>
            <a:r>
              <a:rPr lang="es-CO" sz="2400" dirty="0"/>
              <a:t>2. Asignación de director o asesor.</a:t>
            </a:r>
          </a:p>
          <a:p>
            <a:pPr algn="just"/>
            <a:r>
              <a:rPr lang="es-CO" sz="2400" dirty="0"/>
              <a:t>3. Desarrollo del Trabajo de Grado.</a:t>
            </a:r>
          </a:p>
          <a:p>
            <a:pPr algn="just"/>
            <a:r>
              <a:rPr lang="es-CO" sz="2400" dirty="0"/>
              <a:t>4. Revisión y edición del informe final en formato digital.</a:t>
            </a:r>
          </a:p>
          <a:p>
            <a:pPr algn="just"/>
            <a:r>
              <a:rPr lang="es-CO" sz="2400" dirty="0"/>
              <a:t>5. Radicación de la carta remisora de constancia de finalizado avalada por director o asesor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11 Procedimiento</a:t>
            </a:r>
          </a:p>
          <a:p>
            <a:pPr algn="just"/>
            <a:r>
              <a:rPr lang="es-CO" sz="2400" dirty="0"/>
              <a:t>6. Asignación de jurados de trabajo de grado</a:t>
            </a:r>
          </a:p>
          <a:p>
            <a:pPr algn="just"/>
            <a:r>
              <a:rPr lang="es-CO" sz="2400" dirty="0"/>
              <a:t>7. Sustentación pública </a:t>
            </a:r>
          </a:p>
          <a:p>
            <a:pPr algn="just"/>
            <a:r>
              <a:rPr lang="es-CO" sz="2400" dirty="0"/>
              <a:t>8. Calificación</a:t>
            </a:r>
          </a:p>
          <a:p>
            <a:pPr algn="just"/>
            <a:r>
              <a:rPr lang="es-CO" sz="2400" dirty="0"/>
              <a:t>9. Oficialización de aprobación</a:t>
            </a:r>
          </a:p>
          <a:p>
            <a:pPr algn="just"/>
            <a:r>
              <a:rPr lang="es-CO" sz="2400" dirty="0"/>
              <a:t>10. Entrega a decanatura informe final aprobado.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2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12 Anteproyecto</a:t>
            </a:r>
          </a:p>
          <a:p>
            <a:pPr algn="just"/>
            <a:r>
              <a:rPr lang="es-CO" sz="2400" dirty="0"/>
              <a:t>Para la elaboración, presentación y aprobación del trabajo de grado, </a:t>
            </a:r>
            <a:r>
              <a:rPr lang="es-CO" sz="2400" b="1" dirty="0"/>
              <a:t>cualquiera </a:t>
            </a:r>
            <a:r>
              <a:rPr lang="es-CO" sz="2400" dirty="0"/>
              <a:t>que sea su modalidad, el estudiante deberá inscribir este anteproyecto ante el profesor coordinador de trabajos de grado de la facultad, la propuesta de anteproyecto de grado escogida.</a:t>
            </a:r>
            <a:endParaRPr lang="es-CO" sz="2400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12 Anteproyecto</a:t>
            </a:r>
          </a:p>
          <a:p>
            <a:pPr algn="just"/>
            <a:r>
              <a:rPr lang="es-CO" sz="2400" dirty="0"/>
              <a:t>Toda propuesta de anteproyecto de trabajo de grado deberá contener el desarrollo de los siguientes aspectos relativos a la planeación del trabajo de grado:</a:t>
            </a:r>
          </a:p>
          <a:p>
            <a:pPr algn="just"/>
            <a:r>
              <a:rPr lang="es-CO" sz="2400" b="1" dirty="0"/>
              <a:t>1-Modalidad</a:t>
            </a:r>
          </a:p>
          <a:p>
            <a:pPr algn="just"/>
            <a:r>
              <a:rPr lang="es-CO" sz="2400" b="1" dirty="0"/>
              <a:t>2- Titulo</a:t>
            </a:r>
          </a:p>
          <a:p>
            <a:pPr algn="just"/>
            <a:r>
              <a:rPr lang="es-CO" sz="2400" b="1" dirty="0"/>
              <a:t>3- Problema</a:t>
            </a:r>
          </a:p>
          <a:p>
            <a:pPr algn="just"/>
            <a:r>
              <a:rPr lang="es-CO" sz="2400" b="1" dirty="0"/>
              <a:t>4-Justificación</a:t>
            </a:r>
          </a:p>
          <a:p>
            <a:pPr algn="just"/>
            <a:r>
              <a:rPr lang="es-CO" sz="2400" b="1" dirty="0"/>
              <a:t>5-Objetivos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000" b="1" dirty="0"/>
              <a:t>Desarrollo</a:t>
            </a:r>
            <a:endParaRPr lang="es-CO" sz="2000" dirty="0"/>
          </a:p>
          <a:p>
            <a:pPr algn="just"/>
            <a:r>
              <a:rPr lang="es-CO" sz="2000" b="1" dirty="0"/>
              <a:t>Articulo 12 Anteproyecto</a:t>
            </a:r>
          </a:p>
          <a:p>
            <a:pPr algn="just"/>
            <a:r>
              <a:rPr lang="es-CO" sz="2000" dirty="0"/>
              <a:t>Toda propuesta de anteproyecto de trabajo de grado deberá contener el desarrollo de los siguientes aspectos relativos a la planeación del trabajo de grado:</a:t>
            </a:r>
          </a:p>
          <a:p>
            <a:pPr algn="just"/>
            <a:r>
              <a:rPr lang="es-CO" sz="2000" b="1" dirty="0"/>
              <a:t>6- Diseño metodológico</a:t>
            </a:r>
          </a:p>
          <a:p>
            <a:pPr algn="just"/>
            <a:r>
              <a:rPr lang="es-CO" sz="2000" b="1" dirty="0"/>
              <a:t>7-Cronograma</a:t>
            </a:r>
          </a:p>
          <a:p>
            <a:pPr algn="just"/>
            <a:r>
              <a:rPr lang="es-CO" sz="2000" b="1" dirty="0"/>
              <a:t>8-Bibliografía</a:t>
            </a:r>
          </a:p>
          <a:p>
            <a:pPr algn="just"/>
            <a:r>
              <a:rPr lang="es-CO" sz="2000" b="1" dirty="0"/>
              <a:t>9-Costos</a:t>
            </a:r>
          </a:p>
          <a:p>
            <a:pPr algn="just"/>
            <a:r>
              <a:rPr lang="es-CO" sz="2000" b="1" dirty="0"/>
              <a:t>10-Fuentes de financiación </a:t>
            </a:r>
          </a:p>
          <a:p>
            <a:pPr algn="just"/>
            <a:r>
              <a:rPr lang="es-CO" sz="2000" b="1" dirty="0"/>
              <a:t>11- Viabilidad técnico-financiera.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83568" y="6166911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6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360581" cy="4691063"/>
          </a:xfrm>
        </p:spPr>
        <p:txBody>
          <a:bodyPr>
            <a:normAutofit/>
          </a:bodyPr>
          <a:lstStyle/>
          <a:p>
            <a:pPr algn="just"/>
            <a:r>
              <a:rPr lang="es-CO" sz="2400" b="1" dirty="0"/>
              <a:t>Trabajo individual: </a:t>
            </a:r>
            <a:endParaRPr lang="es-CO" sz="2400" dirty="0"/>
          </a:p>
          <a:p>
            <a:pPr algn="just"/>
            <a:r>
              <a:rPr lang="es-CO" sz="2400" dirty="0"/>
              <a:t>Leer completamente Acuerdo 02 de 22 de abril (disponible en línea).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5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  <a:endParaRPr lang="es-CO" altLang="es-CO" sz="3600" dirty="0"/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360581" cy="4691063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Identificar las disposiciones generales, modalidades y desarrollo de trabajos de grado según Acuerdo 02 de 22 de abril </a:t>
            </a:r>
            <a:r>
              <a:rPr lang="es-CO" sz="2000" b="1" dirty="0"/>
              <a:t>Consejo Académico de la Escuela Tecnológica Instituto Técnico Central - ETITC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3E1B4D8-655A-285D-2DF3-8CAEDFEE856D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484785"/>
            <a:ext cx="7360581" cy="3024336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Definición</a:t>
            </a:r>
            <a:endParaRPr lang="es-CO" sz="2400" dirty="0"/>
          </a:p>
          <a:p>
            <a:pPr algn="just"/>
            <a:r>
              <a:rPr lang="es-CO" sz="2400" dirty="0"/>
              <a:t>El trabajo de grado es una </a:t>
            </a:r>
            <a:r>
              <a:rPr lang="es-CO" sz="2400" b="1" dirty="0"/>
              <a:t>actividad</a:t>
            </a:r>
            <a:r>
              <a:rPr lang="es-CO" sz="2400" dirty="0"/>
              <a:t> académica que </a:t>
            </a:r>
            <a:r>
              <a:rPr lang="es-CO" sz="2400" b="1" dirty="0"/>
              <a:t>permite</a:t>
            </a:r>
            <a:r>
              <a:rPr lang="es-CO" sz="2400" dirty="0"/>
              <a:t> al estudiante que aspira a </a:t>
            </a:r>
            <a:r>
              <a:rPr lang="es-CO" sz="2400" b="1" dirty="0"/>
              <a:t>graduarse</a:t>
            </a:r>
            <a:r>
              <a:rPr lang="es-CO" sz="2400" dirty="0"/>
              <a:t> en el nivel o ciclo profesional universitario, consolidar sus competencias profesionales </a:t>
            </a:r>
            <a:r>
              <a:rPr lang="es-CO" sz="2400" b="1" dirty="0"/>
              <a:t>en torno </a:t>
            </a:r>
            <a:r>
              <a:rPr lang="es-CO" sz="2400" dirty="0"/>
              <a:t>a la investigación, análisis, innovación, desarrollo tecnológico y proyección social, al diagnosticar y </a:t>
            </a:r>
            <a:r>
              <a:rPr lang="es-CO" sz="2400" b="1" dirty="0"/>
              <a:t>solucionar</a:t>
            </a:r>
            <a:r>
              <a:rPr lang="es-CO" sz="2400" dirty="0"/>
              <a:t> </a:t>
            </a:r>
            <a:r>
              <a:rPr lang="es-CO" sz="2400" b="1" dirty="0"/>
              <a:t>problemáticas</a:t>
            </a:r>
            <a:r>
              <a:rPr lang="es-CO" sz="2400" dirty="0"/>
              <a:t> especiales desde su campo.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3EA204-2513-6644-FD20-7A363D8F33C3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Plazo de Ejecución</a:t>
            </a:r>
            <a:endParaRPr lang="es-CO" sz="2400" dirty="0"/>
          </a:p>
          <a:p>
            <a:pPr algn="just"/>
            <a:r>
              <a:rPr lang="es-CO" sz="2400" dirty="0"/>
              <a:t>El estudiante dispone de (1) semestre para la culminación del trabajo de grado contando inmediatamente después de haber aprobado la totalidad de créditos académicos del respectivo plan de estudio.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Modalidad de proyecto de Ingeniería</a:t>
            </a:r>
          </a:p>
          <a:p>
            <a:pPr algn="just"/>
            <a:r>
              <a:rPr lang="es-CO" sz="2400" dirty="0"/>
              <a:t>Es un trabajo que busca la aplicación de conocimientos en la solución de un problema o necesidad relacionada con el campo  profesional y detectada claramente en una empresa o comunidad determinada, o el desarrollo o aplicación de una innovación tecnológica con todos sus componentes.</a:t>
            </a:r>
          </a:p>
          <a:p>
            <a:pPr algn="just"/>
            <a:endParaRPr lang="es-CO" sz="24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Modalidad de proyecto de Ingeniería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Certificación Nacional o Internacional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Estudios </a:t>
            </a:r>
            <a:r>
              <a:rPr lang="es-CO" sz="2400" dirty="0" err="1"/>
              <a:t>Coterminales</a:t>
            </a:r>
            <a:r>
              <a:rPr lang="es-CO" sz="2400" dirty="0"/>
              <a:t> o de Postgrado</a:t>
            </a:r>
          </a:p>
          <a:p>
            <a:pPr algn="just"/>
            <a:endParaRPr lang="es-CO" sz="24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r>
              <a:rPr lang="es-CO" sz="2400" dirty="0"/>
              <a:t>La modalidad proyecto de ingeniería, se puede enfocar en alguno de los siguientes tipos de proyectos:</a:t>
            </a:r>
          </a:p>
          <a:p>
            <a:pPr algn="just"/>
            <a:r>
              <a:rPr lang="es-CO" sz="2400" b="1" dirty="0"/>
              <a:t>Proyecto de Desarrollo Tecnológico</a:t>
            </a:r>
          </a:p>
          <a:p>
            <a:pPr algn="just"/>
            <a:r>
              <a:rPr lang="es-CO" sz="2400" b="1" dirty="0"/>
              <a:t>Certificación de la aceptación de un artículo científico</a:t>
            </a:r>
          </a:p>
          <a:p>
            <a:pPr algn="just"/>
            <a:r>
              <a:rPr lang="es-CO" sz="2400" b="1" dirty="0"/>
              <a:t>Producto de desarrollo tecnológico e innovación</a:t>
            </a:r>
          </a:p>
          <a:p>
            <a:pPr algn="just"/>
            <a:r>
              <a:rPr lang="es-CO" sz="2400" b="1" dirty="0"/>
              <a:t>Participación en un proyecto según el reglamento estudiantil de investigación</a:t>
            </a:r>
          </a:p>
          <a:p>
            <a:pPr algn="just"/>
            <a:r>
              <a:rPr lang="es-CO" sz="2400" b="1" dirty="0"/>
              <a:t>Proyecto de plan de creación de empresa de base tecnológica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r>
              <a:rPr lang="es-CO" sz="2400" dirty="0"/>
              <a:t>Certificación Nacional o Internacional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Consiste en la presentación de una certificación nacional o internacional obtenida a partir del último semestre del plan de estudios, correspondiente, y reconocida en el área de competencias del programa.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6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</TotalTime>
  <Words>1139</Words>
  <Application>Microsoft Office PowerPoint</Application>
  <PresentationFormat>Carta (216 x 279 mm)</PresentationFormat>
  <Paragraphs>175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72</cp:revision>
  <dcterms:created xsi:type="dcterms:W3CDTF">2008-03-11T21:51:34Z</dcterms:created>
  <dcterms:modified xsi:type="dcterms:W3CDTF">2025-01-23T02:13:06Z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