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62" r:id="rId6"/>
    <p:sldId id="285" r:id="rId7"/>
    <p:sldId id="286" r:id="rId8"/>
    <p:sldId id="260" r:id="rId9"/>
    <p:sldId id="272" r:id="rId10"/>
    <p:sldId id="288" r:id="rId11"/>
    <p:sldId id="278" r:id="rId12"/>
    <p:sldId id="269" r:id="rId13"/>
    <p:sldId id="263" r:id="rId14"/>
    <p:sldId id="280" r:id="rId15"/>
    <p:sldId id="264" r:id="rId16"/>
    <p:sldId id="287" r:id="rId17"/>
    <p:sldId id="282" r:id="rId18"/>
    <p:sldId id="275" r:id="rId19"/>
    <p:sldId id="284" r:id="rId20"/>
    <p:sldId id="266" r:id="rId21"/>
    <p:sldId id="274" r:id="rId22"/>
    <p:sldId id="267" r:id="rId23"/>
    <p:sldId id="273" r:id="rId24"/>
    <p:sldId id="283" r:id="rId25"/>
    <p:sldId id="268" r:id="rId26"/>
    <p:sldId id="271" r:id="rId27"/>
    <p:sldId id="27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347F2D-5849-4598-A6E9-2720224EFB16}" v="2" dt="2022-01-21T20:00:19.7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heyson Fabian Villavisan Buitrago" userId="b9abc243-2adc-4788-8ef1-b07bec73deff" providerId="ADAL" clId="{7A7A5CFE-C2C7-4D89-B29C-EE30DD4FE133}"/>
    <pc:docChg chg="modSld">
      <pc:chgData name="Jheyson Fabian Villavisan Buitrago" userId="b9abc243-2adc-4788-8ef1-b07bec73deff" providerId="ADAL" clId="{7A7A5CFE-C2C7-4D89-B29C-EE30DD4FE133}" dt="2021-08-10T15:32:00.863" v="35" actId="20577"/>
      <pc:docMkLst>
        <pc:docMk/>
      </pc:docMkLst>
      <pc:sldChg chg="modSp mod">
        <pc:chgData name="Jheyson Fabian Villavisan Buitrago" userId="b9abc243-2adc-4788-8ef1-b07bec73deff" providerId="ADAL" clId="{7A7A5CFE-C2C7-4D89-B29C-EE30DD4FE133}" dt="2021-08-10T15:32:00.863" v="35" actId="20577"/>
        <pc:sldMkLst>
          <pc:docMk/>
          <pc:sldMk cId="1485988773" sldId="256"/>
        </pc:sldMkLst>
        <pc:spChg chg="mod">
          <ac:chgData name="Jheyson Fabian Villavisan Buitrago" userId="b9abc243-2adc-4788-8ef1-b07bec73deff" providerId="ADAL" clId="{7A7A5CFE-C2C7-4D89-B29C-EE30DD4FE133}" dt="2021-08-10T15:32:00.863" v="35" actId="20577"/>
          <ac:spMkLst>
            <pc:docMk/>
            <pc:sldMk cId="1485988773" sldId="256"/>
            <ac:spMk id="9" creationId="{D00E91F1-4784-4297-B120-4B95E448EF0F}"/>
          </ac:spMkLst>
        </pc:spChg>
      </pc:sldChg>
    </pc:docChg>
  </pc:docChgLst>
  <pc:docChgLst>
    <pc:chgData name="Jheyson Fabian Villavisan Buitrago" userId="b9abc243-2adc-4788-8ef1-b07bec73deff" providerId="ADAL" clId="{99347F2D-5849-4598-A6E9-2720224EFB16}"/>
    <pc:docChg chg="undo custSel addSld modSld sldOrd">
      <pc:chgData name="Jheyson Fabian Villavisan Buitrago" userId="b9abc243-2adc-4788-8ef1-b07bec73deff" providerId="ADAL" clId="{99347F2D-5849-4598-A6E9-2720224EFB16}" dt="2022-01-21T20:03:28.466" v="133"/>
      <pc:docMkLst>
        <pc:docMk/>
      </pc:docMkLst>
      <pc:sldChg chg="modSp mod">
        <pc:chgData name="Jheyson Fabian Villavisan Buitrago" userId="b9abc243-2adc-4788-8ef1-b07bec73deff" providerId="ADAL" clId="{99347F2D-5849-4598-A6E9-2720224EFB16}" dt="2022-01-21T19:48:35.341" v="13" actId="113"/>
        <pc:sldMkLst>
          <pc:docMk/>
          <pc:sldMk cId="2343438529" sldId="262"/>
        </pc:sldMkLst>
        <pc:spChg chg="mod">
          <ac:chgData name="Jheyson Fabian Villavisan Buitrago" userId="b9abc243-2adc-4788-8ef1-b07bec73deff" providerId="ADAL" clId="{99347F2D-5849-4598-A6E9-2720224EFB16}" dt="2022-01-21T19:48:35.341" v="13" actId="113"/>
          <ac:spMkLst>
            <pc:docMk/>
            <pc:sldMk cId="2343438529" sldId="262"/>
            <ac:spMk id="7" creationId="{85634D56-3D07-4972-B8F6-8B442D1CD9B4}"/>
          </ac:spMkLst>
        </pc:spChg>
      </pc:sldChg>
      <pc:sldChg chg="modSp mod">
        <pc:chgData name="Jheyson Fabian Villavisan Buitrago" userId="b9abc243-2adc-4788-8ef1-b07bec73deff" providerId="ADAL" clId="{99347F2D-5849-4598-A6E9-2720224EFB16}" dt="2022-01-21T20:03:28.466" v="133"/>
        <pc:sldMkLst>
          <pc:docMk/>
          <pc:sldMk cId="3144010533" sldId="263"/>
        </pc:sldMkLst>
        <pc:spChg chg="mod">
          <ac:chgData name="Jheyson Fabian Villavisan Buitrago" userId="b9abc243-2adc-4788-8ef1-b07bec73deff" providerId="ADAL" clId="{99347F2D-5849-4598-A6E9-2720224EFB16}" dt="2022-01-21T20:03:28.466" v="133"/>
          <ac:spMkLst>
            <pc:docMk/>
            <pc:sldMk cId="3144010533" sldId="263"/>
            <ac:spMk id="7" creationId="{85634D56-3D07-4972-B8F6-8B442D1CD9B4}"/>
          </ac:spMkLst>
        </pc:spChg>
      </pc:sldChg>
      <pc:sldChg chg="modSp mod">
        <pc:chgData name="Jheyson Fabian Villavisan Buitrago" userId="b9abc243-2adc-4788-8ef1-b07bec73deff" providerId="ADAL" clId="{99347F2D-5849-4598-A6E9-2720224EFB16}" dt="2022-01-21T20:01:58.275" v="90" actId="113"/>
        <pc:sldMkLst>
          <pc:docMk/>
          <pc:sldMk cId="2577077687" sldId="269"/>
        </pc:sldMkLst>
        <pc:spChg chg="mod">
          <ac:chgData name="Jheyson Fabian Villavisan Buitrago" userId="b9abc243-2adc-4788-8ef1-b07bec73deff" providerId="ADAL" clId="{99347F2D-5849-4598-A6E9-2720224EFB16}" dt="2022-01-21T20:01:58.275" v="90" actId="113"/>
          <ac:spMkLst>
            <pc:docMk/>
            <pc:sldMk cId="2577077687" sldId="269"/>
            <ac:spMk id="7" creationId="{85634D56-3D07-4972-B8F6-8B442D1CD9B4}"/>
          </ac:spMkLst>
        </pc:spChg>
      </pc:sldChg>
      <pc:sldChg chg="addSp delSp modSp mod ord setBg">
        <pc:chgData name="Jheyson Fabian Villavisan Buitrago" userId="b9abc243-2adc-4788-8ef1-b07bec73deff" providerId="ADAL" clId="{99347F2D-5849-4598-A6E9-2720224EFB16}" dt="2022-01-21T20:01:28.093" v="89" actId="20577"/>
        <pc:sldMkLst>
          <pc:docMk/>
          <pc:sldMk cId="1141780119" sldId="278"/>
        </pc:sldMkLst>
        <pc:spChg chg="mod">
          <ac:chgData name="Jheyson Fabian Villavisan Buitrago" userId="b9abc243-2adc-4788-8ef1-b07bec73deff" providerId="ADAL" clId="{99347F2D-5849-4598-A6E9-2720224EFB16}" dt="2022-01-21T20:01:28.093" v="89" actId="20577"/>
          <ac:spMkLst>
            <pc:docMk/>
            <pc:sldMk cId="1141780119" sldId="278"/>
            <ac:spMk id="4" creationId="{C9D831EE-AE21-402E-A317-F928D88A101E}"/>
          </ac:spMkLst>
        </pc:spChg>
        <pc:spChg chg="add del">
          <ac:chgData name="Jheyson Fabian Villavisan Buitrago" userId="b9abc243-2adc-4788-8ef1-b07bec73deff" providerId="ADAL" clId="{99347F2D-5849-4598-A6E9-2720224EFB16}" dt="2022-01-21T19:56:06.377" v="39" actId="26606"/>
          <ac:spMkLst>
            <pc:docMk/>
            <pc:sldMk cId="1141780119" sldId="278"/>
            <ac:spMk id="9" creationId="{133F8CB7-795C-4272-9073-64D8CF97F220}"/>
          </ac:spMkLst>
        </pc:spChg>
        <pc:spChg chg="add del">
          <ac:chgData name="Jheyson Fabian Villavisan Buitrago" userId="b9abc243-2adc-4788-8ef1-b07bec73deff" providerId="ADAL" clId="{99347F2D-5849-4598-A6E9-2720224EFB16}" dt="2022-01-21T19:56:06.377" v="39" actId="26606"/>
          <ac:spMkLst>
            <pc:docMk/>
            <pc:sldMk cId="1141780119" sldId="278"/>
            <ac:spMk id="11" creationId="{B7743172-17A8-4FA4-8434-B813E03B7665}"/>
          </ac:spMkLst>
        </pc:spChg>
        <pc:spChg chg="add del">
          <ac:chgData name="Jheyson Fabian Villavisan Buitrago" userId="b9abc243-2adc-4788-8ef1-b07bec73deff" providerId="ADAL" clId="{99347F2D-5849-4598-A6E9-2720224EFB16}" dt="2022-01-21T19:56:06.377" v="39" actId="26606"/>
          <ac:spMkLst>
            <pc:docMk/>
            <pc:sldMk cId="1141780119" sldId="278"/>
            <ac:spMk id="13" creationId="{4CE1233C-FD2F-489E-BFDE-086F5FED6491}"/>
          </ac:spMkLst>
        </pc:spChg>
        <pc:spChg chg="add del">
          <ac:chgData name="Jheyson Fabian Villavisan Buitrago" userId="b9abc243-2adc-4788-8ef1-b07bec73deff" providerId="ADAL" clId="{99347F2D-5849-4598-A6E9-2720224EFB16}" dt="2022-01-21T19:56:01.518" v="34" actId="26606"/>
          <ac:spMkLst>
            <pc:docMk/>
            <pc:sldMk cId="1141780119" sldId="278"/>
            <ac:spMk id="18" creationId="{133F8CB7-795C-4272-9073-64D8CF97F220}"/>
          </ac:spMkLst>
        </pc:spChg>
        <pc:spChg chg="add del">
          <ac:chgData name="Jheyson Fabian Villavisan Buitrago" userId="b9abc243-2adc-4788-8ef1-b07bec73deff" providerId="ADAL" clId="{99347F2D-5849-4598-A6E9-2720224EFB16}" dt="2022-01-21T19:56:01.518" v="34" actId="26606"/>
          <ac:spMkLst>
            <pc:docMk/>
            <pc:sldMk cId="1141780119" sldId="278"/>
            <ac:spMk id="20" creationId="{7AF0B711-0578-47A6-AB9A-AF422D2535BF}"/>
          </ac:spMkLst>
        </pc:spChg>
        <pc:spChg chg="add del">
          <ac:chgData name="Jheyson Fabian Villavisan Buitrago" userId="b9abc243-2adc-4788-8ef1-b07bec73deff" providerId="ADAL" clId="{99347F2D-5849-4598-A6E9-2720224EFB16}" dt="2022-01-21T19:56:04.365" v="36" actId="26606"/>
          <ac:spMkLst>
            <pc:docMk/>
            <pc:sldMk cId="1141780119" sldId="278"/>
            <ac:spMk id="22" creationId="{4CE1233C-FD2F-489E-BFDE-086F5FED6491}"/>
          </ac:spMkLst>
        </pc:spChg>
        <pc:spChg chg="add del">
          <ac:chgData name="Jheyson Fabian Villavisan Buitrago" userId="b9abc243-2adc-4788-8ef1-b07bec73deff" providerId="ADAL" clId="{99347F2D-5849-4598-A6E9-2720224EFB16}" dt="2022-01-21T19:56:04.365" v="36" actId="26606"/>
          <ac:spMkLst>
            <pc:docMk/>
            <pc:sldMk cId="1141780119" sldId="278"/>
            <ac:spMk id="23" creationId="{133F8CB7-795C-4272-9073-64D8CF97F220}"/>
          </ac:spMkLst>
        </pc:spChg>
        <pc:spChg chg="add del">
          <ac:chgData name="Jheyson Fabian Villavisan Buitrago" userId="b9abc243-2adc-4788-8ef1-b07bec73deff" providerId="ADAL" clId="{99347F2D-5849-4598-A6E9-2720224EFB16}" dt="2022-01-21T19:56:04.365" v="36" actId="26606"/>
          <ac:spMkLst>
            <pc:docMk/>
            <pc:sldMk cId="1141780119" sldId="278"/>
            <ac:spMk id="24" creationId="{B7743172-17A8-4FA4-8434-B813E03B7665}"/>
          </ac:spMkLst>
        </pc:spChg>
        <pc:spChg chg="add del">
          <ac:chgData name="Jheyson Fabian Villavisan Buitrago" userId="b9abc243-2adc-4788-8ef1-b07bec73deff" providerId="ADAL" clId="{99347F2D-5849-4598-A6E9-2720224EFB16}" dt="2022-01-21T19:56:06.367" v="38" actId="26606"/>
          <ac:spMkLst>
            <pc:docMk/>
            <pc:sldMk cId="1141780119" sldId="278"/>
            <ac:spMk id="26" creationId="{133F8CB7-795C-4272-9073-64D8CF97F220}"/>
          </ac:spMkLst>
        </pc:spChg>
        <pc:spChg chg="add del">
          <ac:chgData name="Jheyson Fabian Villavisan Buitrago" userId="b9abc243-2adc-4788-8ef1-b07bec73deff" providerId="ADAL" clId="{99347F2D-5849-4598-A6E9-2720224EFB16}" dt="2022-01-21T19:56:06.367" v="38" actId="26606"/>
          <ac:spMkLst>
            <pc:docMk/>
            <pc:sldMk cId="1141780119" sldId="278"/>
            <ac:spMk id="27" creationId="{9610F818-219E-491F-887F-B078103BA2B4}"/>
          </ac:spMkLst>
        </pc:spChg>
        <pc:spChg chg="add del">
          <ac:chgData name="Jheyson Fabian Villavisan Buitrago" userId="b9abc243-2adc-4788-8ef1-b07bec73deff" providerId="ADAL" clId="{99347F2D-5849-4598-A6E9-2720224EFB16}" dt="2022-01-21T19:56:06.367" v="38" actId="26606"/>
          <ac:spMkLst>
            <pc:docMk/>
            <pc:sldMk cId="1141780119" sldId="278"/>
            <ac:spMk id="28" creationId="{5A086AAD-1108-41EB-A7C9-5E22CA942EB2}"/>
          </ac:spMkLst>
        </pc:spChg>
        <pc:spChg chg="add">
          <ac:chgData name="Jheyson Fabian Villavisan Buitrago" userId="b9abc243-2adc-4788-8ef1-b07bec73deff" providerId="ADAL" clId="{99347F2D-5849-4598-A6E9-2720224EFB16}" dt="2022-01-21T19:56:06.377" v="39" actId="26606"/>
          <ac:spMkLst>
            <pc:docMk/>
            <pc:sldMk cId="1141780119" sldId="278"/>
            <ac:spMk id="30" creationId="{133F8CB7-795C-4272-9073-64D8CF97F220}"/>
          </ac:spMkLst>
        </pc:spChg>
        <pc:spChg chg="add">
          <ac:chgData name="Jheyson Fabian Villavisan Buitrago" userId="b9abc243-2adc-4788-8ef1-b07bec73deff" providerId="ADAL" clId="{99347F2D-5849-4598-A6E9-2720224EFB16}" dt="2022-01-21T19:56:06.377" v="39" actId="26606"/>
          <ac:spMkLst>
            <pc:docMk/>
            <pc:sldMk cId="1141780119" sldId="278"/>
            <ac:spMk id="31" creationId="{B7743172-17A8-4FA4-8434-B813E03B7665}"/>
          </ac:spMkLst>
        </pc:spChg>
        <pc:spChg chg="add">
          <ac:chgData name="Jheyson Fabian Villavisan Buitrago" userId="b9abc243-2adc-4788-8ef1-b07bec73deff" providerId="ADAL" clId="{99347F2D-5849-4598-A6E9-2720224EFB16}" dt="2022-01-21T19:56:06.377" v="39" actId="26606"/>
          <ac:spMkLst>
            <pc:docMk/>
            <pc:sldMk cId="1141780119" sldId="278"/>
            <ac:spMk id="32" creationId="{4CE1233C-FD2F-489E-BFDE-086F5FED6491}"/>
          </ac:spMkLst>
        </pc:spChg>
        <pc:picChg chg="del">
          <ac:chgData name="Jheyson Fabian Villavisan Buitrago" userId="b9abc243-2adc-4788-8ef1-b07bec73deff" providerId="ADAL" clId="{99347F2D-5849-4598-A6E9-2720224EFB16}" dt="2022-01-21T19:55:54.256" v="30" actId="478"/>
          <ac:picMkLst>
            <pc:docMk/>
            <pc:sldMk cId="1141780119" sldId="278"/>
            <ac:picMk id="2" creationId="{DF1659CF-B7E8-4B79-AE2E-2A8F696CC7F2}"/>
          </ac:picMkLst>
        </pc:picChg>
        <pc:picChg chg="add del mod">
          <ac:chgData name="Jheyson Fabian Villavisan Buitrago" userId="b9abc243-2adc-4788-8ef1-b07bec73deff" providerId="ADAL" clId="{99347F2D-5849-4598-A6E9-2720224EFB16}" dt="2022-01-21T19:59:41.579" v="57" actId="478"/>
          <ac:picMkLst>
            <pc:docMk/>
            <pc:sldMk cId="1141780119" sldId="278"/>
            <ac:picMk id="5" creationId="{F03659D8-4783-425C-A1D6-3CFD80CA4D20}"/>
          </ac:picMkLst>
        </pc:picChg>
        <pc:picChg chg="add del">
          <ac:chgData name="Jheyson Fabian Villavisan Buitrago" userId="b9abc243-2adc-4788-8ef1-b07bec73deff" providerId="ADAL" clId="{99347F2D-5849-4598-A6E9-2720224EFB16}" dt="2022-01-21T19:58:39.774" v="44" actId="22"/>
          <ac:picMkLst>
            <pc:docMk/>
            <pc:sldMk cId="1141780119" sldId="278"/>
            <ac:picMk id="7" creationId="{7B791892-C3E7-4A79-9089-663C79ECD347}"/>
          </ac:picMkLst>
        </pc:picChg>
        <pc:picChg chg="add mod">
          <ac:chgData name="Jheyson Fabian Villavisan Buitrago" userId="b9abc243-2adc-4788-8ef1-b07bec73deff" providerId="ADAL" clId="{99347F2D-5849-4598-A6E9-2720224EFB16}" dt="2022-01-21T20:00:19.794" v="66"/>
          <ac:picMkLst>
            <pc:docMk/>
            <pc:sldMk cId="1141780119" sldId="278"/>
            <ac:picMk id="10" creationId="{D26F0196-0960-4E30-8D0F-9CFD7056C8D7}"/>
          </ac:picMkLst>
        </pc:picChg>
      </pc:sldChg>
      <pc:sldChg chg="modSp mod">
        <pc:chgData name="Jheyson Fabian Villavisan Buitrago" userId="b9abc243-2adc-4788-8ef1-b07bec73deff" providerId="ADAL" clId="{99347F2D-5849-4598-A6E9-2720224EFB16}" dt="2022-01-21T19:58:39.064" v="43" actId="1076"/>
        <pc:sldMkLst>
          <pc:docMk/>
          <pc:sldMk cId="481447682" sldId="280"/>
        </pc:sldMkLst>
        <pc:picChg chg="mod">
          <ac:chgData name="Jheyson Fabian Villavisan Buitrago" userId="b9abc243-2adc-4788-8ef1-b07bec73deff" providerId="ADAL" clId="{99347F2D-5849-4598-A6E9-2720224EFB16}" dt="2022-01-21T19:58:39.064" v="43" actId="1076"/>
          <ac:picMkLst>
            <pc:docMk/>
            <pc:sldMk cId="481447682" sldId="280"/>
            <ac:picMk id="5" creationId="{F5A4484C-6A42-4800-84B8-DF312D74F56D}"/>
          </ac:picMkLst>
        </pc:picChg>
      </pc:sldChg>
      <pc:sldChg chg="modSp mod">
        <pc:chgData name="Jheyson Fabian Villavisan Buitrago" userId="b9abc243-2adc-4788-8ef1-b07bec73deff" providerId="ADAL" clId="{99347F2D-5849-4598-A6E9-2720224EFB16}" dt="2022-01-21T19:51:30.076" v="27" actId="20577"/>
        <pc:sldMkLst>
          <pc:docMk/>
          <pc:sldMk cId="2124966806" sldId="285"/>
        </pc:sldMkLst>
        <pc:spChg chg="mod">
          <ac:chgData name="Jheyson Fabian Villavisan Buitrago" userId="b9abc243-2adc-4788-8ef1-b07bec73deff" providerId="ADAL" clId="{99347F2D-5849-4598-A6E9-2720224EFB16}" dt="2022-01-21T19:51:30.076" v="27" actId="20577"/>
          <ac:spMkLst>
            <pc:docMk/>
            <pc:sldMk cId="2124966806" sldId="285"/>
            <ac:spMk id="10" creationId="{9BA4F2C5-9828-42FD-9294-F7AB8002142B}"/>
          </ac:spMkLst>
        </pc:spChg>
      </pc:sldChg>
      <pc:sldChg chg="modSp mod">
        <pc:chgData name="Jheyson Fabian Villavisan Buitrago" userId="b9abc243-2adc-4788-8ef1-b07bec73deff" providerId="ADAL" clId="{99347F2D-5849-4598-A6E9-2720224EFB16}" dt="2022-01-21T19:53:34.642" v="29" actId="1076"/>
        <pc:sldMkLst>
          <pc:docMk/>
          <pc:sldMk cId="3830290964" sldId="286"/>
        </pc:sldMkLst>
        <pc:picChg chg="mod">
          <ac:chgData name="Jheyson Fabian Villavisan Buitrago" userId="b9abc243-2adc-4788-8ef1-b07bec73deff" providerId="ADAL" clId="{99347F2D-5849-4598-A6E9-2720224EFB16}" dt="2022-01-21T19:53:34.642" v="29" actId="1076"/>
          <ac:picMkLst>
            <pc:docMk/>
            <pc:sldMk cId="3830290964" sldId="286"/>
            <ac:picMk id="4" creationId="{8CCD7A81-31B2-484B-9F93-44A81DD5BAB0}"/>
          </ac:picMkLst>
        </pc:picChg>
      </pc:sldChg>
      <pc:sldChg chg="delSp modSp add mod">
        <pc:chgData name="Jheyson Fabian Villavisan Buitrago" userId="b9abc243-2adc-4788-8ef1-b07bec73deff" providerId="ADAL" clId="{99347F2D-5849-4598-A6E9-2720224EFB16}" dt="2022-01-21T20:01:22.351" v="79" actId="20577"/>
        <pc:sldMkLst>
          <pc:docMk/>
          <pc:sldMk cId="1943067557" sldId="288"/>
        </pc:sldMkLst>
        <pc:spChg chg="mod">
          <ac:chgData name="Jheyson Fabian Villavisan Buitrago" userId="b9abc243-2adc-4788-8ef1-b07bec73deff" providerId="ADAL" clId="{99347F2D-5849-4598-A6E9-2720224EFB16}" dt="2022-01-21T20:01:22.351" v="79" actId="20577"/>
          <ac:spMkLst>
            <pc:docMk/>
            <pc:sldMk cId="1943067557" sldId="288"/>
            <ac:spMk id="4" creationId="{C9D831EE-AE21-402E-A317-F928D88A101E}"/>
          </ac:spMkLst>
        </pc:spChg>
        <pc:picChg chg="mod">
          <ac:chgData name="Jheyson Fabian Villavisan Buitrago" userId="b9abc243-2adc-4788-8ef1-b07bec73deff" providerId="ADAL" clId="{99347F2D-5849-4598-A6E9-2720224EFB16}" dt="2022-01-21T19:59:56.359" v="63" actId="1076"/>
          <ac:picMkLst>
            <pc:docMk/>
            <pc:sldMk cId="1943067557" sldId="288"/>
            <ac:picMk id="5" creationId="{F03659D8-4783-425C-A1D6-3CFD80CA4D20}"/>
          </ac:picMkLst>
        </pc:picChg>
        <pc:picChg chg="del">
          <ac:chgData name="Jheyson Fabian Villavisan Buitrago" userId="b9abc243-2adc-4788-8ef1-b07bec73deff" providerId="ADAL" clId="{99347F2D-5849-4598-A6E9-2720224EFB16}" dt="2022-01-21T19:59:43.812" v="58" actId="478"/>
          <ac:picMkLst>
            <pc:docMk/>
            <pc:sldMk cId="1943067557" sldId="288"/>
            <ac:picMk id="10" creationId="{D26F0196-0960-4E30-8D0F-9CFD7056C8D7}"/>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hyperlink" Target="https://en.wikipedia.org/wiki/B"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hyperlink" Target="https://en.wikipedia.org/wiki/B"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987425-8F2C-4048-A96C-18A4CFD17AE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D329FF7-758E-4846-A615-1426C321AC94}">
      <dgm:prSet/>
      <dgm:spPr/>
      <dgm:t>
        <a:bodyPr/>
        <a:lstStyle/>
        <a:p>
          <a:pPr>
            <a:lnSpc>
              <a:spcPct val="100000"/>
            </a:lnSpc>
            <a:defRPr cap="all"/>
          </a:pPr>
          <a:r>
            <a:rPr lang="es-CO">
              <a:latin typeface="Century Gothic" panose="020B0502020202020204"/>
            </a:rPr>
            <a:t>Cuantitativos:</a:t>
          </a:r>
          <a:r>
            <a:rPr lang="es-CO"/>
            <a:t> se comunican en tablas, graficas, diagramas y/o figuras.</a:t>
          </a:r>
          <a:endParaRPr lang="en-US"/>
        </a:p>
      </dgm:t>
    </dgm:pt>
    <dgm:pt modelId="{BCFF40C1-41C5-4493-ABA1-499C1E6AC037}" type="parTrans" cxnId="{7543B68F-B183-4B20-9536-C90C76F0040D}">
      <dgm:prSet/>
      <dgm:spPr/>
      <dgm:t>
        <a:bodyPr/>
        <a:lstStyle/>
        <a:p>
          <a:endParaRPr lang="en-US"/>
        </a:p>
      </dgm:t>
    </dgm:pt>
    <dgm:pt modelId="{8B8D336C-6C67-48FD-8A64-B558EEA9D3B8}" type="sibTrans" cxnId="{7543B68F-B183-4B20-9536-C90C76F0040D}">
      <dgm:prSet/>
      <dgm:spPr/>
      <dgm:t>
        <a:bodyPr/>
        <a:lstStyle/>
        <a:p>
          <a:pPr>
            <a:lnSpc>
              <a:spcPct val="100000"/>
            </a:lnSpc>
          </a:pPr>
          <a:endParaRPr lang="en-US"/>
        </a:p>
      </dgm:t>
    </dgm:pt>
    <dgm:pt modelId="{E8FAB0CA-7926-4E0F-A88B-C6941C9F74EA}">
      <dgm:prSet/>
      <dgm:spPr/>
      <dgm:t>
        <a:bodyPr/>
        <a:lstStyle/>
        <a:p>
          <a:pPr>
            <a:lnSpc>
              <a:spcPct val="100000"/>
            </a:lnSpc>
            <a:defRPr cap="all"/>
          </a:pPr>
          <a:r>
            <a:rPr lang="es-CO"/>
            <a:t>El primer párrafo debe ser utilizado para resumir en una frase concisa, clara y directa, el hallazgo principal del estudio. Esta sección debe ser escrita utilizando los verbos en pasado. </a:t>
          </a:r>
          <a:endParaRPr lang="en-US"/>
        </a:p>
      </dgm:t>
    </dgm:pt>
    <dgm:pt modelId="{E3265BCC-A454-457F-8D01-4945D84537FE}" type="parTrans" cxnId="{D18DA019-3C5B-42AC-A39A-96C40E74925E}">
      <dgm:prSet/>
      <dgm:spPr/>
      <dgm:t>
        <a:bodyPr/>
        <a:lstStyle/>
        <a:p>
          <a:endParaRPr lang="en-US"/>
        </a:p>
      </dgm:t>
    </dgm:pt>
    <dgm:pt modelId="{8B93FB18-0D4A-46A1-AD4F-BCA36928550C}" type="sibTrans" cxnId="{D18DA019-3C5B-42AC-A39A-96C40E74925E}">
      <dgm:prSet/>
      <dgm:spPr/>
      <dgm:t>
        <a:bodyPr/>
        <a:lstStyle/>
        <a:p>
          <a:endParaRPr lang="en-US"/>
        </a:p>
      </dgm:t>
    </dgm:pt>
    <dgm:pt modelId="{46559AB4-EC4F-467C-A23E-5B3134C94B51}">
      <dgm:prSet phldr="0"/>
      <dgm:spPr/>
      <dgm:t>
        <a:bodyPr/>
        <a:lstStyle/>
        <a:p>
          <a:pPr>
            <a:lnSpc>
              <a:spcPct val="100000"/>
            </a:lnSpc>
            <a:defRPr cap="all"/>
          </a:pPr>
          <a:r>
            <a:rPr lang="es-CO">
              <a:latin typeface="Century Gothic" panose="020B0502020202020204"/>
            </a:rPr>
            <a:t>Cualitativos</a:t>
          </a:r>
          <a:r>
            <a:rPr lang="es-CO"/>
            <a:t>: son narrativos y argumentanttivos.</a:t>
          </a:r>
        </a:p>
      </dgm:t>
    </dgm:pt>
    <dgm:pt modelId="{8C09D40C-3F09-4224-8746-7F0CD5153FC9}" type="parTrans" cxnId="{A98C9D84-53CC-4C81-BE62-0D2C333460D4}">
      <dgm:prSet/>
      <dgm:spPr/>
    </dgm:pt>
    <dgm:pt modelId="{E38CBDAF-0227-4214-BAA6-9F3FF3E231A0}" type="sibTrans" cxnId="{A98C9D84-53CC-4C81-BE62-0D2C333460D4}">
      <dgm:prSet/>
      <dgm:spPr/>
    </dgm:pt>
    <dgm:pt modelId="{2E350A50-B99E-4E3C-B400-25A4F371A4C7}" type="pres">
      <dgm:prSet presAssocID="{64987425-8F2C-4048-A96C-18A4CFD17AEC}" presName="root" presStyleCnt="0">
        <dgm:presLayoutVars>
          <dgm:dir/>
          <dgm:resizeHandles val="exact"/>
        </dgm:presLayoutVars>
      </dgm:prSet>
      <dgm:spPr/>
    </dgm:pt>
    <dgm:pt modelId="{8CC00E1F-B329-4EF7-9DCC-41BE881FC5C4}" type="pres">
      <dgm:prSet presAssocID="{1D329FF7-758E-4846-A615-1426C321AC94}" presName="compNode" presStyleCnt="0"/>
      <dgm:spPr/>
    </dgm:pt>
    <dgm:pt modelId="{529B5321-1528-4AEB-99B6-B6B081B0B43A}" type="pres">
      <dgm:prSet presAssocID="{1D329FF7-758E-4846-A615-1426C321AC94}" presName="iconBgRect" presStyleLbl="bgShp" presStyleIdx="0" presStyleCnt="3"/>
      <dgm:spPr/>
    </dgm:pt>
    <dgm:pt modelId="{29AB0445-42C0-4F7C-976F-1054C8C0F048}" type="pres">
      <dgm:prSet presAssocID="{1D329FF7-758E-4846-A615-1426C321AC9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E394783D-4F1A-4227-9AD2-A0002D571183}" type="pres">
      <dgm:prSet presAssocID="{1D329FF7-758E-4846-A615-1426C321AC94}" presName="spaceRect" presStyleCnt="0"/>
      <dgm:spPr/>
    </dgm:pt>
    <dgm:pt modelId="{4A4D080F-B804-4A8F-8F30-8DBF5C0F5240}" type="pres">
      <dgm:prSet presAssocID="{1D329FF7-758E-4846-A615-1426C321AC94}" presName="textRect" presStyleLbl="revTx" presStyleIdx="0" presStyleCnt="3">
        <dgm:presLayoutVars>
          <dgm:chMax val="1"/>
          <dgm:chPref val="1"/>
        </dgm:presLayoutVars>
      </dgm:prSet>
      <dgm:spPr/>
    </dgm:pt>
    <dgm:pt modelId="{5E88A24E-1DB6-4BAB-A552-45EB66D8C6AF}" type="pres">
      <dgm:prSet presAssocID="{8B8D336C-6C67-48FD-8A64-B558EEA9D3B8}" presName="sibTrans" presStyleCnt="0"/>
      <dgm:spPr/>
    </dgm:pt>
    <dgm:pt modelId="{A3C87413-CD0D-4CBE-81A5-8B194F9BE4E4}" type="pres">
      <dgm:prSet presAssocID="{46559AB4-EC4F-467C-A23E-5B3134C94B51}" presName="compNode" presStyleCnt="0"/>
      <dgm:spPr/>
    </dgm:pt>
    <dgm:pt modelId="{AF9D1E08-40B9-4A6C-A303-809A333C3F44}" type="pres">
      <dgm:prSet presAssocID="{46559AB4-EC4F-467C-A23E-5B3134C94B51}" presName="iconBgRect" presStyleLbl="bgShp" presStyleIdx="1" presStyleCnt="3"/>
      <dgm:spPr/>
    </dgm:pt>
    <dgm:pt modelId="{D35B65BE-8D9B-4CAF-9C3A-D60ABED0CA68}" type="pres">
      <dgm:prSet presAssocID="{46559AB4-EC4F-467C-A23E-5B3134C94B5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dgm:spPr>
    </dgm:pt>
    <dgm:pt modelId="{4506D5D0-3261-4D92-B459-ED76C6276516}" type="pres">
      <dgm:prSet presAssocID="{46559AB4-EC4F-467C-A23E-5B3134C94B51}" presName="spaceRect" presStyleCnt="0"/>
      <dgm:spPr/>
    </dgm:pt>
    <dgm:pt modelId="{A68FD8D0-5F07-4444-884A-FB8C359252F7}" type="pres">
      <dgm:prSet presAssocID="{46559AB4-EC4F-467C-A23E-5B3134C94B51}" presName="textRect" presStyleLbl="revTx" presStyleIdx="1" presStyleCnt="3">
        <dgm:presLayoutVars>
          <dgm:chMax val="1"/>
          <dgm:chPref val="1"/>
        </dgm:presLayoutVars>
      </dgm:prSet>
      <dgm:spPr/>
    </dgm:pt>
    <dgm:pt modelId="{A58C419D-C73A-4E1D-9005-733EDB1EB459}" type="pres">
      <dgm:prSet presAssocID="{E38CBDAF-0227-4214-BAA6-9F3FF3E231A0}" presName="sibTrans" presStyleCnt="0"/>
      <dgm:spPr/>
    </dgm:pt>
    <dgm:pt modelId="{9030C87F-4C44-484E-B447-0F6050E541FA}" type="pres">
      <dgm:prSet presAssocID="{E8FAB0CA-7926-4E0F-A88B-C6941C9F74EA}" presName="compNode" presStyleCnt="0"/>
      <dgm:spPr/>
    </dgm:pt>
    <dgm:pt modelId="{23F8003F-7F38-4BF1-A415-FB82602A7411}" type="pres">
      <dgm:prSet presAssocID="{E8FAB0CA-7926-4E0F-A88B-C6941C9F74EA}" presName="iconBgRect" presStyleLbl="bgShp" presStyleIdx="2" presStyleCnt="3"/>
      <dgm:spPr/>
    </dgm:pt>
    <dgm:pt modelId="{15A7F9C4-EF28-4F30-BE75-BA470B25444A}" type="pres">
      <dgm:prSet presAssocID="{E8FAB0CA-7926-4E0F-A88B-C6941C9F74E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illas"/>
        </a:ext>
      </dgm:extLst>
    </dgm:pt>
    <dgm:pt modelId="{CE9B1602-624A-474E-AE6A-A67B353D7B1E}" type="pres">
      <dgm:prSet presAssocID="{E8FAB0CA-7926-4E0F-A88B-C6941C9F74EA}" presName="spaceRect" presStyleCnt="0"/>
      <dgm:spPr/>
    </dgm:pt>
    <dgm:pt modelId="{A6133003-CC40-45E9-AEC3-747DF79E1601}" type="pres">
      <dgm:prSet presAssocID="{E8FAB0CA-7926-4E0F-A88B-C6941C9F74EA}" presName="textRect" presStyleLbl="revTx" presStyleIdx="2" presStyleCnt="3">
        <dgm:presLayoutVars>
          <dgm:chMax val="1"/>
          <dgm:chPref val="1"/>
        </dgm:presLayoutVars>
      </dgm:prSet>
      <dgm:spPr/>
    </dgm:pt>
  </dgm:ptLst>
  <dgm:cxnLst>
    <dgm:cxn modelId="{D18DA019-3C5B-42AC-A39A-96C40E74925E}" srcId="{64987425-8F2C-4048-A96C-18A4CFD17AEC}" destId="{E8FAB0CA-7926-4E0F-A88B-C6941C9F74EA}" srcOrd="2" destOrd="0" parTransId="{E3265BCC-A454-457F-8D01-4945D84537FE}" sibTransId="{8B93FB18-0D4A-46A1-AD4F-BCA36928550C}"/>
    <dgm:cxn modelId="{DC3F3627-10E3-4FCE-BFCE-D7EDE31A3330}" type="presOf" srcId="{E8FAB0CA-7926-4E0F-A88B-C6941C9F74EA}" destId="{A6133003-CC40-45E9-AEC3-747DF79E1601}" srcOrd="0" destOrd="0" presId="urn:microsoft.com/office/officeart/2018/5/layout/IconCircleLabelList"/>
    <dgm:cxn modelId="{21DBC773-1421-45B1-BC30-0C19469596BB}" type="presOf" srcId="{64987425-8F2C-4048-A96C-18A4CFD17AEC}" destId="{2E350A50-B99E-4E3C-B400-25A4F371A4C7}" srcOrd="0" destOrd="0" presId="urn:microsoft.com/office/officeart/2018/5/layout/IconCircleLabelList"/>
    <dgm:cxn modelId="{A98C9D84-53CC-4C81-BE62-0D2C333460D4}" srcId="{64987425-8F2C-4048-A96C-18A4CFD17AEC}" destId="{46559AB4-EC4F-467C-A23E-5B3134C94B51}" srcOrd="1" destOrd="0" parTransId="{8C09D40C-3F09-4224-8746-7F0CD5153FC9}" sibTransId="{E38CBDAF-0227-4214-BAA6-9F3FF3E231A0}"/>
    <dgm:cxn modelId="{7543B68F-B183-4B20-9536-C90C76F0040D}" srcId="{64987425-8F2C-4048-A96C-18A4CFD17AEC}" destId="{1D329FF7-758E-4846-A615-1426C321AC94}" srcOrd="0" destOrd="0" parTransId="{BCFF40C1-41C5-4493-ABA1-499C1E6AC037}" sibTransId="{8B8D336C-6C67-48FD-8A64-B558EEA9D3B8}"/>
    <dgm:cxn modelId="{99E3B299-4663-4D7F-9AD0-59A86748938A}" type="presOf" srcId="{46559AB4-EC4F-467C-A23E-5B3134C94B51}" destId="{A68FD8D0-5F07-4444-884A-FB8C359252F7}" srcOrd="0" destOrd="0" presId="urn:microsoft.com/office/officeart/2018/5/layout/IconCircleLabelList"/>
    <dgm:cxn modelId="{13735BDF-C723-4F61-B32F-7963E8D6D4BB}" type="presOf" srcId="{1D329FF7-758E-4846-A615-1426C321AC94}" destId="{4A4D080F-B804-4A8F-8F30-8DBF5C0F5240}" srcOrd="0" destOrd="0" presId="urn:microsoft.com/office/officeart/2018/5/layout/IconCircleLabelList"/>
    <dgm:cxn modelId="{669E176A-6DBD-44B3-A97A-35CECB0B0E2D}" type="presParOf" srcId="{2E350A50-B99E-4E3C-B400-25A4F371A4C7}" destId="{8CC00E1F-B329-4EF7-9DCC-41BE881FC5C4}" srcOrd="0" destOrd="0" presId="urn:microsoft.com/office/officeart/2018/5/layout/IconCircleLabelList"/>
    <dgm:cxn modelId="{2B77C3D2-C3C3-41D6-9C45-C46431C66FE0}" type="presParOf" srcId="{8CC00E1F-B329-4EF7-9DCC-41BE881FC5C4}" destId="{529B5321-1528-4AEB-99B6-B6B081B0B43A}" srcOrd="0" destOrd="0" presId="urn:microsoft.com/office/officeart/2018/5/layout/IconCircleLabelList"/>
    <dgm:cxn modelId="{61E7421E-559B-40D5-868C-C2AFF3FD82E3}" type="presParOf" srcId="{8CC00E1F-B329-4EF7-9DCC-41BE881FC5C4}" destId="{29AB0445-42C0-4F7C-976F-1054C8C0F048}" srcOrd="1" destOrd="0" presId="urn:microsoft.com/office/officeart/2018/5/layout/IconCircleLabelList"/>
    <dgm:cxn modelId="{94F04A74-F116-45D1-9D4B-62BFDF4D883C}" type="presParOf" srcId="{8CC00E1F-B329-4EF7-9DCC-41BE881FC5C4}" destId="{E394783D-4F1A-4227-9AD2-A0002D571183}" srcOrd="2" destOrd="0" presId="urn:microsoft.com/office/officeart/2018/5/layout/IconCircleLabelList"/>
    <dgm:cxn modelId="{3829FE22-4B00-4515-880F-3AE0A18EF4D0}" type="presParOf" srcId="{8CC00E1F-B329-4EF7-9DCC-41BE881FC5C4}" destId="{4A4D080F-B804-4A8F-8F30-8DBF5C0F5240}" srcOrd="3" destOrd="0" presId="urn:microsoft.com/office/officeart/2018/5/layout/IconCircleLabelList"/>
    <dgm:cxn modelId="{9B833693-3668-4BFE-9E43-71E91DFC57C8}" type="presParOf" srcId="{2E350A50-B99E-4E3C-B400-25A4F371A4C7}" destId="{5E88A24E-1DB6-4BAB-A552-45EB66D8C6AF}" srcOrd="1" destOrd="0" presId="urn:microsoft.com/office/officeart/2018/5/layout/IconCircleLabelList"/>
    <dgm:cxn modelId="{1E4256A3-0168-4D27-86EF-9E1AEB5B3102}" type="presParOf" srcId="{2E350A50-B99E-4E3C-B400-25A4F371A4C7}" destId="{A3C87413-CD0D-4CBE-81A5-8B194F9BE4E4}" srcOrd="2" destOrd="0" presId="urn:microsoft.com/office/officeart/2018/5/layout/IconCircleLabelList"/>
    <dgm:cxn modelId="{B0585EFF-3C23-48B8-B55E-FECD597FAE01}" type="presParOf" srcId="{A3C87413-CD0D-4CBE-81A5-8B194F9BE4E4}" destId="{AF9D1E08-40B9-4A6C-A303-809A333C3F44}" srcOrd="0" destOrd="0" presId="urn:microsoft.com/office/officeart/2018/5/layout/IconCircleLabelList"/>
    <dgm:cxn modelId="{888B5456-8D62-4BB2-8A66-62CD80E40243}" type="presParOf" srcId="{A3C87413-CD0D-4CBE-81A5-8B194F9BE4E4}" destId="{D35B65BE-8D9B-4CAF-9C3A-D60ABED0CA68}" srcOrd="1" destOrd="0" presId="urn:microsoft.com/office/officeart/2018/5/layout/IconCircleLabelList"/>
    <dgm:cxn modelId="{F1CE4BA7-0A57-4C37-86D0-3FBD443C6FC6}" type="presParOf" srcId="{A3C87413-CD0D-4CBE-81A5-8B194F9BE4E4}" destId="{4506D5D0-3261-4D92-B459-ED76C6276516}" srcOrd="2" destOrd="0" presId="urn:microsoft.com/office/officeart/2018/5/layout/IconCircleLabelList"/>
    <dgm:cxn modelId="{9987F568-6999-4250-9366-9C839DE66892}" type="presParOf" srcId="{A3C87413-CD0D-4CBE-81A5-8B194F9BE4E4}" destId="{A68FD8D0-5F07-4444-884A-FB8C359252F7}" srcOrd="3" destOrd="0" presId="urn:microsoft.com/office/officeart/2018/5/layout/IconCircleLabelList"/>
    <dgm:cxn modelId="{34930DED-5876-4CE1-8218-9FC705C9A79E}" type="presParOf" srcId="{2E350A50-B99E-4E3C-B400-25A4F371A4C7}" destId="{A58C419D-C73A-4E1D-9005-733EDB1EB459}" srcOrd="3" destOrd="0" presId="urn:microsoft.com/office/officeart/2018/5/layout/IconCircleLabelList"/>
    <dgm:cxn modelId="{CB300AAA-40C8-4260-B3A3-5A10EFA17761}" type="presParOf" srcId="{2E350A50-B99E-4E3C-B400-25A4F371A4C7}" destId="{9030C87F-4C44-484E-B447-0F6050E541FA}" srcOrd="4" destOrd="0" presId="urn:microsoft.com/office/officeart/2018/5/layout/IconCircleLabelList"/>
    <dgm:cxn modelId="{BE5E3AFD-9ABF-48BA-BA28-69446685721D}" type="presParOf" srcId="{9030C87F-4C44-484E-B447-0F6050E541FA}" destId="{23F8003F-7F38-4BF1-A415-FB82602A7411}" srcOrd="0" destOrd="0" presId="urn:microsoft.com/office/officeart/2018/5/layout/IconCircleLabelList"/>
    <dgm:cxn modelId="{966A9E68-9E35-401E-BF5F-4DD4B440DE47}" type="presParOf" srcId="{9030C87F-4C44-484E-B447-0F6050E541FA}" destId="{15A7F9C4-EF28-4F30-BE75-BA470B25444A}" srcOrd="1" destOrd="0" presId="urn:microsoft.com/office/officeart/2018/5/layout/IconCircleLabelList"/>
    <dgm:cxn modelId="{4D4D6910-5676-4480-96CD-B6B4732CD6E0}" type="presParOf" srcId="{9030C87F-4C44-484E-B447-0F6050E541FA}" destId="{CE9B1602-624A-474E-AE6A-A67B353D7B1E}" srcOrd="2" destOrd="0" presId="urn:microsoft.com/office/officeart/2018/5/layout/IconCircleLabelList"/>
    <dgm:cxn modelId="{604CE36A-B628-4BAA-81B1-642F33B0CC9E}" type="presParOf" srcId="{9030C87F-4C44-484E-B447-0F6050E541FA}" destId="{A6133003-CC40-45E9-AEC3-747DF79E160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9B5321-1528-4AEB-99B6-B6B081B0B43A}">
      <dsp:nvSpPr>
        <dsp:cNvPr id="0" name=""/>
        <dsp:cNvSpPr/>
      </dsp:nvSpPr>
      <dsp:spPr>
        <a:xfrm>
          <a:off x="1330010" y="12907"/>
          <a:ext cx="1715625" cy="17156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AB0445-42C0-4F7C-976F-1054C8C0F048}">
      <dsp:nvSpPr>
        <dsp:cNvPr id="0" name=""/>
        <dsp:cNvSpPr/>
      </dsp:nvSpPr>
      <dsp:spPr>
        <a:xfrm>
          <a:off x="1695635" y="378533"/>
          <a:ext cx="984375" cy="984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A4D080F-B804-4A8F-8F30-8DBF5C0F5240}">
      <dsp:nvSpPr>
        <dsp:cNvPr id="0" name=""/>
        <dsp:cNvSpPr/>
      </dsp:nvSpPr>
      <dsp:spPr>
        <a:xfrm>
          <a:off x="781572" y="2262908"/>
          <a:ext cx="28125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CO" sz="1100" kern="1200">
              <a:latin typeface="Century Gothic" panose="020B0502020202020204"/>
            </a:rPr>
            <a:t>Cuantitativos:</a:t>
          </a:r>
          <a:r>
            <a:rPr lang="es-CO" sz="1100" kern="1200"/>
            <a:t> se comunican en tablas, graficas, diagramas y/o figuras.</a:t>
          </a:r>
          <a:endParaRPr lang="en-US" sz="1100" kern="1200"/>
        </a:p>
      </dsp:txBody>
      <dsp:txXfrm>
        <a:off x="781572" y="2262908"/>
        <a:ext cx="2812500" cy="1035000"/>
      </dsp:txXfrm>
    </dsp:sp>
    <dsp:sp modelId="{AF9D1E08-40B9-4A6C-A303-809A333C3F44}">
      <dsp:nvSpPr>
        <dsp:cNvPr id="0" name=""/>
        <dsp:cNvSpPr/>
      </dsp:nvSpPr>
      <dsp:spPr>
        <a:xfrm>
          <a:off x="4634697" y="12907"/>
          <a:ext cx="1715625" cy="17156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5B65BE-8D9B-4CAF-9C3A-D60ABED0CA68}">
      <dsp:nvSpPr>
        <dsp:cNvPr id="0" name=""/>
        <dsp:cNvSpPr/>
      </dsp:nvSpPr>
      <dsp:spPr>
        <a:xfrm>
          <a:off x="5000322" y="378533"/>
          <a:ext cx="984375" cy="984375"/>
        </a:xfrm>
        <a:prstGeom prst="rect">
          <a:avLst/>
        </a:prstGeom>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8FD8D0-5F07-4444-884A-FB8C359252F7}">
      <dsp:nvSpPr>
        <dsp:cNvPr id="0" name=""/>
        <dsp:cNvSpPr/>
      </dsp:nvSpPr>
      <dsp:spPr>
        <a:xfrm>
          <a:off x="4086260" y="2262908"/>
          <a:ext cx="28125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CO" sz="1100" kern="1200">
              <a:latin typeface="Century Gothic" panose="020B0502020202020204"/>
            </a:rPr>
            <a:t>Cualitativos</a:t>
          </a:r>
          <a:r>
            <a:rPr lang="es-CO" sz="1100" kern="1200"/>
            <a:t>: son narrativos y argumentanttivos.</a:t>
          </a:r>
        </a:p>
      </dsp:txBody>
      <dsp:txXfrm>
        <a:off x="4086260" y="2262908"/>
        <a:ext cx="2812500" cy="1035000"/>
      </dsp:txXfrm>
    </dsp:sp>
    <dsp:sp modelId="{23F8003F-7F38-4BF1-A415-FB82602A7411}">
      <dsp:nvSpPr>
        <dsp:cNvPr id="0" name=""/>
        <dsp:cNvSpPr/>
      </dsp:nvSpPr>
      <dsp:spPr>
        <a:xfrm>
          <a:off x="7939385" y="12907"/>
          <a:ext cx="1715625" cy="17156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A7F9C4-EF28-4F30-BE75-BA470B25444A}">
      <dsp:nvSpPr>
        <dsp:cNvPr id="0" name=""/>
        <dsp:cNvSpPr/>
      </dsp:nvSpPr>
      <dsp:spPr>
        <a:xfrm>
          <a:off x="8305010" y="378533"/>
          <a:ext cx="984375" cy="9843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6133003-CC40-45E9-AEC3-747DF79E1601}">
      <dsp:nvSpPr>
        <dsp:cNvPr id="0" name=""/>
        <dsp:cNvSpPr/>
      </dsp:nvSpPr>
      <dsp:spPr>
        <a:xfrm>
          <a:off x="7390947" y="2262908"/>
          <a:ext cx="28125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CO" sz="1100" kern="1200"/>
            <a:t>El primer párrafo debe ser utilizado para resumir en una frase concisa, clara y directa, el hallazgo principal del estudio. Esta sección debe ser escrita utilizando los verbos en pasado. </a:t>
          </a:r>
          <a:endParaRPr lang="en-US" sz="1100" kern="1200"/>
        </a:p>
      </dsp:txBody>
      <dsp:txXfrm>
        <a:off x="7390947" y="2262908"/>
        <a:ext cx="2812500" cy="1035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a:p>
        </p:txBody>
      </p:sp>
      <p:sp>
        <p:nvSpPr>
          <p:cNvPr id="3" name="Subtitle 2"/>
          <p:cNvSpPr>
            <a:spLocks noGrp="1"/>
          </p:cNvSpPr>
          <p:nvPr>
            <p:ph type="subTitle" idx="1"/>
          </p:nvPr>
        </p:nvSpPr>
        <p:spPr>
          <a:xfrm>
            <a:off x="810001" y="5280847"/>
            <a:ext cx="10572000" cy="434974"/>
          </a:xfrm>
          <a:effectLst/>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08B9EBBA-996F-894A-B54A-D6246ED52CEA}" type="datetimeFigureOut">
              <a:rPr lang="en-US" dirty="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a:effectLst/>
        </p:spPr>
        <p:txBody>
          <a:bodyPr anchor="b">
            <a:normAutofit/>
          </a:bodyPr>
          <a:lstStyle>
            <a:lvl1pPr algn="l">
              <a:defRPr sz="2400" b="0"/>
            </a:lvl1pPr>
          </a:lstStyle>
          <a:p>
            <a:r>
              <a:rPr lang="es-ES"/>
              <a:t>Haga clic para modificar el estilo de título del patrón</a:t>
            </a:r>
            <a:endParaRPr lang="en-US"/>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a:p>
        </p:txBody>
      </p:sp>
      <p:sp>
        <p:nvSpPr>
          <p:cNvPr id="4" name="Text Placeholder 3"/>
          <p:cNvSpPr>
            <a:spLocks noGrp="1"/>
          </p:cNvSpPr>
          <p:nvPr>
            <p:ph type="body" sz="half" idx="2"/>
          </p:nvPr>
        </p:nvSpPr>
        <p:spPr>
          <a:xfrm>
            <a:off x="814728" y="2344684"/>
            <a:ext cx="4852988" cy="3516365"/>
          </a:xfrm>
          <a:effectLst/>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1/21/2022</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a:effectLst/>
        </p:spPr>
        <p:txBody>
          <a:bodyPr anchor="b">
            <a:normAutofit/>
          </a:bodyPr>
          <a:lstStyle>
            <a:lvl1pPr algn="l">
              <a:defRPr sz="2400" b="0"/>
            </a:lvl1pPr>
          </a:lstStyle>
          <a:p>
            <a:r>
              <a:rPr lang="es-ES"/>
              <a:t>Haga clic para modificar el estilo de título del patrón</a:t>
            </a:r>
            <a:endParaRPr lang="en-US"/>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a:p>
        </p:txBody>
      </p:sp>
      <p:sp>
        <p:nvSpPr>
          <p:cNvPr id="4" name="Text Placeholder 3"/>
          <p:cNvSpPr>
            <a:spLocks noGrp="1"/>
          </p:cNvSpPr>
          <p:nvPr>
            <p:ph type="body" sz="half" idx="2"/>
          </p:nvPr>
        </p:nvSpPr>
        <p:spPr>
          <a:xfrm>
            <a:off x="810000" y="5367338"/>
            <a:ext cx="10561418" cy="493712"/>
          </a:xfrm>
          <a:effectLst/>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Editar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Editar los estilos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C6C52C72-DE31-F449-A4ED-4C594FD91407}" type="datetimeFigureOut">
              <a:rPr lang="en-US" dirty="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D62726E-379B-B349-9EED-81ED093FA806}" type="datetimeFigureOut">
              <a:rPr lang="en-US" dirty="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a:p>
        </p:txBody>
      </p:sp>
      <p:sp>
        <p:nvSpPr>
          <p:cNvPr id="3" name="Content Placeholder 2"/>
          <p:cNvSpPr>
            <a:spLocks noGrp="1"/>
          </p:cNvSpPr>
          <p:nvPr>
            <p:ph idx="1"/>
          </p:nvPr>
        </p:nvSpPr>
        <p:spPr>
          <a:xfrm>
            <a:off x="818712" y="2222287"/>
            <a:ext cx="10554574" cy="3636511"/>
          </a:xfrm>
          <a:effectLst/>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9B3A1323-8D79-1946-B0D7-40001CF92E9D}" type="datetimeFigureOut">
              <a:rPr lang="en-US" dirty="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a:p>
        </p:txBody>
      </p:sp>
      <p:sp>
        <p:nvSpPr>
          <p:cNvPr id="3" name="Text Placeholder 2"/>
          <p:cNvSpPr>
            <a:spLocks noGrp="1"/>
          </p:cNvSpPr>
          <p:nvPr>
            <p:ph type="body" idx="1"/>
          </p:nvPr>
        </p:nvSpPr>
        <p:spPr>
          <a:xfrm>
            <a:off x="810000" y="5281201"/>
            <a:ext cx="10561418" cy="433955"/>
          </a:xfrm>
          <a:effectLst/>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818712" y="2222287"/>
            <a:ext cx="5185873" cy="3638763"/>
          </a:xfrm>
          <a:effectLst/>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87415" y="2222287"/>
            <a:ext cx="5194583" cy="3638764"/>
          </a:xfrm>
          <a:effectLst/>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57302355-E14B-8545-A8F8-0FE83CC9D524}" type="datetimeFigureOut">
              <a:rPr lang="en-US" dirty="0"/>
              <a:pPr/>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Dos objetos">
    <p:spTree>
      <p:nvGrpSpPr>
        <p:cNvPr id="1" name=""/>
        <p:cNvGrpSpPr/>
        <p:nvPr/>
      </p:nvGrpSpPr>
      <p:grpSpPr>
        <a:xfrm>
          <a:off x="0" y="0"/>
          <a:ext cx="0" cy="0"/>
          <a:chOff x="0" y="0"/>
          <a:chExt cx="0" cy="0"/>
        </a:xfrm>
      </p:grpSpPr>
      <p:sp>
        <p:nvSpPr>
          <p:cNvPr id="8" name="Freeform 6"/>
          <p:cNvSpPr/>
          <p:nvPr/>
        </p:nvSpPr>
        <p:spPr bwMode="auto">
          <a:xfrm>
            <a:off x="0" y="0"/>
            <a:ext cx="12192000" cy="160673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818712" y="1606731"/>
            <a:ext cx="5185873" cy="4254319"/>
          </a:xfrm>
          <a:effectLst/>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87415" y="1606731"/>
            <a:ext cx="5194583" cy="4254320"/>
          </a:xfrm>
          <a:effectLst/>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57302355-E14B-8545-A8F8-0FE83CC9D524}" type="datetimeFigureOut">
              <a:rPr lang="en-US" dirty="0"/>
              <a:pPr/>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4173695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814728" y="2174875"/>
            <a:ext cx="5189857" cy="576262"/>
          </a:xfrm>
          <a:effectLst/>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814729" y="2751138"/>
            <a:ext cx="5189856" cy="3109913"/>
          </a:xfrm>
          <a:effectLst/>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187415" y="2174875"/>
            <a:ext cx="5194583" cy="576262"/>
          </a:xfrm>
          <a:effectLst/>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87415" y="2751138"/>
            <a:ext cx="5194583" cy="3109913"/>
          </a:xfrm>
          <a:effectLst/>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02640F58-564D-2B4F-AE67-E407BA4FCF45}" type="datetimeFigureOut">
              <a:rPr lang="en-US" dirty="0"/>
              <a:pPr/>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F13A34C8-038E-2045-AF43-DF7DBB8E0E9E}" type="datetimeFigureOut">
              <a:rPr lang="en-US" dirty="0"/>
              <a:pPr/>
              <a:t>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a:p>
        </p:txBody>
      </p:sp>
      <p:sp>
        <p:nvSpPr>
          <p:cNvPr id="3" name="Content Placeholder 2"/>
          <p:cNvSpPr>
            <a:spLocks noGrp="1"/>
          </p:cNvSpPr>
          <p:nvPr>
            <p:ph idx="1"/>
          </p:nvPr>
        </p:nvSpPr>
        <p:spPr>
          <a:xfrm>
            <a:off x="4855633" y="446088"/>
            <a:ext cx="6252633" cy="5414963"/>
          </a:xfrm>
          <a:effectLst/>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1073151" y="2260738"/>
            <a:ext cx="3547533" cy="3600311"/>
          </a:xfrm>
          <a:effectLst/>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1/21/2022</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7" r:id="rId5"/>
    <p:sldLayoutId id="2147483653" r:id="rId6"/>
    <p:sldLayoutId id="2147483654" r:id="rId7"/>
    <p:sldLayoutId id="2147483655" r:id="rId8"/>
    <p:sldLayoutId id="2147483656" r:id="rId9"/>
    <p:sldLayoutId id="2147483663" r:id="rId10"/>
    <p:sldLayoutId id="2147483657" r:id="rId11"/>
    <p:sldLayoutId id="2147483666" r:id="rId12"/>
    <p:sldLayoutId id="2147483661" r:id="rId13"/>
    <p:sldLayoutId id="2147483658" r:id="rId14"/>
    <p:sldLayoutId id="2147483659" r:id="rId15"/>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7" Type="http://schemas.microsoft.com/office/2007/relationships/hdphoto" Target="../media/hdphoto2.wdp"/><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microsoft.com/office/2007/relationships/hdphoto" Target="../media/hdphoto1.wdp"/><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0.png"/><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ieee.org/conferences/publishing/templates.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edicionesdigitales.info/Manual/Manual/Welcome.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ugr.es/~filosofia/recursos/innovacion/convo-2005/trabajo-escrito/como-elaborar-un-articulo-cientifico.htm" TargetMode="External"/><Relationship Id="rId2" Type="http://schemas.openxmlformats.org/officeDocument/2006/relationships/hyperlink" Target="http://www.eumed.net/libros-gratis/2013a/1326/informe-laboratorio.html" TargetMode="External"/><Relationship Id="rId1" Type="http://schemas.openxmlformats.org/officeDocument/2006/relationships/slideLayout" Target="../slideLayouts/slideLayout2.xml"/><Relationship Id="rId4" Type="http://schemas.openxmlformats.org/officeDocument/2006/relationships/hyperlink" Target="https://www.scribd.com/document/345825134/INFORME-DE-LABORATORIO-TIPO-ARTI-CULO-CIENTI-FIC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AB32B8-54BB-4B70-9334-4CFB1EB84822}"/>
              </a:ext>
            </a:extLst>
          </p:cNvPr>
          <p:cNvSpPr>
            <a:spLocks noGrp="1"/>
          </p:cNvSpPr>
          <p:nvPr>
            <p:ph type="ctrTitle"/>
          </p:nvPr>
        </p:nvSpPr>
        <p:spPr>
          <a:xfrm>
            <a:off x="810001" y="808383"/>
            <a:ext cx="10572000" cy="3611815"/>
          </a:xfrm>
          <a:effectLst>
            <a:outerShdw blurRad="50800" dist="38100" dir="5400000" algn="t" rotWithShape="0">
              <a:prstClr val="black">
                <a:alpha val="40000"/>
              </a:prstClr>
            </a:outerShdw>
          </a:effectLst>
        </p:spPr>
        <p:txBody>
          <a:bodyPr anchor="b">
            <a:normAutofit/>
          </a:bodyPr>
          <a:lstStyle/>
          <a:p>
            <a:r>
              <a:rPr lang="es-CO" sz="6200" dirty="0" err="1">
                <a:solidFill>
                  <a:schemeClr val="bg1"/>
                </a:solidFill>
              </a:rPr>
              <a:t>Tips</a:t>
            </a:r>
            <a:r>
              <a:rPr lang="es-CO" sz="6200" dirty="0">
                <a:solidFill>
                  <a:schemeClr val="bg1"/>
                </a:solidFill>
              </a:rPr>
              <a:t> para realizar informes en formato IEEE</a:t>
            </a:r>
          </a:p>
        </p:txBody>
      </p:sp>
      <p:sp>
        <p:nvSpPr>
          <p:cNvPr id="9" name="Subtítulo 8">
            <a:extLst>
              <a:ext uri="{FF2B5EF4-FFF2-40B4-BE49-F238E27FC236}">
                <a16:creationId xmlns:a16="http://schemas.microsoft.com/office/drawing/2014/main" id="{D00E91F1-4784-4297-B120-4B95E448EF0F}"/>
              </a:ext>
            </a:extLst>
          </p:cNvPr>
          <p:cNvSpPr>
            <a:spLocks noGrp="1"/>
          </p:cNvSpPr>
          <p:nvPr>
            <p:ph type="subTitle" idx="1"/>
          </p:nvPr>
        </p:nvSpPr>
        <p:spPr>
          <a:xfrm>
            <a:off x="810000" y="5280846"/>
            <a:ext cx="6673641" cy="1249473"/>
          </a:xfrm>
        </p:spPr>
        <p:txBody>
          <a:bodyPr anchor="ctr"/>
          <a:lstStyle/>
          <a:p>
            <a:r>
              <a:rPr lang="es-CO" b="1" dirty="0"/>
              <a:t>Laboratorio de Fundamentos de Electrónica para IEE</a:t>
            </a:r>
          </a:p>
          <a:p>
            <a:r>
              <a:rPr lang="es-CO" sz="1600" dirty="0"/>
              <a:t>Departamento de Ingeniería eléctrica y electrónica</a:t>
            </a:r>
          </a:p>
        </p:txBody>
      </p:sp>
      <p:pic>
        <p:nvPicPr>
          <p:cNvPr id="5" name="Imagen 4">
            <a:extLst>
              <a:ext uri="{FF2B5EF4-FFF2-40B4-BE49-F238E27FC236}">
                <a16:creationId xmlns:a16="http://schemas.microsoft.com/office/drawing/2014/main" id="{A7977B5B-B83F-47ED-ABCD-63BA17F9B7F3}"/>
              </a:ext>
            </a:extLst>
          </p:cNvPr>
          <p:cNvPicPr>
            <a:picLocks noChangeAspect="1"/>
          </p:cNvPicPr>
          <p:nvPr/>
        </p:nvPicPr>
        <p:blipFill rotWithShape="1">
          <a:blip r:embed="rId2"/>
          <a:srcRect t="33433" b="33172"/>
          <a:stretch/>
        </p:blipFill>
        <p:spPr>
          <a:xfrm>
            <a:off x="8157063" y="5408853"/>
            <a:ext cx="3358136" cy="1121467"/>
          </a:xfrm>
          <a:prstGeom prst="rect">
            <a:avLst/>
          </a:prstGeom>
        </p:spPr>
      </p:pic>
    </p:spTree>
    <p:extLst>
      <p:ext uri="{BB962C8B-B14F-4D97-AF65-F5344CB8AC3E}">
        <p14:creationId xmlns:p14="http://schemas.microsoft.com/office/powerpoint/2010/main" val="1485988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9D831EE-AE21-402E-A317-F928D88A101E}"/>
              </a:ext>
            </a:extLst>
          </p:cNvPr>
          <p:cNvSpPr>
            <a:spLocks noGrp="1"/>
          </p:cNvSpPr>
          <p:nvPr>
            <p:ph type="title"/>
          </p:nvPr>
        </p:nvSpPr>
        <p:spPr>
          <a:effectLst>
            <a:outerShdw blurRad="50800" dist="38100" dir="5400000" algn="t" rotWithShape="0">
              <a:prstClr val="black">
                <a:alpha val="40000"/>
              </a:prstClr>
            </a:outerShdw>
          </a:effectLst>
        </p:spPr>
        <p:txBody>
          <a:bodyPr vert="horz" lIns="91440" tIns="45720" rIns="91440" bIns="45720" rtlCol="0" anchor="b">
            <a:noAutofit/>
          </a:bodyPr>
          <a:lstStyle/>
          <a:p>
            <a:r>
              <a:rPr lang="es-CO" sz="6200"/>
              <a:t>Informe: </a:t>
            </a:r>
            <a:r>
              <a:rPr lang="es-CO" sz="6600"/>
              <a:t>Introducción</a:t>
            </a:r>
            <a:endParaRPr lang="es-CO" sz="6200"/>
          </a:p>
        </p:txBody>
      </p:sp>
      <p:sp>
        <p:nvSpPr>
          <p:cNvPr id="7" name="Marcador de contenido 6">
            <a:extLst>
              <a:ext uri="{FF2B5EF4-FFF2-40B4-BE49-F238E27FC236}">
                <a16:creationId xmlns:a16="http://schemas.microsoft.com/office/drawing/2014/main" id="{85634D56-3D07-4972-B8F6-8B442D1CD9B4}"/>
              </a:ext>
            </a:extLst>
          </p:cNvPr>
          <p:cNvSpPr>
            <a:spLocks noGrp="1"/>
          </p:cNvSpPr>
          <p:nvPr>
            <p:ph idx="1"/>
          </p:nvPr>
        </p:nvSpPr>
        <p:spPr>
          <a:xfrm>
            <a:off x="801288" y="2054088"/>
            <a:ext cx="10554574" cy="4648272"/>
          </a:xfrm>
        </p:spPr>
        <p:txBody>
          <a:bodyPr>
            <a:noAutofit/>
          </a:bodyPr>
          <a:lstStyle/>
          <a:p>
            <a:pPr marL="0" indent="0" algn="just">
              <a:buNone/>
            </a:pPr>
            <a:r>
              <a:rPr lang="es-CO" dirty="0"/>
              <a:t>Debe responder a la pregunta de </a:t>
            </a:r>
            <a:r>
              <a:rPr lang="es-CO" i="1" dirty="0"/>
              <a:t>¿por qué se ha hecho este trabajo?, es decir, d</a:t>
            </a:r>
            <a:r>
              <a:rPr lang="es-CO" dirty="0"/>
              <a:t>escripción ampliada del propósito u objetivo del trabajo. </a:t>
            </a:r>
          </a:p>
          <a:p>
            <a:pPr marL="0" indent="0">
              <a:buNone/>
            </a:pPr>
            <a:endParaRPr lang="es-CO" dirty="0">
              <a:ea typeface="+mn-lt"/>
              <a:cs typeface="+mn-lt"/>
            </a:endParaRPr>
          </a:p>
          <a:p>
            <a:pPr>
              <a:buFont typeface="Wingdings 2"/>
              <a:buChar char=""/>
            </a:pPr>
            <a:r>
              <a:rPr lang="es-CO" dirty="0"/>
              <a:t>Mencione que contiene el artículo: hipótesis, metodologías, técnicas, etc. Especificar que aporta a lo que ya está hecho. (mínimo un párrafo).</a:t>
            </a:r>
          </a:p>
          <a:p>
            <a:pPr>
              <a:buFont typeface="Wingdings 2"/>
              <a:buChar char=""/>
            </a:pPr>
            <a:r>
              <a:rPr lang="es-CO" dirty="0">
                <a:ea typeface="+mn-lt"/>
                <a:cs typeface="+mn-lt"/>
              </a:rPr>
              <a:t>Debe mencionar un estado del arte. </a:t>
            </a:r>
            <a:r>
              <a:rPr lang="es-CO" dirty="0"/>
              <a:t>(mínimo un párrafo).</a:t>
            </a:r>
          </a:p>
          <a:p>
            <a:r>
              <a:rPr lang="es-CO" dirty="0"/>
              <a:t>El último párrafo de la introducción se utiliza para resumir o las secciones del reporte o el objetivo del estudio o el impacto de los resultados (según aplique). (mínimo un párrafo).</a:t>
            </a:r>
          </a:p>
        </p:txBody>
      </p:sp>
    </p:spTree>
    <p:extLst>
      <p:ext uri="{BB962C8B-B14F-4D97-AF65-F5344CB8AC3E}">
        <p14:creationId xmlns:p14="http://schemas.microsoft.com/office/powerpoint/2010/main" val="3144010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4" name="Título 3">
            <a:extLst>
              <a:ext uri="{FF2B5EF4-FFF2-40B4-BE49-F238E27FC236}">
                <a16:creationId xmlns:a16="http://schemas.microsoft.com/office/drawing/2014/main" id="{C9D831EE-AE21-402E-A317-F928D88A101E}"/>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100"/>
              <a:t>Informe: Introducción</a:t>
            </a:r>
          </a:p>
        </p:txBody>
      </p:sp>
      <p:pic>
        <p:nvPicPr>
          <p:cNvPr id="5" name="Imagen 5" descr="Imagen que contiene texto, periódico&#10;&#10;Descripción generada automáticamente">
            <a:extLst>
              <a:ext uri="{FF2B5EF4-FFF2-40B4-BE49-F238E27FC236}">
                <a16:creationId xmlns:a16="http://schemas.microsoft.com/office/drawing/2014/main" id="{F5A4484C-6A42-4800-84B8-DF312D74F56D}"/>
              </a:ext>
            </a:extLst>
          </p:cNvPr>
          <p:cNvPicPr>
            <a:picLocks noGrp="1" noChangeAspect="1"/>
          </p:cNvPicPr>
          <p:nvPr>
            <p:ph idx="1"/>
          </p:nvPr>
        </p:nvPicPr>
        <p:blipFill>
          <a:blip r:embed="rId3"/>
          <a:stretch>
            <a:fillRect/>
          </a:stretch>
        </p:blipFill>
        <p:spPr>
          <a:xfrm>
            <a:off x="4865351" y="801616"/>
            <a:ext cx="3360190" cy="5397897"/>
          </a:xfrm>
          <a:prstGeom prst="roundRect">
            <a:avLst>
              <a:gd name="adj" fmla="val 3876"/>
            </a:avLst>
          </a:prstGeom>
          <a:ln>
            <a:solidFill>
              <a:schemeClr val="accent1"/>
            </a:solidFill>
          </a:ln>
          <a:effectLst/>
        </p:spPr>
      </p:pic>
      <p:pic>
        <p:nvPicPr>
          <p:cNvPr id="6" name="Imagen 7" descr="Imagen que contiene texto, periódico&#10;&#10;Descripción generada automáticamente">
            <a:extLst>
              <a:ext uri="{FF2B5EF4-FFF2-40B4-BE49-F238E27FC236}">
                <a16:creationId xmlns:a16="http://schemas.microsoft.com/office/drawing/2014/main" id="{F7D693B5-A97F-4E54-992A-DC56C1B595DB}"/>
              </a:ext>
            </a:extLst>
          </p:cNvPr>
          <p:cNvPicPr>
            <a:picLocks noChangeAspect="1"/>
          </p:cNvPicPr>
          <p:nvPr/>
        </p:nvPicPr>
        <p:blipFill>
          <a:blip r:embed="rId4"/>
          <a:stretch>
            <a:fillRect/>
          </a:stretch>
        </p:blipFill>
        <p:spPr>
          <a:xfrm>
            <a:off x="8597361" y="738996"/>
            <a:ext cx="3278637" cy="5495026"/>
          </a:xfrm>
          <a:prstGeom prst="rect">
            <a:avLst/>
          </a:prstGeom>
          <a:ln>
            <a:solidFill>
              <a:schemeClr val="accent1"/>
            </a:solidFill>
          </a:ln>
        </p:spPr>
      </p:pic>
    </p:spTree>
    <p:extLst>
      <p:ext uri="{BB962C8B-B14F-4D97-AF65-F5344CB8AC3E}">
        <p14:creationId xmlns:p14="http://schemas.microsoft.com/office/powerpoint/2010/main" val="481447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9D831EE-AE21-402E-A317-F928D88A101E}"/>
              </a:ext>
            </a:extLst>
          </p:cNvPr>
          <p:cNvSpPr>
            <a:spLocks noGrp="1"/>
          </p:cNvSpPr>
          <p:nvPr>
            <p:ph type="title"/>
          </p:nvPr>
        </p:nvSpPr>
        <p:spPr>
          <a:effectLst>
            <a:outerShdw blurRad="50800" dist="38100" dir="5400000" algn="t" rotWithShape="0">
              <a:prstClr val="black">
                <a:alpha val="40000"/>
              </a:prstClr>
            </a:outerShdw>
          </a:effectLst>
        </p:spPr>
        <p:txBody>
          <a:bodyPr vert="horz" lIns="91440" tIns="45720" rIns="91440" bIns="45720" rtlCol="0" anchor="b">
            <a:noAutofit/>
          </a:bodyPr>
          <a:lstStyle/>
          <a:p>
            <a:r>
              <a:rPr lang="es-CO" sz="5400"/>
              <a:t>Informe: Materiales y métodos</a:t>
            </a:r>
          </a:p>
        </p:txBody>
      </p:sp>
      <p:sp>
        <p:nvSpPr>
          <p:cNvPr id="7" name="Marcador de contenido 6">
            <a:extLst>
              <a:ext uri="{FF2B5EF4-FFF2-40B4-BE49-F238E27FC236}">
                <a16:creationId xmlns:a16="http://schemas.microsoft.com/office/drawing/2014/main" id="{85634D56-3D07-4972-B8F6-8B442D1CD9B4}"/>
              </a:ext>
            </a:extLst>
          </p:cNvPr>
          <p:cNvSpPr>
            <a:spLocks noGrp="1"/>
          </p:cNvSpPr>
          <p:nvPr>
            <p:ph idx="1"/>
          </p:nvPr>
        </p:nvSpPr>
        <p:spPr>
          <a:xfrm>
            <a:off x="801288" y="2054088"/>
            <a:ext cx="10554574" cy="4648272"/>
          </a:xfrm>
        </p:spPr>
        <p:txBody>
          <a:bodyPr>
            <a:noAutofit/>
          </a:bodyPr>
          <a:lstStyle/>
          <a:p>
            <a:pPr marL="0" indent="0" algn="just">
              <a:buNone/>
            </a:pPr>
            <a:r>
              <a:rPr lang="es-CO" dirty="0"/>
              <a:t>Responde a la pregunta de </a:t>
            </a:r>
            <a:r>
              <a:rPr lang="es-CO" i="1" dirty="0"/>
              <a:t>¿cómo se ha hecho el estudio?, es decir, d</a:t>
            </a:r>
            <a:r>
              <a:rPr lang="es-CO" dirty="0"/>
              <a:t>escripción de las técnicas métodos, metodologías, experimentales usadas, apoyadas en dibujos, gráficas o ejemplos que ayuden a visualizar el experimento. Esto debe permitir la repetibilidad del experimento por el lector.</a:t>
            </a:r>
          </a:p>
          <a:p>
            <a:pPr algn="just"/>
            <a:r>
              <a:rPr lang="es-CO" dirty="0"/>
              <a:t>Entorno: indica dónde se ha hecho el estudio. </a:t>
            </a:r>
          </a:p>
          <a:p>
            <a:pPr algn="just"/>
            <a:r>
              <a:rPr lang="es-CO" dirty="0"/>
              <a:t>Intervenciones: se describen las técnicas, tratamientos (utilizar nombres genéricos siempre), mediciones y unidades, pruebas piloto, aparatos y tecnología, softwares, protocolos, normas técnicas etc. </a:t>
            </a:r>
          </a:p>
          <a:p>
            <a:pPr algn="just"/>
            <a:r>
              <a:rPr lang="es-CO" dirty="0"/>
              <a:t>Análisis estadístico: señala los métodos estadísticos utilizados y cómo se han analizado los datos.</a:t>
            </a:r>
          </a:p>
          <a:p>
            <a:pPr marL="0" indent="0" algn="just">
              <a:buNone/>
            </a:pPr>
            <a:r>
              <a:rPr lang="es-CO" b="1" dirty="0"/>
              <a:t>(¡No se debe señalar específicamente estas secciones!)</a:t>
            </a:r>
          </a:p>
        </p:txBody>
      </p:sp>
    </p:spTree>
    <p:extLst>
      <p:ext uri="{BB962C8B-B14F-4D97-AF65-F5344CB8AC3E}">
        <p14:creationId xmlns:p14="http://schemas.microsoft.com/office/powerpoint/2010/main" val="962783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9D831EE-AE21-402E-A317-F928D88A101E}"/>
              </a:ext>
            </a:extLst>
          </p:cNvPr>
          <p:cNvSpPr>
            <a:spLocks noGrp="1"/>
          </p:cNvSpPr>
          <p:nvPr>
            <p:ph type="title"/>
          </p:nvPr>
        </p:nvSpPr>
        <p:spPr>
          <a:xfrm>
            <a:off x="810000" y="447188"/>
            <a:ext cx="10571998" cy="970450"/>
          </a:xfrm>
        </p:spPr>
        <p:txBody>
          <a:bodyPr vert="horz" lIns="91440" tIns="45720" rIns="91440" bIns="45720" rtlCol="0">
            <a:normAutofit/>
          </a:bodyPr>
          <a:lstStyle/>
          <a:p>
            <a:r>
              <a:rPr lang="en-US"/>
              <a:t>Informe: </a:t>
            </a:r>
            <a:r>
              <a:rPr lang="en-US" err="1"/>
              <a:t>Materiales</a:t>
            </a:r>
            <a:r>
              <a:rPr lang="en-US"/>
              <a:t> y </a:t>
            </a:r>
            <a:r>
              <a:rPr lang="en-US" err="1"/>
              <a:t>métodos</a:t>
            </a:r>
            <a:endParaRPr lang="en-US"/>
          </a:p>
        </p:txBody>
      </p:sp>
      <p:grpSp>
        <p:nvGrpSpPr>
          <p:cNvPr id="5" name="Grupo 4">
            <a:extLst>
              <a:ext uri="{FF2B5EF4-FFF2-40B4-BE49-F238E27FC236}">
                <a16:creationId xmlns:a16="http://schemas.microsoft.com/office/drawing/2014/main" id="{E9AF66F2-C224-402C-A4E4-CE811DA25E5A}"/>
              </a:ext>
            </a:extLst>
          </p:cNvPr>
          <p:cNvGrpSpPr/>
          <p:nvPr/>
        </p:nvGrpSpPr>
        <p:grpSpPr>
          <a:xfrm>
            <a:off x="7117080" y="2019458"/>
            <a:ext cx="3886200" cy="4716622"/>
            <a:chOff x="5784646" y="140028"/>
            <a:chExt cx="5651105" cy="6889765"/>
          </a:xfrm>
        </p:grpSpPr>
        <p:pic>
          <p:nvPicPr>
            <p:cNvPr id="2" name="Imagen 2" descr="Imagen que contiene sostener, ave, pájaro, teléfono&#10;&#10;Descripción generada automáticamente">
              <a:extLst>
                <a:ext uri="{FF2B5EF4-FFF2-40B4-BE49-F238E27FC236}">
                  <a16:creationId xmlns:a16="http://schemas.microsoft.com/office/drawing/2014/main" id="{A37D8280-91B5-42DF-AD7D-DFB5A9ECEB2C}"/>
                </a:ext>
              </a:extLst>
            </p:cNvPr>
            <p:cNvPicPr>
              <a:picLocks noChangeAspect="1"/>
            </p:cNvPicPr>
            <p:nvPr/>
          </p:nvPicPr>
          <p:blipFill>
            <a:blip r:embed="rId2"/>
            <a:stretch>
              <a:fillRect/>
            </a:stretch>
          </p:blipFill>
          <p:spPr>
            <a:xfrm>
              <a:off x="5784646" y="140028"/>
              <a:ext cx="5630441" cy="2177518"/>
            </a:xfrm>
            <a:prstGeom prst="rect">
              <a:avLst/>
            </a:prstGeom>
          </p:spPr>
        </p:pic>
        <p:pic>
          <p:nvPicPr>
            <p:cNvPr id="3" name="Imagen 4" descr="Imagen que contiene texto, periódico&#10;&#10;Descripción generada automáticamente">
              <a:extLst>
                <a:ext uri="{FF2B5EF4-FFF2-40B4-BE49-F238E27FC236}">
                  <a16:creationId xmlns:a16="http://schemas.microsoft.com/office/drawing/2014/main" id="{29A8FED1-E6C2-420B-908A-A94754BB9226}"/>
                </a:ext>
              </a:extLst>
            </p:cNvPr>
            <p:cNvPicPr>
              <a:picLocks noChangeAspect="1"/>
            </p:cNvPicPr>
            <p:nvPr/>
          </p:nvPicPr>
          <p:blipFill>
            <a:blip r:embed="rId3"/>
            <a:stretch>
              <a:fillRect/>
            </a:stretch>
          </p:blipFill>
          <p:spPr>
            <a:xfrm>
              <a:off x="5788323" y="2301110"/>
              <a:ext cx="5647428" cy="4728683"/>
            </a:xfrm>
            <a:prstGeom prst="rect">
              <a:avLst/>
            </a:prstGeom>
          </p:spPr>
        </p:pic>
      </p:grpSp>
      <p:pic>
        <p:nvPicPr>
          <p:cNvPr id="10" name="Imagen 7" descr="Imagen que contiene alimentos&#10;&#10;Descripción generada automáticamente">
            <a:extLst>
              <a:ext uri="{FF2B5EF4-FFF2-40B4-BE49-F238E27FC236}">
                <a16:creationId xmlns:a16="http://schemas.microsoft.com/office/drawing/2014/main" id="{4F11B641-5962-4CF7-A4C9-4A0460C3D87D}"/>
              </a:ext>
            </a:extLst>
          </p:cNvPr>
          <p:cNvPicPr>
            <a:picLocks noChangeAspect="1"/>
          </p:cNvPicPr>
          <p:nvPr/>
        </p:nvPicPr>
        <p:blipFill>
          <a:blip r:embed="rId4"/>
          <a:stretch>
            <a:fillRect/>
          </a:stretch>
        </p:blipFill>
        <p:spPr>
          <a:xfrm>
            <a:off x="1023360" y="2590800"/>
            <a:ext cx="4619317" cy="3627120"/>
          </a:xfrm>
          <a:prstGeom prst="rect">
            <a:avLst/>
          </a:prstGeom>
        </p:spPr>
      </p:pic>
    </p:spTree>
    <p:extLst>
      <p:ext uri="{BB962C8B-B14F-4D97-AF65-F5344CB8AC3E}">
        <p14:creationId xmlns:p14="http://schemas.microsoft.com/office/powerpoint/2010/main" val="1508805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9D831EE-AE21-402E-A317-F928D88A101E}"/>
              </a:ext>
            </a:extLst>
          </p:cNvPr>
          <p:cNvSpPr>
            <a:spLocks noGrp="1"/>
          </p:cNvSpPr>
          <p:nvPr>
            <p:ph type="title"/>
          </p:nvPr>
        </p:nvSpPr>
        <p:spPr>
          <a:xfrm>
            <a:off x="810000" y="447188"/>
            <a:ext cx="10571998" cy="970450"/>
          </a:xfrm>
        </p:spPr>
        <p:txBody>
          <a:bodyPr vert="horz" lIns="91440" tIns="45720" rIns="91440" bIns="45720" rtlCol="0">
            <a:normAutofit/>
          </a:bodyPr>
          <a:lstStyle/>
          <a:p>
            <a:r>
              <a:rPr lang="es-CO"/>
              <a:t>Informe: Resultados</a:t>
            </a:r>
          </a:p>
        </p:txBody>
      </p:sp>
      <p:graphicFrame>
        <p:nvGraphicFramePr>
          <p:cNvPr id="9" name="Marcador de contenido 6">
            <a:extLst>
              <a:ext uri="{FF2B5EF4-FFF2-40B4-BE49-F238E27FC236}">
                <a16:creationId xmlns:a16="http://schemas.microsoft.com/office/drawing/2014/main" id="{491FD072-E11D-44E8-BB98-FFCA393C5328}"/>
              </a:ext>
            </a:extLst>
          </p:cNvPr>
          <p:cNvGraphicFramePr>
            <a:graphicFrameLocks noGrp="1"/>
          </p:cNvGraphicFramePr>
          <p:nvPr>
            <p:ph idx="1"/>
            <p:extLst>
              <p:ext uri="{D42A27DB-BD31-4B8C-83A1-F6EECF244321}">
                <p14:modId xmlns:p14="http://schemas.microsoft.com/office/powerpoint/2010/main" val="3239655502"/>
              </p:ext>
            </p:extLst>
          </p:nvPr>
        </p:nvGraphicFramePr>
        <p:xfrm>
          <a:off x="589112" y="3425666"/>
          <a:ext cx="10985020" cy="3310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59" name="CuadroTexto 558">
            <a:extLst>
              <a:ext uri="{FF2B5EF4-FFF2-40B4-BE49-F238E27FC236}">
                <a16:creationId xmlns:a16="http://schemas.microsoft.com/office/drawing/2014/main" id="{622C5E9F-2DCD-46FA-9E59-2D81065A3792}"/>
              </a:ext>
            </a:extLst>
          </p:cNvPr>
          <p:cNvSpPr txBox="1"/>
          <p:nvPr/>
        </p:nvSpPr>
        <p:spPr>
          <a:xfrm>
            <a:off x="454324" y="2438400"/>
            <a:ext cx="104063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O">
                <a:latin typeface="Calibri"/>
              </a:rPr>
              <a:t>Los resultados deben mostrar las observaciones del experimento. Esto se puede resumir en: </a:t>
            </a:r>
            <a:r>
              <a:rPr lang="es-ES">
                <a:latin typeface="Calibri"/>
                <a:cs typeface="Calibri"/>
              </a:rPr>
              <a:t>​</a:t>
            </a:r>
            <a:endParaRPr lang="es-ES"/>
          </a:p>
        </p:txBody>
      </p:sp>
    </p:spTree>
    <p:extLst>
      <p:ext uri="{BB962C8B-B14F-4D97-AF65-F5344CB8AC3E}">
        <p14:creationId xmlns:p14="http://schemas.microsoft.com/office/powerpoint/2010/main" val="2806080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9D831EE-AE21-402E-A317-F928D88A101E}"/>
              </a:ext>
            </a:extLst>
          </p:cNvPr>
          <p:cNvSpPr>
            <a:spLocks noGrp="1"/>
          </p:cNvSpPr>
          <p:nvPr>
            <p:ph type="title"/>
          </p:nvPr>
        </p:nvSpPr>
        <p:spPr>
          <a:effectLst>
            <a:outerShdw blurRad="50800" dist="38100" dir="5400000" algn="t" rotWithShape="0">
              <a:prstClr val="black">
                <a:alpha val="40000"/>
              </a:prstClr>
            </a:outerShdw>
          </a:effectLst>
        </p:spPr>
        <p:txBody>
          <a:bodyPr vert="horz" lIns="91440" tIns="45720" rIns="91440" bIns="45720" rtlCol="0" anchor="b">
            <a:noAutofit/>
          </a:bodyPr>
          <a:lstStyle/>
          <a:p>
            <a:r>
              <a:rPr lang="es-CO" sz="5400"/>
              <a:t>Informe: Resultados</a:t>
            </a:r>
          </a:p>
        </p:txBody>
      </p:sp>
      <p:sp>
        <p:nvSpPr>
          <p:cNvPr id="7" name="Marcador de contenido 6">
            <a:extLst>
              <a:ext uri="{FF2B5EF4-FFF2-40B4-BE49-F238E27FC236}">
                <a16:creationId xmlns:a16="http://schemas.microsoft.com/office/drawing/2014/main" id="{85634D56-3D07-4972-B8F6-8B442D1CD9B4}"/>
              </a:ext>
            </a:extLst>
          </p:cNvPr>
          <p:cNvSpPr>
            <a:spLocks noGrp="1"/>
          </p:cNvSpPr>
          <p:nvPr>
            <p:ph idx="1"/>
          </p:nvPr>
        </p:nvSpPr>
        <p:spPr>
          <a:xfrm>
            <a:off x="801288" y="2054088"/>
            <a:ext cx="10554574" cy="4648272"/>
          </a:xfrm>
        </p:spPr>
        <p:txBody>
          <a:bodyPr>
            <a:noAutofit/>
          </a:bodyPr>
          <a:lstStyle/>
          <a:p>
            <a:pPr marL="0" indent="0" algn="just">
              <a:buNone/>
            </a:pPr>
            <a:endParaRPr lang="es-CO"/>
          </a:p>
          <a:p>
            <a:pPr algn="just"/>
            <a:endParaRPr lang="es-CO"/>
          </a:p>
        </p:txBody>
      </p:sp>
      <p:sp>
        <p:nvSpPr>
          <p:cNvPr id="2" name="CuadroTexto 1">
            <a:extLst>
              <a:ext uri="{FF2B5EF4-FFF2-40B4-BE49-F238E27FC236}">
                <a16:creationId xmlns:a16="http://schemas.microsoft.com/office/drawing/2014/main" id="{C4BF44AB-6DC8-4085-BAB6-880B3213B5A8}"/>
              </a:ext>
            </a:extLst>
          </p:cNvPr>
          <p:cNvSpPr txBox="1"/>
          <p:nvPr/>
        </p:nvSpPr>
        <p:spPr>
          <a:xfrm>
            <a:off x="1131380" y="2478707"/>
            <a:ext cx="115505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ea typeface="+mn-lt"/>
                <a:cs typeface="+mn-lt"/>
              </a:rPr>
              <a:t>Ejemplo de un buen </a:t>
            </a:r>
            <a:r>
              <a:rPr lang="es-ES" err="1">
                <a:ea typeface="+mn-lt"/>
                <a:cs typeface="+mn-lt"/>
              </a:rPr>
              <a:t>caption</a:t>
            </a:r>
            <a:endParaRPr lang="es-ES">
              <a:ea typeface="+mn-lt"/>
              <a:cs typeface="+mn-lt"/>
            </a:endParaRPr>
          </a:p>
        </p:txBody>
      </p:sp>
      <p:pic>
        <p:nvPicPr>
          <p:cNvPr id="3" name="Imagen 4" descr="Imagen que contiene competencia de atletismo&#10;&#10;Descripción generada automáticamente">
            <a:extLst>
              <a:ext uri="{FF2B5EF4-FFF2-40B4-BE49-F238E27FC236}">
                <a16:creationId xmlns:a16="http://schemas.microsoft.com/office/drawing/2014/main" id="{B0EFC3B9-0013-4029-921F-D8323D1285AE}"/>
              </a:ext>
            </a:extLst>
          </p:cNvPr>
          <p:cNvPicPr>
            <a:picLocks noChangeAspect="1"/>
          </p:cNvPicPr>
          <p:nvPr/>
        </p:nvPicPr>
        <p:blipFill>
          <a:blip r:embed="rId2"/>
          <a:stretch>
            <a:fillRect/>
          </a:stretch>
        </p:blipFill>
        <p:spPr>
          <a:xfrm>
            <a:off x="792143" y="3545702"/>
            <a:ext cx="3835879" cy="2119287"/>
          </a:xfrm>
          <a:prstGeom prst="rect">
            <a:avLst/>
          </a:prstGeom>
        </p:spPr>
      </p:pic>
      <p:sp>
        <p:nvSpPr>
          <p:cNvPr id="5" name="CuadroTexto 4">
            <a:extLst>
              <a:ext uri="{FF2B5EF4-FFF2-40B4-BE49-F238E27FC236}">
                <a16:creationId xmlns:a16="http://schemas.microsoft.com/office/drawing/2014/main" id="{4A35673B-6EF6-47B5-ADAB-F294E3F029AF}"/>
              </a:ext>
            </a:extLst>
          </p:cNvPr>
          <p:cNvSpPr txBox="1"/>
          <p:nvPr/>
        </p:nvSpPr>
        <p:spPr>
          <a:xfrm>
            <a:off x="6906630" y="2478707"/>
            <a:ext cx="96616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ea typeface="+mn-lt"/>
                <a:cs typeface="+mn-lt"/>
              </a:rPr>
              <a:t>Ejemplo de un mal </a:t>
            </a:r>
            <a:r>
              <a:rPr lang="es-ES" err="1">
                <a:ea typeface="+mn-lt"/>
                <a:cs typeface="+mn-lt"/>
              </a:rPr>
              <a:t>caption</a:t>
            </a:r>
            <a:endParaRPr lang="es-ES"/>
          </a:p>
        </p:txBody>
      </p:sp>
      <p:pic>
        <p:nvPicPr>
          <p:cNvPr id="6" name="Imagen 7">
            <a:extLst>
              <a:ext uri="{FF2B5EF4-FFF2-40B4-BE49-F238E27FC236}">
                <a16:creationId xmlns:a16="http://schemas.microsoft.com/office/drawing/2014/main" id="{D188E491-D31D-4A49-886C-AA6A705FC313}"/>
              </a:ext>
            </a:extLst>
          </p:cNvPr>
          <p:cNvPicPr>
            <a:picLocks noChangeAspect="1"/>
          </p:cNvPicPr>
          <p:nvPr/>
        </p:nvPicPr>
        <p:blipFill>
          <a:blip r:embed="rId3"/>
          <a:stretch>
            <a:fillRect/>
          </a:stretch>
        </p:blipFill>
        <p:spPr>
          <a:xfrm>
            <a:off x="6729295" y="3270611"/>
            <a:ext cx="3359007" cy="2471293"/>
          </a:xfrm>
          <a:prstGeom prst="rect">
            <a:avLst/>
          </a:prstGeom>
        </p:spPr>
      </p:pic>
      <p:pic>
        <p:nvPicPr>
          <p:cNvPr id="10" name="Imagen 10" descr="Imagen que contiene dibujo, flor&#10;&#10;Descripción generada automáticamente">
            <a:extLst>
              <a:ext uri="{FF2B5EF4-FFF2-40B4-BE49-F238E27FC236}">
                <a16:creationId xmlns:a16="http://schemas.microsoft.com/office/drawing/2014/main" id="{96B63F39-EECD-4529-9EAF-92CAB1862BB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backgroundMark x1="42202" y1="17521" x2="42202" y2="17521"/>
                        <a14:backgroundMark x1="96789" y1="65812" x2="96789" y2="65812"/>
                        <a14:backgroundMark x1="89908" y1="65812" x2="89908" y2="65812"/>
                        <a14:backgroundMark x1="89908" y1="65812" x2="89908" y2="65812"/>
                        <a14:backgroundMark x1="89908" y1="65812" x2="89908" y2="65812"/>
                        <a14:backgroundMark x1="89908" y1="65812" x2="89908" y2="65812"/>
                        <a14:backgroundMark x1="89908" y1="65812" x2="89908" y2="65812"/>
                      </a14:backgroundRemoval>
                    </a14:imgEffect>
                  </a14:imgLayer>
                </a14:imgProps>
              </a:ext>
            </a:extLst>
          </a:blip>
          <a:stretch>
            <a:fillRect/>
          </a:stretch>
        </p:blipFill>
        <p:spPr>
          <a:xfrm>
            <a:off x="3730720" y="3513054"/>
            <a:ext cx="2076450" cy="2228850"/>
          </a:xfrm>
          <a:prstGeom prst="rect">
            <a:avLst/>
          </a:prstGeom>
        </p:spPr>
      </p:pic>
      <p:pic>
        <p:nvPicPr>
          <p:cNvPr id="8" name="Imagen 7">
            <a:extLst>
              <a:ext uri="{FF2B5EF4-FFF2-40B4-BE49-F238E27FC236}">
                <a16:creationId xmlns:a16="http://schemas.microsoft.com/office/drawing/2014/main" id="{4A2D6301-10A8-454B-9C34-5F211C79DE46}"/>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Lst>
          </a:blip>
          <a:stretch>
            <a:fillRect/>
          </a:stretch>
        </p:blipFill>
        <p:spPr>
          <a:xfrm rot="20908613">
            <a:off x="9417205" y="3647867"/>
            <a:ext cx="1819275" cy="1819275"/>
          </a:xfrm>
          <a:prstGeom prst="rect">
            <a:avLst/>
          </a:prstGeom>
        </p:spPr>
      </p:pic>
    </p:spTree>
    <p:extLst>
      <p:ext uri="{BB962C8B-B14F-4D97-AF65-F5344CB8AC3E}">
        <p14:creationId xmlns:p14="http://schemas.microsoft.com/office/powerpoint/2010/main" val="2683428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a:extLst>
              <a:ext uri="{FF2B5EF4-FFF2-40B4-BE49-F238E27FC236}">
                <a16:creationId xmlns:a16="http://schemas.microsoft.com/office/drawing/2014/main" id="{4F8D2D97-0C01-48C6-9F51-46446BF377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7460"/>
          <a:stretch/>
        </p:blipFill>
        <p:spPr bwMode="auto">
          <a:xfrm>
            <a:off x="6477755" y="3097083"/>
            <a:ext cx="5218104" cy="2023557"/>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3">
            <a:extLst>
              <a:ext uri="{FF2B5EF4-FFF2-40B4-BE49-F238E27FC236}">
                <a16:creationId xmlns:a16="http://schemas.microsoft.com/office/drawing/2014/main" id="{C9D831EE-AE21-402E-A317-F928D88A101E}"/>
              </a:ext>
            </a:extLst>
          </p:cNvPr>
          <p:cNvSpPr>
            <a:spLocks noGrp="1"/>
          </p:cNvSpPr>
          <p:nvPr>
            <p:ph type="title"/>
          </p:nvPr>
        </p:nvSpPr>
        <p:spPr>
          <a:effectLst>
            <a:outerShdw blurRad="50800" dist="38100" dir="5400000" algn="t" rotWithShape="0">
              <a:prstClr val="black">
                <a:alpha val="40000"/>
              </a:prstClr>
            </a:outerShdw>
          </a:effectLst>
        </p:spPr>
        <p:txBody>
          <a:bodyPr vert="horz" lIns="91440" tIns="45720" rIns="91440" bIns="45720" rtlCol="0" anchor="b">
            <a:noAutofit/>
          </a:bodyPr>
          <a:lstStyle/>
          <a:p>
            <a:r>
              <a:rPr lang="es-CO" sz="5400"/>
              <a:t>Informe: Resultados</a:t>
            </a:r>
          </a:p>
        </p:txBody>
      </p:sp>
      <p:sp>
        <p:nvSpPr>
          <p:cNvPr id="7" name="Marcador de contenido 6">
            <a:extLst>
              <a:ext uri="{FF2B5EF4-FFF2-40B4-BE49-F238E27FC236}">
                <a16:creationId xmlns:a16="http://schemas.microsoft.com/office/drawing/2014/main" id="{85634D56-3D07-4972-B8F6-8B442D1CD9B4}"/>
              </a:ext>
            </a:extLst>
          </p:cNvPr>
          <p:cNvSpPr>
            <a:spLocks noGrp="1"/>
          </p:cNvSpPr>
          <p:nvPr>
            <p:ph idx="1"/>
          </p:nvPr>
        </p:nvSpPr>
        <p:spPr>
          <a:xfrm>
            <a:off x="801288" y="2054088"/>
            <a:ext cx="10554574" cy="4648272"/>
          </a:xfrm>
        </p:spPr>
        <p:txBody>
          <a:bodyPr>
            <a:noAutofit/>
          </a:bodyPr>
          <a:lstStyle/>
          <a:p>
            <a:pPr marL="0" indent="0" algn="just">
              <a:buNone/>
            </a:pPr>
            <a:endParaRPr lang="es-CO"/>
          </a:p>
          <a:p>
            <a:pPr algn="just"/>
            <a:endParaRPr lang="es-CO"/>
          </a:p>
        </p:txBody>
      </p:sp>
      <p:sp>
        <p:nvSpPr>
          <p:cNvPr id="2" name="CuadroTexto 1">
            <a:extLst>
              <a:ext uri="{FF2B5EF4-FFF2-40B4-BE49-F238E27FC236}">
                <a16:creationId xmlns:a16="http://schemas.microsoft.com/office/drawing/2014/main" id="{C4BF44AB-6DC8-4085-BAB6-880B3213B5A8}"/>
              </a:ext>
            </a:extLst>
          </p:cNvPr>
          <p:cNvSpPr txBox="1"/>
          <p:nvPr/>
        </p:nvSpPr>
        <p:spPr>
          <a:xfrm>
            <a:off x="1131380" y="2478707"/>
            <a:ext cx="115505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ea typeface="+mn-lt"/>
                <a:cs typeface="+mn-lt"/>
              </a:rPr>
              <a:t>Ejemplo de un buen </a:t>
            </a:r>
            <a:r>
              <a:rPr lang="es-ES" err="1">
                <a:ea typeface="+mn-lt"/>
                <a:cs typeface="+mn-lt"/>
              </a:rPr>
              <a:t>caption</a:t>
            </a:r>
            <a:endParaRPr lang="es-ES">
              <a:ea typeface="+mn-lt"/>
              <a:cs typeface="+mn-lt"/>
            </a:endParaRPr>
          </a:p>
        </p:txBody>
      </p:sp>
      <p:sp>
        <p:nvSpPr>
          <p:cNvPr id="5" name="CuadroTexto 4">
            <a:extLst>
              <a:ext uri="{FF2B5EF4-FFF2-40B4-BE49-F238E27FC236}">
                <a16:creationId xmlns:a16="http://schemas.microsoft.com/office/drawing/2014/main" id="{4A35673B-6EF6-47B5-ADAB-F294E3F029AF}"/>
              </a:ext>
            </a:extLst>
          </p:cNvPr>
          <p:cNvSpPr txBox="1"/>
          <p:nvPr/>
        </p:nvSpPr>
        <p:spPr>
          <a:xfrm>
            <a:off x="6906630" y="2478707"/>
            <a:ext cx="47793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a:ea typeface="+mn-lt"/>
                <a:cs typeface="+mn-lt"/>
              </a:rPr>
              <a:t>Ejemplo de un mal </a:t>
            </a:r>
            <a:r>
              <a:rPr lang="es-ES" err="1">
                <a:ea typeface="+mn-lt"/>
                <a:cs typeface="+mn-lt"/>
              </a:rPr>
              <a:t>caption</a:t>
            </a:r>
            <a:endParaRPr lang="es-ES"/>
          </a:p>
        </p:txBody>
      </p:sp>
      <p:pic>
        <p:nvPicPr>
          <p:cNvPr id="8" name="Imagen 7">
            <a:extLst>
              <a:ext uri="{FF2B5EF4-FFF2-40B4-BE49-F238E27FC236}">
                <a16:creationId xmlns:a16="http://schemas.microsoft.com/office/drawing/2014/main" id="{4A2D6301-10A8-454B-9C34-5F211C79DE4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rot="20908613">
            <a:off x="10577692" y="4142879"/>
            <a:ext cx="1819275" cy="1819275"/>
          </a:xfrm>
          <a:prstGeom prst="rect">
            <a:avLst/>
          </a:prstGeom>
        </p:spPr>
      </p:pic>
      <p:pic>
        <p:nvPicPr>
          <p:cNvPr id="1026" name="Picture 2">
            <a:extLst>
              <a:ext uri="{FF2B5EF4-FFF2-40B4-BE49-F238E27FC236}">
                <a16:creationId xmlns:a16="http://schemas.microsoft.com/office/drawing/2014/main" id="{BD6A41C9-6507-488F-B2D4-9FCF89046D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166" y="3136319"/>
            <a:ext cx="5218104" cy="2451620"/>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10" descr="Imagen que contiene dibujo, flor&#10;&#10;Descripción generada automáticamente">
            <a:extLst>
              <a:ext uri="{FF2B5EF4-FFF2-40B4-BE49-F238E27FC236}">
                <a16:creationId xmlns:a16="http://schemas.microsoft.com/office/drawing/2014/main" id="{96B63F39-EECD-4529-9EAF-92CAB1862BB7}"/>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backgroundMark x1="42202" y1="17521" x2="42202" y2="17521"/>
                        <a14:backgroundMark x1="96789" y1="65812" x2="96789" y2="65812"/>
                        <a14:backgroundMark x1="89908" y1="65812" x2="89908" y2="65812"/>
                        <a14:backgroundMark x1="89908" y1="65812" x2="89908" y2="65812"/>
                        <a14:backgroundMark x1="89908" y1="65812" x2="89908" y2="65812"/>
                        <a14:backgroundMark x1="89908" y1="65812" x2="89908" y2="65812"/>
                        <a14:backgroundMark x1="89908" y1="65812" x2="89908" y2="65812"/>
                      </a14:backgroundRemoval>
                    </a14:imgEffect>
                  </a14:imgLayer>
                </a14:imgProps>
              </a:ext>
            </a:extLst>
          </a:blip>
          <a:stretch>
            <a:fillRect/>
          </a:stretch>
        </p:blipFill>
        <p:spPr>
          <a:xfrm>
            <a:off x="4575045" y="4086104"/>
            <a:ext cx="2076450" cy="2228850"/>
          </a:xfrm>
          <a:prstGeom prst="rect">
            <a:avLst/>
          </a:prstGeom>
        </p:spPr>
      </p:pic>
      <p:sp>
        <p:nvSpPr>
          <p:cNvPr id="11" name="Rectángulo 10">
            <a:extLst>
              <a:ext uri="{FF2B5EF4-FFF2-40B4-BE49-F238E27FC236}">
                <a16:creationId xmlns:a16="http://schemas.microsoft.com/office/drawing/2014/main" id="{44D7252C-AB1E-4022-8909-172467009ADF}"/>
              </a:ext>
            </a:extLst>
          </p:cNvPr>
          <p:cNvSpPr/>
          <p:nvPr/>
        </p:nvSpPr>
        <p:spPr>
          <a:xfrm>
            <a:off x="201026" y="5845332"/>
            <a:ext cx="6096000" cy="523220"/>
          </a:xfrm>
          <a:prstGeom prst="rect">
            <a:avLst/>
          </a:prstGeom>
        </p:spPr>
        <p:txBody>
          <a:bodyPr>
            <a:spAutoFit/>
          </a:bodyPr>
          <a:lstStyle/>
          <a:p>
            <a:pPr algn="ctr"/>
            <a:r>
              <a:rPr lang="es-ES" sz="1400">
                <a:solidFill>
                  <a:srgbClr val="00000A"/>
                </a:solidFill>
                <a:latin typeface="Arial" panose="020B0604020202020204" pitchFamily="34" charset="0"/>
              </a:rPr>
              <a:t> Figura 1. Circuito Configuración Diodo – Resistencia </a:t>
            </a:r>
            <a:r>
              <a:rPr lang="es-ES" sz="1400" i="1">
                <a:solidFill>
                  <a:srgbClr val="00000A"/>
                </a:solidFill>
                <a:latin typeface="Arial" panose="020B0604020202020204" pitchFamily="34" charset="0"/>
              </a:rPr>
              <a:t>(a)</a:t>
            </a:r>
            <a:r>
              <a:rPr lang="es-ES" sz="1400">
                <a:solidFill>
                  <a:srgbClr val="00000A"/>
                </a:solidFill>
                <a:latin typeface="Arial" panose="020B0604020202020204" pitchFamily="34" charset="0"/>
              </a:rPr>
              <a:t> Esquemático y </a:t>
            </a:r>
            <a:r>
              <a:rPr lang="es-ES" sz="1400" i="1">
                <a:solidFill>
                  <a:srgbClr val="00000A"/>
                </a:solidFill>
                <a:latin typeface="Arial" panose="020B0604020202020204" pitchFamily="34" charset="0"/>
              </a:rPr>
              <a:t>(b)</a:t>
            </a:r>
            <a:r>
              <a:rPr lang="es-ES" sz="1400">
                <a:solidFill>
                  <a:srgbClr val="00000A"/>
                </a:solidFill>
                <a:latin typeface="Arial" panose="020B0604020202020204" pitchFamily="34" charset="0"/>
              </a:rPr>
              <a:t> </a:t>
            </a:r>
            <a:r>
              <a:rPr lang="es-ES" sz="1400" err="1">
                <a:solidFill>
                  <a:srgbClr val="00000A"/>
                </a:solidFill>
                <a:latin typeface="Arial" panose="020B0604020202020204" pitchFamily="34" charset="0"/>
              </a:rPr>
              <a:t>tinkercard</a:t>
            </a:r>
            <a:r>
              <a:rPr lang="es-ES" sz="1400">
                <a:solidFill>
                  <a:srgbClr val="00000A"/>
                </a:solidFill>
                <a:latin typeface="Arial" panose="020B0604020202020204" pitchFamily="34" charset="0"/>
              </a:rPr>
              <a:t>. </a:t>
            </a:r>
            <a:endParaRPr lang="es-CO" sz="1400"/>
          </a:p>
        </p:txBody>
      </p:sp>
      <p:sp>
        <p:nvSpPr>
          <p:cNvPr id="14" name="Rectángulo 13">
            <a:extLst>
              <a:ext uri="{FF2B5EF4-FFF2-40B4-BE49-F238E27FC236}">
                <a16:creationId xmlns:a16="http://schemas.microsoft.com/office/drawing/2014/main" id="{1B6858C7-9CCE-4672-9EC2-E01FDDF65652}"/>
              </a:ext>
            </a:extLst>
          </p:cNvPr>
          <p:cNvSpPr/>
          <p:nvPr/>
        </p:nvSpPr>
        <p:spPr>
          <a:xfrm>
            <a:off x="6480800" y="5818533"/>
            <a:ext cx="6096000" cy="307777"/>
          </a:xfrm>
          <a:prstGeom prst="rect">
            <a:avLst/>
          </a:prstGeom>
        </p:spPr>
        <p:txBody>
          <a:bodyPr>
            <a:spAutoFit/>
          </a:bodyPr>
          <a:lstStyle/>
          <a:p>
            <a:pPr algn="ctr"/>
            <a:r>
              <a:rPr lang="es-ES" sz="1400">
                <a:solidFill>
                  <a:srgbClr val="00000A"/>
                </a:solidFill>
                <a:latin typeface="Arial" panose="020B0604020202020204" pitchFamily="34" charset="0"/>
              </a:rPr>
              <a:t> Figura 1. Circuito de la práctica.</a:t>
            </a:r>
            <a:endParaRPr lang="es-CO" sz="1400"/>
          </a:p>
        </p:txBody>
      </p:sp>
    </p:spTree>
    <p:extLst>
      <p:ext uri="{BB962C8B-B14F-4D97-AF65-F5344CB8AC3E}">
        <p14:creationId xmlns:p14="http://schemas.microsoft.com/office/powerpoint/2010/main" val="1621469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9D831EE-AE21-402E-A317-F928D88A101E}"/>
              </a:ext>
            </a:extLst>
          </p:cNvPr>
          <p:cNvSpPr>
            <a:spLocks noGrp="1"/>
          </p:cNvSpPr>
          <p:nvPr>
            <p:ph type="title"/>
          </p:nvPr>
        </p:nvSpPr>
        <p:spPr>
          <a:effectLst>
            <a:outerShdw blurRad="50800" dist="38100" dir="5400000" algn="t" rotWithShape="0">
              <a:prstClr val="black">
                <a:alpha val="40000"/>
              </a:prstClr>
            </a:outerShdw>
          </a:effectLst>
        </p:spPr>
        <p:txBody>
          <a:bodyPr vert="horz" lIns="91440" tIns="45720" rIns="91440" bIns="45720" rtlCol="0" anchor="b">
            <a:noAutofit/>
          </a:bodyPr>
          <a:lstStyle/>
          <a:p>
            <a:r>
              <a:rPr lang="es-CO" sz="5400"/>
              <a:t>Informe: Análisis de resultados</a:t>
            </a:r>
          </a:p>
        </p:txBody>
      </p:sp>
      <p:sp>
        <p:nvSpPr>
          <p:cNvPr id="7" name="Marcador de contenido 6">
            <a:extLst>
              <a:ext uri="{FF2B5EF4-FFF2-40B4-BE49-F238E27FC236}">
                <a16:creationId xmlns:a16="http://schemas.microsoft.com/office/drawing/2014/main" id="{85634D56-3D07-4972-B8F6-8B442D1CD9B4}"/>
              </a:ext>
            </a:extLst>
          </p:cNvPr>
          <p:cNvSpPr>
            <a:spLocks noGrp="1"/>
          </p:cNvSpPr>
          <p:nvPr>
            <p:ph idx="1"/>
          </p:nvPr>
        </p:nvSpPr>
        <p:spPr>
          <a:xfrm>
            <a:off x="801288" y="2054088"/>
            <a:ext cx="10554574" cy="4648272"/>
          </a:xfrm>
        </p:spPr>
        <p:txBody>
          <a:bodyPr>
            <a:noAutofit/>
          </a:bodyPr>
          <a:lstStyle/>
          <a:p>
            <a:pPr marL="0" indent="0" algn="just">
              <a:buNone/>
            </a:pPr>
            <a:r>
              <a:rPr lang="es-CO"/>
              <a:t>Es donde deben analizar los datos obtenidos y las observaciones antes descritas, determinando las implicaciones físicas de las relaciones entre variables y las consecuencias de estas.</a:t>
            </a:r>
          </a:p>
          <a:p>
            <a:r>
              <a:rPr lang="es-CO"/>
              <a:t>Comience con las pruebas y observaciones expuestas en los resultados. </a:t>
            </a:r>
          </a:p>
          <a:p>
            <a:r>
              <a:rPr lang="es-CO"/>
              <a:t>Escriba esta sección en presente ("estos datos indican que"), ya que los hallazgos del trabajo se consideran ya evidencia científica. </a:t>
            </a:r>
          </a:p>
          <a:p>
            <a:r>
              <a:rPr lang="es-CO"/>
              <a:t>Muestre los resultados, dándoles una explicación lo más coherente posible utilizando modelos y teorías para explicar lo que ha encontrado.</a:t>
            </a:r>
          </a:p>
          <a:p>
            <a:r>
              <a:rPr lang="es-CO"/>
              <a:t>Aplique modelos, teóricas o integre simulaciones para explicar los datos o medidas de forma lógica y concisa. Si tiene propuestas sobre retos de la </a:t>
            </a:r>
            <a:r>
              <a:rPr lang="es-CO" err="1"/>
              <a:t>teória</a:t>
            </a:r>
            <a:r>
              <a:rPr lang="es-CO"/>
              <a:t> o modelos </a:t>
            </a:r>
            <a:r>
              <a:rPr lang="es-CO" err="1"/>
              <a:t>incluyalos</a:t>
            </a:r>
            <a:r>
              <a:rPr lang="es-CO"/>
              <a:t> pero </a:t>
            </a:r>
            <a:r>
              <a:rPr lang="es-CO" err="1"/>
              <a:t>sustentelos</a:t>
            </a:r>
            <a:r>
              <a:rPr lang="es-CO"/>
              <a:t>.</a:t>
            </a:r>
          </a:p>
        </p:txBody>
      </p:sp>
    </p:spTree>
    <p:extLst>
      <p:ext uri="{BB962C8B-B14F-4D97-AF65-F5344CB8AC3E}">
        <p14:creationId xmlns:p14="http://schemas.microsoft.com/office/powerpoint/2010/main" val="3006940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9D831EE-AE21-402E-A317-F928D88A101E}"/>
              </a:ext>
            </a:extLst>
          </p:cNvPr>
          <p:cNvSpPr>
            <a:spLocks noGrp="1"/>
          </p:cNvSpPr>
          <p:nvPr>
            <p:ph type="title"/>
          </p:nvPr>
        </p:nvSpPr>
        <p:spPr>
          <a:xfrm>
            <a:off x="810000" y="447188"/>
            <a:ext cx="10571998" cy="970450"/>
          </a:xfrm>
        </p:spPr>
        <p:txBody>
          <a:bodyPr vert="horz" lIns="91440" tIns="45720" rIns="91440" bIns="45720" rtlCol="0">
            <a:normAutofit/>
          </a:bodyPr>
          <a:lstStyle/>
          <a:p>
            <a:r>
              <a:rPr lang="en-US"/>
              <a:t>Informe: Análisis de resultados</a:t>
            </a:r>
          </a:p>
        </p:txBody>
      </p:sp>
      <p:sp>
        <p:nvSpPr>
          <p:cNvPr id="2" name="CuadroTexto 1">
            <a:extLst>
              <a:ext uri="{FF2B5EF4-FFF2-40B4-BE49-F238E27FC236}">
                <a16:creationId xmlns:a16="http://schemas.microsoft.com/office/drawing/2014/main" id="{F0DC6239-7373-4F0F-B060-748744EC5EDE}"/>
              </a:ext>
            </a:extLst>
          </p:cNvPr>
          <p:cNvSpPr txBox="1"/>
          <p:nvPr/>
        </p:nvSpPr>
        <p:spPr>
          <a:xfrm>
            <a:off x="1271969" y="6375219"/>
            <a:ext cx="3835583" cy="363220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spcAft>
                <a:spcPts val="600"/>
              </a:spcAft>
            </a:pPr>
            <a:r>
              <a:rPr lang="es-ES" sz="2000"/>
              <a:t>Análisis cualitativo</a:t>
            </a:r>
          </a:p>
        </p:txBody>
      </p:sp>
      <p:pic>
        <p:nvPicPr>
          <p:cNvPr id="5" name="Imagen 5">
            <a:extLst>
              <a:ext uri="{FF2B5EF4-FFF2-40B4-BE49-F238E27FC236}">
                <a16:creationId xmlns:a16="http://schemas.microsoft.com/office/drawing/2014/main" id="{375CAD28-5657-40AC-8C23-933EDBD60D63}"/>
              </a:ext>
            </a:extLst>
          </p:cNvPr>
          <p:cNvPicPr>
            <a:picLocks noChangeAspect="1"/>
          </p:cNvPicPr>
          <p:nvPr/>
        </p:nvPicPr>
        <p:blipFill>
          <a:blip r:embed="rId2"/>
          <a:stretch>
            <a:fillRect/>
          </a:stretch>
        </p:blipFill>
        <p:spPr>
          <a:xfrm>
            <a:off x="98474" y="2255402"/>
            <a:ext cx="5261317" cy="4061699"/>
          </a:xfrm>
          <a:prstGeom prst="roundRect">
            <a:avLst>
              <a:gd name="adj" fmla="val 3876"/>
            </a:avLst>
          </a:prstGeom>
          <a:ln>
            <a:solidFill>
              <a:schemeClr val="accent1"/>
            </a:solidFill>
          </a:ln>
          <a:effectLst/>
        </p:spPr>
      </p:pic>
      <p:sp>
        <p:nvSpPr>
          <p:cNvPr id="8" name="CuadroTexto 7">
            <a:extLst>
              <a:ext uri="{FF2B5EF4-FFF2-40B4-BE49-F238E27FC236}">
                <a16:creationId xmlns:a16="http://schemas.microsoft.com/office/drawing/2014/main" id="{52E83BF7-49BC-48DD-B18D-E17A9BECB9B6}"/>
              </a:ext>
            </a:extLst>
          </p:cNvPr>
          <p:cNvSpPr txBox="1"/>
          <p:nvPr/>
        </p:nvSpPr>
        <p:spPr>
          <a:xfrm>
            <a:off x="8091775" y="6404715"/>
            <a:ext cx="3835583" cy="363220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spcAft>
                <a:spcPts val="600"/>
              </a:spcAft>
            </a:pPr>
            <a:r>
              <a:rPr lang="es-ES" sz="2000"/>
              <a:t>Análisis cuantitativo</a:t>
            </a:r>
          </a:p>
        </p:txBody>
      </p:sp>
      <p:sp>
        <p:nvSpPr>
          <p:cNvPr id="3" name="CuadroTexto 2">
            <a:extLst>
              <a:ext uri="{FF2B5EF4-FFF2-40B4-BE49-F238E27FC236}">
                <a16:creationId xmlns:a16="http://schemas.microsoft.com/office/drawing/2014/main" id="{CD32EAFD-AF68-4282-B845-32DDFE6860FC}"/>
              </a:ext>
            </a:extLst>
          </p:cNvPr>
          <p:cNvSpPr txBox="1"/>
          <p:nvPr/>
        </p:nvSpPr>
        <p:spPr>
          <a:xfrm>
            <a:off x="6895214" y="3315586"/>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a:t>Haga clic para agregar texto</a:t>
            </a:r>
          </a:p>
        </p:txBody>
      </p:sp>
      <p:pic>
        <p:nvPicPr>
          <p:cNvPr id="6" name="Imagen 6" descr="Imagen que contiene texto, periódico&#10;&#10;Descripción generada automáticamente">
            <a:extLst>
              <a:ext uri="{FF2B5EF4-FFF2-40B4-BE49-F238E27FC236}">
                <a16:creationId xmlns:a16="http://schemas.microsoft.com/office/drawing/2014/main" id="{F1E55B99-9512-4AE3-A95A-626249E02D23}"/>
              </a:ext>
            </a:extLst>
          </p:cNvPr>
          <p:cNvPicPr>
            <a:picLocks noChangeAspect="1"/>
          </p:cNvPicPr>
          <p:nvPr/>
        </p:nvPicPr>
        <p:blipFill>
          <a:blip r:embed="rId3"/>
          <a:stretch>
            <a:fillRect/>
          </a:stretch>
        </p:blipFill>
        <p:spPr>
          <a:xfrm>
            <a:off x="6605022" y="2245964"/>
            <a:ext cx="5258843" cy="4073105"/>
          </a:xfrm>
          <a:prstGeom prst="rect">
            <a:avLst/>
          </a:prstGeom>
          <a:ln>
            <a:solidFill>
              <a:schemeClr val="accent1"/>
            </a:solidFill>
          </a:ln>
        </p:spPr>
      </p:pic>
    </p:spTree>
    <p:extLst>
      <p:ext uri="{BB962C8B-B14F-4D97-AF65-F5344CB8AC3E}">
        <p14:creationId xmlns:p14="http://schemas.microsoft.com/office/powerpoint/2010/main" val="1342254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9D831EE-AE21-402E-A317-F928D88A101E}"/>
              </a:ext>
            </a:extLst>
          </p:cNvPr>
          <p:cNvSpPr>
            <a:spLocks noGrp="1"/>
          </p:cNvSpPr>
          <p:nvPr>
            <p:ph type="title"/>
          </p:nvPr>
        </p:nvSpPr>
        <p:spPr>
          <a:effectLst>
            <a:outerShdw blurRad="50800" dist="38100" dir="5400000" algn="t" rotWithShape="0">
              <a:prstClr val="black">
                <a:alpha val="40000"/>
              </a:prstClr>
            </a:outerShdw>
          </a:effectLst>
        </p:spPr>
        <p:txBody>
          <a:bodyPr vert="horz" lIns="91440" tIns="45720" rIns="91440" bIns="45720" rtlCol="0" anchor="b">
            <a:noAutofit/>
          </a:bodyPr>
          <a:lstStyle/>
          <a:p>
            <a:r>
              <a:rPr lang="es-CO" sz="5400"/>
              <a:t>Informe: Conclusiones</a:t>
            </a:r>
          </a:p>
        </p:txBody>
      </p:sp>
      <p:sp>
        <p:nvSpPr>
          <p:cNvPr id="7" name="Marcador de contenido 6">
            <a:extLst>
              <a:ext uri="{FF2B5EF4-FFF2-40B4-BE49-F238E27FC236}">
                <a16:creationId xmlns:a16="http://schemas.microsoft.com/office/drawing/2014/main" id="{85634D56-3D07-4972-B8F6-8B442D1CD9B4}"/>
              </a:ext>
            </a:extLst>
          </p:cNvPr>
          <p:cNvSpPr>
            <a:spLocks noGrp="1"/>
          </p:cNvSpPr>
          <p:nvPr>
            <p:ph idx="1"/>
          </p:nvPr>
        </p:nvSpPr>
        <p:spPr>
          <a:xfrm>
            <a:off x="197439" y="2212239"/>
            <a:ext cx="11848536" cy="4648272"/>
          </a:xfrm>
        </p:spPr>
        <p:txBody>
          <a:bodyPr>
            <a:noAutofit/>
          </a:bodyPr>
          <a:lstStyle/>
          <a:p>
            <a:pPr algn="just">
              <a:buNone/>
            </a:pPr>
            <a:r>
              <a:rPr lang="es-CO"/>
              <a:t>     Son una forma sintetizada del mayor alcance o de los resultados que tiene su reporte. Debe mostrar una discusión entre el modelo propuesto y el comportamiento observado, con ello podrá determinar la validez de las hipótesis planteadas. Debe mostrar las interpretaciones más importantes de los resultados obtenidos, como sugerir modificaciones del procedimiento experimental de ser necesario:</a:t>
            </a:r>
            <a:endParaRPr lang="en-US"/>
          </a:p>
          <a:p>
            <a:r>
              <a:rPr lang="es-CO">
                <a:ea typeface="+mn-lt"/>
                <a:cs typeface="+mn-lt"/>
              </a:rPr>
              <a:t>Pueden ser de carácter cuantitativo o cualitativo, </a:t>
            </a:r>
            <a:r>
              <a:rPr lang="es-CO" b="1">
                <a:ea typeface="+mn-lt"/>
                <a:cs typeface="+mn-lt"/>
              </a:rPr>
              <a:t>NO </a:t>
            </a:r>
            <a:r>
              <a:rPr lang="es-CO">
                <a:ea typeface="+mn-lt"/>
                <a:cs typeface="+mn-lt"/>
              </a:rPr>
              <a:t>debe ser especulativo.</a:t>
            </a:r>
          </a:p>
          <a:p>
            <a:r>
              <a:rPr lang="es-CO"/>
              <a:t>Comience con la respuesta a la pregunta de la Introducción.</a:t>
            </a:r>
          </a:p>
          <a:p>
            <a:r>
              <a:rPr lang="es-CO" b="1"/>
              <a:t>Evite </a:t>
            </a:r>
            <a:r>
              <a:rPr lang="es-CO"/>
              <a:t>sacar más conclusiones de las que sus resultados y observaciones permitan.</a:t>
            </a:r>
          </a:p>
          <a:p>
            <a:r>
              <a:rPr lang="es-CO"/>
              <a:t>Incluya las recomendaciones que crea oportunas, si es apropiado.</a:t>
            </a:r>
          </a:p>
          <a:p>
            <a:r>
              <a:rPr lang="es-CO"/>
              <a:t>Describa ¿Para qué sirven los resultados?</a:t>
            </a:r>
          </a:p>
          <a:p>
            <a:r>
              <a:rPr lang="es-CO"/>
              <a:t>Tenga en cuenta que sus conclusiones pueden ser positivas o negativas.</a:t>
            </a:r>
          </a:p>
          <a:p>
            <a:r>
              <a:rPr lang="es-CO"/>
              <a:t>Trabajo futuro.</a:t>
            </a:r>
          </a:p>
        </p:txBody>
      </p:sp>
    </p:spTree>
    <p:extLst>
      <p:ext uri="{BB962C8B-B14F-4D97-AF65-F5344CB8AC3E}">
        <p14:creationId xmlns:p14="http://schemas.microsoft.com/office/powerpoint/2010/main" val="47561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9D831EE-AE21-402E-A317-F928D88A101E}"/>
              </a:ext>
            </a:extLst>
          </p:cNvPr>
          <p:cNvSpPr>
            <a:spLocks noGrp="1"/>
          </p:cNvSpPr>
          <p:nvPr>
            <p:ph type="title"/>
          </p:nvPr>
        </p:nvSpPr>
        <p:spPr>
          <a:xfrm>
            <a:off x="809999" y="447188"/>
            <a:ext cx="10884695" cy="970450"/>
          </a:xfrm>
          <a:effectLst>
            <a:outerShdw blurRad="50800" dist="38100" dir="5400000" algn="t" rotWithShape="0">
              <a:prstClr val="black">
                <a:alpha val="40000"/>
              </a:prstClr>
            </a:outerShdw>
          </a:effectLst>
        </p:spPr>
        <p:txBody>
          <a:bodyPr vert="horz" lIns="91440" tIns="45720" rIns="91440" bIns="45720" rtlCol="0" anchor="b">
            <a:noAutofit/>
          </a:bodyPr>
          <a:lstStyle/>
          <a:p>
            <a:r>
              <a:rPr lang="es-CO" sz="6200"/>
              <a:t>Informe: Formato IEEE &amp; PDF</a:t>
            </a:r>
          </a:p>
        </p:txBody>
      </p:sp>
      <p:sp>
        <p:nvSpPr>
          <p:cNvPr id="7" name="Marcador de contenido 6">
            <a:extLst>
              <a:ext uri="{FF2B5EF4-FFF2-40B4-BE49-F238E27FC236}">
                <a16:creationId xmlns:a16="http://schemas.microsoft.com/office/drawing/2014/main" id="{85634D56-3D07-4972-B8F6-8B442D1CD9B4}"/>
              </a:ext>
            </a:extLst>
          </p:cNvPr>
          <p:cNvSpPr>
            <a:spLocks noGrp="1"/>
          </p:cNvSpPr>
          <p:nvPr>
            <p:ph idx="1"/>
          </p:nvPr>
        </p:nvSpPr>
        <p:spPr>
          <a:xfrm>
            <a:off x="818712" y="2222287"/>
            <a:ext cx="10554574" cy="4430304"/>
          </a:xfrm>
        </p:spPr>
        <p:txBody>
          <a:bodyPr>
            <a:noAutofit/>
          </a:bodyPr>
          <a:lstStyle/>
          <a:p>
            <a:pPr marL="0" indent="0">
              <a:buNone/>
            </a:pPr>
            <a:r>
              <a:rPr lang="es-CO" dirty="0"/>
              <a:t>El formato a usar para la estructura y citación en el informe es </a:t>
            </a:r>
            <a:r>
              <a:rPr lang="es-CO" b="1" dirty="0"/>
              <a:t>IEEE</a:t>
            </a:r>
          </a:p>
          <a:p>
            <a:r>
              <a:rPr lang="es-CO" dirty="0"/>
              <a:t>Pueden encontrar el formato de la estructura en: </a:t>
            </a:r>
            <a:r>
              <a:rPr lang="es-CO" u="sng" dirty="0">
                <a:hlinkClick r:id="rId2"/>
              </a:rPr>
              <a:t>https://www.ieee.org/conferences/publishing/templates.html</a:t>
            </a:r>
            <a:r>
              <a:rPr lang="es-CO" dirty="0"/>
              <a:t> </a:t>
            </a:r>
          </a:p>
          <a:p>
            <a:r>
              <a:rPr lang="es-CO" dirty="0"/>
              <a:t>Para la citación pueden hacer uso de diferentes herramientas:</a:t>
            </a:r>
          </a:p>
          <a:p>
            <a:pPr lvl="1">
              <a:buFont typeface="Wingdings" panose="05000000000000000000" pitchFamily="2" charset="2"/>
              <a:buChar char="§"/>
            </a:pPr>
            <a:r>
              <a:rPr lang="es-CO" sz="1800" dirty="0"/>
              <a:t>Componente de referencias directamente de Word y escogen como estilo IEEE.</a:t>
            </a:r>
          </a:p>
          <a:p>
            <a:pPr lvl="1">
              <a:buFont typeface="Wingdings" panose="05000000000000000000" pitchFamily="2" charset="2"/>
              <a:buChar char="§"/>
            </a:pPr>
            <a:r>
              <a:rPr lang="es-CO" sz="1800" dirty="0"/>
              <a:t>Mendeley con estilo IEEE (Esta aplicativo para Word y otros editores como </a:t>
            </a:r>
            <a:r>
              <a:rPr lang="es-CO" sz="1800" dirty="0" err="1"/>
              <a:t>Latex</a:t>
            </a:r>
            <a:r>
              <a:rPr lang="es-CO" sz="1800" dirty="0"/>
              <a:t>).</a:t>
            </a:r>
          </a:p>
          <a:p>
            <a:pPr lvl="1">
              <a:buFont typeface="Wingdings" panose="05000000000000000000" pitchFamily="2" charset="2"/>
              <a:buChar char="§"/>
            </a:pPr>
            <a:r>
              <a:rPr lang="es-CO" sz="1800" dirty="0" err="1"/>
              <a:t>Citethisforme</a:t>
            </a:r>
            <a:r>
              <a:rPr lang="es-CO" sz="1800" dirty="0"/>
              <a:t> (página de internet) con estilo IEEE (¡Tengan cuidado al usar esta aplicación!).</a:t>
            </a:r>
          </a:p>
          <a:p>
            <a:pPr marL="0" indent="0">
              <a:buNone/>
            </a:pPr>
            <a:endParaRPr lang="es-CO" sz="1000" dirty="0"/>
          </a:p>
          <a:p>
            <a:pPr marL="0" indent="0" algn="just">
              <a:buNone/>
            </a:pPr>
            <a:r>
              <a:rPr lang="es-CO" dirty="0"/>
              <a:t>El informe se debe subir directamente a </a:t>
            </a:r>
            <a:r>
              <a:rPr lang="es-CO" b="1" dirty="0"/>
              <a:t>Bloque Neón</a:t>
            </a:r>
            <a:r>
              <a:rPr lang="es-CO" dirty="0"/>
              <a:t> en </a:t>
            </a:r>
            <a:r>
              <a:rPr lang="es-CO" b="1" dirty="0"/>
              <a:t>PDF</a:t>
            </a:r>
            <a:r>
              <a:rPr lang="es-CO" dirty="0"/>
              <a:t>, si no lo realizan de esa forma no se podrá comentar directamente en el texto, por ello </a:t>
            </a:r>
            <a:r>
              <a:rPr lang="es-CO" b="1" dirty="0"/>
              <a:t>NO</a:t>
            </a:r>
            <a:r>
              <a:rPr lang="es-CO" dirty="0"/>
              <a:t> se aceptará en otro tipo de formato.</a:t>
            </a:r>
            <a:endParaRPr lang="es-CO" b="1" dirty="0"/>
          </a:p>
          <a:p>
            <a:pPr marL="0" indent="0">
              <a:buNone/>
            </a:pPr>
            <a:endParaRPr lang="es-CO" dirty="0"/>
          </a:p>
        </p:txBody>
      </p:sp>
    </p:spTree>
    <p:extLst>
      <p:ext uri="{BB962C8B-B14F-4D97-AF65-F5344CB8AC3E}">
        <p14:creationId xmlns:p14="http://schemas.microsoft.com/office/powerpoint/2010/main" val="2343438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4" name="Título 3">
            <a:extLst>
              <a:ext uri="{FF2B5EF4-FFF2-40B4-BE49-F238E27FC236}">
                <a16:creationId xmlns:a16="http://schemas.microsoft.com/office/drawing/2014/main" id="{C9D831EE-AE21-402E-A317-F928D88A101E}"/>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3700"/>
              <a:t>Informe: Conclusiones</a:t>
            </a:r>
          </a:p>
        </p:txBody>
      </p:sp>
      <p:pic>
        <p:nvPicPr>
          <p:cNvPr id="2" name="Imagen 4" descr="Imagen que contiene ave&#10;&#10;Descripción generada automáticamente">
            <a:extLst>
              <a:ext uri="{FF2B5EF4-FFF2-40B4-BE49-F238E27FC236}">
                <a16:creationId xmlns:a16="http://schemas.microsoft.com/office/drawing/2014/main" id="{1D2D85D7-E463-40AB-8B5F-2D2D7B3273E7}"/>
              </a:ext>
            </a:extLst>
          </p:cNvPr>
          <p:cNvPicPr>
            <a:picLocks noGrp="1" noChangeAspect="1"/>
          </p:cNvPicPr>
          <p:nvPr>
            <p:ph idx="1"/>
          </p:nvPr>
        </p:nvPicPr>
        <p:blipFill>
          <a:blip r:embed="rId3"/>
          <a:stretch>
            <a:fillRect/>
          </a:stretch>
        </p:blipFill>
        <p:spPr>
          <a:xfrm>
            <a:off x="5280472" y="1245378"/>
            <a:ext cx="6268062" cy="4194070"/>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139044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699DA6F9-DBA3-45EE-8B79-8D3661DA6245}"/>
              </a:ext>
            </a:extLst>
          </p:cNvPr>
          <p:cNvSpPr>
            <a:spLocks noGrp="1"/>
          </p:cNvSpPr>
          <p:nvPr>
            <p:ph type="title"/>
          </p:nvPr>
        </p:nvSpPr>
        <p:spPr>
          <a:xfrm>
            <a:off x="451515" y="1734857"/>
            <a:ext cx="3765483" cy="3388287"/>
          </a:xfrm>
        </p:spPr>
        <p:txBody>
          <a:bodyPr anchor="ctr">
            <a:normAutofit/>
          </a:bodyPr>
          <a:lstStyle/>
          <a:p>
            <a:r>
              <a:rPr lang="es-ES" sz="3100"/>
              <a:t>Agradecimientos</a:t>
            </a:r>
          </a:p>
        </p:txBody>
      </p:sp>
      <p:sp>
        <p:nvSpPr>
          <p:cNvPr id="3" name="Marcador de contenido 2">
            <a:extLst>
              <a:ext uri="{FF2B5EF4-FFF2-40B4-BE49-F238E27FC236}">
                <a16:creationId xmlns:a16="http://schemas.microsoft.com/office/drawing/2014/main" id="{54816D8E-B673-4F59-BD45-220D9737DF9E}"/>
              </a:ext>
            </a:extLst>
          </p:cNvPr>
          <p:cNvSpPr>
            <a:spLocks noGrp="1"/>
          </p:cNvSpPr>
          <p:nvPr>
            <p:ph idx="1"/>
          </p:nvPr>
        </p:nvSpPr>
        <p:spPr>
          <a:xfrm>
            <a:off x="6008068" y="978993"/>
            <a:ext cx="5365218" cy="4900014"/>
          </a:xfrm>
          <a:effectLst/>
        </p:spPr>
        <p:txBody>
          <a:bodyPr>
            <a:normAutofit/>
          </a:bodyPr>
          <a:lstStyle/>
          <a:p>
            <a:r>
              <a:rPr lang="es-ES" sz="2000"/>
              <a:t>Si recibió ayuda de algún informe o de alguna persona, escriba de manera breve el aspecto en el que fue ayudado y nombre la persona o personas que contribuyeron a su trabajo.  </a:t>
            </a:r>
          </a:p>
        </p:txBody>
      </p:sp>
    </p:spTree>
    <p:extLst>
      <p:ext uri="{BB962C8B-B14F-4D97-AF65-F5344CB8AC3E}">
        <p14:creationId xmlns:p14="http://schemas.microsoft.com/office/powerpoint/2010/main" val="3428575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9D831EE-AE21-402E-A317-F928D88A101E}"/>
              </a:ext>
            </a:extLst>
          </p:cNvPr>
          <p:cNvSpPr>
            <a:spLocks noGrp="1"/>
          </p:cNvSpPr>
          <p:nvPr>
            <p:ph type="title"/>
          </p:nvPr>
        </p:nvSpPr>
        <p:spPr>
          <a:effectLst>
            <a:outerShdw blurRad="50800" dist="38100" dir="5400000" algn="t" rotWithShape="0">
              <a:prstClr val="black">
                <a:alpha val="40000"/>
              </a:prstClr>
            </a:outerShdw>
          </a:effectLst>
        </p:spPr>
        <p:txBody>
          <a:bodyPr vert="horz" lIns="91440" tIns="45720" rIns="91440" bIns="45720" rtlCol="0" anchor="b">
            <a:noAutofit/>
          </a:bodyPr>
          <a:lstStyle/>
          <a:p>
            <a:r>
              <a:rPr lang="es-CO" sz="5400"/>
              <a:t>Informe: Referencias</a:t>
            </a:r>
          </a:p>
        </p:txBody>
      </p:sp>
      <p:sp>
        <p:nvSpPr>
          <p:cNvPr id="6" name="Marcador de contenido 5">
            <a:extLst>
              <a:ext uri="{FF2B5EF4-FFF2-40B4-BE49-F238E27FC236}">
                <a16:creationId xmlns:a16="http://schemas.microsoft.com/office/drawing/2014/main" id="{81E6AC26-D78A-47F1-9EFA-A2429DFED43A}"/>
              </a:ext>
            </a:extLst>
          </p:cNvPr>
          <p:cNvSpPr>
            <a:spLocks noGrp="1"/>
          </p:cNvSpPr>
          <p:nvPr>
            <p:ph idx="1"/>
          </p:nvPr>
        </p:nvSpPr>
        <p:spPr>
          <a:xfrm>
            <a:off x="818711" y="2222287"/>
            <a:ext cx="10912077" cy="3636511"/>
          </a:xfrm>
        </p:spPr>
        <p:txBody>
          <a:bodyPr>
            <a:noAutofit/>
          </a:bodyPr>
          <a:lstStyle/>
          <a:p>
            <a:pPr marL="0" indent="0">
              <a:buNone/>
            </a:pPr>
            <a:r>
              <a:rPr lang="es-CO"/>
              <a:t>Recuerden que se debe realizar en </a:t>
            </a:r>
            <a:r>
              <a:rPr lang="es-CO" b="1"/>
              <a:t>Formato IEEE</a:t>
            </a:r>
            <a:r>
              <a:rPr lang="es-CO"/>
              <a:t>,  deben ser </a:t>
            </a:r>
            <a:r>
              <a:rPr lang="es-CO" b="1"/>
              <a:t>mínimo 3 referencias </a:t>
            </a:r>
            <a:r>
              <a:rPr lang="es-CO"/>
              <a:t>y pueden hacer uso de diferentes herramientas:</a:t>
            </a:r>
          </a:p>
          <a:p>
            <a:pPr marL="0" indent="0">
              <a:buNone/>
            </a:pPr>
            <a:endParaRPr lang="es-CO"/>
          </a:p>
          <a:p>
            <a:r>
              <a:rPr lang="es-CO"/>
              <a:t>Componente de referencias directamente de Word y escogen como estilo IEEE.</a:t>
            </a:r>
          </a:p>
          <a:p>
            <a:r>
              <a:rPr lang="es-CO"/>
              <a:t>Mendeley con estilo IEEE (Esta aplicativo para Word y otros editores como </a:t>
            </a:r>
            <a:r>
              <a:rPr lang="es-CO" err="1"/>
              <a:t>Latex</a:t>
            </a:r>
            <a:r>
              <a:rPr lang="es-CO"/>
              <a:t>).</a:t>
            </a:r>
          </a:p>
          <a:p>
            <a:r>
              <a:rPr lang="es-CO" err="1"/>
              <a:t>Citethisforme</a:t>
            </a:r>
            <a:r>
              <a:rPr lang="es-CO"/>
              <a:t> (pagina de internet) con estilo IEEE (¡Tengan cuidado al usar esta aplicación!).</a:t>
            </a:r>
          </a:p>
        </p:txBody>
      </p:sp>
    </p:spTree>
    <p:extLst>
      <p:ext uri="{BB962C8B-B14F-4D97-AF65-F5344CB8AC3E}">
        <p14:creationId xmlns:p14="http://schemas.microsoft.com/office/powerpoint/2010/main" val="207371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9D831EE-AE21-402E-A317-F928D88A101E}"/>
              </a:ext>
            </a:extLst>
          </p:cNvPr>
          <p:cNvSpPr>
            <a:spLocks noGrp="1"/>
          </p:cNvSpPr>
          <p:nvPr>
            <p:ph type="title"/>
          </p:nvPr>
        </p:nvSpPr>
        <p:spPr>
          <a:effectLst>
            <a:outerShdw blurRad="50800" dist="38100" dir="5400000" algn="t" rotWithShape="0">
              <a:prstClr val="black">
                <a:alpha val="40000"/>
              </a:prstClr>
            </a:outerShdw>
          </a:effectLst>
        </p:spPr>
        <p:txBody>
          <a:bodyPr vert="horz" lIns="91440" tIns="45720" rIns="91440" bIns="45720" rtlCol="0" anchor="b">
            <a:noAutofit/>
          </a:bodyPr>
          <a:lstStyle/>
          <a:p>
            <a:r>
              <a:rPr lang="es-CO" sz="5400"/>
              <a:t>Informe: Referencias</a:t>
            </a:r>
          </a:p>
        </p:txBody>
      </p:sp>
      <p:sp>
        <p:nvSpPr>
          <p:cNvPr id="6" name="Marcador de contenido 5">
            <a:extLst>
              <a:ext uri="{FF2B5EF4-FFF2-40B4-BE49-F238E27FC236}">
                <a16:creationId xmlns:a16="http://schemas.microsoft.com/office/drawing/2014/main" id="{81E6AC26-D78A-47F1-9EFA-A2429DFED43A}"/>
              </a:ext>
            </a:extLst>
          </p:cNvPr>
          <p:cNvSpPr>
            <a:spLocks noGrp="1"/>
          </p:cNvSpPr>
          <p:nvPr>
            <p:ph idx="1"/>
          </p:nvPr>
        </p:nvSpPr>
        <p:spPr>
          <a:xfrm>
            <a:off x="818712" y="2222287"/>
            <a:ext cx="10554574" cy="4188525"/>
          </a:xfrm>
        </p:spPr>
        <p:txBody>
          <a:bodyPr>
            <a:noAutofit/>
          </a:bodyPr>
          <a:lstStyle/>
          <a:p>
            <a:pPr marL="0" indent="0">
              <a:buNone/>
            </a:pPr>
            <a:r>
              <a:rPr lang="es-CO" sz="1600"/>
              <a:t>Algunos ejemplos:</a:t>
            </a:r>
          </a:p>
          <a:p>
            <a:r>
              <a:rPr lang="es-CO" sz="1600"/>
              <a:t>Si se trata de libros: Nombre de los autores separados por comas con su apellido y las iniciales con puntos, Título del libro en comillas, País donde se ha impreso, Ciudad (Año de publicación) </a:t>
            </a:r>
            <a:r>
              <a:rPr lang="es-CO" sz="1600" i="1"/>
              <a:t>Ejemplo</a:t>
            </a:r>
            <a:r>
              <a:rPr lang="es-CO" sz="1600" b="1" i="1"/>
              <a:t>:</a:t>
            </a:r>
          </a:p>
          <a:p>
            <a:pPr marL="400050" lvl="1" indent="0">
              <a:buNone/>
            </a:pPr>
            <a:r>
              <a:rPr lang="en-US"/>
              <a:t>[1] R. Jelinek, </a:t>
            </a:r>
            <a:r>
              <a:rPr lang="en-US" i="1"/>
              <a:t>Nanoparticles</a:t>
            </a:r>
            <a:r>
              <a:rPr lang="en-US"/>
              <a:t>, 2nd ed. Berlin: De Gruyter, 2015, pp. 2-4.</a:t>
            </a:r>
          </a:p>
          <a:p>
            <a:r>
              <a:rPr lang="es-CO" sz="1600"/>
              <a:t>Si se trata de artículos: Nombre de los autores separados por comas con su apellido y las iniciales con puntos, Abreviatura del nombre de la Revista en la cual se encuentra publicado el artículo Volumen (Año de publicación) Página inicial. </a:t>
            </a:r>
            <a:r>
              <a:rPr lang="es-CO" sz="1600" i="1"/>
              <a:t>Ejemplo</a:t>
            </a:r>
            <a:r>
              <a:rPr lang="en-US" sz="1600" i="1"/>
              <a:t>:</a:t>
            </a:r>
          </a:p>
          <a:p>
            <a:pPr marL="400050" lvl="1" indent="0">
              <a:buNone/>
            </a:pPr>
            <a:r>
              <a:rPr lang="en-US"/>
              <a:t>[2] R. Prasad, "Synthesis of Silver Nanoparticles in Photosynthetic Plants", </a:t>
            </a:r>
            <a:r>
              <a:rPr lang="en-US" i="1"/>
              <a:t>Journal of Nanoparticles</a:t>
            </a:r>
            <a:r>
              <a:rPr lang="en-US"/>
              <a:t>, vol. 2014, pp. 1-8, 2014.</a:t>
            </a:r>
            <a:endParaRPr lang="en-US" i="1"/>
          </a:p>
          <a:p>
            <a:r>
              <a:rPr lang="es-CO" sz="1600"/>
              <a:t>Si usted quiere citar una página web como por ejemplo: </a:t>
            </a:r>
            <a:r>
              <a:rPr lang="es-CO" sz="1600" u="sng">
                <a:hlinkClick r:id="rId2"/>
              </a:rPr>
              <a:t>http://edicionesdigitales.info/Manual/Manual/Welcome.html</a:t>
            </a:r>
            <a:r>
              <a:rPr lang="es-CO" sz="1600"/>
              <a:t>. Deben fijarse en el nombre del autor, el título, el año del Copyright del autor, y la dirección electrónica.</a:t>
            </a:r>
            <a:endParaRPr lang="en-US" sz="1600"/>
          </a:p>
          <a:p>
            <a:pPr marL="400050" lvl="1" indent="0">
              <a:buNone/>
            </a:pPr>
            <a:r>
              <a:rPr lang="es-CO"/>
              <a:t>[3] M. Faraday, "Manual de Redacción Científica", </a:t>
            </a:r>
            <a:r>
              <a:rPr lang="es-CO" i="1"/>
              <a:t>Edicionesdigitales.info</a:t>
            </a:r>
            <a:r>
              <a:rPr lang="es-CO"/>
              <a:t>, 2013. [En línea]. Disponible en: http://edicionesdigitales.info/Manual/Manual/Welcome.html. [Obtenido el: 29- </a:t>
            </a:r>
            <a:r>
              <a:rPr lang="es-CO" err="1"/>
              <a:t>Sep</a:t>
            </a:r>
            <a:r>
              <a:rPr lang="es-CO"/>
              <a:t>- 2018].</a:t>
            </a:r>
          </a:p>
        </p:txBody>
      </p:sp>
    </p:spTree>
    <p:extLst>
      <p:ext uri="{BB962C8B-B14F-4D97-AF65-F5344CB8AC3E}">
        <p14:creationId xmlns:p14="http://schemas.microsoft.com/office/powerpoint/2010/main" val="1097937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9D831EE-AE21-402E-A317-F928D88A101E}"/>
              </a:ext>
            </a:extLst>
          </p:cNvPr>
          <p:cNvSpPr>
            <a:spLocks noGrp="1"/>
          </p:cNvSpPr>
          <p:nvPr>
            <p:ph type="title"/>
          </p:nvPr>
        </p:nvSpPr>
        <p:spPr>
          <a:effectLst>
            <a:outerShdw blurRad="50800" dist="38100" dir="5400000" algn="t" rotWithShape="0">
              <a:prstClr val="black">
                <a:alpha val="40000"/>
              </a:prstClr>
            </a:outerShdw>
          </a:effectLst>
        </p:spPr>
        <p:txBody>
          <a:bodyPr vert="horz" lIns="91440" tIns="45720" rIns="91440" bIns="45720" rtlCol="0" anchor="b">
            <a:noAutofit/>
          </a:bodyPr>
          <a:lstStyle/>
          <a:p>
            <a:r>
              <a:rPr lang="es-CO" sz="5400"/>
              <a:t>Bibliografía</a:t>
            </a:r>
          </a:p>
        </p:txBody>
      </p:sp>
      <p:sp>
        <p:nvSpPr>
          <p:cNvPr id="6" name="Marcador de contenido 5">
            <a:extLst>
              <a:ext uri="{FF2B5EF4-FFF2-40B4-BE49-F238E27FC236}">
                <a16:creationId xmlns:a16="http://schemas.microsoft.com/office/drawing/2014/main" id="{81E6AC26-D78A-47F1-9EFA-A2429DFED43A}"/>
              </a:ext>
            </a:extLst>
          </p:cNvPr>
          <p:cNvSpPr>
            <a:spLocks noGrp="1"/>
          </p:cNvSpPr>
          <p:nvPr>
            <p:ph idx="1"/>
          </p:nvPr>
        </p:nvSpPr>
        <p:spPr/>
        <p:txBody>
          <a:bodyPr>
            <a:noAutofit/>
          </a:bodyPr>
          <a:lstStyle/>
          <a:p>
            <a:pPr marL="0" indent="0">
              <a:buNone/>
            </a:pPr>
            <a:r>
              <a:rPr lang="es-CO"/>
              <a:t>La información expuesta de como realizar un informe se encuentra en:</a:t>
            </a:r>
          </a:p>
          <a:p>
            <a:pPr marL="0" indent="0">
              <a:buNone/>
            </a:pPr>
            <a:r>
              <a:rPr lang="en-US"/>
              <a:t>[1] </a:t>
            </a:r>
            <a:r>
              <a:rPr lang="es-CO"/>
              <a:t>C. Severiche Sierra, M. Castillo Bertel and R. Acevedo Barrios, "Informe De Laboratorio Tipo Artículo Científico", </a:t>
            </a:r>
            <a:r>
              <a:rPr lang="es-CO" i="1"/>
              <a:t>Eumed.net</a:t>
            </a:r>
            <a:r>
              <a:rPr lang="es-CO"/>
              <a:t>. [En línea]. Disponible en: </a:t>
            </a:r>
            <a:r>
              <a:rPr lang="es-CO">
                <a:hlinkClick r:id="rId2"/>
              </a:rPr>
              <a:t>http://www.eumed.net/libros-gratis/2013a/1326/informe-laboratorio.html</a:t>
            </a:r>
            <a:r>
              <a:rPr lang="es-CO"/>
              <a:t> . [Obtenido el: 29- </a:t>
            </a:r>
            <a:r>
              <a:rPr lang="es-CO" err="1"/>
              <a:t>Sep</a:t>
            </a:r>
            <a:r>
              <a:rPr lang="es-CO"/>
              <a:t>- 2018].</a:t>
            </a:r>
          </a:p>
          <a:p>
            <a:pPr marL="0" indent="0">
              <a:buNone/>
            </a:pPr>
            <a:r>
              <a:rPr lang="en-US"/>
              <a:t>[2] </a:t>
            </a:r>
            <a:r>
              <a:rPr lang="es-CO"/>
              <a:t>Departamento de Filosofía, "Pautas para redactar un trabajo escrito o un artículo", </a:t>
            </a:r>
            <a:r>
              <a:rPr lang="es-CO" i="1"/>
              <a:t>Ugr.es</a:t>
            </a:r>
            <a:r>
              <a:rPr lang="es-CO"/>
              <a:t>, 2018. [En línea]. Disponible en: </a:t>
            </a:r>
            <a:r>
              <a:rPr lang="es-CO">
                <a:hlinkClick r:id="rId3"/>
              </a:rPr>
              <a:t>https://www.ugr.es/~filosofia/recursos/innovacion/convo-2005/trabajo-escrito/como-elaborar-un-articulo-cientifico.htm</a:t>
            </a:r>
            <a:r>
              <a:rPr lang="es-CO"/>
              <a:t> . [Obtenido el: 29- </a:t>
            </a:r>
            <a:r>
              <a:rPr lang="es-CO" err="1"/>
              <a:t>Sep</a:t>
            </a:r>
            <a:r>
              <a:rPr lang="es-CO"/>
              <a:t>- 2018].</a:t>
            </a:r>
          </a:p>
          <a:p>
            <a:pPr marL="0" indent="0">
              <a:buNone/>
            </a:pPr>
            <a:r>
              <a:rPr lang="en-US"/>
              <a:t>[3] </a:t>
            </a:r>
            <a:r>
              <a:rPr lang="es-CO"/>
              <a:t>A. </a:t>
            </a:r>
            <a:r>
              <a:rPr lang="es-CO" err="1"/>
              <a:t>Schönhöbel</a:t>
            </a:r>
            <a:r>
              <a:rPr lang="es-CO"/>
              <a:t> and C. Agudelo, "INFORME DE LABORATORIO TIPO ARTÍCULO CIENTÍFICO", </a:t>
            </a:r>
            <a:r>
              <a:rPr lang="es-CO" i="1"/>
              <a:t>Scribd</a:t>
            </a:r>
            <a:r>
              <a:rPr lang="es-CO"/>
              <a:t>, 2017. [En línea]. Disponible en: </a:t>
            </a:r>
            <a:r>
              <a:rPr lang="es-CO">
                <a:hlinkClick r:id="rId4"/>
              </a:rPr>
              <a:t>https://www.scribd.com/document/345825134/INFORME-DE-LABORATORIO-TIPO-ARTI-CULO-CIENTI-FICO</a:t>
            </a:r>
            <a:r>
              <a:rPr lang="es-CO"/>
              <a:t> . [Obtenido el: 29- </a:t>
            </a:r>
            <a:r>
              <a:rPr lang="es-CO" err="1"/>
              <a:t>Sep</a:t>
            </a:r>
            <a:r>
              <a:rPr lang="es-CO"/>
              <a:t>- 2018].</a:t>
            </a:r>
          </a:p>
        </p:txBody>
      </p:sp>
    </p:spTree>
    <p:extLst>
      <p:ext uri="{BB962C8B-B14F-4D97-AF65-F5344CB8AC3E}">
        <p14:creationId xmlns:p14="http://schemas.microsoft.com/office/powerpoint/2010/main" val="1626984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4" name="Título 3">
            <a:extLst>
              <a:ext uri="{FF2B5EF4-FFF2-40B4-BE49-F238E27FC236}">
                <a16:creationId xmlns:a16="http://schemas.microsoft.com/office/drawing/2014/main" id="{C9D831EE-AE21-402E-A317-F928D88A101E}"/>
              </a:ext>
            </a:extLst>
          </p:cNvPr>
          <p:cNvSpPr>
            <a:spLocks noGrp="1"/>
          </p:cNvSpPr>
          <p:nvPr>
            <p:ph type="title"/>
          </p:nvPr>
        </p:nvSpPr>
        <p:spPr>
          <a:xfrm>
            <a:off x="704732" y="126169"/>
            <a:ext cx="3444211" cy="4241136"/>
          </a:xfrm>
        </p:spPr>
        <p:txBody>
          <a:bodyPr vert="horz" lIns="91440" tIns="45720" rIns="91440" bIns="45720" rtlCol="0" anchor="t">
            <a:normAutofit/>
          </a:bodyPr>
          <a:lstStyle/>
          <a:p>
            <a:r>
              <a:rPr lang="en-US" sz="4400"/>
              <a:t>Informe: </a:t>
            </a:r>
            <a:r>
              <a:rPr lang="en-US" sz="4400" err="1"/>
              <a:t>Formato</a:t>
            </a:r>
            <a:r>
              <a:rPr lang="en-US" sz="4400"/>
              <a:t> IEEE &amp; PDF</a:t>
            </a:r>
          </a:p>
        </p:txBody>
      </p:sp>
      <p:pic>
        <p:nvPicPr>
          <p:cNvPr id="11" name="Imagen 12">
            <a:extLst>
              <a:ext uri="{FF2B5EF4-FFF2-40B4-BE49-F238E27FC236}">
                <a16:creationId xmlns:a16="http://schemas.microsoft.com/office/drawing/2014/main" id="{63A861CE-F269-492D-A363-9623D30CEA5B}"/>
              </a:ext>
            </a:extLst>
          </p:cNvPr>
          <p:cNvPicPr>
            <a:picLocks noChangeAspect="1"/>
          </p:cNvPicPr>
          <p:nvPr/>
        </p:nvPicPr>
        <p:blipFill>
          <a:blip r:embed="rId3"/>
          <a:stretch>
            <a:fillRect/>
          </a:stretch>
        </p:blipFill>
        <p:spPr>
          <a:xfrm>
            <a:off x="5943404" y="331125"/>
            <a:ext cx="4972089" cy="6195750"/>
          </a:xfrm>
          <a:prstGeom prst="roundRect">
            <a:avLst>
              <a:gd name="adj" fmla="val 3876"/>
            </a:avLst>
          </a:prstGeom>
          <a:ln>
            <a:solidFill>
              <a:schemeClr val="accent1"/>
            </a:solidFill>
          </a:ln>
          <a:effectLst/>
        </p:spPr>
      </p:pic>
      <p:sp>
        <p:nvSpPr>
          <p:cNvPr id="10" name="CuadroTexto 9">
            <a:extLst>
              <a:ext uri="{FF2B5EF4-FFF2-40B4-BE49-F238E27FC236}">
                <a16:creationId xmlns:a16="http://schemas.microsoft.com/office/drawing/2014/main" id="{9BA4F2C5-9828-42FD-9294-F7AB8002142B}"/>
              </a:ext>
            </a:extLst>
          </p:cNvPr>
          <p:cNvSpPr txBox="1"/>
          <p:nvPr/>
        </p:nvSpPr>
        <p:spPr>
          <a:xfrm>
            <a:off x="216670" y="2715212"/>
            <a:ext cx="3575737" cy="401661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85750" algn="ctr">
              <a:spcBef>
                <a:spcPct val="20000"/>
              </a:spcBef>
              <a:spcAft>
                <a:spcPts val="600"/>
              </a:spcAft>
              <a:buClr>
                <a:schemeClr val="accent1"/>
              </a:buClr>
              <a:buFont typeface="Arial" panose="020B0604020202020204" pitchFamily="34" charset="0"/>
              <a:buChar char="•"/>
            </a:pPr>
            <a:r>
              <a:rPr lang="en-US" sz="1600" dirty="0" err="1"/>
              <a:t>Resumen</a:t>
            </a:r>
            <a:endParaRPr lang="en-US" sz="1600" dirty="0"/>
          </a:p>
          <a:p>
            <a:pPr marL="285750" indent="-285750" algn="ctr">
              <a:spcBef>
                <a:spcPct val="20000"/>
              </a:spcBef>
              <a:spcAft>
                <a:spcPts val="600"/>
              </a:spcAft>
              <a:buClr>
                <a:schemeClr val="accent1"/>
              </a:buClr>
              <a:buFont typeface="Arial" panose="020B0604020202020204" pitchFamily="34" charset="0"/>
              <a:buChar char="•"/>
            </a:pPr>
            <a:r>
              <a:rPr lang="en-US" sz="1600" dirty="0"/>
              <a:t>Palabras Clave</a:t>
            </a:r>
          </a:p>
          <a:p>
            <a:pPr marL="285750" indent="-285750" algn="ctr">
              <a:spcBef>
                <a:spcPct val="20000"/>
              </a:spcBef>
              <a:spcAft>
                <a:spcPts val="600"/>
              </a:spcAft>
              <a:buClr>
                <a:schemeClr val="accent1"/>
              </a:buClr>
              <a:buFont typeface="Arial" panose="020B0604020202020204" pitchFamily="34" charset="0"/>
              <a:buChar char="•"/>
            </a:pPr>
            <a:r>
              <a:rPr lang="en-US" sz="1600" dirty="0" err="1"/>
              <a:t>Introducción</a:t>
            </a:r>
            <a:endParaRPr lang="en-US" sz="1600" dirty="0"/>
          </a:p>
          <a:p>
            <a:pPr marL="285750" indent="-285750" algn="ctr">
              <a:spcBef>
                <a:spcPct val="20000"/>
              </a:spcBef>
              <a:spcAft>
                <a:spcPts val="600"/>
              </a:spcAft>
              <a:buClr>
                <a:schemeClr val="accent1"/>
              </a:buClr>
              <a:buFont typeface="Arial" panose="020B0604020202020204" pitchFamily="34" charset="0"/>
              <a:buChar char="•"/>
            </a:pPr>
            <a:r>
              <a:rPr lang="en-US" sz="1600" dirty="0" err="1"/>
              <a:t>Materiales</a:t>
            </a:r>
            <a:r>
              <a:rPr lang="en-US" sz="1600" dirty="0"/>
              <a:t> y </a:t>
            </a:r>
            <a:r>
              <a:rPr lang="en-US" sz="1600" dirty="0" err="1"/>
              <a:t>metodología</a:t>
            </a:r>
            <a:r>
              <a:rPr lang="en-US" sz="1600" dirty="0"/>
              <a:t> </a:t>
            </a:r>
          </a:p>
          <a:p>
            <a:pPr marL="285750" indent="-285750" algn="ctr">
              <a:spcBef>
                <a:spcPct val="20000"/>
              </a:spcBef>
              <a:spcAft>
                <a:spcPts val="600"/>
              </a:spcAft>
              <a:buClr>
                <a:schemeClr val="accent1"/>
              </a:buClr>
              <a:buFont typeface="Arial" panose="020B0604020202020204" pitchFamily="34" charset="0"/>
              <a:buChar char="•"/>
            </a:pPr>
            <a:r>
              <a:rPr lang="en-US" sz="1600" dirty="0" err="1"/>
              <a:t>Resultados</a:t>
            </a:r>
            <a:endParaRPr lang="en-US" sz="1600" dirty="0"/>
          </a:p>
          <a:p>
            <a:pPr marL="285750" indent="-285750" algn="ctr">
              <a:spcBef>
                <a:spcPct val="20000"/>
              </a:spcBef>
              <a:spcAft>
                <a:spcPts val="600"/>
              </a:spcAft>
              <a:buClr>
                <a:schemeClr val="accent1"/>
              </a:buClr>
              <a:buFont typeface="Arial" panose="020B0604020202020204" pitchFamily="34" charset="0"/>
              <a:buChar char="•"/>
            </a:pPr>
            <a:r>
              <a:rPr lang="en-US" sz="1600" dirty="0" err="1"/>
              <a:t>Analisis</a:t>
            </a:r>
            <a:r>
              <a:rPr lang="en-US" sz="1600" dirty="0"/>
              <a:t> de </a:t>
            </a:r>
            <a:r>
              <a:rPr lang="en-US" sz="1600" dirty="0" err="1"/>
              <a:t>Resultados</a:t>
            </a:r>
            <a:endParaRPr lang="en-US" sz="1600" dirty="0"/>
          </a:p>
          <a:p>
            <a:pPr marL="285750" indent="-285750" algn="ctr">
              <a:spcBef>
                <a:spcPct val="20000"/>
              </a:spcBef>
              <a:spcAft>
                <a:spcPts val="600"/>
              </a:spcAft>
              <a:buClr>
                <a:schemeClr val="accent1"/>
              </a:buClr>
              <a:buFont typeface="Arial" panose="020B0604020202020204" pitchFamily="34" charset="0"/>
              <a:buChar char="•"/>
            </a:pPr>
            <a:r>
              <a:rPr lang="en-US" sz="1600" dirty="0" err="1"/>
              <a:t>Conlusiones</a:t>
            </a:r>
            <a:r>
              <a:rPr lang="en-US" sz="1600" dirty="0"/>
              <a:t> </a:t>
            </a:r>
          </a:p>
          <a:p>
            <a:pPr marL="285750" indent="-285750" algn="ctr">
              <a:spcBef>
                <a:spcPct val="20000"/>
              </a:spcBef>
              <a:spcAft>
                <a:spcPts val="600"/>
              </a:spcAft>
              <a:buClr>
                <a:schemeClr val="accent1"/>
              </a:buClr>
              <a:buFont typeface="Arial" panose="020B0604020202020204" pitchFamily="34" charset="0"/>
              <a:buChar char="•"/>
            </a:pPr>
            <a:r>
              <a:rPr lang="en-US" sz="1600" dirty="0" err="1"/>
              <a:t>Referencias</a:t>
            </a:r>
            <a:endParaRPr lang="en-US" sz="1600" dirty="0"/>
          </a:p>
          <a:p>
            <a:pPr marL="285750" indent="-285750" algn="ctr">
              <a:spcBef>
                <a:spcPct val="20000"/>
              </a:spcBef>
              <a:spcAft>
                <a:spcPts val="600"/>
              </a:spcAft>
              <a:buClr>
                <a:schemeClr val="accent1"/>
              </a:buClr>
              <a:buFont typeface="Arial" panose="020B0604020202020204" pitchFamily="34" charset="0"/>
              <a:buChar char="•"/>
            </a:pPr>
            <a:endParaRPr lang="en-US" sz="1600" dirty="0"/>
          </a:p>
          <a:p>
            <a:pPr marL="285750" indent="-285750" algn="ctr">
              <a:spcBef>
                <a:spcPct val="20000"/>
              </a:spcBef>
              <a:spcAft>
                <a:spcPts val="600"/>
              </a:spcAft>
              <a:buClr>
                <a:schemeClr val="accent1"/>
              </a:buClr>
              <a:buFont typeface="Arial" panose="020B0604020202020204" pitchFamily="34" charset="0"/>
              <a:buChar char="•"/>
            </a:pPr>
            <a:endParaRPr lang="en-US" sz="1600" dirty="0"/>
          </a:p>
        </p:txBody>
      </p:sp>
    </p:spTree>
    <p:extLst>
      <p:ext uri="{BB962C8B-B14F-4D97-AF65-F5344CB8AC3E}">
        <p14:creationId xmlns:p14="http://schemas.microsoft.com/office/powerpoint/2010/main" val="2124966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A8DE08-3172-4C76-9B60-439AC7DC56E9}"/>
              </a:ext>
            </a:extLst>
          </p:cNvPr>
          <p:cNvSpPr>
            <a:spLocks noGrp="1"/>
          </p:cNvSpPr>
          <p:nvPr>
            <p:ph type="title"/>
          </p:nvPr>
        </p:nvSpPr>
        <p:spPr/>
        <p:txBody>
          <a:bodyPr/>
          <a:lstStyle/>
          <a:p>
            <a:r>
              <a:rPr lang="es-CO"/>
              <a:t>Encabezado </a:t>
            </a:r>
          </a:p>
        </p:txBody>
      </p:sp>
      <p:pic>
        <p:nvPicPr>
          <p:cNvPr id="4" name="Imagen 3">
            <a:extLst>
              <a:ext uri="{FF2B5EF4-FFF2-40B4-BE49-F238E27FC236}">
                <a16:creationId xmlns:a16="http://schemas.microsoft.com/office/drawing/2014/main" id="{8CCD7A81-31B2-484B-9F93-44A81DD5BAB0}"/>
              </a:ext>
            </a:extLst>
          </p:cNvPr>
          <p:cNvPicPr>
            <a:picLocks noChangeAspect="1"/>
          </p:cNvPicPr>
          <p:nvPr/>
        </p:nvPicPr>
        <p:blipFill>
          <a:blip r:embed="rId2"/>
          <a:stretch>
            <a:fillRect/>
          </a:stretch>
        </p:blipFill>
        <p:spPr>
          <a:xfrm>
            <a:off x="292040" y="1949302"/>
            <a:ext cx="11089958" cy="4461510"/>
          </a:xfrm>
          <a:prstGeom prst="rect">
            <a:avLst/>
          </a:prstGeom>
        </p:spPr>
      </p:pic>
    </p:spTree>
    <p:extLst>
      <p:ext uri="{BB962C8B-B14F-4D97-AF65-F5344CB8AC3E}">
        <p14:creationId xmlns:p14="http://schemas.microsoft.com/office/powerpoint/2010/main" val="3830290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9D831EE-AE21-402E-A317-F928D88A101E}"/>
              </a:ext>
            </a:extLst>
          </p:cNvPr>
          <p:cNvSpPr>
            <a:spLocks noGrp="1"/>
          </p:cNvSpPr>
          <p:nvPr>
            <p:ph type="title"/>
          </p:nvPr>
        </p:nvSpPr>
        <p:spPr>
          <a:effectLst>
            <a:outerShdw blurRad="50800" dist="38100" dir="5400000" algn="t" rotWithShape="0">
              <a:prstClr val="black">
                <a:alpha val="40000"/>
              </a:prstClr>
            </a:outerShdw>
          </a:effectLst>
        </p:spPr>
        <p:txBody>
          <a:bodyPr vert="horz" lIns="91440" tIns="45720" rIns="91440" bIns="45720" rtlCol="0" anchor="b">
            <a:noAutofit/>
          </a:bodyPr>
          <a:lstStyle/>
          <a:p>
            <a:r>
              <a:rPr lang="es-CO" sz="6200"/>
              <a:t>Informe: </a:t>
            </a:r>
            <a:r>
              <a:rPr lang="es-CO" sz="6600"/>
              <a:t>Resumen</a:t>
            </a:r>
            <a:endParaRPr lang="es-CO" sz="6200"/>
          </a:p>
        </p:txBody>
      </p:sp>
      <p:sp>
        <p:nvSpPr>
          <p:cNvPr id="7" name="Marcador de contenido 6">
            <a:extLst>
              <a:ext uri="{FF2B5EF4-FFF2-40B4-BE49-F238E27FC236}">
                <a16:creationId xmlns:a16="http://schemas.microsoft.com/office/drawing/2014/main" id="{85634D56-3D07-4972-B8F6-8B442D1CD9B4}"/>
              </a:ext>
            </a:extLst>
          </p:cNvPr>
          <p:cNvSpPr>
            <a:spLocks noGrp="1"/>
          </p:cNvSpPr>
          <p:nvPr>
            <p:ph idx="1"/>
          </p:nvPr>
        </p:nvSpPr>
        <p:spPr>
          <a:xfrm>
            <a:off x="801288" y="2054088"/>
            <a:ext cx="10554574" cy="4648272"/>
          </a:xfrm>
        </p:spPr>
        <p:txBody>
          <a:bodyPr>
            <a:noAutofit/>
          </a:bodyPr>
          <a:lstStyle/>
          <a:p>
            <a:pPr marL="0" indent="0" algn="just">
              <a:buNone/>
            </a:pPr>
            <a:r>
              <a:rPr lang="es-CO"/>
              <a:t>Debe permitir identificar rápidamente el contenido básico del trabajo, no debe aportar información o conclusión que no está presente en el texto, así como tampoco debe citar referencias bibliográficas. </a:t>
            </a:r>
          </a:p>
          <a:p>
            <a:pPr marL="0" indent="0">
              <a:buNone/>
            </a:pPr>
            <a:r>
              <a:rPr lang="es-CO"/>
              <a:t>En general, el Resumen debe: </a:t>
            </a:r>
          </a:p>
          <a:p>
            <a:r>
              <a:rPr lang="es-CO"/>
              <a:t>Plantear un contexto general. </a:t>
            </a:r>
          </a:p>
          <a:p>
            <a:r>
              <a:rPr lang="es-CO"/>
              <a:t>Plantear el problema a resolver o una situación o condición</a:t>
            </a:r>
          </a:p>
          <a:p>
            <a:r>
              <a:rPr lang="es-CO"/>
              <a:t>Plantear sus hipótesis y en que aporta al estado del arte</a:t>
            </a:r>
          </a:p>
          <a:p>
            <a:r>
              <a:rPr lang="es-CO"/>
              <a:t>Resumir los resultados esenciales.</a:t>
            </a:r>
          </a:p>
          <a:p>
            <a:r>
              <a:rPr lang="es-CO"/>
              <a:t>Generalizar con las principales conclusiones y aplicación.</a:t>
            </a:r>
          </a:p>
          <a:p>
            <a:r>
              <a:rPr lang="es-CO"/>
              <a:t>Debe redactarse en pasado, exceptuando el último párrafo o frase concluyente.</a:t>
            </a:r>
          </a:p>
          <a:p>
            <a:r>
              <a:rPr lang="es-CO"/>
              <a:t>Tener máximo 250 palabras.</a:t>
            </a:r>
          </a:p>
        </p:txBody>
      </p:sp>
    </p:spTree>
    <p:extLst>
      <p:ext uri="{BB962C8B-B14F-4D97-AF65-F5344CB8AC3E}">
        <p14:creationId xmlns:p14="http://schemas.microsoft.com/office/powerpoint/2010/main" val="3205796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9D831EE-AE21-402E-A317-F928D88A101E}"/>
              </a:ext>
            </a:extLst>
          </p:cNvPr>
          <p:cNvSpPr>
            <a:spLocks noGrp="1"/>
          </p:cNvSpPr>
          <p:nvPr>
            <p:ph type="title"/>
          </p:nvPr>
        </p:nvSpPr>
        <p:spPr>
          <a:effectLst>
            <a:outerShdw blurRad="50800" dist="38100" dir="5400000" algn="t" rotWithShape="0">
              <a:prstClr val="black">
                <a:alpha val="40000"/>
              </a:prstClr>
            </a:outerShdw>
          </a:effectLst>
        </p:spPr>
        <p:txBody>
          <a:bodyPr vert="horz" lIns="91440" tIns="45720" rIns="91440" bIns="45720" rtlCol="0" anchor="b">
            <a:noAutofit/>
          </a:bodyPr>
          <a:lstStyle/>
          <a:p>
            <a:r>
              <a:rPr lang="es-CO" sz="6200"/>
              <a:t>Informe: </a:t>
            </a:r>
            <a:r>
              <a:rPr lang="es-CO" sz="6600"/>
              <a:t>Resumen</a:t>
            </a:r>
            <a:endParaRPr lang="es-CO" sz="6200"/>
          </a:p>
        </p:txBody>
      </p:sp>
      <p:sp>
        <p:nvSpPr>
          <p:cNvPr id="7" name="Marcador de contenido 6">
            <a:extLst>
              <a:ext uri="{FF2B5EF4-FFF2-40B4-BE49-F238E27FC236}">
                <a16:creationId xmlns:a16="http://schemas.microsoft.com/office/drawing/2014/main" id="{85634D56-3D07-4972-B8F6-8B442D1CD9B4}"/>
              </a:ext>
            </a:extLst>
          </p:cNvPr>
          <p:cNvSpPr>
            <a:spLocks noGrp="1"/>
          </p:cNvSpPr>
          <p:nvPr>
            <p:ph idx="1"/>
          </p:nvPr>
        </p:nvSpPr>
        <p:spPr/>
        <p:txBody>
          <a:bodyPr>
            <a:noAutofit/>
          </a:bodyPr>
          <a:lstStyle/>
          <a:p>
            <a:pPr marL="0" indent="0">
              <a:buNone/>
            </a:pPr>
            <a:r>
              <a:rPr lang="es-CO"/>
              <a:t>Los errores más frecuentes en la redacción del resumen son: </a:t>
            </a:r>
          </a:p>
          <a:p>
            <a:pPr marL="0" indent="0">
              <a:buNone/>
            </a:pPr>
            <a:endParaRPr lang="es-CO"/>
          </a:p>
          <a:p>
            <a:r>
              <a:rPr lang="es-CO"/>
              <a:t>No plantear claramente la pregunta o lo que se resuelve</a:t>
            </a:r>
          </a:p>
          <a:p>
            <a:r>
              <a:rPr lang="es-CO"/>
              <a:t> Ser demasiado largo</a:t>
            </a:r>
          </a:p>
          <a:p>
            <a:r>
              <a:rPr lang="es-CO"/>
              <a:t>Ser solo descriptivo</a:t>
            </a:r>
          </a:p>
          <a:p>
            <a:r>
              <a:rPr lang="es-CO"/>
              <a:t>Ser demasiado detallado</a:t>
            </a:r>
          </a:p>
          <a:p>
            <a:r>
              <a:rPr lang="es-CO"/>
              <a:t>No dejar claro los aportes o retos</a:t>
            </a:r>
          </a:p>
        </p:txBody>
      </p:sp>
    </p:spTree>
    <p:extLst>
      <p:ext uri="{BB962C8B-B14F-4D97-AF65-F5344CB8AC3E}">
        <p14:creationId xmlns:p14="http://schemas.microsoft.com/office/powerpoint/2010/main" val="947105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1" name="Rectangle 19">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4" name="Título 3">
            <a:extLst>
              <a:ext uri="{FF2B5EF4-FFF2-40B4-BE49-F238E27FC236}">
                <a16:creationId xmlns:a16="http://schemas.microsoft.com/office/drawing/2014/main" id="{C9D831EE-AE21-402E-A317-F928D88A101E}"/>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a:t>Informe: </a:t>
            </a:r>
            <a:r>
              <a:rPr lang="en-US" sz="4400" dirty="0" err="1"/>
              <a:t>Resumen</a:t>
            </a:r>
            <a:br>
              <a:rPr lang="en-US" sz="4400" dirty="0"/>
            </a:br>
            <a:r>
              <a:rPr lang="en-US" sz="4400" dirty="0" err="1"/>
              <a:t>Ejemplo</a:t>
            </a:r>
            <a:r>
              <a:rPr lang="en-US" sz="4400" dirty="0"/>
              <a:t> 1</a:t>
            </a:r>
            <a:br>
              <a:rPr lang="en-US" sz="4400" dirty="0"/>
            </a:br>
            <a:endParaRPr lang="en-US" sz="4400" dirty="0"/>
          </a:p>
        </p:txBody>
      </p:sp>
      <p:pic>
        <p:nvPicPr>
          <p:cNvPr id="5" name="Imagen 4">
            <a:extLst>
              <a:ext uri="{FF2B5EF4-FFF2-40B4-BE49-F238E27FC236}">
                <a16:creationId xmlns:a16="http://schemas.microsoft.com/office/drawing/2014/main" id="{F03659D8-4783-425C-A1D6-3CFD80CA4D20}"/>
              </a:ext>
            </a:extLst>
          </p:cNvPr>
          <p:cNvPicPr>
            <a:picLocks noChangeAspect="1"/>
          </p:cNvPicPr>
          <p:nvPr/>
        </p:nvPicPr>
        <p:blipFill>
          <a:blip r:embed="rId3"/>
          <a:stretch>
            <a:fillRect/>
          </a:stretch>
        </p:blipFill>
        <p:spPr>
          <a:xfrm>
            <a:off x="5314661" y="1255866"/>
            <a:ext cx="6272528" cy="2913011"/>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943067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1" name="Rectangle 19">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4" name="Título 3">
            <a:extLst>
              <a:ext uri="{FF2B5EF4-FFF2-40B4-BE49-F238E27FC236}">
                <a16:creationId xmlns:a16="http://schemas.microsoft.com/office/drawing/2014/main" id="{C9D831EE-AE21-402E-A317-F928D88A101E}"/>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a:t>Informe: </a:t>
            </a:r>
            <a:r>
              <a:rPr lang="en-US" sz="4400" dirty="0" err="1"/>
              <a:t>Resumen</a:t>
            </a:r>
            <a:br>
              <a:rPr lang="en-US" sz="4400" dirty="0"/>
            </a:br>
            <a:r>
              <a:rPr lang="en-US" sz="4400" dirty="0" err="1"/>
              <a:t>Ejemplo</a:t>
            </a:r>
            <a:r>
              <a:rPr lang="en-US" sz="4400" dirty="0"/>
              <a:t> 2</a:t>
            </a:r>
            <a:br>
              <a:rPr lang="en-US" sz="4400" dirty="0"/>
            </a:br>
            <a:br>
              <a:rPr lang="en-US" sz="4400" dirty="0"/>
            </a:br>
            <a:endParaRPr lang="en-US" sz="4400" dirty="0"/>
          </a:p>
        </p:txBody>
      </p:sp>
      <p:pic>
        <p:nvPicPr>
          <p:cNvPr id="10" name="Imagen 9">
            <a:extLst>
              <a:ext uri="{FF2B5EF4-FFF2-40B4-BE49-F238E27FC236}">
                <a16:creationId xmlns:a16="http://schemas.microsoft.com/office/drawing/2014/main" id="{D26F0196-0960-4E30-8D0F-9CFD7056C8D7}"/>
              </a:ext>
            </a:extLst>
          </p:cNvPr>
          <p:cNvPicPr>
            <a:picLocks noChangeAspect="1"/>
          </p:cNvPicPr>
          <p:nvPr/>
        </p:nvPicPr>
        <p:blipFill>
          <a:blip r:embed="rId3"/>
          <a:stretch>
            <a:fillRect/>
          </a:stretch>
        </p:blipFill>
        <p:spPr>
          <a:xfrm>
            <a:off x="5595608" y="373007"/>
            <a:ext cx="5883150" cy="5738357"/>
          </a:xfrm>
          <a:prstGeom prst="rect">
            <a:avLst/>
          </a:prstGeom>
        </p:spPr>
      </p:pic>
    </p:spTree>
    <p:extLst>
      <p:ext uri="{BB962C8B-B14F-4D97-AF65-F5344CB8AC3E}">
        <p14:creationId xmlns:p14="http://schemas.microsoft.com/office/powerpoint/2010/main" val="1141780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9D831EE-AE21-402E-A317-F928D88A101E}"/>
              </a:ext>
            </a:extLst>
          </p:cNvPr>
          <p:cNvSpPr>
            <a:spLocks noGrp="1"/>
          </p:cNvSpPr>
          <p:nvPr>
            <p:ph type="title"/>
          </p:nvPr>
        </p:nvSpPr>
        <p:spPr>
          <a:effectLst>
            <a:outerShdw blurRad="50800" dist="38100" dir="5400000" algn="t" rotWithShape="0">
              <a:prstClr val="black">
                <a:alpha val="40000"/>
              </a:prstClr>
            </a:outerShdw>
          </a:effectLst>
        </p:spPr>
        <p:txBody>
          <a:bodyPr vert="horz" lIns="91440" tIns="45720" rIns="91440" bIns="45720" rtlCol="0" anchor="b">
            <a:noAutofit/>
          </a:bodyPr>
          <a:lstStyle/>
          <a:p>
            <a:r>
              <a:rPr lang="es-CO" sz="6200"/>
              <a:t>Informe: </a:t>
            </a:r>
            <a:r>
              <a:rPr lang="es-CO" sz="6600"/>
              <a:t>Palabras clave</a:t>
            </a:r>
            <a:endParaRPr lang="es-CO" sz="6200"/>
          </a:p>
        </p:txBody>
      </p:sp>
      <p:sp>
        <p:nvSpPr>
          <p:cNvPr id="7" name="Marcador de contenido 6">
            <a:extLst>
              <a:ext uri="{FF2B5EF4-FFF2-40B4-BE49-F238E27FC236}">
                <a16:creationId xmlns:a16="http://schemas.microsoft.com/office/drawing/2014/main" id="{85634D56-3D07-4972-B8F6-8B442D1CD9B4}"/>
              </a:ext>
            </a:extLst>
          </p:cNvPr>
          <p:cNvSpPr>
            <a:spLocks noGrp="1"/>
          </p:cNvSpPr>
          <p:nvPr>
            <p:ph idx="1"/>
          </p:nvPr>
        </p:nvSpPr>
        <p:spPr>
          <a:xfrm>
            <a:off x="804335" y="2854890"/>
            <a:ext cx="10583328" cy="3003908"/>
          </a:xfrm>
        </p:spPr>
        <p:txBody>
          <a:bodyPr vert="horz" lIns="91440" tIns="45720" rIns="91440" bIns="45720" rtlCol="0" anchor="t">
            <a:noAutofit/>
          </a:bodyPr>
          <a:lstStyle/>
          <a:p>
            <a:pPr marL="0" indent="0" algn="just">
              <a:buNone/>
            </a:pPr>
            <a:r>
              <a:rPr lang="es-CO" sz="2000" dirty="0"/>
              <a:t>Son una lista de cuatro a ocho términos clave relacionados con el contenido del artículo en </a:t>
            </a:r>
            <a:r>
              <a:rPr lang="es-CO" sz="2000" b="1" dirty="0"/>
              <a:t>orden alfabético</a:t>
            </a:r>
            <a:r>
              <a:rPr lang="es-CO" sz="2000" dirty="0"/>
              <a:t>. Deben cumplir con el formato IEEE.</a:t>
            </a:r>
          </a:p>
        </p:txBody>
      </p:sp>
      <p:pic>
        <p:nvPicPr>
          <p:cNvPr id="2" name="Imagen 2">
            <a:extLst>
              <a:ext uri="{FF2B5EF4-FFF2-40B4-BE49-F238E27FC236}">
                <a16:creationId xmlns:a16="http://schemas.microsoft.com/office/drawing/2014/main" id="{70DB68F8-59EF-4F1F-BF16-A60351302F66}"/>
              </a:ext>
            </a:extLst>
          </p:cNvPr>
          <p:cNvPicPr>
            <a:picLocks noChangeAspect="1"/>
          </p:cNvPicPr>
          <p:nvPr/>
        </p:nvPicPr>
        <p:blipFill>
          <a:blip r:embed="rId2"/>
          <a:stretch>
            <a:fillRect/>
          </a:stretch>
        </p:blipFill>
        <p:spPr>
          <a:xfrm>
            <a:off x="2309004" y="4719945"/>
            <a:ext cx="7401465" cy="796790"/>
          </a:xfrm>
          <a:prstGeom prst="rect">
            <a:avLst/>
          </a:prstGeom>
        </p:spPr>
      </p:pic>
      <p:sp>
        <p:nvSpPr>
          <p:cNvPr id="5" name="Título 3">
            <a:extLst>
              <a:ext uri="{FF2B5EF4-FFF2-40B4-BE49-F238E27FC236}">
                <a16:creationId xmlns:a16="http://schemas.microsoft.com/office/drawing/2014/main" id="{9AF083BC-9401-4CF4-AB36-909AED15A29F}"/>
              </a:ext>
            </a:extLst>
          </p:cNvPr>
          <p:cNvSpPr txBox="1">
            <a:spLocks/>
          </p:cNvSpPr>
          <p:nvPr/>
        </p:nvSpPr>
        <p:spPr>
          <a:xfrm>
            <a:off x="804248" y="3762606"/>
            <a:ext cx="10571998" cy="970450"/>
          </a:xfrm>
          <a:prstGeom prst="rect">
            <a:avLst/>
          </a:prstGeom>
          <a:effectLst>
            <a:outerShdw blurRad="50800" dist="38100" dir="5400000" algn="t" rotWithShape="0">
              <a:prstClr val="black">
                <a:alpha val="40000"/>
              </a:prst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CO" sz="2400" dirty="0">
                <a:solidFill>
                  <a:srgbClr val="FFFF00"/>
                </a:solidFill>
                <a:highlight>
                  <a:srgbClr val="C0C0C0"/>
                </a:highlight>
              </a:rPr>
              <a:t>Ejemplo</a:t>
            </a:r>
          </a:p>
        </p:txBody>
      </p:sp>
    </p:spTree>
    <p:extLst>
      <p:ext uri="{BB962C8B-B14F-4D97-AF65-F5344CB8AC3E}">
        <p14:creationId xmlns:p14="http://schemas.microsoft.com/office/powerpoint/2010/main" val="25770776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Amarillo">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1020E3BC4D9E5946B8519EC903E1D2D8" ma:contentTypeVersion="15" ma:contentTypeDescription="Crear nuevo documento." ma:contentTypeScope="" ma:versionID="4719fff4955102ae711269344ae484da">
  <xsd:schema xmlns:xsd="http://www.w3.org/2001/XMLSchema" xmlns:xs="http://www.w3.org/2001/XMLSchema" xmlns:p="http://schemas.microsoft.com/office/2006/metadata/properties" xmlns:ns3="fa7e26b2-5651-4109-9bcc-4045094b0554" xmlns:ns4="485f0894-4906-4cf0-9a07-40bae8ee7744" targetNamespace="http://schemas.microsoft.com/office/2006/metadata/properties" ma:root="true" ma:fieldsID="fe73d84c0504b0bb90205ded51ea2971" ns3:_="" ns4:_="">
    <xsd:import namespace="fa7e26b2-5651-4109-9bcc-4045094b0554"/>
    <xsd:import namespace="485f0894-4906-4cf0-9a07-40bae8ee7744"/>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7e26b2-5651-4109-9bcc-4045094b0554" elementFormDefault="qualified">
    <xsd:import namespace="http://schemas.microsoft.com/office/2006/documentManagement/types"/>
    <xsd:import namespace="http://schemas.microsoft.com/office/infopath/2007/PartnerControls"/>
    <xsd:element name="SharedWithUsers" ma:index="8" nillable="true" ma:displayName="Compartido con"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description="" ma:internalName="SharedWithDetails" ma:readOnly="true">
      <xsd:simpleType>
        <xsd:restriction base="dms:Note">
          <xsd:maxLength value="255"/>
        </xsd:restriction>
      </xsd:simpleType>
    </xsd:element>
    <xsd:element name="SharingHintHash" ma:index="10" nillable="true" ma:displayName="Hash de la sugerencia para compartir" ma:description="" ma:hidden="true" ma:internalName="SharingHintHash" ma:readOnly="true">
      <xsd:simpleType>
        <xsd:restriction base="dms:Text"/>
      </xsd:simpleType>
    </xsd:element>
    <xsd:element name="LastSharedByUser" ma:index="11" nillable="true" ma:displayName="Última vez que se compartió por usuario" ma:description="" ma:internalName="LastSharedByUser" ma:readOnly="true">
      <xsd:simpleType>
        <xsd:restriction base="dms:Note">
          <xsd:maxLength value="255"/>
        </xsd:restriction>
      </xsd:simpleType>
    </xsd:element>
    <xsd:element name="LastSharedByTime" ma:index="12" nillable="true" ma:displayName="Última vez que se compartió por hora"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485f0894-4906-4cf0-9a07-40bae8ee7744"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MediaServiceAutoTags" ma:internalName="MediaServiceAutoTags"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Location" ma:index="18" nillable="true" ma:displayName="MediaServiceLocation" ma:internalName="MediaServiceLocation"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4B4797D-7DA7-438F-8BFF-C4C01E4F2603}">
  <ds:schemaRefs>
    <ds:schemaRef ds:uri="http://schemas.microsoft.com/sharepoint/v3/contenttype/forms"/>
  </ds:schemaRefs>
</ds:datastoreItem>
</file>

<file path=customXml/itemProps2.xml><?xml version="1.0" encoding="utf-8"?>
<ds:datastoreItem xmlns:ds="http://schemas.openxmlformats.org/officeDocument/2006/customXml" ds:itemID="{655EF951-973D-4B0E-BD1B-2E4A36B35B03}">
  <ds:schemaRefs>
    <ds:schemaRef ds:uri="485f0894-4906-4cf0-9a07-40bae8ee7744"/>
    <ds:schemaRef ds:uri="http://purl.org/dc/dcmitype/"/>
    <ds:schemaRef ds:uri="http://schemas.openxmlformats.org/package/2006/metadata/core-properties"/>
    <ds:schemaRef ds:uri="http://purl.org/dc/terms/"/>
    <ds:schemaRef ds:uri="http://www.w3.org/XML/1998/namespace"/>
    <ds:schemaRef ds:uri="http://schemas.microsoft.com/office/2006/metadata/properties"/>
    <ds:schemaRef ds:uri="http://purl.org/dc/elements/1.1/"/>
    <ds:schemaRef ds:uri="http://schemas.microsoft.com/office/2006/documentManagement/types"/>
    <ds:schemaRef ds:uri="http://schemas.microsoft.com/office/infopath/2007/PartnerControls"/>
    <ds:schemaRef ds:uri="fa7e26b2-5651-4109-9bcc-4045094b0554"/>
  </ds:schemaRefs>
</ds:datastoreItem>
</file>

<file path=customXml/itemProps3.xml><?xml version="1.0" encoding="utf-8"?>
<ds:datastoreItem xmlns:ds="http://schemas.openxmlformats.org/officeDocument/2006/customXml" ds:itemID="{198014F9-31BF-40EB-8225-98A69F74B6D1}">
  <ds:schemaRefs>
    <ds:schemaRef ds:uri="485f0894-4906-4cf0-9a07-40bae8ee7744"/>
    <ds:schemaRef ds:uri="fa7e26b2-5651-4109-9bcc-4045094b055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42</TotalTime>
  <Words>1543</Words>
  <Application>Microsoft Office PowerPoint</Application>
  <PresentationFormat>Panorámica</PresentationFormat>
  <Paragraphs>113</Paragraphs>
  <Slides>24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24</vt:i4>
      </vt:variant>
    </vt:vector>
  </HeadingPairs>
  <TitlesOfParts>
    <vt:vector size="30" baseType="lpstr">
      <vt:lpstr>Arial</vt:lpstr>
      <vt:lpstr>Calibri</vt:lpstr>
      <vt:lpstr>Century Gothic</vt:lpstr>
      <vt:lpstr>Wingdings</vt:lpstr>
      <vt:lpstr>Wingdings 2</vt:lpstr>
      <vt:lpstr>Citable</vt:lpstr>
      <vt:lpstr>Tips para realizar informes en formato IEEE</vt:lpstr>
      <vt:lpstr>Informe: Formato IEEE &amp; PDF</vt:lpstr>
      <vt:lpstr>Informe: Formato IEEE &amp; PDF</vt:lpstr>
      <vt:lpstr>Encabezado </vt:lpstr>
      <vt:lpstr>Informe: Resumen</vt:lpstr>
      <vt:lpstr>Informe: Resumen</vt:lpstr>
      <vt:lpstr>Informe: Resumen Ejemplo 1 </vt:lpstr>
      <vt:lpstr>Informe: Resumen Ejemplo 2  </vt:lpstr>
      <vt:lpstr>Informe: Palabras clave</vt:lpstr>
      <vt:lpstr>Informe: Introducción</vt:lpstr>
      <vt:lpstr>Informe: Introducción</vt:lpstr>
      <vt:lpstr>Informe: Materiales y métodos</vt:lpstr>
      <vt:lpstr>Informe: Materiales y métodos</vt:lpstr>
      <vt:lpstr>Informe: Resultados</vt:lpstr>
      <vt:lpstr>Informe: Resultados</vt:lpstr>
      <vt:lpstr>Informe: Resultados</vt:lpstr>
      <vt:lpstr>Informe: Análisis de resultados</vt:lpstr>
      <vt:lpstr>Informe: Análisis de resultados</vt:lpstr>
      <vt:lpstr>Informe: Conclusiones</vt:lpstr>
      <vt:lpstr>Informe: Conclusiones</vt:lpstr>
      <vt:lpstr>Agradecimientos</vt:lpstr>
      <vt:lpstr>Informe: Referencias</vt:lpstr>
      <vt:lpstr>Informe: Referencias</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Tips para realizar informes en formato IEEE</dc:title>
  <dc:creator>Maidy Cabrera Penna</dc:creator>
  <cp:lastModifiedBy>Jheyson Fabian Villavisan Buitrago</cp:lastModifiedBy>
  <cp:revision>4</cp:revision>
  <dcterms:created xsi:type="dcterms:W3CDTF">2020-08-03T21:37:29Z</dcterms:created>
  <dcterms:modified xsi:type="dcterms:W3CDTF">2022-01-21T20:03:54Z</dcterms:modified>
</cp:coreProperties>
</file>