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0" r:id="rId6"/>
    <p:sldId id="274" r:id="rId7"/>
    <p:sldId id="275" r:id="rId8"/>
    <p:sldId id="277" r:id="rId9"/>
    <p:sldId id="279" r:id="rId10"/>
    <p:sldId id="278" r:id="rId11"/>
    <p:sldId id="280" r:id="rId12"/>
    <p:sldId id="281" r:id="rId13"/>
    <p:sldId id="282" r:id="rId14"/>
    <p:sldId id="283" r:id="rId15"/>
    <p:sldId id="284" r:id="rId16"/>
    <p:sldId id="286" r:id="rId17"/>
    <p:sldId id="287" r:id="rId18"/>
    <p:sldId id="288" r:id="rId19"/>
    <p:sldId id="293" r:id="rId20"/>
    <p:sldId id="290" r:id="rId21"/>
    <p:sldId id="291" r:id="rId22"/>
    <p:sldId id="292" r:id="rId23"/>
    <p:sldId id="285" r:id="rId2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6"/>
            <p14:sldId id="287"/>
            <p14:sldId id="288"/>
            <p14:sldId id="293"/>
            <p14:sldId id="290"/>
            <p14:sldId id="291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51E0B0-426E-41FF-81C1-BCD7A7A78F7A}" v="1" dt="2025-01-24T14:47:47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85" d="100"/>
          <a:sy n="85" d="100"/>
        </p:scale>
        <p:origin x="78" y="5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21CEEA4-AD5B-49E4-8056-665E62979948}"/>
    <pc:docChg chg="undo custSel modSld">
      <pc:chgData name="JHEYSON FABIAN VILLAVISAN BUITRAGO" userId="e5ced5c2-d787-455d-b115-4f08a699b8c8" providerId="ADAL" clId="{721CEEA4-AD5B-49E4-8056-665E62979948}" dt="2023-08-13T19:23:20.013" v="1320" actId="20577"/>
      <pc:docMkLst>
        <pc:docMk/>
      </pc:docMkLst>
      <pc:sldChg chg="delSp modSp mod">
        <pc:chgData name="JHEYSON FABIAN VILLAVISAN BUITRAGO" userId="e5ced5c2-d787-455d-b115-4f08a699b8c8" providerId="ADAL" clId="{721CEEA4-AD5B-49E4-8056-665E62979948}" dt="2023-07-30T02:20:11.862" v="25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721CEEA4-AD5B-49E4-8056-665E62979948}" dt="2023-07-30T03:09:07.902" v="1312" actId="20577"/>
        <pc:sldMkLst>
          <pc:docMk/>
          <pc:sldMk cId="0" sldId="261"/>
        </pc:sldMkLst>
      </pc:sldChg>
      <pc:sldChg chg="addSp delSp modSp mod">
        <pc:chgData name="JHEYSON FABIAN VILLAVISAN BUITRAGO" userId="e5ced5c2-d787-455d-b115-4f08a699b8c8" providerId="ADAL" clId="{721CEEA4-AD5B-49E4-8056-665E62979948}" dt="2023-07-30T03:07:10.894" v="1237" actId="20577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2.747" v="16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36.106" v="18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50.995" v="24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21CEEA4-AD5B-49E4-8056-665E62979948}" dt="2023-08-13T19:23:20.013" v="1320" actId="20577"/>
        <pc:sldMkLst>
          <pc:docMk/>
          <pc:sldMk cId="2505371292" sldId="270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09.874" v="5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42.910" v="20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47.291" v="2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721CEEA4-AD5B-49E4-8056-665E62979948}" dt="2023-07-30T02:19:14.567" v="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7951E0B0-426E-41FF-81C1-BCD7A7A78F7A}"/>
    <pc:docChg chg="addSld delSld modSld modSection">
      <pc:chgData name="JHEYSON FABIAN VILLAVISAN BUITRAGO" userId="e5ced5c2-d787-455d-b115-4f08a699b8c8" providerId="ADAL" clId="{7951E0B0-426E-41FF-81C1-BCD7A7A78F7A}" dt="2025-01-24T14:47:50.357" v="4" actId="20577"/>
      <pc:docMkLst>
        <pc:docMk/>
      </pc:docMkLst>
      <pc:sldChg chg="modSp add mod">
        <pc:chgData name="JHEYSON FABIAN VILLAVISAN BUITRAGO" userId="e5ced5c2-d787-455d-b115-4f08a699b8c8" providerId="ADAL" clId="{7951E0B0-426E-41FF-81C1-BCD7A7A78F7A}" dt="2025-01-24T14:47:50.357" v="4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7951E0B0-426E-41FF-81C1-BCD7A7A78F7A}" dt="2025-01-24T14:47:50.357" v="4" actId="20577"/>
          <ac:spMkLst>
            <pc:docMk/>
            <pc:sldMk cId="2505371292" sldId="270"/>
            <ac:spMk id="11266" creationId="{74AD047A-E86C-4E92-874D-BAA043AB0B46}"/>
          </ac:spMkLst>
        </pc:spChg>
      </pc:sldChg>
      <pc:sldChg chg="del">
        <pc:chgData name="JHEYSON FABIAN VILLAVISAN BUITRAGO" userId="e5ced5c2-d787-455d-b115-4f08a699b8c8" providerId="ADAL" clId="{7951E0B0-426E-41FF-81C1-BCD7A7A78F7A}" dt="2025-01-24T14:47:43.012" v="0" actId="47"/>
        <pc:sldMkLst>
          <pc:docMk/>
          <pc:sldMk cId="4276627814" sldId="289"/>
        </pc:sldMkLst>
      </pc:sldChg>
    </pc:docChg>
  </pc:docChgLst>
  <pc:docChgLst>
    <pc:chgData name="JHEYSON FABIAN VILLAVISAN BUITRAGO" userId="e5ced5c2-d787-455d-b115-4f08a699b8c8" providerId="ADAL" clId="{D5D29705-CACF-48BE-B52D-850755A364D2}"/>
    <pc:docChg chg="undo custSel addSld delSld modSld">
      <pc:chgData name="JHEYSON FABIAN VILLAVISAN BUITRAGO" userId="e5ced5c2-d787-455d-b115-4f08a699b8c8" providerId="ADAL" clId="{D5D29705-CACF-48BE-B52D-850755A364D2}" dt="2024-08-05T13:22:39.092" v="54"/>
      <pc:docMkLst>
        <pc:docMk/>
      </pc:docMkLst>
      <pc:sldChg chg="modSp mod">
        <pc:chgData name="JHEYSON FABIAN VILLAVISAN BUITRAGO" userId="e5ced5c2-d787-455d-b115-4f08a699b8c8" providerId="ADAL" clId="{D5D29705-CACF-48BE-B52D-850755A364D2}" dt="2024-08-05T13:14:27.837" v="6" actId="20577"/>
        <pc:sldMkLst>
          <pc:docMk/>
          <pc:sldMk cId="4078205479" sldId="275"/>
        </pc:sldMkLst>
      </pc:sldChg>
      <pc:sldChg chg="modSp mod">
        <pc:chgData name="JHEYSON FABIAN VILLAVISAN BUITRAGO" userId="e5ced5c2-d787-455d-b115-4f08a699b8c8" providerId="ADAL" clId="{D5D29705-CACF-48BE-B52D-850755A364D2}" dt="2024-08-05T13:14:33.467" v="8" actId="20577"/>
        <pc:sldMkLst>
          <pc:docMk/>
          <pc:sldMk cId="1451190892" sldId="277"/>
        </pc:sldMkLst>
      </pc:sldChg>
      <pc:sldChg chg="modSp mod">
        <pc:chgData name="JHEYSON FABIAN VILLAVISAN BUITRAGO" userId="e5ced5c2-d787-455d-b115-4f08a699b8c8" providerId="ADAL" clId="{D5D29705-CACF-48BE-B52D-850755A364D2}" dt="2024-08-05T13:14:52.063" v="17" actId="20577"/>
        <pc:sldMkLst>
          <pc:docMk/>
          <pc:sldMk cId="309106847" sldId="278"/>
        </pc:sldMkLst>
      </pc:sldChg>
      <pc:sldChg chg="modSp mod">
        <pc:chgData name="JHEYSON FABIAN VILLAVISAN BUITRAGO" userId="e5ced5c2-d787-455d-b115-4f08a699b8c8" providerId="ADAL" clId="{D5D29705-CACF-48BE-B52D-850755A364D2}" dt="2024-08-05T13:14:45.725" v="15" actId="20577"/>
        <pc:sldMkLst>
          <pc:docMk/>
          <pc:sldMk cId="732727000" sldId="279"/>
        </pc:sldMkLst>
      </pc:sldChg>
      <pc:sldChg chg="modSp mod">
        <pc:chgData name="JHEYSON FABIAN VILLAVISAN BUITRAGO" userId="e5ced5c2-d787-455d-b115-4f08a699b8c8" providerId="ADAL" clId="{D5D29705-CACF-48BE-B52D-850755A364D2}" dt="2024-08-05T13:14:59.708" v="19" actId="20577"/>
        <pc:sldMkLst>
          <pc:docMk/>
          <pc:sldMk cId="1461168368" sldId="280"/>
        </pc:sldMkLst>
      </pc:sldChg>
      <pc:sldChg chg="modSp mod">
        <pc:chgData name="JHEYSON FABIAN VILLAVISAN BUITRAGO" userId="e5ced5c2-d787-455d-b115-4f08a699b8c8" providerId="ADAL" clId="{D5D29705-CACF-48BE-B52D-850755A364D2}" dt="2024-08-05T13:15:05.840" v="24" actId="20577"/>
        <pc:sldMkLst>
          <pc:docMk/>
          <pc:sldMk cId="2708962082" sldId="281"/>
        </pc:sldMkLst>
      </pc:sldChg>
      <pc:sldChg chg="modSp mod">
        <pc:chgData name="JHEYSON FABIAN VILLAVISAN BUITRAGO" userId="e5ced5c2-d787-455d-b115-4f08a699b8c8" providerId="ADAL" clId="{D5D29705-CACF-48BE-B52D-850755A364D2}" dt="2024-08-05T13:15:10.459" v="26" actId="20577"/>
        <pc:sldMkLst>
          <pc:docMk/>
          <pc:sldMk cId="4215858998" sldId="282"/>
        </pc:sldMkLst>
      </pc:sldChg>
      <pc:sldChg chg="modSp mod">
        <pc:chgData name="JHEYSON FABIAN VILLAVISAN BUITRAGO" userId="e5ced5c2-d787-455d-b115-4f08a699b8c8" providerId="ADAL" clId="{D5D29705-CACF-48BE-B52D-850755A364D2}" dt="2024-08-05T13:15:27.630" v="30" actId="20577"/>
        <pc:sldMkLst>
          <pc:docMk/>
          <pc:sldMk cId="3745771177" sldId="283"/>
        </pc:sldMkLst>
      </pc:sldChg>
      <pc:sldChg chg="modSp mod">
        <pc:chgData name="JHEYSON FABIAN VILLAVISAN BUITRAGO" userId="e5ced5c2-d787-455d-b115-4f08a699b8c8" providerId="ADAL" clId="{D5D29705-CACF-48BE-B52D-850755A364D2}" dt="2024-08-05T13:15:32.502" v="33" actId="20577"/>
        <pc:sldMkLst>
          <pc:docMk/>
          <pc:sldMk cId="3326521887" sldId="284"/>
        </pc:sldMkLst>
      </pc:sldChg>
      <pc:sldChg chg="modSp mod">
        <pc:chgData name="JHEYSON FABIAN VILLAVISAN BUITRAGO" userId="e5ced5c2-d787-455d-b115-4f08a699b8c8" providerId="ADAL" clId="{D5D29705-CACF-48BE-B52D-850755A364D2}" dt="2024-08-05T13:15:54.204" v="47" actId="20577"/>
        <pc:sldMkLst>
          <pc:docMk/>
          <pc:sldMk cId="723952400" sldId="285"/>
        </pc:sldMkLst>
      </pc:sldChg>
      <pc:sldChg chg="modSp mod">
        <pc:chgData name="JHEYSON FABIAN VILLAVISAN BUITRAGO" userId="e5ced5c2-d787-455d-b115-4f08a699b8c8" providerId="ADAL" clId="{D5D29705-CACF-48BE-B52D-850755A364D2}" dt="2024-08-05T13:15:36.897" v="36" actId="20577"/>
        <pc:sldMkLst>
          <pc:docMk/>
          <pc:sldMk cId="240730534" sldId="286"/>
        </pc:sldMkLst>
      </pc:sldChg>
      <pc:sldChg chg="modSp mod">
        <pc:chgData name="JHEYSON FABIAN VILLAVISAN BUITRAGO" userId="e5ced5c2-d787-455d-b115-4f08a699b8c8" providerId="ADAL" clId="{D5D29705-CACF-48BE-B52D-850755A364D2}" dt="2024-08-05T13:15:41.493" v="39" actId="20577"/>
        <pc:sldMkLst>
          <pc:docMk/>
          <pc:sldMk cId="2904282543" sldId="287"/>
        </pc:sldMkLst>
      </pc:sldChg>
      <pc:sldChg chg="addSp delSp modSp mod">
        <pc:chgData name="JHEYSON FABIAN VILLAVISAN BUITRAGO" userId="e5ced5c2-d787-455d-b115-4f08a699b8c8" providerId="ADAL" clId="{D5D29705-CACF-48BE-B52D-850755A364D2}" dt="2024-08-05T13:21:55.177" v="49" actId="22"/>
        <pc:sldMkLst>
          <pc:docMk/>
          <pc:sldMk cId="2871765081" sldId="288"/>
        </pc:sldMkLst>
      </pc:sldChg>
      <pc:sldChg chg="addSp delSp modSp mod">
        <pc:chgData name="JHEYSON FABIAN VILLAVISAN BUITRAGO" userId="e5ced5c2-d787-455d-b115-4f08a699b8c8" providerId="ADAL" clId="{D5D29705-CACF-48BE-B52D-850755A364D2}" dt="2024-08-05T13:15:19.713" v="27" actId="13926"/>
        <pc:sldMkLst>
          <pc:docMk/>
          <pc:sldMk cId="4276627814" sldId="289"/>
        </pc:sldMkLst>
      </pc:sldChg>
      <pc:sldChg chg="add">
        <pc:chgData name="JHEYSON FABIAN VILLAVISAN BUITRAGO" userId="e5ced5c2-d787-455d-b115-4f08a699b8c8" providerId="ADAL" clId="{D5D29705-CACF-48BE-B52D-850755A364D2}" dt="2024-08-05T13:22:00.966" v="50"/>
        <pc:sldMkLst>
          <pc:docMk/>
          <pc:sldMk cId="3711970410" sldId="290"/>
        </pc:sldMkLst>
      </pc:sldChg>
      <pc:sldChg chg="modSp add mod">
        <pc:chgData name="JHEYSON FABIAN VILLAVISAN BUITRAGO" userId="e5ced5c2-d787-455d-b115-4f08a699b8c8" providerId="ADAL" clId="{D5D29705-CACF-48BE-B52D-850755A364D2}" dt="2024-08-05T13:22:19.494" v="51" actId="20577"/>
        <pc:sldMkLst>
          <pc:docMk/>
          <pc:sldMk cId="810586027" sldId="291"/>
        </pc:sldMkLst>
      </pc:sldChg>
      <pc:sldChg chg="add">
        <pc:chgData name="JHEYSON FABIAN VILLAVISAN BUITRAGO" userId="e5ced5c2-d787-455d-b115-4f08a699b8c8" providerId="ADAL" clId="{D5D29705-CACF-48BE-B52D-850755A364D2}" dt="2024-08-05T13:22:00.966" v="50"/>
        <pc:sldMkLst>
          <pc:docMk/>
          <pc:sldMk cId="656277053" sldId="292"/>
        </pc:sldMkLst>
      </pc:sldChg>
      <pc:sldChg chg="add del">
        <pc:chgData name="JHEYSON FABIAN VILLAVISAN BUITRAGO" userId="e5ced5c2-d787-455d-b115-4f08a699b8c8" providerId="ADAL" clId="{D5D29705-CACF-48BE-B52D-850755A364D2}" dt="2024-08-05T13:22:35.006" v="53"/>
        <pc:sldMkLst>
          <pc:docMk/>
          <pc:sldMk cId="2821722590" sldId="293"/>
        </pc:sldMkLst>
      </pc:sldChg>
      <pc:sldChg chg="add">
        <pc:chgData name="JHEYSON FABIAN VILLAVISAN BUITRAGO" userId="e5ced5c2-d787-455d-b115-4f08a699b8c8" providerId="ADAL" clId="{D5D29705-CACF-48BE-B52D-850755A364D2}" dt="2024-08-05T13:22:39.092" v="54"/>
        <pc:sldMkLst>
          <pc:docMk/>
          <pc:sldMk cId="3229666486" sldId="293"/>
        </pc:sldMkLst>
      </pc:sldChg>
      <pc:sldChg chg="add del">
        <pc:chgData name="JHEYSON FABIAN VILLAVISAN BUITRAGO" userId="e5ced5c2-d787-455d-b115-4f08a699b8c8" providerId="ADAL" clId="{D5D29705-CACF-48BE-B52D-850755A364D2}" dt="2024-08-05T13:22:35.006" v="53"/>
        <pc:sldMkLst>
          <pc:docMk/>
          <pc:sldMk cId="690980122" sldId="294"/>
        </pc:sldMkLst>
      </pc:sldChg>
      <pc:sldChg chg="add del">
        <pc:chgData name="JHEYSON FABIAN VILLAVISAN BUITRAGO" userId="e5ced5c2-d787-455d-b115-4f08a699b8c8" providerId="ADAL" clId="{D5D29705-CACF-48BE-B52D-850755A364D2}" dt="2024-08-05T13:22:35.006" v="53"/>
        <pc:sldMkLst>
          <pc:docMk/>
          <pc:sldMk cId="3897540229" sldId="295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5723111D-DFF1-4A59-9274-4521C9CF2EEE}"/>
    <pc:docChg chg="custSel addSld delSld modSld sldOrd modSection">
      <pc:chgData name="JHEYSON FABIAN VILLAVISAN BUITRAGO" userId="e5ced5c2-d787-455d-b115-4f08a699b8c8" providerId="ADAL" clId="{5723111D-DFF1-4A59-9274-4521C9CF2EEE}" dt="2023-08-13T19:47:48.739" v="21" actId="20577"/>
      <pc:docMkLst>
        <pc:docMk/>
      </pc:docMkLst>
      <pc:sldChg chg="del">
        <pc:chgData name="JHEYSON FABIAN VILLAVISAN BUITRAGO" userId="e5ced5c2-d787-455d-b115-4f08a699b8c8" providerId="ADAL" clId="{5723111D-DFF1-4A59-9274-4521C9CF2EEE}" dt="2023-08-13T19:34:00.953" v="11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5723111D-DFF1-4A59-9274-4521C9CF2EEE}" dt="2023-08-13T19:34:01.328" v="12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5723111D-DFF1-4A59-9274-4521C9CF2EEE}" dt="2023-08-13T19:34:01.801" v="13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5723111D-DFF1-4A59-9274-4521C9CF2EEE}" dt="2023-08-13T19:34:02.302" v="1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5723111D-DFF1-4A59-9274-4521C9CF2EEE}" dt="2023-08-13T19:34:04.581" v="1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5723111D-DFF1-4A59-9274-4521C9CF2EEE}" dt="2023-08-13T19:30:33.158" v="5" actId="13926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5723111D-DFF1-4A59-9274-4521C9CF2EEE}" dt="2023-08-13T19:47:48.739" v="21" actId="2057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5723111D-DFF1-4A59-9274-4521C9CF2EEE}" dt="2023-08-13T19:34:02.710" v="15" actId="47"/>
        <pc:sldMkLst>
          <pc:docMk/>
          <pc:sldMk cId="2680639377" sldId="27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4078205479" sldId="27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1451190892" sldId="277"/>
        </pc:sldMkLst>
      </pc:sldChg>
      <pc:sldChg chg="del">
        <pc:chgData name="JHEYSON FABIAN VILLAVISAN BUITRAGO" userId="e5ced5c2-d787-455d-b115-4f08a699b8c8" providerId="ADAL" clId="{5723111D-DFF1-4A59-9274-4521C9CF2EEE}" dt="2023-08-13T19:34:03.764" v="1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5723111D-DFF1-4A59-9274-4521C9CF2EEE}" dt="2023-08-13T19:34:00.560" v="10" actId="47"/>
        <pc:sldMkLst>
          <pc:docMk/>
          <pc:sldMk cId="214171354" sldId="278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09106847" sldId="278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732727000" sldId="279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1461168368" sldId="280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708962082" sldId="281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4215858998" sldId="282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745771177" sldId="283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3326521887" sldId="284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723952400" sldId="285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40730534" sldId="286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904282543" sldId="287"/>
        </pc:sldMkLst>
      </pc:sldChg>
      <pc:sldChg chg="add">
        <pc:chgData name="JHEYSON FABIAN VILLAVISAN BUITRAGO" userId="e5ced5c2-d787-455d-b115-4f08a699b8c8" providerId="ADAL" clId="{5723111D-DFF1-4A59-9274-4521C9CF2EEE}" dt="2023-08-13T19:47:37.573" v="20"/>
        <pc:sldMkLst>
          <pc:docMk/>
          <pc:sldMk cId="2871765081" sldId="288"/>
        </pc:sldMkLst>
      </pc:sldChg>
    </pc:docChg>
  </pc:docChgLst>
  <pc:docChgLst>
    <pc:chgData name="JHEYSON FABIAN VILLAVISAN BUITRAGO" userId="e5ced5c2-d787-455d-b115-4f08a699b8c8" providerId="ADAL" clId="{8CD965A4-1103-46FC-AA12-0A2D96D0FFD5}"/>
    <pc:docChg chg="addSld delSld modSld modSection">
      <pc:chgData name="JHEYSON FABIAN VILLAVISAN BUITRAGO" userId="e5ced5c2-d787-455d-b115-4f08a699b8c8" providerId="ADAL" clId="{8CD965A4-1103-46FC-AA12-0A2D96D0FFD5}" dt="2024-02-12T12:38:14.357" v="4" actId="47"/>
      <pc:docMkLst>
        <pc:docMk/>
      </pc:docMkLst>
      <pc:sldChg chg="del">
        <pc:chgData name="JHEYSON FABIAN VILLAVISAN BUITRAGO" userId="e5ced5c2-d787-455d-b115-4f08a699b8c8" providerId="ADAL" clId="{8CD965A4-1103-46FC-AA12-0A2D96D0FFD5}" dt="2024-02-12T12:38:14.357" v="4" actId="47"/>
        <pc:sldMkLst>
          <pc:docMk/>
          <pc:sldMk cId="2505371292" sldId="270"/>
        </pc:sldMkLst>
      </pc:sldChg>
      <pc:sldChg chg="modSp add mod">
        <pc:chgData name="JHEYSON FABIAN VILLAVISAN BUITRAGO" userId="e5ced5c2-d787-455d-b115-4f08a699b8c8" providerId="ADAL" clId="{8CD965A4-1103-46FC-AA12-0A2D96D0FFD5}" dt="2024-02-12T12:38:11.058" v="3" actId="13926"/>
        <pc:sldMkLst>
          <pc:docMk/>
          <pc:sldMk cId="4276627814" sldId="28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339752" y="302439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Estudios </a:t>
            </a:r>
            <a:r>
              <a:rPr lang="es-CO" sz="2400" dirty="0" err="1"/>
              <a:t>Coterminales</a:t>
            </a:r>
            <a:r>
              <a:rPr lang="es-CO" sz="2400" dirty="0"/>
              <a:t> o de Postgrado</a:t>
            </a:r>
          </a:p>
          <a:p>
            <a:pPr algn="just"/>
            <a:r>
              <a:rPr lang="es-CO" sz="2400" dirty="0"/>
              <a:t>Consiste en acreditar el haber cursado y aprobado un periodo académico o el equivalente al 50% de una especialización profesional o de una especialización tecnológica, de las ofertadas por la ETITC, o un periodo académico o el equivalente al 25% de una maestría que oferte la ETITC.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85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11 Procedimiento</a:t>
            </a:r>
          </a:p>
          <a:p>
            <a:pPr algn="just"/>
            <a:r>
              <a:rPr lang="es-CO" sz="2400" dirty="0"/>
              <a:t>1. Elaboración y aprobación del Anteproyecto de trabajo de grado.</a:t>
            </a:r>
          </a:p>
          <a:p>
            <a:pPr algn="just"/>
            <a:r>
              <a:rPr lang="es-CO" sz="2400" dirty="0"/>
              <a:t>2. Asignación de director o asesor.</a:t>
            </a:r>
          </a:p>
          <a:p>
            <a:pPr algn="just"/>
            <a:r>
              <a:rPr lang="es-CO" sz="2400" dirty="0"/>
              <a:t>3. Desarrollo del Trabajo de Grado.</a:t>
            </a:r>
          </a:p>
          <a:p>
            <a:pPr algn="just"/>
            <a:r>
              <a:rPr lang="es-CO" sz="2400" dirty="0"/>
              <a:t>4. Revisión y edición del informe final en formato digital.</a:t>
            </a:r>
          </a:p>
          <a:p>
            <a:pPr algn="just"/>
            <a:r>
              <a:rPr lang="es-CO" sz="2400" dirty="0"/>
              <a:t>5. Radicación de la carta remisora de constancia de finalizado avalada por director o asesor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771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11 Procedimiento</a:t>
            </a:r>
          </a:p>
          <a:p>
            <a:pPr algn="just"/>
            <a:r>
              <a:rPr lang="es-CO" sz="2400" dirty="0"/>
              <a:t>6. Asignación de jurados de trabajo de grado</a:t>
            </a:r>
          </a:p>
          <a:p>
            <a:pPr algn="just"/>
            <a:r>
              <a:rPr lang="es-CO" sz="2400" dirty="0"/>
              <a:t>7. Sustentación pública </a:t>
            </a:r>
          </a:p>
          <a:p>
            <a:pPr algn="just"/>
            <a:r>
              <a:rPr lang="es-CO" sz="2400" dirty="0"/>
              <a:t>8. Calificación</a:t>
            </a:r>
          </a:p>
          <a:p>
            <a:pPr algn="just"/>
            <a:r>
              <a:rPr lang="es-CO" sz="2400" dirty="0"/>
              <a:t>9. Oficialización de aprobación</a:t>
            </a:r>
          </a:p>
          <a:p>
            <a:pPr algn="just"/>
            <a:r>
              <a:rPr lang="es-CO" sz="2400" dirty="0"/>
              <a:t>10. Entrega a decanatura informe final aprobado.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21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12 Anteproyecto</a:t>
            </a:r>
          </a:p>
          <a:p>
            <a:pPr algn="just"/>
            <a:r>
              <a:rPr lang="es-CO" sz="2400" dirty="0"/>
              <a:t>Para la elaboración, presentación y aprobación del trabajo de grado, </a:t>
            </a:r>
            <a:r>
              <a:rPr lang="es-CO" sz="2400" b="1" dirty="0"/>
              <a:t>cualquiera </a:t>
            </a:r>
            <a:r>
              <a:rPr lang="es-CO" sz="2400" dirty="0"/>
              <a:t>que sea su modalidad, el estudiante deberá inscribir este anteproyecto ante el profesor coordinador de trabajos de grado de la facultad, la propuesta de anteproyecto de grado escogida.</a:t>
            </a:r>
            <a:endParaRPr lang="es-CO" sz="2400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30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12 Anteproyecto</a:t>
            </a:r>
          </a:p>
          <a:p>
            <a:pPr algn="just"/>
            <a:r>
              <a:rPr lang="es-CO" sz="2400" dirty="0"/>
              <a:t>Toda propuesta de anteproyecto de trabajo de grado deberá contener el desarrollo de los siguientes aspectos relativos a la planeación del trabajo de grado:</a:t>
            </a:r>
          </a:p>
          <a:p>
            <a:pPr algn="just"/>
            <a:r>
              <a:rPr lang="es-CO" sz="2400" b="1" dirty="0"/>
              <a:t>1-Modalidad</a:t>
            </a:r>
          </a:p>
          <a:p>
            <a:pPr algn="just"/>
            <a:r>
              <a:rPr lang="es-CO" sz="2400" b="1" dirty="0"/>
              <a:t>2- Titulo</a:t>
            </a:r>
          </a:p>
          <a:p>
            <a:pPr algn="just"/>
            <a:r>
              <a:rPr lang="es-CO" sz="2400" b="1" dirty="0"/>
              <a:t>3- Problema</a:t>
            </a:r>
          </a:p>
          <a:p>
            <a:pPr algn="just"/>
            <a:r>
              <a:rPr lang="es-CO" sz="2400" b="1" dirty="0"/>
              <a:t>4-Justificación</a:t>
            </a:r>
          </a:p>
          <a:p>
            <a:pPr algn="just"/>
            <a:r>
              <a:rPr lang="es-CO" sz="2400" b="1" dirty="0"/>
              <a:t>5-Objetivos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282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/>
              <a:t>Desarrollo</a:t>
            </a:r>
            <a:endParaRPr lang="es-CO" sz="2000" dirty="0"/>
          </a:p>
          <a:p>
            <a:pPr algn="just"/>
            <a:r>
              <a:rPr lang="es-CO" sz="2000" b="1" dirty="0"/>
              <a:t>Articulo 12 Anteproyecto</a:t>
            </a:r>
          </a:p>
          <a:p>
            <a:pPr algn="just"/>
            <a:r>
              <a:rPr lang="es-CO" sz="2000" dirty="0"/>
              <a:t>Toda propuesta de anteproyecto de trabajo de grado deberá contener el desarrollo de los siguientes aspectos relativos a la planeación del trabajo de grado:</a:t>
            </a:r>
          </a:p>
          <a:p>
            <a:pPr algn="just"/>
            <a:r>
              <a:rPr lang="es-CO" sz="2000" b="1" dirty="0"/>
              <a:t>6- Diseño metodológico</a:t>
            </a:r>
          </a:p>
          <a:p>
            <a:pPr algn="just"/>
            <a:r>
              <a:rPr lang="es-CO" sz="2000" b="1" dirty="0"/>
              <a:t>7-Cronograma</a:t>
            </a:r>
          </a:p>
          <a:p>
            <a:pPr algn="just"/>
            <a:r>
              <a:rPr lang="es-CO" sz="2000" b="1" dirty="0"/>
              <a:t>8-Bibliografía</a:t>
            </a:r>
          </a:p>
          <a:p>
            <a:pPr algn="just"/>
            <a:r>
              <a:rPr lang="es-CO" sz="2000" b="1" dirty="0"/>
              <a:t>9-Costos</a:t>
            </a:r>
          </a:p>
          <a:p>
            <a:pPr algn="just"/>
            <a:r>
              <a:rPr lang="es-CO" sz="2000" b="1" dirty="0"/>
              <a:t>10-Fuentes de financiación </a:t>
            </a:r>
          </a:p>
          <a:p>
            <a:pPr algn="just"/>
            <a:r>
              <a:rPr lang="es-CO" sz="2000" b="1" dirty="0"/>
              <a:t>11- Viabilidad técnico-financiera.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76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/>
              <a:t>Desarrollo</a:t>
            </a:r>
            <a:endParaRPr lang="es-CO" sz="2000" dirty="0"/>
          </a:p>
          <a:p>
            <a:pPr algn="just"/>
            <a:r>
              <a:rPr lang="es-CO" sz="2000" b="1" dirty="0"/>
              <a:t>Articulo 13 Número de autores</a:t>
            </a:r>
          </a:p>
          <a:p>
            <a:pPr algn="just"/>
            <a:endParaRPr lang="es-CO" sz="2000" b="1" dirty="0"/>
          </a:p>
          <a:p>
            <a:pPr algn="just"/>
            <a:r>
              <a:rPr lang="es-CO" sz="2000" b="1" dirty="0"/>
              <a:t>2 autores: </a:t>
            </a:r>
            <a:r>
              <a:rPr lang="es-CO" sz="2000" dirty="0"/>
              <a:t>Proyecto de ingeniería</a:t>
            </a:r>
          </a:p>
          <a:p>
            <a:pPr algn="just"/>
            <a:endParaRPr lang="es-CO" sz="2000" dirty="0"/>
          </a:p>
          <a:p>
            <a:pPr algn="just"/>
            <a:r>
              <a:rPr lang="es-CO" sz="2000" b="1" dirty="0"/>
              <a:t>1 autor: </a:t>
            </a:r>
          </a:p>
          <a:p>
            <a:pPr algn="just"/>
            <a:r>
              <a:rPr lang="es-CO" sz="2000" dirty="0"/>
              <a:t>Participación en un proyecto según el reglamento estudiantil de investigación</a:t>
            </a:r>
          </a:p>
          <a:p>
            <a:pPr algn="just"/>
            <a:r>
              <a:rPr lang="es-CO" sz="2000" dirty="0"/>
              <a:t>Certificación Nacional o Internacional</a:t>
            </a:r>
          </a:p>
          <a:p>
            <a:pPr algn="just"/>
            <a:r>
              <a:rPr lang="es-CO" sz="2000" dirty="0"/>
              <a:t>Estudios </a:t>
            </a:r>
            <a:r>
              <a:rPr lang="es-CO" sz="2000" dirty="0" err="1"/>
              <a:t>coterminales</a:t>
            </a:r>
            <a:r>
              <a:rPr lang="es-CO" sz="2000" dirty="0"/>
              <a:t> en postgrado.</a:t>
            </a:r>
          </a:p>
          <a:p>
            <a:pPr algn="just"/>
            <a:endParaRPr lang="es-CO" sz="2000" b="1" dirty="0"/>
          </a:p>
          <a:p>
            <a:pPr algn="just"/>
            <a:endParaRPr lang="es-CO" sz="2000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04E1DC74-F48A-58A6-612B-92F163E632B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66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14 Edición Informe Final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Para la modalidad proyecto de ingeniería y sus diferentes tipos, una vez el estudiante ha terminado las labores propias del trabajo de grado, deberá elaborar y entregar un informe final en formato digital y en estricta coherencia con el tipo de proyecto optado. El cuerpo del trabajo no debe exceder las 60 páginas, sin incluir anexos.</a:t>
            </a:r>
          </a:p>
          <a:p>
            <a:pPr algn="just"/>
            <a:endParaRPr lang="es-CO" sz="2400" b="1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D1EE2D82-6E50-E065-7E2C-F86917E9AEDE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970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Desarrollo</a:t>
            </a:r>
            <a:endParaRPr lang="es-CO" sz="2400" dirty="0"/>
          </a:p>
          <a:p>
            <a:pPr algn="just"/>
            <a:r>
              <a:rPr lang="es-CO" sz="2400" b="1" dirty="0"/>
              <a:t>Articulo 15 Calificación por parte del Jurado-</a:t>
            </a:r>
            <a:endParaRPr lang="es-CO" sz="2400" dirty="0"/>
          </a:p>
          <a:p>
            <a:pPr algn="just"/>
            <a:endParaRPr lang="es-CO" sz="2400" b="1" dirty="0"/>
          </a:p>
          <a:p>
            <a:pPr algn="just"/>
            <a:r>
              <a:rPr lang="es-CO" sz="2400" dirty="0"/>
              <a:t>Toda modalidad de trabajo de grado deberá ser objeto de calificación por parte de jurado y tener su acta de aprobación de trabajo de grado.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999546FF-333B-CEAE-C2BD-15505C95A280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058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000" b="1" dirty="0"/>
              <a:t>Desarrollo</a:t>
            </a:r>
            <a:endParaRPr lang="es-CO" sz="2000" dirty="0"/>
          </a:p>
          <a:p>
            <a:pPr algn="just"/>
            <a:r>
              <a:rPr lang="es-CO" sz="2000" b="1" dirty="0"/>
              <a:t>Articulo 15 Calificación por parte del Jurado-</a:t>
            </a:r>
            <a:endParaRPr lang="es-CO" sz="2000" dirty="0"/>
          </a:p>
          <a:p>
            <a:pPr algn="just"/>
            <a:endParaRPr lang="es-CO" sz="2000" b="1" dirty="0"/>
          </a:p>
          <a:p>
            <a:pPr algn="just"/>
            <a:r>
              <a:rPr lang="es-CO" sz="2000" dirty="0"/>
              <a:t>Para la modalidad proyecto de ingeniería y sus diferentes tipos de proyecto, se consideran para la evaluación del trabajo los siguientes aspectos:</a:t>
            </a:r>
          </a:p>
          <a:p>
            <a:pPr algn="just"/>
            <a:r>
              <a:rPr lang="es-CO" sz="2000" dirty="0"/>
              <a:t>1. Alcance, originalidad de los aportes</a:t>
            </a:r>
          </a:p>
          <a:p>
            <a:pPr algn="just"/>
            <a:r>
              <a:rPr lang="es-CO" sz="2000" dirty="0"/>
              <a:t>2. Alcance de los objetivos</a:t>
            </a:r>
          </a:p>
          <a:p>
            <a:pPr algn="just"/>
            <a:r>
              <a:rPr lang="es-CO" sz="2000" dirty="0"/>
              <a:t>3. Interpretación, discusión de los resultados</a:t>
            </a:r>
          </a:p>
          <a:p>
            <a:pPr algn="just"/>
            <a:r>
              <a:rPr lang="es-CO" sz="2000" dirty="0"/>
              <a:t>4. Domino Tema</a:t>
            </a:r>
          </a:p>
          <a:p>
            <a:pPr algn="just"/>
            <a:r>
              <a:rPr lang="es-CO" sz="2000" dirty="0"/>
              <a:t>5. Calidad de Informe.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83568" y="6166911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1B73B2EE-82DE-1A7A-AC57-302D5132C191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277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  <a:endParaRPr lang="es-CO" altLang="es-CO" sz="3600" dirty="0"/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BFAD80C6-663E-42AD-A6EE-0E699E7C415E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70925"/>
          <a:ext cx="7416824" cy="52044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 presentación informe.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Reglamento de trabajos de grado y modalidades.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cronograma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cronograma proyecto.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de anteproyectos. (cronograma)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Presentación de anteproyectos. (cronograma)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Avances Resultados 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Asesoría Investigación – Redacción Informe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Pre-Sustentación </a:t>
                      </a:r>
                      <a:r>
                        <a:rPr lang="es-ES" sz="1000" dirty="0">
                          <a:highlight>
                            <a:srgbClr val="FFFF00"/>
                          </a:highlight>
                        </a:rPr>
                        <a:t>(resultados)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Pre-Sustentación </a:t>
                      </a:r>
                      <a:r>
                        <a:rPr lang="es-ES" sz="1000" dirty="0">
                          <a:highlight>
                            <a:srgbClr val="FFFF00"/>
                          </a:highlight>
                        </a:rPr>
                        <a:t>(resultados)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Pre-sustentación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Informe </a:t>
                      </a:r>
                      <a:r>
                        <a:rPr lang="es-CO" sz="1000" b="1" u="sng" dirty="0" err="1">
                          <a:solidFill>
                            <a:srgbClr val="C00000"/>
                          </a:solidFill>
                        </a:rPr>
                        <a:t>firnal</a:t>
                      </a: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 Resultados proyecto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Pre-sustentación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Presentación de trabajos de Grado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955" y="6291967"/>
            <a:ext cx="40100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Lunes:       18:10 – 19:50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2 Subtítulo">
            <a:extLst>
              <a:ext uri="{FF2B5EF4-FFF2-40B4-BE49-F238E27FC236}">
                <a16:creationId xmlns:a16="http://schemas.microsoft.com/office/drawing/2014/main" id="{6A35285C-4584-C88E-3DB1-2B353E8F42CF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360581" cy="4691063"/>
          </a:xfrm>
        </p:spPr>
        <p:txBody>
          <a:bodyPr>
            <a:normAutofit/>
          </a:bodyPr>
          <a:lstStyle/>
          <a:p>
            <a:pPr algn="just"/>
            <a:r>
              <a:rPr lang="es-CO" sz="2400" b="1" dirty="0"/>
              <a:t>Trabajo individual: </a:t>
            </a:r>
            <a:endParaRPr lang="es-CO" sz="2400" dirty="0"/>
          </a:p>
          <a:p>
            <a:pPr algn="just"/>
            <a:r>
              <a:rPr lang="es-CO" sz="2400" dirty="0"/>
              <a:t>Leer completamente Acuerdo 02 de 22 de abril (disponible en línea).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95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360581" cy="4691063"/>
          </a:xfrm>
        </p:spPr>
        <p:txBody>
          <a:bodyPr>
            <a:normAutofit/>
          </a:bodyPr>
          <a:lstStyle/>
          <a:p>
            <a:pPr algn="just"/>
            <a:r>
              <a:rPr lang="es-CO" sz="2000" dirty="0"/>
              <a:t>Identificar las disposiciones generales, modalidades y desarrollo de trabajos de grado según Acuerdo 02 de 22 de abril </a:t>
            </a:r>
            <a:r>
              <a:rPr lang="es-CO" sz="2000" b="1" dirty="0"/>
              <a:t>Consejo Académico de la Escuela Tecnológica Instituto Técnico Central - ETITC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83E1B4D8-655A-285D-2DF3-8CAEDFEE856D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484785"/>
            <a:ext cx="7360581" cy="3024336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Definición</a:t>
            </a:r>
            <a:endParaRPr lang="es-CO" sz="2400" dirty="0"/>
          </a:p>
          <a:p>
            <a:pPr algn="just"/>
            <a:r>
              <a:rPr lang="es-CO" sz="2400" dirty="0"/>
              <a:t>El trabajo de grado es una </a:t>
            </a:r>
            <a:r>
              <a:rPr lang="es-CO" sz="2400" b="1" dirty="0"/>
              <a:t>actividad</a:t>
            </a:r>
            <a:r>
              <a:rPr lang="es-CO" sz="2400" dirty="0"/>
              <a:t> académica que </a:t>
            </a:r>
            <a:r>
              <a:rPr lang="es-CO" sz="2400" b="1" dirty="0"/>
              <a:t>permite</a:t>
            </a:r>
            <a:r>
              <a:rPr lang="es-CO" sz="2400" dirty="0"/>
              <a:t> al estudiante que aspira a </a:t>
            </a:r>
            <a:r>
              <a:rPr lang="es-CO" sz="2400" b="1" dirty="0"/>
              <a:t>graduarse</a:t>
            </a:r>
            <a:r>
              <a:rPr lang="es-CO" sz="2400" dirty="0"/>
              <a:t> en el nivel o ciclo profesional universitario, consolidar sus competencias profesionales </a:t>
            </a:r>
            <a:r>
              <a:rPr lang="es-CO" sz="2400" b="1" dirty="0"/>
              <a:t>en torno </a:t>
            </a:r>
            <a:r>
              <a:rPr lang="es-CO" sz="2400" dirty="0"/>
              <a:t>a la investigación, análisis, innovación, desarrollo tecnológico y proyección social, al diagnosticar y </a:t>
            </a:r>
            <a:r>
              <a:rPr lang="es-CO" sz="2400" b="1" dirty="0"/>
              <a:t>solucionar</a:t>
            </a:r>
            <a:r>
              <a:rPr lang="es-CO" sz="2400" dirty="0"/>
              <a:t> </a:t>
            </a:r>
            <a:r>
              <a:rPr lang="es-CO" sz="2400" b="1" dirty="0"/>
              <a:t>problemáticas</a:t>
            </a:r>
            <a:r>
              <a:rPr lang="es-CO" sz="2400" dirty="0"/>
              <a:t> especiales desde su campo.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23EA204-2513-6644-FD20-7A363D8F33C3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05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Plazo de Ejecución</a:t>
            </a:r>
            <a:endParaRPr lang="es-CO" sz="2400" dirty="0"/>
          </a:p>
          <a:p>
            <a:pPr algn="just"/>
            <a:r>
              <a:rPr lang="es-CO" sz="2400" dirty="0"/>
              <a:t>El estudiante dispone de (1) semestre para la culminación del trabajo de grado contando inmediatamente después de haber aprobado la totalidad de créditos académicos del respectivo plan de estudio.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9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Modalidad de proyecto de Ingeniería</a:t>
            </a:r>
          </a:p>
          <a:p>
            <a:pPr algn="just"/>
            <a:r>
              <a:rPr lang="es-CO" sz="2400" dirty="0"/>
              <a:t>Es un trabajo que busca la aplicación de conocimientos en la solución de un problema o necesidad relacionada con el campo  profesional y detectada claramente en una empresa o comunidad determinada, o el desarrollo o aplicación de una innovación tecnológica con todos sus componentes.</a:t>
            </a:r>
          </a:p>
          <a:p>
            <a:pPr algn="just"/>
            <a:endParaRPr lang="es-CO" sz="24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727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Modalidad de proyecto de Ingeniería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Certificación Nacional o Internacional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Estudios </a:t>
            </a:r>
            <a:r>
              <a:rPr lang="es-CO" sz="2400" dirty="0" err="1"/>
              <a:t>Coterminales</a:t>
            </a:r>
            <a:r>
              <a:rPr lang="es-CO" sz="2400" dirty="0"/>
              <a:t> o de Postgrado</a:t>
            </a:r>
          </a:p>
          <a:p>
            <a:pPr algn="just"/>
            <a:endParaRPr lang="es-CO" sz="24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06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r>
              <a:rPr lang="es-CO" sz="2400" dirty="0"/>
              <a:t>La modalidad proyecto de ingeniería, se puede enfocar en alguno de los siguientes tipos de proyectos:</a:t>
            </a:r>
          </a:p>
          <a:p>
            <a:pPr algn="just"/>
            <a:r>
              <a:rPr lang="es-CO" sz="2400" b="1" dirty="0"/>
              <a:t>Proyecto de Desarrollo Tecnológico</a:t>
            </a:r>
          </a:p>
          <a:p>
            <a:pPr algn="just"/>
            <a:r>
              <a:rPr lang="es-CO" sz="2400" b="1" dirty="0"/>
              <a:t>Certificación de la aceptación de un artículo científico</a:t>
            </a:r>
          </a:p>
          <a:p>
            <a:pPr algn="just"/>
            <a:r>
              <a:rPr lang="es-CO" sz="2400" b="1" dirty="0"/>
              <a:t>Producto de desarrollo tecnológico e innovación</a:t>
            </a:r>
          </a:p>
          <a:p>
            <a:pPr algn="just"/>
            <a:r>
              <a:rPr lang="es-CO" sz="2400" b="1" dirty="0"/>
              <a:t>Participación en un proyecto según el reglamento estudiantil de investigación</a:t>
            </a:r>
          </a:p>
          <a:p>
            <a:pPr algn="just"/>
            <a:r>
              <a:rPr lang="es-CO" sz="2400" b="1" dirty="0"/>
              <a:t>Proyecto de plan de creación de empresa de base tecnológica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168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1709" y="1700808"/>
            <a:ext cx="7360581" cy="4691063"/>
          </a:xfrm>
        </p:spPr>
        <p:txBody>
          <a:bodyPr>
            <a:normAutofit/>
          </a:bodyPr>
          <a:lstStyle/>
          <a:p>
            <a:pPr algn="ctr"/>
            <a:r>
              <a:rPr lang="es-CO" sz="2400" b="1" dirty="0"/>
              <a:t>Modalidades de trabajo de grado</a:t>
            </a:r>
            <a:endParaRPr lang="es-CO" sz="2400" dirty="0"/>
          </a:p>
          <a:p>
            <a:pPr algn="just"/>
            <a:r>
              <a:rPr lang="es-CO" sz="2400" dirty="0"/>
              <a:t>Certificación Nacional o Internacional</a:t>
            </a:r>
          </a:p>
          <a:p>
            <a:pPr algn="just"/>
            <a:endParaRPr lang="es-CO" sz="2400" dirty="0"/>
          </a:p>
          <a:p>
            <a:pPr algn="just"/>
            <a:r>
              <a:rPr lang="es-CO" sz="2400" dirty="0"/>
              <a:t>Consiste en la presentación de una certificación nacional o internacional obtenida a partir del último semestre del plan de estudios, correspondiente, y reconocida en el área de competencias del programa.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6D88147D-F1B1-6CDA-07BA-627567C15FAD}"/>
              </a:ext>
            </a:extLst>
          </p:cNvPr>
          <p:cNvSpPr txBox="1">
            <a:spLocks/>
          </p:cNvSpPr>
          <p:nvPr/>
        </p:nvSpPr>
        <p:spPr bwMode="auto">
          <a:xfrm>
            <a:off x="2664496" y="250552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E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6042 PROYECTO DE INVESTIGACION II</a:t>
            </a: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4F108E7-F26E-12A2-3183-CCB1BE1AEF0B}"/>
              </a:ext>
            </a:extLst>
          </p:cNvPr>
          <p:cNvSpPr txBox="1"/>
          <p:nvPr/>
        </p:nvSpPr>
        <p:spPr>
          <a:xfrm>
            <a:off x="667803" y="5949280"/>
            <a:ext cx="736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Tomado de </a:t>
            </a:r>
            <a:r>
              <a:rPr lang="es-CO" sz="1800" dirty="0"/>
              <a:t>Acuerdo 02 de 22 de abril </a:t>
            </a:r>
            <a:r>
              <a:rPr lang="es-CO" sz="1800" b="1" dirty="0"/>
              <a:t>Consejo Académico de la Escuela Tecnológica Instituto Técnico Central - ETITC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62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</TotalTime>
  <Words>1421</Words>
  <Application>Microsoft Office PowerPoint</Application>
  <PresentationFormat>Carta (216 x 279 mm)</PresentationFormat>
  <Paragraphs>210</Paragraphs>
  <Slides>20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72</cp:revision>
  <dcterms:created xsi:type="dcterms:W3CDTF">2008-03-11T21:51:34Z</dcterms:created>
  <dcterms:modified xsi:type="dcterms:W3CDTF">2025-01-24T14:47:51Z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