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0" r:id="rId6"/>
    <p:sldId id="274" r:id="rId7"/>
    <p:sldId id="281" r:id="rId8"/>
    <p:sldId id="282" r:id="rId9"/>
    <p:sldId id="283" r:id="rId10"/>
    <p:sldId id="284" r:id="rId11"/>
    <p:sldId id="285" r:id="rId12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74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60EF9-9F90-4C06-ADB8-88ED32B978A2}" v="8" dt="2025-02-06T17:42:56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63" d="100"/>
          <a:sy n="163" d="100"/>
        </p:scale>
        <p:origin x="169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7T01:12:53.305" v="1070" actId="20577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add del mod ord">
        <pc:chgData name="JHEYSON FABIAN VILLAVISAN BUITRAGO" userId="e5ced5c2-d787-455d-b115-4f08a699b8c8" providerId="ADAL" clId="{3C960EF9-9F90-4C06-ADB8-88ED32B978A2}" dt="2025-02-06T17:42:58.025" v="1066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3C960EF9-9F90-4C06-ADB8-88ED32B978A2}" dt="2025-02-06T17:42:58.025" v="1066" actId="20577"/>
          <ac:spMkLst>
            <pc:docMk/>
            <pc:sldMk cId="2965408220" sldId="280"/>
            <ac:spMk id="11266" creationId="{74AD047A-E86C-4E92-874D-BAA043AB0B46}"/>
          </ac:spMkLst>
        </pc:spChg>
      </pc:sldChg>
      <pc:sldChg chg="delSp modSp add mod">
        <pc:chgData name="JHEYSON FABIAN VILLAVISAN BUITRAGO" userId="e5ced5c2-d787-455d-b115-4f08a699b8c8" providerId="ADAL" clId="{3C960EF9-9F90-4C06-ADB8-88ED32B978A2}" dt="2025-02-07T01:12:53.305" v="1070" actId="20577"/>
        <pc:sldMkLst>
          <pc:docMk/>
          <pc:sldMk cId="2753606348" sldId="281"/>
        </pc:sldMkLst>
        <pc:spChg chg="mod">
          <ac:chgData name="JHEYSON FABIAN VILLAVISAN BUITRAGO" userId="e5ced5c2-d787-455d-b115-4f08a699b8c8" providerId="ADAL" clId="{3C960EF9-9F90-4C06-ADB8-88ED32B978A2}" dt="2025-02-07T01:12:53.305" v="1070" actId="20577"/>
          <ac:spMkLst>
            <pc:docMk/>
            <pc:sldMk cId="2753606348" sldId="281"/>
            <ac:spMk id="2" creationId="{298A856A-91BC-6DDA-05A3-FEFA0B4AA61D}"/>
          </ac:spMkLst>
        </pc:spChg>
        <pc:spChg chg="mod">
          <ac:chgData name="JHEYSON FABIAN VILLAVISAN BUITRAGO" userId="e5ced5c2-d787-455d-b115-4f08a699b8c8" providerId="ADAL" clId="{3C960EF9-9F90-4C06-ADB8-88ED32B978A2}" dt="2025-02-04T15:38:32.251" v="580" actId="20577"/>
          <ac:spMkLst>
            <pc:docMk/>
            <pc:sldMk cId="2753606348" sldId="281"/>
            <ac:spMk id="4" creationId="{2A873A57-77DC-4C43-3689-0B82FB1544DB}"/>
          </ac:spMkLst>
        </pc:spChg>
        <pc:spChg chg="mod">
          <ac:chgData name="JHEYSON FABIAN VILLAVISAN BUITRAGO" userId="e5ced5c2-d787-455d-b115-4f08a699b8c8" providerId="ADAL" clId="{3C960EF9-9F90-4C06-ADB8-88ED32B978A2}" dt="2025-02-04T15:29:54.047" v="370" actId="20577"/>
          <ac:spMkLst>
            <pc:docMk/>
            <pc:sldMk cId="2753606348" sldId="281"/>
            <ac:spMk id="10" creationId="{F33C249C-1126-8114-6B8D-5DA810FF3103}"/>
          </ac:spMkLst>
        </pc:spChg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  <pc:spChg chg="mod">
          <ac:chgData name="JHEYSON FABIAN VILLAVISAN BUITRAGO" userId="e5ced5c2-d787-455d-b115-4f08a699b8c8" providerId="ADAL" clId="{3C960EF9-9F90-4C06-ADB8-88ED32B978A2}" dt="2025-02-04T15:35:40.793" v="465" actId="403"/>
          <ac:spMkLst>
            <pc:docMk/>
            <pc:sldMk cId="949277400" sldId="282"/>
            <ac:spMk id="2" creationId="{31B6C9C9-5F4F-8A13-1C47-DE5B94DB6257}"/>
          </ac:spMkLst>
        </pc:spChg>
        <pc:spChg chg="add mod">
          <ac:chgData name="JHEYSON FABIAN VILLAVISAN BUITRAGO" userId="e5ced5c2-d787-455d-b115-4f08a699b8c8" providerId="ADAL" clId="{3C960EF9-9F90-4C06-ADB8-88ED32B978A2}" dt="2025-02-04T15:33:07.712" v="437" actId="14100"/>
          <ac:spMkLst>
            <pc:docMk/>
            <pc:sldMk cId="949277400" sldId="282"/>
            <ac:spMk id="3" creationId="{524C7DBD-24A8-9003-67F1-11A328722545}"/>
          </ac:spMkLst>
        </pc:spChg>
        <pc:spChg chg="mod">
          <ac:chgData name="JHEYSON FABIAN VILLAVISAN BUITRAGO" userId="e5ced5c2-d787-455d-b115-4f08a699b8c8" providerId="ADAL" clId="{3C960EF9-9F90-4C06-ADB8-88ED32B978A2}" dt="2025-02-04T15:56:44.871" v="944" actId="113"/>
          <ac:spMkLst>
            <pc:docMk/>
            <pc:sldMk cId="949277400" sldId="282"/>
            <ac:spMk id="4" creationId="{020446E1-D9C0-13D9-71E8-78C4891BA132}"/>
          </ac:spMkLst>
        </pc:spChg>
        <pc:spChg chg="mod">
          <ac:chgData name="JHEYSON FABIAN VILLAVISAN BUITRAGO" userId="e5ced5c2-d787-455d-b115-4f08a699b8c8" providerId="ADAL" clId="{3C960EF9-9F90-4C06-ADB8-88ED32B978A2}" dt="2025-02-04T15:33:11.235" v="438" actId="20577"/>
          <ac:spMkLst>
            <pc:docMk/>
            <pc:sldMk cId="949277400" sldId="282"/>
            <ac:spMk id="10" creationId="{7CB40483-09DA-53B9-39D6-7D8E756ED1E8}"/>
          </ac:spMkLst>
        </pc:spChg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  <pc:spChg chg="mod">
          <ac:chgData name="JHEYSON FABIAN VILLAVISAN BUITRAGO" userId="e5ced5c2-d787-455d-b115-4f08a699b8c8" providerId="ADAL" clId="{3C960EF9-9F90-4C06-ADB8-88ED32B978A2}" dt="2025-02-04T15:39:00.413" v="592" actId="113"/>
          <ac:spMkLst>
            <pc:docMk/>
            <pc:sldMk cId="989802654" sldId="283"/>
            <ac:spMk id="2" creationId="{FE946512-6F4B-4C6E-F0FB-83C122EA00D6}"/>
          </ac:spMkLst>
        </pc:spChg>
        <pc:spChg chg="mod">
          <ac:chgData name="JHEYSON FABIAN VILLAVISAN BUITRAGO" userId="e5ced5c2-d787-455d-b115-4f08a699b8c8" providerId="ADAL" clId="{3C960EF9-9F90-4C06-ADB8-88ED32B978A2}" dt="2025-02-04T15:56:31.468" v="943" actId="113"/>
          <ac:spMkLst>
            <pc:docMk/>
            <pc:sldMk cId="989802654" sldId="283"/>
            <ac:spMk id="4" creationId="{31E26430-40C9-2A7B-414F-472BB4A923F2}"/>
          </ac:spMkLst>
        </pc:spChg>
        <pc:spChg chg="mod">
          <ac:chgData name="JHEYSON FABIAN VILLAVISAN BUITRAGO" userId="e5ced5c2-d787-455d-b115-4f08a699b8c8" providerId="ADAL" clId="{3C960EF9-9F90-4C06-ADB8-88ED32B978A2}" dt="2025-02-04T15:33:41.313" v="440" actId="20577"/>
          <ac:spMkLst>
            <pc:docMk/>
            <pc:sldMk cId="989802654" sldId="283"/>
            <ac:spMk id="10" creationId="{D6B6DB48-361E-538C-B91B-45312A4FB43C}"/>
          </ac:spMkLst>
        </pc:spChg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  <pc:spChg chg="mod">
          <ac:chgData name="JHEYSON FABIAN VILLAVISAN BUITRAGO" userId="e5ced5c2-d787-455d-b115-4f08a699b8c8" providerId="ADAL" clId="{3C960EF9-9F90-4C06-ADB8-88ED32B978A2}" dt="2025-02-04T15:39:11.244" v="596" actId="14100"/>
          <ac:spMkLst>
            <pc:docMk/>
            <pc:sldMk cId="221020506" sldId="284"/>
            <ac:spMk id="2" creationId="{3A84CDFE-589A-7254-A188-F62FA5520D76}"/>
          </ac:spMkLst>
        </pc:spChg>
        <pc:spChg chg="mod">
          <ac:chgData name="JHEYSON FABIAN VILLAVISAN BUITRAGO" userId="e5ced5c2-d787-455d-b115-4f08a699b8c8" providerId="ADAL" clId="{3C960EF9-9F90-4C06-ADB8-88ED32B978A2}" dt="2025-02-04T15:39:17.988" v="600" actId="27636"/>
          <ac:spMkLst>
            <pc:docMk/>
            <pc:sldMk cId="221020506" sldId="284"/>
            <ac:spMk id="4" creationId="{EA5ED10F-C7C5-1A14-7C7E-6D3FAAC02831}"/>
          </ac:spMkLst>
        </pc:spChg>
        <pc:spChg chg="mod">
          <ac:chgData name="JHEYSON FABIAN VILLAVISAN BUITRAGO" userId="e5ced5c2-d787-455d-b115-4f08a699b8c8" providerId="ADAL" clId="{3C960EF9-9F90-4C06-ADB8-88ED32B978A2}" dt="2025-02-04T15:39:23.528" v="601" actId="20577"/>
          <ac:spMkLst>
            <pc:docMk/>
            <pc:sldMk cId="221020506" sldId="284"/>
            <ac:spMk id="10" creationId="{EB915BF0-AFF0-26CB-3D3F-4FE148DE17A0}"/>
          </ac:spMkLst>
        </pc:spChg>
      </pc:sldChg>
      <pc:sldChg chg="addSp delSp modSp add mod">
        <pc:chgData name="JHEYSON FABIAN VILLAVISAN BUITRAGO" userId="e5ced5c2-d787-455d-b115-4f08a699b8c8" providerId="ADAL" clId="{3C960EF9-9F90-4C06-ADB8-88ED32B978A2}" dt="2025-02-06T21:28:54.364" v="1068" actId="20577"/>
        <pc:sldMkLst>
          <pc:docMk/>
          <pc:sldMk cId="943304343" sldId="285"/>
        </pc:sldMkLst>
        <pc:spChg chg="mod">
          <ac:chgData name="JHEYSON FABIAN VILLAVISAN BUITRAGO" userId="e5ced5c2-d787-455d-b115-4f08a699b8c8" providerId="ADAL" clId="{3C960EF9-9F90-4C06-ADB8-88ED32B978A2}" dt="2025-02-04T15:45:07.627" v="637" actId="20577"/>
          <ac:spMkLst>
            <pc:docMk/>
            <pc:sldMk cId="943304343" sldId="285"/>
            <ac:spMk id="2" creationId="{05270885-CB56-64D1-B67D-42F22CDA5CA8}"/>
          </ac:spMkLst>
        </pc:spChg>
        <pc:spChg chg="add del mod">
          <ac:chgData name="JHEYSON FABIAN VILLAVISAN BUITRAGO" userId="e5ced5c2-d787-455d-b115-4f08a699b8c8" providerId="ADAL" clId="{3C960EF9-9F90-4C06-ADB8-88ED32B978A2}" dt="2025-02-06T21:28:54.364" v="1068" actId="20577"/>
          <ac:spMkLst>
            <pc:docMk/>
            <pc:sldMk cId="943304343" sldId="285"/>
            <ac:spMk id="4" creationId="{94AC859E-EEF1-6F2B-0BC9-1EB7422DE145}"/>
          </ac:spMkLst>
        </pc:spChg>
        <pc:spChg chg="mod">
          <ac:chgData name="JHEYSON FABIAN VILLAVISAN BUITRAGO" userId="e5ced5c2-d787-455d-b115-4f08a699b8c8" providerId="ADAL" clId="{3C960EF9-9F90-4C06-ADB8-88ED32B978A2}" dt="2025-02-04T15:44:52.069" v="603" actId="20577"/>
          <ac:spMkLst>
            <pc:docMk/>
            <pc:sldMk cId="943304343" sldId="285"/>
            <ac:spMk id="10" creationId="{91BEDDE4-617B-DBBD-F5CA-0C6BCFC90736}"/>
          </ac:spMkLst>
        </pc:spChg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6/02/2025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6/02/2025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ineon.com/cms/en/design-support/tools/sdk/psoc-software/psoc-creator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c_intro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hyperlink" Target="https://www.w3schools.com/java/default.asp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w3schools.com/c/c_intro.php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cpp/default.asp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w3schools.com/c/c_intro.ph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6363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– combinacionales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Debouncer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y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Debugging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EEPROM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415831" y="6228844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 (Se requieren materiales como leds </a:t>
            </a:r>
            <a:r>
              <a:rPr lang="es-CO" sz="1400" dirty="0" err="1">
                <a:highlight>
                  <a:srgbClr val="00FFFF"/>
                </a:highlight>
              </a:rPr>
              <a:t>etc</a:t>
            </a:r>
            <a:r>
              <a:rPr lang="es-CO" sz="1400" dirty="0">
                <a:highlight>
                  <a:srgbClr val="00FFFF"/>
                </a:highlight>
              </a:rPr>
              <a:t>)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  <a:p>
            <a:endParaRPr lang="es-CO" sz="1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el lenguaje de programación </a:t>
            </a:r>
            <a:r>
              <a:rPr lang="es-CO" sz="2400" b="1" dirty="0"/>
              <a:t>C</a:t>
            </a:r>
            <a:r>
              <a:rPr lang="es-CO" sz="2400" dirty="0"/>
              <a:t>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6EBFB-6024-5273-226E-3047DD017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A856A-91BC-6DDA-05A3-FEFA0B4A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324" y="1412776"/>
            <a:ext cx="4691563" cy="1162050"/>
          </a:xfrm>
        </p:spPr>
        <p:txBody>
          <a:bodyPr/>
          <a:lstStyle/>
          <a:p>
            <a:r>
              <a:rPr lang="es-CO" b="1" dirty="0"/>
              <a:t>Infraestructura y pasos Necesarios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873A57-77DC-4C43-3689-0B82FB154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5705" y="2579459"/>
            <a:ext cx="7432589" cy="3621273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sz="2000" b="1" dirty="0"/>
              <a:t>Visual Studio </a:t>
            </a:r>
            <a:r>
              <a:rPr lang="es-CO" sz="2000" b="1" dirty="0" err="1"/>
              <a:t>Code</a:t>
            </a:r>
            <a:r>
              <a:rPr lang="es-CO" sz="2000" b="1" dirty="0"/>
              <a:t> </a:t>
            </a:r>
            <a:r>
              <a:rPr lang="es-CO" sz="2000" dirty="0"/>
              <a:t>(u otro editor de código)</a:t>
            </a:r>
          </a:p>
          <a:p>
            <a:pPr algn="just"/>
            <a:r>
              <a:rPr lang="es-CO" sz="2000" dirty="0">
                <a:hlinkClick r:id="rId2"/>
              </a:rPr>
              <a:t>https://code.visualstudio.com/download</a:t>
            </a:r>
            <a:r>
              <a:rPr lang="es-CO" sz="2000" dirty="0"/>
              <a:t> </a:t>
            </a:r>
          </a:p>
          <a:p>
            <a:pPr algn="just"/>
            <a:r>
              <a:rPr lang="es-CO" sz="2000" dirty="0"/>
              <a:t>Instalar las extensiones c/</a:t>
            </a:r>
            <a:r>
              <a:rPr lang="es-CO" sz="2000" dirty="0" err="1"/>
              <a:t>c++</a:t>
            </a:r>
            <a:r>
              <a:rPr lang="es-CO" sz="2000" dirty="0"/>
              <a:t> y c/</a:t>
            </a:r>
            <a:r>
              <a:rPr lang="es-CO" sz="2000" dirty="0" err="1"/>
              <a:t>c++</a:t>
            </a:r>
            <a:r>
              <a:rPr lang="es-CO" sz="2000" dirty="0"/>
              <a:t> Compile Run</a:t>
            </a:r>
          </a:p>
          <a:p>
            <a:pPr algn="just"/>
            <a:r>
              <a:rPr lang="es-CO" sz="2000" dirty="0"/>
              <a:t> </a:t>
            </a:r>
            <a:r>
              <a:rPr lang="es-CO" sz="2000" b="1" dirty="0" err="1"/>
              <a:t>MinGW</a:t>
            </a:r>
            <a:r>
              <a:rPr lang="es-CO" sz="2000" dirty="0"/>
              <a:t> (Agregue mingw32-base y mingw32-gcc-g++)</a:t>
            </a:r>
          </a:p>
          <a:p>
            <a:pPr algn="just"/>
            <a:r>
              <a:rPr lang="es-CO" sz="2000" dirty="0"/>
              <a:t>https://sourceforge.net/projects/mingw/</a:t>
            </a:r>
          </a:p>
          <a:p>
            <a:pPr algn="just"/>
            <a:r>
              <a:rPr lang="es-CO" sz="2000" dirty="0"/>
              <a:t>Configure la variable de entorno PATH C:\MinGW\bin</a:t>
            </a:r>
          </a:p>
          <a:p>
            <a:pPr algn="just"/>
            <a:r>
              <a:rPr lang="es-CO" sz="2000" b="1" dirty="0" err="1"/>
              <a:t>PSoC</a:t>
            </a:r>
            <a:r>
              <a:rPr lang="es-CO" sz="2000" b="1" dirty="0"/>
              <a:t> </a:t>
            </a:r>
            <a:r>
              <a:rPr lang="es-CO" sz="2000" b="1" dirty="0" err="1"/>
              <a:t>Creator</a:t>
            </a:r>
            <a:endParaRPr lang="es-CO" sz="2000" b="1" dirty="0"/>
          </a:p>
          <a:p>
            <a:pPr algn="just"/>
            <a:r>
              <a:rPr lang="es-CO" sz="2000" dirty="0">
                <a:hlinkClick r:id="rId3"/>
              </a:rPr>
              <a:t>https://www.infineon.com/cms/en/design-support/tools/sdk/psoc-software/psoc-creator/</a:t>
            </a:r>
            <a:r>
              <a:rPr lang="es-CO" sz="2000" dirty="0"/>
              <a:t> </a:t>
            </a:r>
          </a:p>
          <a:p>
            <a:pPr algn="just"/>
            <a:r>
              <a:rPr lang="es-CO" sz="2000" b="1" dirty="0"/>
              <a:t>Arduino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33C249C-1126-8114-6B8D-5DA810FF3103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9847F87E-06EB-3819-F513-1F9677A4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B32DA5AB-E322-40EA-03C2-7EC00BF90DF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75360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4AB35-18AA-E716-E687-44C8F11D2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6C9C9-5F4F-8A13-1C47-DE5B94DB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4259515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s-CO" sz="3200" b="1" i="0" dirty="0" err="1">
                <a:effectLst/>
              </a:rPr>
              <a:t>What</a:t>
            </a:r>
            <a:r>
              <a:rPr lang="es-CO" sz="3200" b="1" i="0" dirty="0">
                <a:effectLst/>
              </a:rPr>
              <a:t> </a:t>
            </a:r>
            <a:r>
              <a:rPr lang="es-CO" sz="3200" b="1" i="0" dirty="0" err="1">
                <a:effectLst/>
              </a:rPr>
              <a:t>is</a:t>
            </a:r>
            <a:r>
              <a:rPr lang="es-CO" sz="3200" b="1" i="0" dirty="0">
                <a:effectLst/>
              </a:rPr>
              <a:t> C?</a:t>
            </a:r>
            <a:endParaRPr lang="es-CO" sz="3200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0446E1-D9C0-13D9-71E8-78C4891BA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8000" b="0" i="0" dirty="0">
                <a:effectLst/>
                <a:latin typeface="+mj-lt"/>
              </a:rPr>
              <a:t>C is a general-purpose programming language created by Dennis Ritchie at the Bell Laboratories in 1972.</a:t>
            </a:r>
          </a:p>
          <a:p>
            <a:pPr algn="l"/>
            <a:r>
              <a:rPr lang="en-US" sz="8000" b="0" i="0" dirty="0">
                <a:effectLst/>
                <a:latin typeface="+mj-lt"/>
              </a:rPr>
              <a:t>It is a very popular language, despite being old. The main reason for its popularity is because it is a fundamental language in the field of computer science.</a:t>
            </a:r>
          </a:p>
          <a:p>
            <a:pPr algn="l"/>
            <a:r>
              <a:rPr lang="en-US" sz="8000" b="0" i="0" dirty="0">
                <a:effectLst/>
                <a:latin typeface="+mj-lt"/>
              </a:rPr>
              <a:t>C is strongly associated with UNIX, as it was developed to write the UNIX </a:t>
            </a:r>
            <a:r>
              <a:rPr lang="en-US" sz="8000" b="1" i="0" dirty="0">
                <a:effectLst/>
                <a:latin typeface="+mj-lt"/>
              </a:rPr>
              <a:t>operating system</a:t>
            </a:r>
          </a:p>
          <a:p>
            <a:pPr algn="just"/>
            <a:endParaRPr lang="es-CO" sz="180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7CB40483-09DA-53B9-39D6-7D8E756ED1E8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5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1FDD3F17-3065-1DE1-74A4-95279ED2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0CC240C-087A-8F58-1B56-681441857C7C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524C7DBD-24A8-9003-67F1-11A328722545}"/>
              </a:ext>
            </a:extLst>
          </p:cNvPr>
          <p:cNvSpPr txBox="1">
            <a:spLocks/>
          </p:cNvSpPr>
          <p:nvPr/>
        </p:nvSpPr>
        <p:spPr>
          <a:xfrm>
            <a:off x="1032565" y="6157455"/>
            <a:ext cx="7432589" cy="27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Verdana" panose="020B0604030504040204" pitchFamily="34" charset="0"/>
              </a:rPr>
              <a:t>Tomado</a:t>
            </a:r>
            <a:r>
              <a:rPr lang="en-US" dirty="0">
                <a:latin typeface="Verdana" panose="020B0604030504040204" pitchFamily="34" charset="0"/>
              </a:rPr>
              <a:t> de: </a:t>
            </a:r>
            <a:r>
              <a:rPr lang="en-US" dirty="0">
                <a:latin typeface="Verdana" panose="020B0604030504040204" pitchFamily="34" charset="0"/>
                <a:hlinkClick r:id="rId3"/>
              </a:rPr>
              <a:t>https://www.w3schools.com/c/c_intro.php</a:t>
            </a:r>
            <a:r>
              <a:rPr lang="en-US" dirty="0">
                <a:latin typeface="Verdana" panose="020B0604030504040204" pitchFamily="34" charset="0"/>
              </a:rPr>
              <a:t> visto </a:t>
            </a:r>
            <a:r>
              <a:rPr lang="en-US" dirty="0" err="1">
                <a:latin typeface="Verdana" panose="020B0604030504040204" pitchFamily="34" charset="0"/>
              </a:rPr>
              <a:t>el</a:t>
            </a:r>
            <a:r>
              <a:rPr lang="en-US" dirty="0">
                <a:latin typeface="Verdana" panose="020B0604030504040204" pitchFamily="34" charset="0"/>
              </a:rPr>
              <a:t> 4 de </a:t>
            </a:r>
            <a:r>
              <a:rPr lang="en-US" dirty="0" err="1">
                <a:latin typeface="Verdana" panose="020B0604030504040204" pitchFamily="34" charset="0"/>
              </a:rPr>
              <a:t>feb</a:t>
            </a:r>
            <a:r>
              <a:rPr lang="en-US" dirty="0">
                <a:latin typeface="Verdana" panose="020B0604030504040204" pitchFamily="34" charset="0"/>
              </a:rPr>
              <a:t> 2025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94927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9C5F7-FA06-4598-608A-E2EFB16B6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46512-6F4B-4C6E-F0FB-83C122EA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4259515" cy="1162050"/>
          </a:xfrm>
        </p:spPr>
        <p:txBody>
          <a:bodyPr>
            <a:norm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>
                <a:effectLst/>
              </a:rPr>
              <a:t>Why Learn C?</a:t>
            </a:r>
            <a:endParaRPr lang="es-CO" sz="3200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E26430-40C9-2A7B-414F-472BB4A92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It is one of the most popular programming languages in the world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If you know C, you will have no problem learning other popular programming languages such as Java, Python, C++, C#, </a:t>
            </a:r>
            <a:r>
              <a:rPr lang="en-US" sz="2000" b="0" i="0" dirty="0" err="1">
                <a:effectLst/>
                <a:latin typeface="+mj-lt"/>
              </a:rPr>
              <a:t>etc</a:t>
            </a:r>
            <a:r>
              <a:rPr lang="en-US" sz="2000" b="0" i="0" dirty="0">
                <a:effectLst/>
                <a:latin typeface="+mj-lt"/>
              </a:rPr>
              <a:t>, as the syntax is similar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C is very fast, compared to other programming languages, like </a:t>
            </a:r>
            <a:r>
              <a:rPr lang="en-US" sz="2000" b="0" i="0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en-US" sz="2000" b="0" i="0" dirty="0">
                <a:effectLst/>
                <a:latin typeface="+mj-lt"/>
              </a:rPr>
              <a:t> and </a:t>
            </a:r>
            <a:r>
              <a:rPr lang="en-US" sz="2000" b="0" i="0" dirty="0"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endParaRPr lang="en-US" sz="2000" b="0" i="0" dirty="0"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C is very versatile; it can be used in both </a:t>
            </a:r>
            <a:r>
              <a:rPr lang="en-US" sz="2000" b="1" i="0" dirty="0">
                <a:effectLst/>
                <a:latin typeface="+mj-lt"/>
              </a:rPr>
              <a:t>applications and technologies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D6B6DB48-361E-538C-B91B-45312A4FB43C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6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9A54222-A8CD-6C30-2518-72960DE5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BB7D6A48-2EA8-7D76-925B-CF77C0BCAF9B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830B4F6B-EC86-567D-B642-7F66F377EE51}"/>
              </a:ext>
            </a:extLst>
          </p:cNvPr>
          <p:cNvSpPr txBox="1">
            <a:spLocks/>
          </p:cNvSpPr>
          <p:nvPr/>
        </p:nvSpPr>
        <p:spPr>
          <a:xfrm>
            <a:off x="1032565" y="6157455"/>
            <a:ext cx="7432589" cy="27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Verdana" panose="020B0604030504040204" pitchFamily="34" charset="0"/>
              </a:rPr>
              <a:t>Tomado</a:t>
            </a:r>
            <a:r>
              <a:rPr lang="en-US" dirty="0">
                <a:latin typeface="Verdana" panose="020B0604030504040204" pitchFamily="34" charset="0"/>
              </a:rPr>
              <a:t> de: </a:t>
            </a:r>
            <a:r>
              <a:rPr lang="en-US" dirty="0">
                <a:latin typeface="Verdana" panose="020B0604030504040204" pitchFamily="34" charset="0"/>
                <a:hlinkClick r:id="rId5"/>
              </a:rPr>
              <a:t>https://www.w3schools.com/c/c_intro.php</a:t>
            </a:r>
            <a:r>
              <a:rPr lang="en-US" dirty="0">
                <a:latin typeface="Verdana" panose="020B0604030504040204" pitchFamily="34" charset="0"/>
              </a:rPr>
              <a:t> visto </a:t>
            </a:r>
            <a:r>
              <a:rPr lang="en-US" dirty="0" err="1">
                <a:latin typeface="Verdana" panose="020B0604030504040204" pitchFamily="34" charset="0"/>
              </a:rPr>
              <a:t>el</a:t>
            </a:r>
            <a:r>
              <a:rPr lang="en-US" dirty="0">
                <a:latin typeface="Verdana" panose="020B0604030504040204" pitchFamily="34" charset="0"/>
              </a:rPr>
              <a:t> 4 de </a:t>
            </a:r>
            <a:r>
              <a:rPr lang="en-US" dirty="0" err="1">
                <a:latin typeface="Verdana" panose="020B0604030504040204" pitchFamily="34" charset="0"/>
              </a:rPr>
              <a:t>feb</a:t>
            </a:r>
            <a:r>
              <a:rPr lang="en-US" dirty="0">
                <a:latin typeface="Verdana" panose="020B0604030504040204" pitchFamily="34" charset="0"/>
              </a:rPr>
              <a:t> 2025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98980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3078A-3810-C156-3D34-EAAFFE9E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4CDFE-589A-7254-A188-F62FA552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>
                <a:effectLst/>
              </a:rPr>
              <a:t>Difference between C and C++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5ED10F-C7C5-1A14-7C7E-6D3FAAC02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en-US" sz="2000" b="0" i="0" dirty="0">
                <a:effectLst/>
                <a:latin typeface="+mj-lt"/>
              </a:rPr>
              <a:t> was developed as an extension of C, and both languages have almost the same syntax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The main difference between C and C++ is that C++ supports classes and objects, while C does not.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EB915BF0-AFF0-26CB-3D3F-4FE148DE17A0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7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510B65AD-FB67-AC3E-21E6-7CB2BE35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E40F0EC-362F-03C9-BE8D-EF0D1F9A7DA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992EC79E-1410-450A-B09C-6FF76DAF102B}"/>
              </a:ext>
            </a:extLst>
          </p:cNvPr>
          <p:cNvSpPr txBox="1">
            <a:spLocks/>
          </p:cNvSpPr>
          <p:nvPr/>
        </p:nvSpPr>
        <p:spPr>
          <a:xfrm>
            <a:off x="1032565" y="6157455"/>
            <a:ext cx="7432589" cy="272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Verdana" panose="020B0604030504040204" pitchFamily="34" charset="0"/>
              </a:rPr>
              <a:t>Tomado</a:t>
            </a:r>
            <a:r>
              <a:rPr lang="en-US" dirty="0">
                <a:latin typeface="Verdana" panose="020B0604030504040204" pitchFamily="34" charset="0"/>
              </a:rPr>
              <a:t> de: </a:t>
            </a:r>
            <a:r>
              <a:rPr lang="en-US" dirty="0">
                <a:latin typeface="Verdana" panose="020B0604030504040204" pitchFamily="34" charset="0"/>
                <a:hlinkClick r:id="rId4"/>
              </a:rPr>
              <a:t>https://www.w3schools.com/c/c_intro.php</a:t>
            </a:r>
            <a:r>
              <a:rPr lang="en-US" dirty="0">
                <a:latin typeface="Verdana" panose="020B0604030504040204" pitchFamily="34" charset="0"/>
              </a:rPr>
              <a:t> visto </a:t>
            </a:r>
            <a:r>
              <a:rPr lang="en-US" dirty="0" err="1">
                <a:latin typeface="Verdana" panose="020B0604030504040204" pitchFamily="34" charset="0"/>
              </a:rPr>
              <a:t>el</a:t>
            </a:r>
            <a:r>
              <a:rPr lang="en-US" dirty="0">
                <a:latin typeface="Verdana" panose="020B0604030504040204" pitchFamily="34" charset="0"/>
              </a:rPr>
              <a:t> 4 de </a:t>
            </a:r>
            <a:r>
              <a:rPr lang="en-US" dirty="0" err="1">
                <a:latin typeface="Verdana" panose="020B0604030504040204" pitchFamily="34" charset="0"/>
              </a:rPr>
              <a:t>feb</a:t>
            </a:r>
            <a:r>
              <a:rPr lang="en-US" dirty="0">
                <a:latin typeface="Verdana" panose="020B0604030504040204" pitchFamily="34" charset="0"/>
              </a:rPr>
              <a:t> 2025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22102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10DC-B67F-1433-6FD3-75AE7B796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70885-CB56-64D1-B67D-42F22CDA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>
                <a:effectLst/>
              </a:rPr>
              <a:t>Difference between Compiled and </a:t>
            </a:r>
            <a:r>
              <a:rPr lang="en-US" sz="3200" b="1" dirty="0"/>
              <a:t>Interpreted Language 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AC859E-EEF1-6F2B-0BC9-1EB7422DE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+mj-lt"/>
              </a:rPr>
              <a:t>Compiled </a:t>
            </a:r>
          </a:p>
          <a:p>
            <a:pPr algn="l"/>
            <a:r>
              <a:rPr lang="en-US" sz="2000" b="0" i="0" dirty="0">
                <a:effectLst/>
                <a:latin typeface="+mj-lt"/>
              </a:rPr>
              <a:t>The Source code is fully translated into machine code (</a:t>
            </a:r>
            <a:r>
              <a:rPr lang="en-US" sz="2000" b="1" i="0" dirty="0">
                <a:effectLst/>
                <a:latin typeface="+mj-lt"/>
              </a:rPr>
              <a:t>Binary</a:t>
            </a:r>
            <a:r>
              <a:rPr lang="en-US" sz="2000" b="0" i="0" dirty="0">
                <a:effectLst/>
                <a:latin typeface="+mj-lt"/>
              </a:rPr>
              <a:t>) before execution, using a compiler (</a:t>
            </a:r>
            <a:r>
              <a:rPr lang="en-US" sz="2000" b="1" i="0" dirty="0">
                <a:effectLst/>
                <a:latin typeface="+mj-lt"/>
              </a:rPr>
              <a:t>GCC</a:t>
            </a:r>
            <a:r>
              <a:rPr lang="en-US" sz="2000" b="0" i="0" dirty="0">
                <a:effectLst/>
                <a:latin typeface="+mj-lt"/>
              </a:rPr>
              <a:t>)</a:t>
            </a:r>
          </a:p>
          <a:p>
            <a:r>
              <a:rPr lang="en-US" sz="2000" b="1" dirty="0">
                <a:latin typeface="+mj-lt"/>
              </a:rPr>
              <a:t>Example: </a:t>
            </a:r>
            <a:r>
              <a:rPr lang="en-US" sz="2000" b="1" dirty="0" err="1">
                <a:latin typeface="+mj-lt"/>
              </a:rPr>
              <a:t>HelloWorld.c</a:t>
            </a:r>
            <a:r>
              <a:rPr lang="en-US" sz="2000" b="1" dirty="0">
                <a:latin typeface="+mj-lt"/>
              </a:rPr>
              <a:t> has generated an .exe file</a:t>
            </a:r>
          </a:p>
          <a:p>
            <a:pPr algn="l"/>
            <a:r>
              <a:rPr lang="en-US" sz="2000" b="1" dirty="0">
                <a:latin typeface="+mj-lt"/>
              </a:rPr>
              <a:t>Interpreted </a:t>
            </a:r>
          </a:p>
          <a:p>
            <a:pPr algn="l"/>
            <a:r>
              <a:rPr lang="en-US" sz="2000" b="0" i="0" dirty="0">
                <a:effectLst/>
                <a:latin typeface="+mj-lt"/>
              </a:rPr>
              <a:t>The source code if executed line by line in real-time, using an interpreter like Python. No independent binary file is generated.</a:t>
            </a:r>
          </a:p>
          <a:p>
            <a:pPr algn="l"/>
            <a:r>
              <a:rPr lang="en-US" sz="2000" b="1" dirty="0">
                <a:latin typeface="+mj-lt"/>
              </a:rPr>
              <a:t>Example: </a:t>
            </a:r>
            <a:r>
              <a:rPr lang="en-US" sz="2000" b="1" dirty="0" err="1">
                <a:latin typeface="+mj-lt"/>
              </a:rPr>
              <a:t>HelloWorld.ipynb</a:t>
            </a:r>
            <a:r>
              <a:rPr lang="en-US" sz="2000" b="1">
                <a:latin typeface="+mj-lt"/>
              </a:rPr>
              <a:t> has </a:t>
            </a:r>
            <a:r>
              <a:rPr lang="en-US" sz="2000" b="1" dirty="0">
                <a:latin typeface="+mj-lt"/>
              </a:rPr>
              <a:t>not generated any file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91BEDDE4-617B-DBBD-F5CA-0C6BCFC90736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8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BDD1B47D-8C12-F7D4-96DE-F1A1B10F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8FE0A812-A06F-3333-E737-320A1C8D0F3C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943304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2328</TotalTime>
  <Words>698</Words>
  <Application>Microsoft Office PowerPoint</Application>
  <PresentationFormat>Carta (216 x 279 mm)</PresentationFormat>
  <Paragraphs>117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Tema de Office</vt:lpstr>
      <vt:lpstr>1</vt:lpstr>
      <vt:lpstr>2</vt:lpstr>
      <vt:lpstr>OBJETIVO</vt:lpstr>
      <vt:lpstr>Infraestructura y pasos Necesarios</vt:lpstr>
      <vt:lpstr>What is C?</vt:lpstr>
      <vt:lpstr>Why Learn C?</vt:lpstr>
      <vt:lpstr>Difference between C and C++</vt:lpstr>
      <vt:lpstr>Difference between Compiled and Interpreted Language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2025-02-07T01:13:01Z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