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74" r:id="rId7"/>
    <p:sldId id="281" r:id="rId8"/>
    <p:sldId id="282" r:id="rId9"/>
    <p:sldId id="283" r:id="rId10"/>
    <p:sldId id="284" r:id="rId11"/>
    <p:sldId id="285" r:id="rId1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60EF9-9F90-4C06-ADB8-88ED32B978A2}" v="7" dt="2025-02-05T17:54:54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70" d="100"/>
          <a:sy n="70" d="100"/>
        </p:scale>
        <p:origin x="4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5T17:54:54.882" v="106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add del mod ord">
        <pc:chgData name="JHEYSON FABIAN VILLAVISAN BUITRAGO" userId="e5ced5c2-d787-455d-b115-4f08a699b8c8" providerId="ADAL" clId="{3C960EF9-9F90-4C06-ADB8-88ED32B978A2}" dt="2025-02-05T17:54:54.882" v="1063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cms/en/design-support/tools/sdk/psoc-software/psoc-creator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intro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w3schools.com/c/c_intro.php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w3schools.com/c/c_intro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6EBFB-6024-5273-226E-3047DD01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A856A-91BC-6DDA-05A3-FEFA0B4A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24" y="1412776"/>
            <a:ext cx="4691563" cy="1162050"/>
          </a:xfrm>
        </p:spPr>
        <p:txBody>
          <a:bodyPr/>
          <a:lstStyle/>
          <a:p>
            <a:r>
              <a:rPr lang="es-CO" b="1" dirty="0"/>
              <a:t>Infraestructura y pasos Necesarios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73A57-77DC-4C43-3689-0B82FB15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579459"/>
            <a:ext cx="7432589" cy="362127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b="1" dirty="0"/>
              <a:t>Visual Studio </a:t>
            </a:r>
            <a:r>
              <a:rPr lang="es-CO" sz="2000" b="1" dirty="0" err="1"/>
              <a:t>Code</a:t>
            </a:r>
            <a:r>
              <a:rPr lang="es-CO" sz="2000" b="1" dirty="0"/>
              <a:t> </a:t>
            </a:r>
            <a:r>
              <a:rPr lang="es-CO" sz="2000" dirty="0"/>
              <a:t>(u otro editor de código)</a:t>
            </a:r>
          </a:p>
          <a:p>
            <a:pPr algn="just"/>
            <a:r>
              <a:rPr lang="es-CO" sz="2000" dirty="0">
                <a:hlinkClick r:id="rId2"/>
              </a:rPr>
              <a:t>https://code.visualstudio.com/download</a:t>
            </a:r>
            <a:r>
              <a:rPr lang="es-CO" sz="2000" dirty="0"/>
              <a:t> </a:t>
            </a:r>
          </a:p>
          <a:p>
            <a:pPr algn="just"/>
            <a:r>
              <a:rPr lang="es-CO" sz="2000" dirty="0"/>
              <a:t>Instalar las extensiones c/</a:t>
            </a:r>
            <a:r>
              <a:rPr lang="es-CO" sz="2000" dirty="0" err="1"/>
              <a:t>c++</a:t>
            </a:r>
            <a:r>
              <a:rPr lang="es-CO" sz="2000" dirty="0"/>
              <a:t> y c/</a:t>
            </a:r>
            <a:r>
              <a:rPr lang="es-CO" sz="2000" dirty="0" err="1"/>
              <a:t>c++</a:t>
            </a:r>
            <a:r>
              <a:rPr lang="es-CO" sz="2000" dirty="0"/>
              <a:t> Compile Run</a:t>
            </a:r>
          </a:p>
          <a:p>
            <a:pPr algn="just"/>
            <a:r>
              <a:rPr lang="es-CO" sz="2000" dirty="0"/>
              <a:t> </a:t>
            </a:r>
            <a:r>
              <a:rPr lang="es-CO" sz="2000" b="1" dirty="0" err="1"/>
              <a:t>MinGW</a:t>
            </a:r>
            <a:r>
              <a:rPr lang="es-CO" sz="2000" dirty="0"/>
              <a:t> (Agregue mingw32-base y mingw32-gcc-g++)</a:t>
            </a:r>
          </a:p>
          <a:p>
            <a:pPr algn="just"/>
            <a:r>
              <a:rPr lang="es-CO" sz="2000" dirty="0"/>
              <a:t>https://sourceforge.net/projects/mingw/</a:t>
            </a:r>
          </a:p>
          <a:p>
            <a:pPr algn="just"/>
            <a:r>
              <a:rPr lang="es-CO" sz="2000" dirty="0"/>
              <a:t>Configure la variable de entorno PATH C:\MinGW\bin</a:t>
            </a:r>
          </a:p>
          <a:p>
            <a:pPr algn="just"/>
            <a:r>
              <a:rPr lang="es-CO" sz="2000" b="1" dirty="0" err="1"/>
              <a:t>PSoC</a:t>
            </a:r>
            <a:r>
              <a:rPr lang="es-CO" sz="2000" b="1" dirty="0"/>
              <a:t> </a:t>
            </a:r>
            <a:r>
              <a:rPr lang="es-CO" sz="2000" b="1" dirty="0" err="1"/>
              <a:t>Creator</a:t>
            </a:r>
            <a:endParaRPr lang="es-CO" sz="2000" b="1" dirty="0"/>
          </a:p>
          <a:p>
            <a:pPr algn="just"/>
            <a:r>
              <a:rPr lang="es-CO" sz="2000" dirty="0">
                <a:hlinkClick r:id="rId3"/>
              </a:rPr>
              <a:t>https://www.infineon.com/cms/en/design-support/tools/sdk/psoc-software/psoc-creator/</a:t>
            </a:r>
            <a:r>
              <a:rPr lang="es-CO" sz="2000" dirty="0"/>
              <a:t> </a:t>
            </a:r>
          </a:p>
          <a:p>
            <a:pPr algn="just"/>
            <a:r>
              <a:rPr lang="es-CO" sz="2000" b="1" dirty="0"/>
              <a:t>Arduino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33C249C-1126-8114-6B8D-5DA810FF310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847F87E-06EB-3819-F513-1F9677A4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DA5AB-E322-40EA-03C2-7EC00BF90DF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7536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AB35-18AA-E716-E687-44C8F11D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C9C9-5F4F-8A13-1C47-DE5B94D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s-CO" sz="3200" b="1" i="0" dirty="0" err="1">
                <a:effectLst/>
              </a:rPr>
              <a:t>What</a:t>
            </a:r>
            <a:r>
              <a:rPr lang="es-CO" sz="3200" b="1" i="0" dirty="0">
                <a:effectLst/>
              </a:rPr>
              <a:t> </a:t>
            </a:r>
            <a:r>
              <a:rPr lang="es-CO" sz="3200" b="1" i="0" dirty="0" err="1">
                <a:effectLst/>
              </a:rPr>
              <a:t>is</a:t>
            </a:r>
            <a:r>
              <a:rPr lang="es-CO" sz="3200" b="1" i="0" dirty="0">
                <a:effectLst/>
              </a:rPr>
              <a:t>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0446E1-D9C0-13D9-71E8-78C4891B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effectLst/>
                <a:latin typeface="+mj-lt"/>
              </a:rPr>
              <a:t>C is a general-purpose programming language created by Dennis Ritchie at the Bell Laboratories in 1972.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C is strongly associated with UNIX, as it was developed to write the UNIX </a:t>
            </a:r>
            <a:r>
              <a:rPr lang="en-US" sz="8000" b="1" i="0" dirty="0">
                <a:effectLst/>
                <a:latin typeface="+mj-lt"/>
              </a:rPr>
              <a:t>operating system</a:t>
            </a:r>
          </a:p>
          <a:p>
            <a:pPr algn="just"/>
            <a:endParaRPr lang="es-CO" sz="18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CB40483-09DA-53B9-39D6-7D8E756ED1E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1FDD3F17-3065-1DE1-74A4-95279E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0CC240C-087A-8F58-1B56-681441857C7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524C7DBD-24A8-9003-67F1-11A328722545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3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492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C5F7-FA06-4598-608A-E2EFB16B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6512-6F4B-4C6E-F0FB-83C122E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Why Learn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E26430-40C9-2A7B-414F-472BB4A9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It is one of the most popular programming languages in the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If you know C, you will have no problem learning other popular programming languages such as Java, Python, C++, C#, </a:t>
            </a:r>
            <a:r>
              <a:rPr lang="en-US" sz="2000" b="0" i="0" dirty="0" err="1">
                <a:effectLst/>
                <a:latin typeface="+mj-lt"/>
              </a:rPr>
              <a:t>etc</a:t>
            </a:r>
            <a:r>
              <a:rPr lang="en-US" sz="2000" b="0" i="0" dirty="0">
                <a:effectLst/>
                <a:latin typeface="+mj-lt"/>
              </a:rPr>
              <a:t>, as the syntax is similar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fast, compared to other programming languages, like </a:t>
            </a: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000" b="0" i="0" dirty="0">
                <a:effectLst/>
                <a:latin typeface="+mj-lt"/>
              </a:rPr>
              <a:t> and </a:t>
            </a:r>
            <a:r>
              <a:rPr lang="en-US" sz="2000" b="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0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versatile; it can be used in both </a:t>
            </a:r>
            <a:r>
              <a:rPr lang="en-US" sz="2000" b="1" i="0" dirty="0">
                <a:effectLst/>
                <a:latin typeface="+mj-lt"/>
              </a:rPr>
              <a:t>applications and technologies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6B6DB48-361E-538C-B91B-45312A4FB43C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9A54222-A8CD-6C30-2518-72960DE5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B7D6A48-2EA8-7D76-925B-CF77C0BCAF9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30B4F6B-EC86-567D-B642-7F66F377EE51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5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898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078A-3810-C156-3D34-EAAFFE9E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4CDFE-589A-7254-A188-F62FA55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 and C++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ED10F-C7C5-1A14-7C7E-6D3FAAC0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b="0" i="0" dirty="0">
                <a:effectLst/>
                <a:latin typeface="+mj-lt"/>
              </a:rPr>
              <a:t> was developed as an extension of C, and both languages have almost the same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 main difference between C and C++ is that C++ supports classes and objects, while C does not.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B915BF0-AFF0-26CB-3D3F-4FE148DE17A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510B65AD-FB67-AC3E-21E6-7CB2BE35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E40F0EC-362F-03C9-BE8D-EF0D1F9A7DA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992EC79E-1410-450A-B09C-6FF76DAF102B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4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210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10DC-B67F-1433-6FD3-75AE7B79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70885-CB56-64D1-B67D-42F22CD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Compiled and </a:t>
            </a:r>
            <a:r>
              <a:rPr lang="en-US" sz="3200" b="1" dirty="0"/>
              <a:t>Interpreted Language 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AC859E-EEF1-6F2B-0BC9-1EB7422D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j-lt"/>
              </a:rPr>
              <a:t>Compiled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is fully translated into machine code (</a:t>
            </a:r>
            <a:r>
              <a:rPr lang="en-US" sz="2000" b="1" i="0" dirty="0">
                <a:effectLst/>
                <a:latin typeface="+mj-lt"/>
              </a:rPr>
              <a:t>Binary</a:t>
            </a:r>
            <a:r>
              <a:rPr lang="en-US" sz="2000" b="0" i="0" dirty="0">
                <a:effectLst/>
                <a:latin typeface="+mj-lt"/>
              </a:rPr>
              <a:t>) before execution, using a compiler (</a:t>
            </a:r>
            <a:r>
              <a:rPr lang="en-US" sz="2000" b="1" i="0" dirty="0">
                <a:effectLst/>
                <a:latin typeface="+mj-lt"/>
              </a:rPr>
              <a:t>GCC</a:t>
            </a:r>
            <a:r>
              <a:rPr lang="en-US" sz="2000" b="0" i="0" dirty="0">
                <a:effectLst/>
                <a:latin typeface="+mj-lt"/>
              </a:rPr>
              <a:t>)</a:t>
            </a:r>
          </a:p>
          <a:p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HelloWorld.c</a:t>
            </a:r>
            <a:r>
              <a:rPr lang="en-US" sz="2000" b="1" dirty="0">
                <a:latin typeface="+mj-lt"/>
              </a:rPr>
              <a:t> has generated an .exe file</a:t>
            </a:r>
          </a:p>
          <a:p>
            <a:pPr algn="l"/>
            <a:r>
              <a:rPr lang="en-US" sz="2000" b="1" dirty="0">
                <a:latin typeface="+mj-lt"/>
              </a:rPr>
              <a:t>Interpreted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if executed line by line in real-time, using an interpreter like Python. No independent binary file is generated.</a:t>
            </a:r>
          </a:p>
          <a:p>
            <a:pPr algn="l"/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HelloWorld.ipynb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han</a:t>
            </a:r>
            <a:r>
              <a:rPr lang="en-US" sz="2000" b="1" dirty="0">
                <a:latin typeface="+mj-lt"/>
              </a:rPr>
              <a:t> not generated any file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1BEDDE4-617B-DBBD-F5CA-0C6BCFC9073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8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BDD1B47D-8C12-F7D4-96DE-F1A1B10F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FE0A812-A06F-3333-E737-320A1C8D0F3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943304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</TotalTime>
  <Words>687</Words>
  <Application>Microsoft Office PowerPoint</Application>
  <PresentationFormat>Carta (216 x 279 mm)</PresentationFormat>
  <Paragraphs>116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1</vt:lpstr>
      <vt:lpstr>2</vt:lpstr>
      <vt:lpstr>OBJETIVO</vt:lpstr>
      <vt:lpstr>Infraestructura y pasos Necesarios</vt:lpstr>
      <vt:lpstr>What is C?</vt:lpstr>
      <vt:lpstr>Why Learn C?</vt:lpstr>
      <vt:lpstr>Difference between C and C++</vt:lpstr>
      <vt:lpstr>Difference between Compiled and Interpreted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2025-02-05T17:54:56Z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