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0" r:id="rId6"/>
    <p:sldId id="275" r:id="rId7"/>
    <p:sldId id="274" r:id="rId8"/>
    <p:sldId id="276" r:id="rId9"/>
    <p:sldId id="295" r:id="rId10"/>
    <p:sldId id="277" r:id="rId11"/>
    <p:sldId id="278" r:id="rId12"/>
    <p:sldId id="279" r:id="rId13"/>
    <p:sldId id="281" r:id="rId14"/>
    <p:sldId id="285" r:id="rId15"/>
    <p:sldId id="294" r:id="rId16"/>
    <p:sldId id="292" r:id="rId17"/>
    <p:sldId id="293" r:id="rId18"/>
    <p:sldId id="280" r:id="rId19"/>
    <p:sldId id="284" r:id="rId20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95"/>
            <p14:sldId id="277"/>
            <p14:sldId id="278"/>
            <p14:sldId id="279"/>
            <p14:sldId id="281"/>
            <p14:sldId id="285"/>
            <p14:sldId id="294"/>
            <p14:sldId id="292"/>
            <p14:sldId id="293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8" autoAdjust="0"/>
  </p:normalViewPr>
  <p:slideViewPr>
    <p:cSldViewPr snapToGrid="0">
      <p:cViewPr varScale="1">
        <p:scale>
          <a:sx n="86" d="100"/>
          <a:sy n="86" d="100"/>
        </p:scale>
        <p:origin x="90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935EC72-47C2-4B23-A7D5-31C9BC3C36D7}"/>
    <pc:docChg chg="modSld">
      <pc:chgData name="JHEYSON FABIAN VILLAVISAN BUITRAGO" userId="e5ced5c2-d787-455d-b115-4f08a699b8c8" providerId="ADAL" clId="{7935EC72-47C2-4B23-A7D5-31C9BC3C36D7}" dt="2025-02-03T19:26:10.874" v="1" actId="20577"/>
      <pc:docMkLst>
        <pc:docMk/>
      </pc:docMkLst>
      <pc:sldChg chg="modSp mod">
        <pc:chgData name="JHEYSON FABIAN VILLAVISAN BUITRAGO" userId="e5ced5c2-d787-455d-b115-4f08a699b8c8" providerId="ADAL" clId="{7935EC72-47C2-4B23-A7D5-31C9BC3C36D7}" dt="2025-02-03T19:26:10.874" v="1" actId="20577"/>
        <pc:sldMkLst>
          <pc:docMk/>
          <pc:sldMk cId="3289317891" sldId="277"/>
        </pc:sldMkLst>
        <pc:graphicFrameChg chg="modGraphic">
          <ac:chgData name="JHEYSON FABIAN VILLAVISAN BUITRAGO" userId="e5ced5c2-d787-455d-b115-4f08a699b8c8" providerId="ADAL" clId="{7935EC72-47C2-4B23-A7D5-31C9BC3C36D7}" dt="2025-02-03T19:26:10.874" v="1" actId="20577"/>
          <ac:graphicFrameMkLst>
            <pc:docMk/>
            <pc:sldMk cId="3289317891" sldId="277"/>
            <ac:graphicFrameMk id="4" creationId="{F4CD11F0-DFCA-CC07-126D-888DD0F0C560}"/>
          </ac:graphicFrameMkLst>
        </pc:graphicFrameChg>
      </pc:sldChg>
    </pc:docChg>
  </pc:docChgLst>
  <pc:docChgLst>
    <pc:chgData name="JHEYSON FABIAN VILLAVISAN BUITRAGO" userId="e5ced5c2-d787-455d-b115-4f08a699b8c8" providerId="ADAL" clId="{A917EF99-4963-45EF-AFB8-A4BED98A7D26}"/>
    <pc:docChg chg="custSel modSld">
      <pc:chgData name="JHEYSON FABIAN VILLAVISAN BUITRAGO" userId="e5ced5c2-d787-455d-b115-4f08a699b8c8" providerId="ADAL" clId="{A917EF99-4963-45EF-AFB8-A4BED98A7D26}" dt="2024-10-18T13:38:21.117" v="0" actId="478"/>
      <pc:docMkLst>
        <pc:docMk/>
      </pc:docMkLst>
      <pc:sldChg chg="delSp mod">
        <pc:chgData name="JHEYSON FABIAN VILLAVISAN BUITRAGO" userId="e5ced5c2-d787-455d-b115-4f08a699b8c8" providerId="ADAL" clId="{A917EF99-4963-45EF-AFB8-A4BED98A7D26}" dt="2024-10-18T13:38:21.117" v="0" actId="478"/>
        <pc:sldMkLst>
          <pc:docMk/>
          <pc:sldMk cId="677326449" sldId="285"/>
        </pc:sldMkLst>
      </pc:sldChg>
    </pc:docChg>
  </pc:docChgLst>
  <pc:docChgLst>
    <pc:chgData name="JHEYSON FABIAN VILLAVISAN BUITRAGO" userId="e5ced5c2-d787-455d-b115-4f08a699b8c8" providerId="ADAL" clId="{8D5B9C9A-4A92-4012-8653-FF8E3D8ACF65}"/>
    <pc:docChg chg="custSel delSld modSld modSection">
      <pc:chgData name="JHEYSON FABIAN VILLAVISAN BUITRAGO" userId="e5ced5c2-d787-455d-b115-4f08a699b8c8" providerId="ADAL" clId="{8D5B9C9A-4A92-4012-8653-FF8E3D8ACF65}" dt="2025-01-13T19:56:41.611" v="3" actId="47"/>
      <pc:docMkLst>
        <pc:docMk/>
      </pc:docMkLst>
      <pc:sldChg chg="addSp delSp modSp mod">
        <pc:chgData name="JHEYSON FABIAN VILLAVISAN BUITRAGO" userId="e5ced5c2-d787-455d-b115-4f08a699b8c8" providerId="ADAL" clId="{8D5B9C9A-4A92-4012-8653-FF8E3D8ACF65}" dt="2025-01-13T19:24:20.339" v="1"/>
        <pc:sldMkLst>
          <pc:docMk/>
          <pc:sldMk cId="2505371292" sldId="270"/>
        </pc:sldMkLst>
        <pc:graphicFrameChg chg="add mod">
          <ac:chgData name="JHEYSON FABIAN VILLAVISAN BUITRAGO" userId="e5ced5c2-d787-455d-b115-4f08a699b8c8" providerId="ADAL" clId="{8D5B9C9A-4A92-4012-8653-FF8E3D8ACF65}" dt="2025-01-13T19:24:20.339" v="1"/>
          <ac:graphicFrameMkLst>
            <pc:docMk/>
            <pc:sldMk cId="2505371292" sldId="270"/>
            <ac:graphicFrameMk id="6" creationId="{8950EDF3-379C-88CD-7A55-6848E0D67E3A}"/>
          </ac:graphicFrameMkLst>
        </pc:graphicFrameChg>
      </pc:sldChg>
      <pc:sldChg chg="del">
        <pc:chgData name="JHEYSON FABIAN VILLAVISAN BUITRAGO" userId="e5ced5c2-d787-455d-b115-4f08a699b8c8" providerId="ADAL" clId="{8D5B9C9A-4A92-4012-8653-FF8E3D8ACF65}" dt="2025-01-13T19:56:31.432" v="2" actId="47"/>
        <pc:sldMkLst>
          <pc:docMk/>
          <pc:sldMk cId="0" sldId="283"/>
        </pc:sldMkLst>
      </pc:sldChg>
      <pc:sldChg chg="del">
        <pc:chgData name="JHEYSON FABIAN VILLAVISAN BUITRAGO" userId="e5ced5c2-d787-455d-b115-4f08a699b8c8" providerId="ADAL" clId="{8D5B9C9A-4A92-4012-8653-FF8E3D8ACF65}" dt="2025-01-13T19:56:41.611" v="3" actId="47"/>
        <pc:sldMkLst>
          <pc:docMk/>
          <pc:sldMk cId="2611572295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1800" b="0" i="0" err="1">
                <a:effectLst/>
                <a:latin typeface="Menlo"/>
              </a:rPr>
              <a:t>clear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Coeficientes de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num_s</a:t>
            </a:r>
            <a:r>
              <a:rPr lang="es-ES" sz="1800" b="0" i="0">
                <a:effectLst/>
                <a:latin typeface="Menlo"/>
              </a:rPr>
              <a:t> = [];</a:t>
            </a:r>
          </a:p>
          <a:p>
            <a:r>
              <a:rPr lang="es-ES" sz="1800" b="0" i="0" err="1">
                <a:effectLst/>
                <a:latin typeface="Menlo"/>
              </a:rPr>
              <a:t>den_s</a:t>
            </a:r>
            <a:r>
              <a:rPr lang="es-ES" sz="1800" b="0" i="0">
                <a:effectLst/>
                <a:latin typeface="Menlo"/>
              </a:rPr>
              <a:t> = [];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muestreo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Ts</a:t>
            </a:r>
            <a:r>
              <a:rPr lang="es-ES" sz="1800" b="0" i="0">
                <a:effectLst/>
                <a:latin typeface="Menlo"/>
              </a:rPr>
              <a:t>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 el tiempo de muestreo según tus necesidades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Convertir la función de transferencia al dominio Z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sys_z</a:t>
            </a:r>
            <a:r>
              <a:rPr lang="es-ES" sz="1800" b="0" i="0">
                <a:effectLst/>
                <a:latin typeface="Menlo"/>
              </a:rPr>
              <a:t> = c2d(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num_s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den_s</a:t>
            </a:r>
            <a:r>
              <a:rPr lang="es-ES" sz="1800" b="0" i="0">
                <a:effectLst/>
                <a:latin typeface="Menlo"/>
              </a:rPr>
              <a:t>), </a:t>
            </a:r>
            <a:r>
              <a:rPr lang="es-ES" sz="1800" b="0" i="0" err="1">
                <a:effectLst/>
                <a:latin typeface="Menlo"/>
              </a:rPr>
              <a:t>Ts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zoh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Calcular la respuesta al escalón en el dominio Z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0:1:40;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Vector de tiempo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n] = step(</a:t>
            </a:r>
            <a:r>
              <a:rPr lang="es-ES" sz="1800" b="0" i="0" err="1">
                <a:effectLst/>
                <a:latin typeface="Menlo"/>
              </a:rPr>
              <a:t>sys_z</a:t>
            </a:r>
            <a:r>
              <a:rPr lang="es-ES" sz="1800" b="0" i="0">
                <a:effectLst/>
                <a:latin typeface="Menlo"/>
              </a:rPr>
              <a:t>, n);</a:t>
            </a: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 al escalón en el dominio Z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(n, y,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'Muestras (n)'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al escalón en el dominio Z'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0336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008013"/>
                </a:solidFill>
              </a:rPr>
              <a:t>% Definir constantes del sistema</a:t>
            </a:r>
            <a:endParaRPr lang="en-US" dirty="0"/>
          </a:p>
          <a:p>
            <a:r>
              <a:rPr lang="es-ES" dirty="0">
                <a:solidFill>
                  <a:srgbClr val="008013"/>
                </a:solidFill>
              </a:rPr>
              <a:t>tau = 0.5; % Constante de tiempo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zeta = 0.1; % Razón de amortiguamiento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k = 0.25; % Ganancia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Crear la función de transferencia en el dominio s 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 = k * tau^2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 = [1,2*tau*zeta,tau^2];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 = </a:t>
            </a:r>
            <a:r>
              <a:rPr lang="es-ES" dirty="0" err="1">
                <a:solidFill>
                  <a:srgbClr val="008013"/>
                </a:solidFill>
              </a:rPr>
              <a:t>tf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, </a:t>
            </a:r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)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Tiempo de simulación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t = 0:0.01:80;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Entrada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u = </a:t>
            </a:r>
            <a:r>
              <a:rPr lang="es-ES" dirty="0" err="1">
                <a:solidFill>
                  <a:srgbClr val="008013"/>
                </a:solidFill>
              </a:rPr>
              <a:t>ones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size</a:t>
            </a:r>
            <a:r>
              <a:rPr lang="es-ES" dirty="0">
                <a:solidFill>
                  <a:srgbClr val="008013"/>
                </a:solidFill>
              </a:rPr>
              <a:t>(t));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Simular la respuesta al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[y, ~] = </a:t>
            </a:r>
            <a:r>
              <a:rPr lang="es-ES" dirty="0" err="1">
                <a:solidFill>
                  <a:srgbClr val="008013"/>
                </a:solidFill>
              </a:rPr>
              <a:t>lsim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, u, t);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Graficar la respuesta 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figure;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plot</a:t>
            </a:r>
            <a:r>
              <a:rPr lang="es-ES" dirty="0">
                <a:solidFill>
                  <a:srgbClr val="008013"/>
                </a:solidFill>
              </a:rPr>
              <a:t>(t, y);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xlabel</a:t>
            </a:r>
            <a:r>
              <a:rPr lang="es-ES" dirty="0">
                <a:solidFill>
                  <a:srgbClr val="008013"/>
                </a:solidFill>
              </a:rPr>
              <a:t>('Tiempo (s)');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ylabel</a:t>
            </a:r>
            <a:r>
              <a:rPr lang="es-ES" dirty="0">
                <a:solidFill>
                  <a:srgbClr val="008013"/>
                </a:solidFill>
              </a:rPr>
              <a:t>('Respuesta');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title</a:t>
            </a:r>
            <a:r>
              <a:rPr lang="es-ES" dirty="0">
                <a:solidFill>
                  <a:srgbClr val="008013"/>
                </a:solidFill>
              </a:rPr>
              <a:t>('Respuesta de un Sistema de Segundo Orden en Tiempo Continuo');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grid</a:t>
            </a:r>
            <a:r>
              <a:rPr lang="es-ES" dirty="0">
                <a:solidFill>
                  <a:srgbClr val="008013"/>
                </a:solidFill>
              </a:rPr>
              <a:t> </a:t>
            </a:r>
            <a:r>
              <a:rPr lang="es-ES" dirty="0" err="1">
                <a:solidFill>
                  <a:srgbClr val="008013"/>
                </a:solidFill>
              </a:rPr>
              <a:t>on</a:t>
            </a:r>
            <a:r>
              <a:rPr lang="es-ES" dirty="0">
                <a:solidFill>
                  <a:srgbClr val="008013"/>
                </a:solidFill>
              </a:rPr>
              <a:t>;</a:t>
            </a:r>
            <a:endParaRPr lang="es-ES" dirty="0"/>
          </a:p>
          <a:p>
            <a:endParaRPr lang="es-ES" sz="1800" dirty="0">
              <a:solidFill>
                <a:srgbClr val="008013"/>
              </a:solidFill>
              <a:latin typeface="Menlo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439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Crear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821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tau = 0.5;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zeta = 0.4;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Razón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k = 0.5;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Crear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numerator = k * tau^2;</a:t>
            </a:r>
          </a:p>
          <a:p>
            <a:r>
              <a:rPr lang="en-US" sz="1800" b="0" i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>
                <a:effectLst/>
                <a:latin typeface="Menlo"/>
              </a:rPr>
              <a:t>G_s = k*</a:t>
            </a:r>
            <a:r>
              <a:rPr lang="en-US" sz="1800" b="0" i="0" err="1">
                <a:effectLst/>
                <a:latin typeface="Menlo"/>
              </a:rPr>
              <a:t>tf</a:t>
            </a:r>
            <a:r>
              <a:rPr lang="en-US" sz="1800" b="0" i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poles = pole(G_s);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zeros = zero(G_s);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r>
              <a:rPr lang="en-US" sz="1800" b="0" i="0">
                <a:effectLst/>
                <a:latin typeface="Menlo"/>
              </a:rPr>
              <a:t>plot(real(poles), </a:t>
            </a:r>
            <a:r>
              <a:rPr lang="en-US" sz="1800" b="0" i="0" err="1">
                <a:effectLst/>
                <a:latin typeface="Menlo"/>
              </a:rPr>
              <a:t>imag</a:t>
            </a:r>
            <a:r>
              <a:rPr lang="en-US" sz="1800" b="0" i="0">
                <a:effectLst/>
                <a:latin typeface="Menlo"/>
              </a:rPr>
              <a:t>(poles),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10,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2);</a:t>
            </a:r>
          </a:p>
          <a:p>
            <a:r>
              <a:rPr lang="en-US" sz="1800" b="0" i="0">
                <a:effectLst/>
                <a:latin typeface="Menlo"/>
              </a:rPr>
              <a:t>hold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>
                <a:effectLst/>
                <a:latin typeface="Menlo"/>
              </a:rPr>
              <a:t>plot(real(zeros), </a:t>
            </a:r>
            <a:r>
              <a:rPr lang="en-US" sz="1800" b="0" i="0" err="1">
                <a:effectLst/>
                <a:latin typeface="Menlo"/>
              </a:rPr>
              <a:t>imag</a:t>
            </a:r>
            <a:r>
              <a:rPr lang="en-US" sz="1800" b="0" i="0">
                <a:effectLst/>
                <a:latin typeface="Menlo"/>
              </a:rPr>
              <a:t>(zeros),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8,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2);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ax = </a:t>
            </a:r>
            <a:r>
              <a:rPr lang="en-US" sz="1800" b="0" i="0" err="1">
                <a:effectLst/>
                <a:latin typeface="Menlo"/>
              </a:rPr>
              <a:t>gca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 err="1">
                <a:effectLst/>
                <a:latin typeface="Menlo"/>
              </a:rPr>
              <a:t>ax.XAxisLocation</a:t>
            </a:r>
            <a:r>
              <a:rPr lang="en-US" sz="1800" b="0" i="0">
                <a:effectLst/>
                <a:latin typeface="Menlo"/>
              </a:rPr>
              <a:t> =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>
                <a:effectLst/>
                <a:latin typeface="Menlo"/>
              </a:rPr>
              <a:t>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ax.YAxisLocation</a:t>
            </a:r>
            <a:r>
              <a:rPr lang="en-US" sz="1800" b="0" i="0">
                <a:effectLst/>
                <a:latin typeface="Menlo"/>
              </a:rPr>
              <a:t> =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>
                <a:effectLst/>
                <a:latin typeface="Menlo"/>
              </a:rPr>
              <a:t>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plot([-10 10], [0 0],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>
                <a:effectLst/>
                <a:latin typeface="Menlo"/>
              </a:rPr>
              <a:t>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plot([0 0], [-10 10],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>
                <a:effectLst/>
                <a:latin typeface="Menlo"/>
              </a:rPr>
              <a:t>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Y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legend(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grid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8658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6630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770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Re = -2:0.001:2;</a:t>
            </a:r>
          </a:p>
          <a:p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 = -2:0.001:2;</a:t>
            </a:r>
          </a:p>
          <a:p>
            <a:r>
              <a:rPr lang="en-US" sz="1800" b="0" i="0">
                <a:effectLst/>
                <a:latin typeface="Menlo"/>
              </a:rPr>
              <a:t>[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] = </a:t>
            </a:r>
            <a:r>
              <a:rPr lang="en-US" sz="1800" b="0" i="0" err="1">
                <a:effectLst/>
                <a:latin typeface="Menlo"/>
              </a:rPr>
              <a:t>meshgrid</a:t>
            </a:r>
            <a:r>
              <a:rPr lang="en-US" sz="1800" b="0" i="0">
                <a:effectLst/>
                <a:latin typeface="Menlo"/>
              </a:rPr>
              <a:t>(Re,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Z = 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 + 1i *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ROC = abs(Z) &gt; 1;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r>
              <a:rPr lang="en-US" sz="1800" b="0" i="0" err="1">
                <a:effectLst/>
                <a:latin typeface="Menlo"/>
              </a:rPr>
              <a:t>imshow</a:t>
            </a:r>
            <a:r>
              <a:rPr lang="en-US" sz="1800" b="0" i="0">
                <a:effectLst/>
                <a:latin typeface="Menlo"/>
              </a:rPr>
              <a:t>(ROC,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Re,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Dominio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Z'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colormap([1, 1, 1; 0, 0, 0]);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axis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>
                <a:effectLst/>
                <a:latin typeface="Menlo"/>
              </a:rPr>
              <a:t>grid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err="1"/>
              <a:t>clear</a:t>
            </a:r>
            <a:endParaRPr lang="en-US"/>
          </a:p>
          <a:p>
            <a:r>
              <a:rPr lang="es-ES"/>
              <a:t>% Coeficientes de la función de transferencia en el dominio S</a:t>
            </a:r>
          </a:p>
          <a:p>
            <a:r>
              <a:rPr lang="es-ES" err="1"/>
              <a:t>num_s</a:t>
            </a:r>
            <a:r>
              <a:rPr lang="es-ES"/>
              <a:t> = [0.0625];</a:t>
            </a:r>
            <a:endParaRPr lang="es-ES">
              <a:cs typeface="Calibri"/>
            </a:endParaRPr>
          </a:p>
          <a:p>
            <a:r>
              <a:rPr lang="es-ES" err="1"/>
              <a:t>den_s</a:t>
            </a:r>
            <a:r>
              <a:rPr lang="es-ES"/>
              <a:t> = [1, -1, 0.25];</a:t>
            </a:r>
          </a:p>
          <a:p>
            <a:r>
              <a:rPr lang="es-ES"/>
              <a:t>% Tiempo de muestreo</a:t>
            </a:r>
          </a:p>
          <a:p>
            <a:r>
              <a:rPr lang="es-ES" err="1"/>
              <a:t>Ts</a:t>
            </a:r>
            <a:r>
              <a:rPr lang="es-ES"/>
              <a:t> = 1; % Ajusta el tiempo de muestreo según tus necesidades</a:t>
            </a:r>
            <a:endParaRPr lang="es-ES">
              <a:cs typeface="Calibri"/>
            </a:endParaRPr>
          </a:p>
          <a:p>
            <a:r>
              <a:rPr lang="es-ES"/>
              <a:t>% Convertir la función de transferencia al dominio Z</a:t>
            </a:r>
          </a:p>
          <a:p>
            <a:r>
              <a:rPr lang="es-ES" err="1"/>
              <a:t>sys_z</a:t>
            </a:r>
            <a:r>
              <a:rPr lang="es-ES"/>
              <a:t> = c2d(</a:t>
            </a:r>
            <a:r>
              <a:rPr lang="es-ES" err="1"/>
              <a:t>tf</a:t>
            </a:r>
            <a:r>
              <a:rPr lang="es-ES"/>
              <a:t>(</a:t>
            </a:r>
            <a:r>
              <a:rPr lang="es-ES" err="1"/>
              <a:t>num_s</a:t>
            </a:r>
            <a:r>
              <a:rPr lang="es-ES"/>
              <a:t>, </a:t>
            </a:r>
            <a:r>
              <a:rPr lang="es-ES" err="1"/>
              <a:t>den_s</a:t>
            </a:r>
            <a:r>
              <a:rPr lang="es-ES"/>
              <a:t>), </a:t>
            </a:r>
            <a:r>
              <a:rPr lang="es-ES" err="1"/>
              <a:t>Ts</a:t>
            </a:r>
            <a:r>
              <a:rPr lang="es-ES"/>
              <a:t>, '</a:t>
            </a:r>
            <a:r>
              <a:rPr lang="es-ES" err="1"/>
              <a:t>zoh</a:t>
            </a:r>
            <a:r>
              <a:rPr lang="es-ES"/>
              <a:t>')</a:t>
            </a:r>
          </a:p>
          <a:p>
            <a:r>
              <a:rPr lang="es-ES"/>
              <a:t>% Calcular la respuesta al escalón en el dominio Z</a:t>
            </a:r>
          </a:p>
          <a:p>
            <a:r>
              <a:rPr lang="es-ES"/>
              <a:t>n = 0:1:90; % Vector de tiempo discreto</a:t>
            </a:r>
          </a:p>
          <a:p>
            <a:r>
              <a:rPr lang="es-ES"/>
              <a:t>[y, n] = step(</a:t>
            </a:r>
            <a:r>
              <a:rPr lang="es-ES" err="1"/>
              <a:t>sys_z</a:t>
            </a:r>
            <a:r>
              <a:rPr lang="es-ES"/>
              <a:t>, n);</a:t>
            </a:r>
          </a:p>
          <a:p>
            <a:r>
              <a:rPr lang="es-ES"/>
              <a:t>% Graficar la respuesta al escalón en el dominio Z </a:t>
            </a:r>
          </a:p>
          <a:p>
            <a:r>
              <a:rPr lang="es-ES" err="1"/>
              <a:t>stem</a:t>
            </a:r>
            <a:r>
              <a:rPr lang="es-ES"/>
              <a:t>(n, y, 'b', '</a:t>
            </a:r>
            <a:r>
              <a:rPr lang="es-ES" err="1"/>
              <a:t>filled</a:t>
            </a:r>
            <a:r>
              <a:rPr lang="es-ES"/>
              <a:t>');</a:t>
            </a:r>
          </a:p>
          <a:p>
            <a:r>
              <a:rPr lang="es-ES" err="1"/>
              <a:t>xlabel</a:t>
            </a:r>
            <a:r>
              <a:rPr lang="es-ES"/>
              <a:t>('Muestras (n)');</a:t>
            </a:r>
          </a:p>
          <a:p>
            <a:r>
              <a:rPr lang="es-ES" err="1"/>
              <a:t>ylabel</a:t>
            </a:r>
            <a:r>
              <a:rPr lang="es-ES"/>
              <a:t>('Respuesta al escalón');</a:t>
            </a:r>
          </a:p>
          <a:p>
            <a:r>
              <a:rPr lang="es-ES" err="1"/>
              <a:t>title</a:t>
            </a:r>
            <a:r>
              <a:rPr lang="es-ES"/>
              <a:t>('Respuesta al escalón en el dominio Z');</a:t>
            </a:r>
          </a:p>
          <a:p>
            <a:r>
              <a:rPr lang="es-ES" err="1"/>
              <a:t>grid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;</a:t>
            </a:r>
          </a:p>
          <a:p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1696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0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</a:t>
                </a:r>
                <a:r>
                  <a:rPr lang="es-ES" dirty="0"/>
                  <a:t>discretos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blipFill>
                <a:blip r:embed="rId4"/>
                <a:stretch>
                  <a:fillRect l="-698" t="-1079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0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297C1-30EC-A939-CE60-1AC8C293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25" y="2276272"/>
            <a:ext cx="6973273" cy="26959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497D64-339B-A168-7802-9CDA3834E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257" y="5031901"/>
            <a:ext cx="561100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1475092" y="5870957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 s </a:t>
            </a:r>
            <a:r>
              <a:rPr lang="es-CO" dirty="0"/>
              <a:t>es el operador de Laplace, que es una variable compleja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163589" y="2002459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96CD82-0E30-F16D-2899-E5C4D4AD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171" b="361"/>
          <a:stretch/>
        </p:blipFill>
        <p:spPr>
          <a:xfrm>
            <a:off x="4675906" y="3123805"/>
            <a:ext cx="3341215" cy="2507621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O" b="1" dirty="0"/>
                  <a:t>Ejercicio</a:t>
                </a:r>
                <a:br>
                  <a:rPr lang="es-CO" b="1" dirty="0"/>
                </a:br>
                <a:r>
                  <a:rPr lang="es-CO" b="1" dirty="0"/>
                  <a:t>Mapee en el plano z el ejercicio realizado en la clase pasada. Para todos los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ζ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b="1" dirty="0"/>
                  <a:t> dados: [0.4, 0.1,0,1,-1]</a:t>
                </a: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  <a:blipFill>
                <a:blip r:embed="rId5"/>
                <a:stretch>
                  <a:fillRect l="-1137" r="-1820" b="-12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205A4222-1D03-2542-4C80-D993AEA84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60" y="2424795"/>
            <a:ext cx="3582504" cy="2739890"/>
          </a:xfrm>
          <a:prstGeom prst="rect">
            <a:avLst/>
          </a:prstGeom>
        </p:spPr>
      </p:pic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A3D5E00D-2CE9-F2E3-7CFE-55E077A53593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>
            <a:off x="2432807" y="4377617"/>
            <a:ext cx="718599" cy="906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64E0894-1EFA-6421-3BAC-44CC18427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165" y="4016448"/>
            <a:ext cx="963642" cy="72233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9565FF1-08B4-60AD-4E03-52A4B9B25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744" y="5284615"/>
            <a:ext cx="1767323" cy="1363693"/>
          </a:xfrm>
          <a:prstGeom prst="rect">
            <a:avLst/>
          </a:prstGeom>
        </p:spPr>
      </p:pic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B0056B02-FCC3-8C2B-32FB-C4E14DC33450}"/>
              </a:ext>
            </a:extLst>
          </p:cNvPr>
          <p:cNvCxnSpPr>
            <a:cxnSpLocks/>
          </p:cNvCxnSpPr>
          <p:nvPr/>
        </p:nvCxnSpPr>
        <p:spPr>
          <a:xfrm flipV="1">
            <a:off x="3970175" y="4303552"/>
            <a:ext cx="2640868" cy="16629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03F2AEF2-93BD-E2C6-9240-C6E473E0FAF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4831116"/>
            <a:ext cx="2279623" cy="113534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3930BB98-6289-4B40-45E5-7EC301A85AD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3488332"/>
            <a:ext cx="1742728" cy="2478130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TALLER</a:t>
            </a:r>
            <a:br>
              <a:rPr lang="es-ES" b="1" dirty="0"/>
            </a:br>
            <a:r>
              <a:rPr lang="es-ES" b="1" dirty="0"/>
              <a:t>¡No calificable!</a:t>
            </a:r>
            <a:br>
              <a:rPr lang="es-ES" b="1" dirty="0"/>
            </a:b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/>
              <p:nvPr/>
            </p:nvSpPr>
            <p:spPr>
              <a:xfrm>
                <a:off x="2100181" y="5045895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4500∗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361,2)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81" y="5045895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52E914A1-1C40-2701-C07B-EF8A2F0FFA58}"/>
              </a:ext>
            </a:extLst>
          </p:cNvPr>
          <p:cNvSpPr txBox="1"/>
          <p:nvPr/>
        </p:nvSpPr>
        <p:spPr>
          <a:xfrm>
            <a:off x="1100384" y="2517318"/>
            <a:ext cx="7379307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La función de transferencia para el sistema del sistema en lazo cerrado en dominio s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Grafique los polos en S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Grafique la función de transferencia para p=181,2 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Identifique el tiempo de los mínimos y máximos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Con base en el </a:t>
            </a:r>
            <a:r>
              <a:rPr lang="es-ES" b="1" dirty="0" err="1"/>
              <a:t>item</a:t>
            </a:r>
            <a:r>
              <a:rPr lang="es-ES" b="1" dirty="0"/>
              <a:t> anterior defina </a:t>
            </a:r>
            <a:r>
              <a:rPr lang="es-ES" b="1" dirty="0" err="1"/>
              <a:t>Ts</a:t>
            </a: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b="1" dirty="0"/>
              <a:t>Halle la función de transferencia en el domino Z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Grafique los polos en domino Z variando </a:t>
            </a:r>
            <a:r>
              <a:rPr lang="es-ES" b="1" dirty="0" err="1"/>
              <a:t>Ts</a:t>
            </a:r>
            <a:r>
              <a:rPr lang="es-ES" b="1" dirty="0"/>
              <a:t> y </a:t>
            </a:r>
            <a:r>
              <a:rPr lang="es-ES" b="1" dirty="0" err="1"/>
              <a:t>traze</a:t>
            </a:r>
            <a:r>
              <a:rPr lang="es-ES" b="1" dirty="0"/>
              <a:t> una trayectoria.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190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B1995D40-73A6-142A-D432-9B2655AF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8950EDF3-379C-88CD-7A55-6848E0D6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582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>
                <a:effectLst/>
                <a:latin typeface="Söhne"/>
              </a:rPr>
              <a:t>Comprender </a:t>
            </a:r>
            <a:r>
              <a:rPr lang="es-ES" sz="2400">
                <a:latin typeface="Söhne"/>
              </a:rPr>
              <a:t>los sistemas de primer y segundo orden en el dominio del tiempo discreto</a:t>
            </a:r>
            <a:r>
              <a:rPr lang="es-ES" sz="2400" b="0" i="0">
                <a:effectLst/>
                <a:latin typeface="Söhne"/>
              </a:rPr>
              <a:t>.</a:t>
            </a:r>
            <a:endParaRPr lang="es-CO" sz="160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segundo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blipFill>
                <a:blip r:embed="rId3"/>
                <a:stretch>
                  <a:fillRect l="-698" t="-755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Modele el Sistemas de segundo orden para el siguiente Circuito.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blipFill>
                <a:blip r:embed="rId3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A9524A1-163B-3CAF-ADF8-CA5FA7120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312" y="2283507"/>
            <a:ext cx="2741295" cy="1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1735667"/>
            <a:ext cx="75889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la siguiente función de transferencia de un sistema en lazo abierto con retroalimentación unitaria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algn="l"/>
            <a:r>
              <a:rPr lang="es-ES" sz="1600" dirty="0">
                <a:latin typeface="Söhne"/>
              </a:rPr>
              <a:t>*Encuentre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*Dibuje el diagrama de bloques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*Usando la ecuación característica del sistema encuentre la relación con el plano S.</a:t>
            </a:r>
          </a:p>
          <a:p>
            <a:pPr algn="l"/>
            <a:r>
              <a:rPr lang="es-ES" sz="1600" dirty="0">
                <a:latin typeface="Söhne"/>
              </a:rPr>
              <a:t>*Encuentre la frecuencia natural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*E</a:t>
            </a:r>
            <a:r>
              <a:rPr lang="es-ES" sz="1600" b="0" i="0" dirty="0">
                <a:effectLst/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l factor de amortiguamiento.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*Grafique las raíces del sistema en el plano S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*Tiempo de retardo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Sobreelongación</a:t>
            </a:r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Mp</a:t>
            </a:r>
            <a:endParaRPr lang="es-ES" sz="1600" b="0" i="0" dirty="0">
              <a:effectLst/>
              <a:latin typeface="Söhne"/>
            </a:endParaRP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las </a:t>
            </a:r>
            <a:r>
              <a:rPr lang="en-US" sz="1600" dirty="0" err="1"/>
              <a:t>señales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dominio</a:t>
            </a:r>
            <a:r>
              <a:rPr lang="en-US" sz="1600" dirty="0"/>
              <a:t> del </a:t>
            </a:r>
            <a:r>
              <a:rPr lang="en-US" sz="1600" dirty="0" err="1"/>
              <a:t>tiempo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 </a:t>
            </a:r>
            <a:r>
              <a:rPr lang="en-US" sz="1600" dirty="0" err="1"/>
              <a:t>envolvente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Tiempo</a:t>
            </a:r>
            <a:r>
              <a:rPr lang="en-US" sz="1600" dirty="0"/>
              <a:t> de </a:t>
            </a:r>
            <a:r>
              <a:rPr lang="en-US" sz="1600" dirty="0" err="1"/>
              <a:t>asentamiento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/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dirty="0"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0,25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t="-1639" r="-91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istemas de segundo orden – Sistemas de control – dademuchconnection">
            <a:extLst>
              <a:ext uri="{FF2B5EF4-FFF2-40B4-BE49-F238E27FC236}">
                <a16:creationId xmlns:a16="http://schemas.microsoft.com/office/drawing/2014/main" id="{3F5CF9DC-39CD-3CDC-E0B9-18DDB8C9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59" y="5811011"/>
            <a:ext cx="3359679" cy="100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/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Recuerde</a:t>
            </a:r>
            <a:r>
              <a:rPr lang="en-US"/>
              <a:t>: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/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ζ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/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blipFill>
                <a:blip r:embed="rId6"/>
                <a:stretch>
                  <a:fillRect l="-1200" r="-16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/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|2%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blipFill>
                <a:blip r:embed="rId7"/>
                <a:stretch>
                  <a:fillRect l="-1478" r="-64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/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ζ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blipFill>
                <a:blip r:embed="rId8"/>
                <a:stretch>
                  <a:fillRect l="-1198" r="-11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/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6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F928BE5-6AE2-6310-0D7F-4CA46BD1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08" y="3119267"/>
            <a:ext cx="3245610" cy="25631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3507FA-FBC9-1120-4423-31AEF617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02" y="2923350"/>
            <a:ext cx="3517523" cy="262009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/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4∗0,25−0,4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279A2A91-214A-7324-0A64-DFD991EB80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67312" y="5168182"/>
            <a:ext cx="1498570" cy="7759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1CF6FE85-15A0-88AE-42BC-BC5E69B603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7059" y="4448316"/>
            <a:ext cx="2571006" cy="864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/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0,4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D95AD10-6D3B-BBED-E518-7F385B54143F}"/>
              </a:ext>
            </a:extLst>
          </p:cNvPr>
          <p:cNvCxnSpPr>
            <a:cxnSpLocks/>
          </p:cNvCxnSpPr>
          <p:nvPr/>
        </p:nvCxnSpPr>
        <p:spPr>
          <a:xfrm rot="5400000">
            <a:off x="5704724" y="2491742"/>
            <a:ext cx="872040" cy="6878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/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0,5∗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blipFill>
                <a:blip r:embed="rId8"/>
                <a:stretch>
                  <a:fillRect l="-1455" r="-1455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8B655DCE-B89A-E3AA-F8C3-BDF9D807DF05}"/>
              </a:ext>
            </a:extLst>
          </p:cNvPr>
          <p:cNvCxnSpPr>
            <a:cxnSpLocks/>
          </p:cNvCxnSpPr>
          <p:nvPr/>
        </p:nvCxnSpPr>
        <p:spPr>
          <a:xfrm flipV="1">
            <a:off x="5004025" y="5444265"/>
            <a:ext cx="792771" cy="741029"/>
          </a:xfrm>
          <a:prstGeom prst="curvedConnector3">
            <a:avLst>
              <a:gd name="adj1" fmla="val 100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3EFB7AC-1772-324D-3BC3-4977488A3BDE}"/>
              </a:ext>
            </a:extLst>
          </p:cNvPr>
          <p:cNvCxnSpPr/>
          <p:nvPr/>
        </p:nvCxnSpPr>
        <p:spPr>
          <a:xfrm>
            <a:off x="5796796" y="3271710"/>
            <a:ext cx="0" cy="217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52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2402</Words>
  <Application>Microsoft Office PowerPoint</Application>
  <PresentationFormat>Carta (216 x 279 mm)</PresentationFormat>
  <Paragraphs>381</Paragraphs>
  <Slides>16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segundo orden?</vt:lpstr>
      <vt:lpstr>Sistemas de segundo orden</vt:lpstr>
      <vt:lpstr>Modele el Sistemas de segundo orden para el siguiente Circuito.</vt:lpstr>
      <vt:lpstr>Ejercicio de Repaso</vt:lpstr>
      <vt:lpstr>Ejercicio de Repaso</vt:lpstr>
      <vt:lpstr>Solución</vt:lpstr>
      <vt:lpstr>Sistemas de segundo orden</vt:lpstr>
      <vt:lpstr>Sistemas de segundo orden</vt:lpstr>
      <vt:lpstr>Relación entre él plano Z y él plano S</vt:lpstr>
      <vt:lpstr>Presentación de PowerPoint</vt:lpstr>
      <vt:lpstr>Región de convergencia ROC</vt:lpstr>
      <vt:lpstr>Ejercicio Mapee en el plano z el ejercicio realizado en la clase pasada. Para todos los ζw_n dados: [0.4, 0.1,0,1,-1]</vt:lpstr>
      <vt:lpstr>TALLER ¡No calificable!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8</cp:revision>
  <dcterms:created xsi:type="dcterms:W3CDTF">2008-03-11T21:51:34Z</dcterms:created>
  <dcterms:modified xsi:type="dcterms:W3CDTF">2025-02-03T19:26:21Z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