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275" r:id="rId7"/>
    <p:sldId id="274" r:id="rId8"/>
    <p:sldId id="276" r:id="rId9"/>
    <p:sldId id="277" r:id="rId10"/>
    <p:sldId id="278" r:id="rId11"/>
    <p:sldId id="280" r:id="rId12"/>
    <p:sldId id="281" r:id="rId13"/>
    <p:sldId id="279" r:id="rId14"/>
    <p:sldId id="282" r:id="rId15"/>
    <p:sldId id="284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77"/>
            <p14:sldId id="278"/>
            <p14:sldId id="280"/>
            <p14:sldId id="281"/>
            <p14:sldId id="279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25" autoAdjust="0"/>
  </p:normalViewPr>
  <p:slideViewPr>
    <p:cSldViewPr snapToGrid="0">
      <p:cViewPr varScale="1">
        <p:scale>
          <a:sx n="90" d="100"/>
          <a:sy n="90" d="100"/>
        </p:scale>
        <p:origin x="10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JANDRO RODRIGUEZ GOMEZ" userId="S::darodriguezgo@itc.edu.co::1e2337d8-8fab-437d-a653-fa453b036901" providerId="AD" clId="Web-{4BADA2A2-50D5-C957-D850-144BE943190C}"/>
    <pc:docChg chg="modSld sldOrd">
      <pc:chgData name="DIEGO ALEJANDRO RODRIGUEZ GOMEZ" userId="S::darodriguezgo@itc.edu.co::1e2337d8-8fab-437d-a653-fa453b036901" providerId="AD" clId="Web-{4BADA2A2-50D5-C957-D850-144BE943190C}" dt="2024-11-25T04:06:24.563" v="4"/>
      <pc:docMkLst>
        <pc:docMk/>
      </pc:docMkLst>
      <pc:sldChg chg="modSp">
        <pc:chgData name="DIEGO ALEJANDRO RODRIGUEZ GOMEZ" userId="S::darodriguezgo@itc.edu.co::1e2337d8-8fab-437d-a653-fa453b036901" providerId="AD" clId="Web-{4BADA2A2-50D5-C957-D850-144BE943190C}" dt="2024-11-25T04:04:40.200" v="3" actId="1076"/>
        <pc:sldMkLst>
          <pc:docMk/>
          <pc:sldMk cId="2152738375" sldId="279"/>
        </pc:sldMkLst>
        <pc:spChg chg="mod">
          <ac:chgData name="DIEGO ALEJANDRO RODRIGUEZ GOMEZ" userId="S::darodriguezgo@itc.edu.co::1e2337d8-8fab-437d-a653-fa453b036901" providerId="AD" clId="Web-{4BADA2A2-50D5-C957-D850-144BE943190C}" dt="2024-11-25T04:04:40.200" v="3" actId="1076"/>
          <ac:spMkLst>
            <pc:docMk/>
            <pc:sldMk cId="2152738375" sldId="279"/>
            <ac:spMk id="4" creationId="{156D4460-BDB7-C14D-E9C4-A3AB5A3A03FB}"/>
          </ac:spMkLst>
        </pc:spChg>
      </pc:sldChg>
      <pc:sldChg chg="ord">
        <pc:chgData name="DIEGO ALEJANDRO RODRIGUEZ GOMEZ" userId="S::darodriguezgo@itc.edu.co::1e2337d8-8fab-437d-a653-fa453b036901" providerId="AD" clId="Web-{4BADA2A2-50D5-C957-D850-144BE943190C}" dt="2024-11-25T04:06:24.563" v="4"/>
        <pc:sldMkLst>
          <pc:docMk/>
          <pc:sldMk cId="3562392407" sldId="281"/>
        </pc:sldMkLst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B3B87217-DBCF-46F8-9139-95638EA900D6}"/>
    <pc:docChg chg="undo redo custSel addSld modSld modSection">
      <pc:chgData name="JHEYSON FABIAN VILLAVISAN BUITRAGO" userId="e5ced5c2-d787-455d-b115-4f08a699b8c8" providerId="ADAL" clId="{B3B87217-DBCF-46F8-9139-95638EA900D6}" dt="2024-09-17T16:39:10.414" v="752" actId="20577"/>
      <pc:docMkLst>
        <pc:docMk/>
      </pc:docMkLst>
      <pc:sldChg chg="addSp delSp modSp mod">
        <pc:chgData name="JHEYSON FABIAN VILLAVISAN BUITRAGO" userId="e5ced5c2-d787-455d-b115-4f08a699b8c8" providerId="ADAL" clId="{B3B87217-DBCF-46F8-9139-95638EA900D6}" dt="2024-09-16T13:53:41.168" v="7" actId="107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B3B87217-DBCF-46F8-9139-95638EA900D6}" dt="2024-09-17T16:38:53.278" v="749" actId="14100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B3B87217-DBCF-46F8-9139-95638EA900D6}" dt="2024-09-17T16:39:00.863" v="751" actId="20577"/>
        <pc:sldMkLst>
          <pc:docMk/>
          <pc:sldMk cId="1337945214" sldId="276"/>
        </pc:sldMkLst>
      </pc:sldChg>
      <pc:sldChg chg="modSp mod">
        <pc:chgData name="JHEYSON FABIAN VILLAVISAN BUITRAGO" userId="e5ced5c2-d787-455d-b115-4f08a699b8c8" providerId="ADAL" clId="{B3B87217-DBCF-46F8-9139-95638EA900D6}" dt="2024-09-17T16:39:10.414" v="752" actId="20577"/>
        <pc:sldMkLst>
          <pc:docMk/>
          <pc:sldMk cId="3289317891" sldId="277"/>
        </pc:sldMkLst>
      </pc:sldChg>
      <pc:sldChg chg="modSp mod">
        <pc:chgData name="JHEYSON FABIAN VILLAVISAN BUITRAGO" userId="e5ced5c2-d787-455d-b115-4f08a699b8c8" providerId="ADAL" clId="{B3B87217-DBCF-46F8-9139-95638EA900D6}" dt="2024-09-17T16:13:45.293" v="531" actId="20577"/>
        <pc:sldMkLst>
          <pc:docMk/>
          <pc:sldMk cId="2152738375" sldId="279"/>
        </pc:sldMkLst>
      </pc:sldChg>
      <pc:sldChg chg="addSp delSp modSp mod">
        <pc:chgData name="JHEYSON FABIAN VILLAVISAN BUITRAGO" userId="e5ced5c2-d787-455d-b115-4f08a699b8c8" providerId="ADAL" clId="{B3B87217-DBCF-46F8-9139-95638EA900D6}" dt="2024-09-16T14:36:49.839" v="379" actId="1076"/>
        <pc:sldMkLst>
          <pc:docMk/>
          <pc:sldMk cId="4032729821" sldId="280"/>
        </pc:sldMkLst>
      </pc:sldChg>
      <pc:sldChg chg="modSp">
        <pc:chgData name="JHEYSON FABIAN VILLAVISAN BUITRAGO" userId="e5ced5c2-d787-455d-b115-4f08a699b8c8" providerId="ADAL" clId="{B3B87217-DBCF-46F8-9139-95638EA900D6}" dt="2024-09-16T14:40:17.024" v="380" actId="20577"/>
        <pc:sldMkLst>
          <pc:docMk/>
          <pc:sldMk cId="3562392407" sldId="281"/>
        </pc:sldMkLst>
      </pc:sldChg>
      <pc:sldChg chg="modSp mod modNotes modNotesTx">
        <pc:chgData name="JHEYSON FABIAN VILLAVISAN BUITRAGO" userId="e5ced5c2-d787-455d-b115-4f08a699b8c8" providerId="ADAL" clId="{B3B87217-DBCF-46F8-9139-95638EA900D6}" dt="2024-09-17T16:25:12.062" v="748" actId="20577"/>
        <pc:sldMkLst>
          <pc:docMk/>
          <pc:sldMk cId="2682498100" sldId="282"/>
        </pc:sldMkLst>
      </pc:sldChg>
      <pc:sldChg chg="addSp modSp add mod modNotes modNotesTx">
        <pc:chgData name="JHEYSON FABIAN VILLAVISAN BUITRAGO" userId="e5ced5c2-d787-455d-b115-4f08a699b8c8" providerId="ADAL" clId="{B3B87217-DBCF-46F8-9139-95638EA900D6}" dt="2024-09-16T15:14:49.846" v="387" actId="20577"/>
        <pc:sldMkLst>
          <pc:docMk/>
          <pc:sldMk cId="2742532383" sldId="283"/>
        </pc:sldMkLst>
      </pc:sldChg>
      <pc:sldChg chg="modSp add mod modNotes modNotesTx">
        <pc:chgData name="JHEYSON FABIAN VILLAVISAN BUITRAGO" userId="e5ced5c2-d787-455d-b115-4f08a699b8c8" providerId="ADAL" clId="{B3B87217-DBCF-46F8-9139-95638EA900D6}" dt="2024-09-17T16:22:37.545" v="736" actId="20577"/>
        <pc:sldMkLst>
          <pc:docMk/>
          <pc:sldMk cId="892143255" sldId="284"/>
        </pc:sldMkLst>
      </pc:sldChg>
    </pc:docChg>
  </pc:docChgLst>
  <pc:docChgLst>
    <pc:chgData name="JHEYSON FABIAN VILLAVISAN BUITRAGO" userId="e5ced5c2-d787-455d-b115-4f08a699b8c8" providerId="ADAL" clId="{90CFA0F2-1824-420F-864E-84C9E1813788}"/>
    <pc:docChg chg="delSld modSection">
      <pc:chgData name="JHEYSON FABIAN VILLAVISAN BUITRAGO" userId="e5ced5c2-d787-455d-b115-4f08a699b8c8" providerId="ADAL" clId="{90CFA0F2-1824-420F-864E-84C9E1813788}" dt="2025-01-03T20:04:23.876" v="0" actId="47"/>
      <pc:docMkLst>
        <pc:docMk/>
      </pc:docMkLst>
      <pc:sldChg chg="del">
        <pc:chgData name="JHEYSON FABIAN VILLAVISAN BUITRAGO" userId="e5ced5c2-d787-455d-b115-4f08a699b8c8" providerId="ADAL" clId="{90CFA0F2-1824-420F-864E-84C9E1813788}" dt="2025-01-03T20:04:23.876" v="0" actId="47"/>
        <pc:sldMkLst>
          <pc:docMk/>
          <pc:sldMk cId="2742532383" sldId="283"/>
        </pc:sldMkLst>
      </pc:sldChg>
    </pc:docChg>
  </pc:docChgLst>
  <pc:docChgLst>
    <pc:chgData name="JHEYSON FABIAN VILLAVISAN BUITRAGO" userId="e5ced5c2-d787-455d-b115-4f08a699b8c8" providerId="ADAL" clId="{D6836A07-2EFC-4BDE-B2E7-B55EA7D4E992}"/>
    <pc:docChg chg="modSld">
      <pc:chgData name="JHEYSON FABIAN VILLAVISAN BUITRAGO" userId="e5ced5c2-d787-455d-b115-4f08a699b8c8" providerId="ADAL" clId="{D6836A07-2EFC-4BDE-B2E7-B55EA7D4E992}" dt="2024-10-30T00:44:55.742" v="1" actId="1076"/>
      <pc:docMkLst>
        <pc:docMk/>
      </pc:docMkLst>
      <pc:sldChg chg="modSp mod">
        <pc:chgData name="JHEYSON FABIAN VILLAVISAN BUITRAGO" userId="e5ced5c2-d787-455d-b115-4f08a699b8c8" providerId="ADAL" clId="{D6836A07-2EFC-4BDE-B2E7-B55EA7D4E992}" dt="2024-10-30T00:44:55.742" v="1" actId="1076"/>
        <pc:sldMkLst>
          <pc:docMk/>
          <pc:sldMk cId="2742532383" sldId="283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  <pc:docChgLst>
    <pc:chgData name="JOSE LUIS MOLINA HURTADO" userId="S::jlmolinah@itc.edu.co::49a08a1d-5532-4a35-83ed-1e7d9f809e42" providerId="AD" clId="Web-{1B2AF47B-E950-AC88-9DD6-100D55C34CCB}"/>
    <pc:docChg chg="modSld">
      <pc:chgData name="JOSE LUIS MOLINA HURTADO" userId="S::jlmolinah@itc.edu.co::49a08a1d-5532-4a35-83ed-1e7d9f809e42" providerId="AD" clId="Web-{1B2AF47B-E950-AC88-9DD6-100D55C34CCB}" dt="2024-04-21T15:55:16.990" v="3" actId="1076"/>
      <pc:docMkLst>
        <pc:docMk/>
      </pc:docMkLst>
      <pc:sldChg chg="modSp">
        <pc:chgData name="JOSE LUIS MOLINA HURTADO" userId="S::jlmolinah@itc.edu.co::49a08a1d-5532-4a35-83ed-1e7d9f809e42" providerId="AD" clId="Web-{1B2AF47B-E950-AC88-9DD6-100D55C34CCB}" dt="2024-04-21T15:55:16.990" v="3" actId="1076"/>
        <pc:sldMkLst>
          <pc:docMk/>
          <pc:sldMk cId="2152738375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7909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Resistencia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ohms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C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Capacitancia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faradios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R * C;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estado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x(t)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syms</a:t>
            </a:r>
            <a:r>
              <a:rPr lang="en-US" sz="1800" b="0" i="0">
                <a:effectLst/>
                <a:latin typeface="Menlo"/>
              </a:rPr>
              <a:t>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x(t)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eq = tau * diff(x(t), t) + x(t) == K * </a:t>
            </a:r>
            <a:r>
              <a:rPr lang="en-US" sz="1800" b="0" i="0" err="1">
                <a:effectLst/>
                <a:latin typeface="Menlo"/>
              </a:rPr>
              <a:t>heaviside</a:t>
            </a:r>
            <a:r>
              <a:rPr lang="en-US" sz="1800" b="0" i="0">
                <a:effectLst/>
                <a:latin typeface="Menlo"/>
              </a:rPr>
              <a:t>(t);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Resolver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sol = </a:t>
            </a:r>
            <a:r>
              <a:rPr lang="en-US" sz="1800" b="0" i="0" err="1">
                <a:effectLst/>
                <a:latin typeface="Menlo"/>
              </a:rPr>
              <a:t>dsolve</a:t>
            </a:r>
            <a:r>
              <a:rPr lang="en-US" sz="1800" b="0" i="0">
                <a:effectLst/>
                <a:latin typeface="Menlo"/>
              </a:rPr>
              <a:t>(eq, x(0) == 0);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continuo para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 = 0:0.1:10;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 = subs(sol,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impulso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respuesta_impulso</a:t>
            </a:r>
            <a:r>
              <a:rPr lang="en-US" sz="1800" b="0" i="0">
                <a:effectLst/>
                <a:latin typeface="Menlo"/>
              </a:rPr>
              <a:t> = subs(diff(sol,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 la rampa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respuesta_rampa</a:t>
            </a:r>
            <a:r>
              <a:rPr lang="en-US" sz="1800" b="0" i="0">
                <a:effectLst/>
                <a:latin typeface="Menlo"/>
              </a:rPr>
              <a:t> = subs(int(sol,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subplot(1, 1, 1);</a:t>
            </a:r>
          </a:p>
          <a:p>
            <a:r>
              <a:rPr lang="en-US" sz="1800" b="0" i="0">
                <a:effectLst/>
                <a:latin typeface="Menlo"/>
              </a:rPr>
              <a:t>plot(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, double(</a:t>
            </a:r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));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continuo (t)'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55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0332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66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 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= / (z -);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/ (z - 1), z, n);</a:t>
            </a:r>
          </a:p>
          <a:p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 = 0:20;</a:t>
            </a:r>
          </a:p>
          <a:p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subs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, n, 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stem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, </a:t>
            </a:r>
            <a:r>
              <a:rPr lang="es-CO" sz="1800" b="0" i="0" dirty="0" err="1">
                <a:effectLst/>
                <a:latin typeface="Menlo"/>
              </a:rPr>
              <a:t>double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),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xlabel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'Tiempo discreto (n)'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ylabel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title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un Sistema de Primer Orden en Tiempo Discreto'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grid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 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r>
              <a:rPr lang="es-CO" sz="1800" b="0" i="0" dirty="0">
                <a:effectLst/>
                <a:latin typeface="Menlo"/>
              </a:rPr>
              <a:t>a=;</a:t>
            </a:r>
          </a:p>
          <a:p>
            <a:r>
              <a:rPr lang="es-CO" sz="1800" b="0" i="0" dirty="0">
                <a:effectLst/>
                <a:latin typeface="Menlo"/>
              </a:rPr>
              <a:t>b=;</a:t>
            </a:r>
          </a:p>
          <a:p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= a / (z - b);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/ (z - 1), z, n);</a:t>
            </a:r>
          </a:p>
          <a:p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 = 0:20;</a:t>
            </a:r>
          </a:p>
          <a:p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subs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, n, 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stem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, </a:t>
            </a:r>
            <a:r>
              <a:rPr lang="es-CO" sz="1800" b="0" i="0" dirty="0" err="1">
                <a:effectLst/>
                <a:latin typeface="Menlo"/>
              </a:rPr>
              <a:t>double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),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xlabel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'Tiempo discreto (n)'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ylabel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title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un Sistema de Primer Orden en Tiempo Discreto'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grid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799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0444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72386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primer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00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un sistema de primer orden se define por su respuesta a un </a:t>
                </a:r>
                <a:r>
                  <a:rPr lang="es-ES" dirty="0"/>
                  <a:t>impulso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unitario. La función de transferencia de un sistema de primer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discretos: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i="1" dirty="0">
                    <a:latin typeface="KaTeX_Math"/>
                  </a:rPr>
                  <a:t>a y b</a:t>
                </a:r>
                <a:r>
                  <a:rPr lang="es-ES" b="0" i="0" dirty="0">
                    <a:effectLst/>
                    <a:latin typeface="Söhne"/>
                  </a:rPr>
                  <a:t> son los coeficientes que definen el comportamiento del sistema.</a:t>
                </a: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003597"/>
              </a:xfrm>
              <a:prstGeom prst="rect">
                <a:avLst/>
              </a:prstGeom>
              <a:blipFill>
                <a:blip r:embed="rId4"/>
                <a:stretch>
                  <a:fillRect l="-698" t="-9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122CE0-C1CE-A049-9176-7F64B424B087}"/>
                  </a:ext>
                </a:extLst>
              </p:cNvPr>
              <p:cNvSpPr txBox="1"/>
              <p:nvPr/>
            </p:nvSpPr>
            <p:spPr>
              <a:xfrm>
                <a:off x="2037222" y="6087327"/>
                <a:ext cx="1158907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122CE0-C1CE-A049-9176-7F64B424B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22" y="6087327"/>
                <a:ext cx="1158907" cy="287323"/>
              </a:xfrm>
              <a:prstGeom prst="rect">
                <a:avLst/>
              </a:prstGeom>
              <a:blipFill>
                <a:blip r:embed="rId5"/>
                <a:stretch>
                  <a:fillRect l="-5263" t="-8511" r="-57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6D4460-BDB7-C14D-E9C4-A3AB5A3A03FB}"/>
                  </a:ext>
                </a:extLst>
              </p:cNvPr>
              <p:cNvSpPr txBox="1"/>
              <p:nvPr/>
            </p:nvSpPr>
            <p:spPr>
              <a:xfrm>
                <a:off x="5905437" y="5896111"/>
                <a:ext cx="1743490" cy="683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6D4460-BDB7-C14D-E9C4-A3AB5A3A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37" y="5896111"/>
                <a:ext cx="1743490" cy="683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3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2216594"/>
            <a:ext cx="698477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Para el ejercicio de primer orden RC encuentre la función de transferencia en z para </a:t>
            </a:r>
            <a:r>
              <a:rPr lang="es-CO" dirty="0" err="1"/>
              <a:t>Ts</a:t>
            </a:r>
            <a:r>
              <a:rPr lang="es-CO"/>
              <a:t>=[0.1, 1, 10]</a:t>
            </a:r>
            <a:endParaRPr lang="es-CO" dirty="0"/>
          </a:p>
          <a:p>
            <a:endParaRPr lang="es-CO" dirty="0"/>
          </a:p>
          <a:p>
            <a:r>
              <a:rPr lang="es-CO" dirty="0"/>
              <a:t>Encuentre la respuesta al escalón unitario</a:t>
            </a:r>
          </a:p>
          <a:p>
            <a:endParaRPr lang="es-CO" dirty="0"/>
          </a:p>
          <a:p>
            <a:r>
              <a:rPr lang="es-CO" dirty="0"/>
              <a:t>Expanda en fracciones parciales </a:t>
            </a:r>
          </a:p>
          <a:p>
            <a:endParaRPr lang="es-CO" dirty="0"/>
          </a:p>
          <a:p>
            <a:r>
              <a:rPr lang="es-CO" dirty="0"/>
              <a:t>Encuentre la transformada Z inversa</a:t>
            </a:r>
          </a:p>
          <a:p>
            <a:endParaRPr lang="es-CO" dirty="0"/>
          </a:p>
          <a:p>
            <a:r>
              <a:rPr lang="es-CO" dirty="0"/>
              <a:t>Grafique a mano</a:t>
            </a:r>
          </a:p>
          <a:p>
            <a:endParaRPr lang="es-CO" dirty="0"/>
          </a:p>
          <a:p>
            <a:r>
              <a:rPr lang="es-CO" dirty="0"/>
              <a:t>Grafique en Matlab (código en notas)</a:t>
            </a:r>
          </a:p>
          <a:p>
            <a:endParaRPr lang="es-CO" dirty="0"/>
          </a:p>
          <a:p>
            <a:r>
              <a:rPr lang="es-CO" dirty="0"/>
              <a:t>Compare con las soluciones con la diapositiva 8</a:t>
            </a:r>
            <a:endParaRPr lang="es-CO" dirty="0">
              <a:cs typeface="Calibri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24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200332" y="2887081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Para el ejercicio de primer orden RC encuentre la función de transferencia en s  y z,  encuentre la respuesta a la rampa  (</a:t>
            </a:r>
            <a:r>
              <a:rPr lang="es-CO" dirty="0" err="1"/>
              <a:t>Ts</a:t>
            </a:r>
            <a:r>
              <a:rPr lang="es-CO" dirty="0"/>
              <a:t>=1s en t discreto)</a:t>
            </a:r>
          </a:p>
        </p:txBody>
      </p:sp>
    </p:spTree>
    <p:extLst>
      <p:ext uri="{BB962C8B-B14F-4D97-AF65-F5344CB8AC3E}">
        <p14:creationId xmlns:p14="http://schemas.microsoft.com/office/powerpoint/2010/main" val="8921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5E9FD53-F152-3D37-F2CC-D22419C66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11199"/>
              </p:ext>
            </p:extLst>
          </p:nvPr>
        </p:nvGraphicFramePr>
        <p:xfrm>
          <a:off x="863588" y="839478"/>
          <a:ext cx="7416824" cy="57530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1614041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</a:t>
            </a:r>
            <a:r>
              <a:rPr lang="es-ES" sz="2400" dirty="0">
                <a:latin typeface="Söhne"/>
              </a:rPr>
              <a:t>los sistemas de primer y segundo orden en el dominio del tiempo discreto</a:t>
            </a:r>
            <a:r>
              <a:rPr lang="es-ES" sz="2400" b="0" i="0" dirty="0">
                <a:effectLst/>
                <a:latin typeface="Söhne"/>
              </a:rPr>
              <a:t>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primer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primer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66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un sistema de primer orden se define por su respuesta a un impulso unitario. La función de un sistema de primer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i="1" dirty="0">
                    <a:latin typeface="KaTeX_Math"/>
                  </a:rPr>
                  <a:t>T</a:t>
                </a:r>
                <a:r>
                  <a:rPr lang="es-ES" b="0" i="0" dirty="0">
                    <a:effectLst/>
                    <a:latin typeface="Söhne"/>
                  </a:rPr>
                  <a:t> es la constante de tiempo del sistema.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662477"/>
              </a:xfrm>
              <a:prstGeom prst="rect">
                <a:avLst/>
              </a:prstGeom>
              <a:blipFill>
                <a:blip r:embed="rId3"/>
                <a:stretch>
                  <a:fillRect l="-698" t="-1000" b="-18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BONO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Encuentre la función de transferencia para el siguiente circuito</a:t>
            </a:r>
            <a:r>
              <a:rPr lang="en-US" dirty="0"/>
              <a:t>:</a:t>
            </a:r>
          </a:p>
          <a:p>
            <a:endParaRPr lang="en-US"/>
          </a:p>
          <a:p>
            <a:r>
              <a:rPr lang="en-US"/>
              <a:t>Y</a:t>
            </a:r>
            <a:r>
              <a:rPr lang="en-US" dirty="0"/>
              <a:t>(t=0)=0</a:t>
            </a:r>
          </a:p>
          <a:p>
            <a:endParaRPr lang="en-US" dirty="0"/>
          </a:p>
          <a:p>
            <a:r>
              <a:rPr lang="es-CO" dirty="0" err="1"/>
              <a:t>Vin</a:t>
            </a:r>
            <a:r>
              <a:rPr lang="es-CO" dirty="0"/>
              <a:t>=X(t)</a:t>
            </a:r>
          </a:p>
          <a:p>
            <a:r>
              <a:rPr lang="es-CO" dirty="0"/>
              <a:t>Vout=y(t)</a:t>
            </a:r>
          </a:p>
          <a:p>
            <a:endParaRPr lang="es-CO" dirty="0"/>
          </a:p>
          <a:p>
            <a:r>
              <a:rPr lang="es-CO" dirty="0"/>
              <a:t>R=1</a:t>
            </a:r>
            <a:r>
              <a:rPr lang="el-GR" dirty="0"/>
              <a:t>Ω</a:t>
            </a:r>
            <a:endParaRPr lang="es-CO" dirty="0"/>
          </a:p>
          <a:p>
            <a:r>
              <a:rPr lang="es-CO" dirty="0"/>
              <a:t>C=1F</a:t>
            </a:r>
          </a:p>
        </p:txBody>
      </p:sp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2 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anterior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281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anterior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3F3859-A932-8E5F-F88B-5C5FE6DB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149" y="3400460"/>
            <a:ext cx="3137243" cy="2402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/>
              <p:nvPr/>
            </p:nvSpPr>
            <p:spPr>
              <a:xfrm>
                <a:off x="556217" y="348672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17" y="3486723"/>
                <a:ext cx="4582756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760885B-1F3D-999D-41B8-BB830B3E13D2}"/>
                  </a:ext>
                </a:extLst>
              </p:cNvPr>
              <p:cNvSpPr txBox="1"/>
              <p:nvPr/>
            </p:nvSpPr>
            <p:spPr>
              <a:xfrm>
                <a:off x="676344" y="423610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760885B-1F3D-999D-41B8-BB830B3E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4" y="4236103"/>
                <a:ext cx="4582756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3451ED-0988-6CC8-0D04-59E55FE851F0}"/>
                  </a:ext>
                </a:extLst>
              </p:cNvPr>
              <p:cNvSpPr txBox="1"/>
              <p:nvPr/>
            </p:nvSpPr>
            <p:spPr>
              <a:xfrm>
                <a:off x="751647" y="506813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3451ED-0988-6CC8-0D04-59E55FE85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7" y="5068133"/>
                <a:ext cx="4582756" cy="659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141C6E-08C4-F40C-D1ED-C66D8C437A25}"/>
                  </a:ext>
                </a:extLst>
              </p:cNvPr>
              <p:cNvSpPr txBox="1"/>
              <p:nvPr/>
            </p:nvSpPr>
            <p:spPr>
              <a:xfrm>
                <a:off x="4240392" y="4379472"/>
                <a:ext cx="4582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141C6E-08C4-F40C-D1ED-C66D8C43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92" y="4379472"/>
                <a:ext cx="458275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72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Encuentre la función de transferencia para el siguiente sistema dado en el dominio del tiempo discreto.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3B98BC1-88AA-5199-133B-527E2D0EDCBE}"/>
                  </a:ext>
                </a:extLst>
              </p:cNvPr>
              <p:cNvSpPr txBox="1"/>
              <p:nvPr/>
            </p:nvSpPr>
            <p:spPr>
              <a:xfrm>
                <a:off x="3532130" y="3636465"/>
                <a:ext cx="2669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3B98BC1-88AA-5199-133B-527E2D0ED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30" y="3636465"/>
                <a:ext cx="2669385" cy="276999"/>
              </a:xfrm>
              <a:prstGeom prst="rect">
                <a:avLst/>
              </a:prstGeom>
              <a:blipFill>
                <a:blip r:embed="rId4"/>
                <a:stretch>
                  <a:fillRect l="-2283" t="-4444" r="-3196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2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1192</Words>
  <Application>Microsoft Office PowerPoint</Application>
  <PresentationFormat>Carta (216 x 279 mm)</PresentationFormat>
  <Paragraphs>224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primer orden?</vt:lpstr>
      <vt:lpstr>Sistemas de primer orden</vt:lpstr>
      <vt:lpstr>BONO 1</vt:lpstr>
      <vt:lpstr>2 Ejercicio de Repaso</vt:lpstr>
      <vt:lpstr>Solución</vt:lpstr>
      <vt:lpstr>Ejercicio</vt:lpstr>
      <vt:lpstr>Sistemas de primer orden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12</cp:revision>
  <dcterms:created xsi:type="dcterms:W3CDTF">2008-03-11T21:51:34Z</dcterms:created>
  <dcterms:modified xsi:type="dcterms:W3CDTF">2025-01-03T20:04:26Z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