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0" r:id="rId6"/>
    <p:sldId id="275" r:id="rId7"/>
    <p:sldId id="274" r:id="rId8"/>
    <p:sldId id="276" r:id="rId9"/>
    <p:sldId id="295" r:id="rId10"/>
    <p:sldId id="277" r:id="rId11"/>
    <p:sldId id="278" r:id="rId12"/>
    <p:sldId id="279" r:id="rId13"/>
    <p:sldId id="281" r:id="rId14"/>
    <p:sldId id="285" r:id="rId15"/>
    <p:sldId id="284" r:id="rId16"/>
    <p:sldId id="294" r:id="rId17"/>
    <p:sldId id="292" r:id="rId18"/>
    <p:sldId id="293" r:id="rId19"/>
    <p:sldId id="280" r:id="rId20"/>
    <p:sldId id="296" r:id="rId21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0"/>
            <p14:sldId id="275"/>
            <p14:sldId id="274"/>
            <p14:sldId id="276"/>
            <p14:sldId id="295"/>
            <p14:sldId id="277"/>
            <p14:sldId id="278"/>
            <p14:sldId id="279"/>
            <p14:sldId id="281"/>
            <p14:sldId id="285"/>
            <p14:sldId id="284"/>
            <p14:sldId id="294"/>
            <p14:sldId id="292"/>
            <p14:sldId id="293"/>
            <p14:sldId id="280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0CEB9-85FD-48E1-86F3-E6C1E64EF4FE}" v="28" dt="2025-04-09T21:07:35.5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89" autoAdjust="0"/>
  </p:normalViewPr>
  <p:slideViewPr>
    <p:cSldViewPr snapToGrid="0">
      <p:cViewPr varScale="1">
        <p:scale>
          <a:sx n="88" d="100"/>
          <a:sy n="88" d="100"/>
        </p:scale>
        <p:origin x="114" y="5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7935EC72-47C2-4B23-A7D5-31C9BC3C36D7}"/>
    <pc:docChg chg="modSld">
      <pc:chgData name="JHEYSON FABIAN VILLAVISAN BUITRAGO" userId="e5ced5c2-d787-455d-b115-4f08a699b8c8" providerId="ADAL" clId="{7935EC72-47C2-4B23-A7D5-31C9BC3C36D7}" dt="2025-02-03T19:26:10.874" v="1" actId="20577"/>
      <pc:docMkLst>
        <pc:docMk/>
      </pc:docMkLst>
      <pc:sldChg chg="modSp mod">
        <pc:chgData name="JHEYSON FABIAN VILLAVISAN BUITRAGO" userId="e5ced5c2-d787-455d-b115-4f08a699b8c8" providerId="ADAL" clId="{7935EC72-47C2-4B23-A7D5-31C9BC3C36D7}" dt="2025-02-03T19:26:10.874" v="1" actId="20577"/>
        <pc:sldMkLst>
          <pc:docMk/>
          <pc:sldMk cId="3289317891" sldId="277"/>
        </pc:sldMkLst>
        <pc:graphicFrameChg chg="modGraphic">
          <ac:chgData name="JHEYSON FABIAN VILLAVISAN BUITRAGO" userId="e5ced5c2-d787-455d-b115-4f08a699b8c8" providerId="ADAL" clId="{7935EC72-47C2-4B23-A7D5-31C9BC3C36D7}" dt="2025-02-03T19:26:10.874" v="1" actId="20577"/>
          <ac:graphicFrameMkLst>
            <pc:docMk/>
            <pc:sldMk cId="3289317891" sldId="277"/>
            <ac:graphicFrameMk id="4" creationId="{F4CD11F0-DFCA-CC07-126D-888DD0F0C560}"/>
          </ac:graphicFrameMkLst>
        </pc:graphicFrameChg>
      </pc:sldChg>
    </pc:docChg>
  </pc:docChgLst>
  <pc:docChgLst>
    <pc:chgData name="JHEYSON FABIAN VILLAVISAN BUITRAGO" userId="e5ced5c2-d787-455d-b115-4f08a699b8c8" providerId="ADAL" clId="{0A60CEB9-85FD-48E1-86F3-E6C1E64EF4FE}"/>
    <pc:docChg chg="undo redo custSel addSld modSld sldOrd modSection">
      <pc:chgData name="JHEYSON FABIAN VILLAVISAN BUITRAGO" userId="e5ced5c2-d787-455d-b115-4f08a699b8c8" providerId="ADAL" clId="{0A60CEB9-85FD-48E1-86F3-E6C1E64EF4FE}" dt="2025-04-09T21:55:41.616" v="823" actId="20577"/>
      <pc:docMkLst>
        <pc:docMk/>
      </pc:docMkLst>
      <pc:sldChg chg="modSp mod">
        <pc:chgData name="JHEYSON FABIAN VILLAVISAN BUITRAGO" userId="e5ced5c2-d787-455d-b115-4f08a699b8c8" providerId="ADAL" clId="{0A60CEB9-85FD-48E1-86F3-E6C1E64EF4FE}" dt="2025-04-01T15:42:32.493" v="68" actId="20577"/>
        <pc:sldMkLst>
          <pc:docMk/>
          <pc:sldMk cId="3289317891" sldId="277"/>
        </pc:sldMkLst>
        <pc:spChg chg="mod">
          <ac:chgData name="JHEYSON FABIAN VILLAVISAN BUITRAGO" userId="e5ced5c2-d787-455d-b115-4f08a699b8c8" providerId="ADAL" clId="{0A60CEB9-85FD-48E1-86F3-E6C1E64EF4FE}" dt="2025-04-01T15:42:32.493" v="68" actId="20577"/>
          <ac:spMkLst>
            <pc:docMk/>
            <pc:sldMk cId="3289317891" sldId="277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0A60CEB9-85FD-48E1-86F3-E6C1E64EF4FE}" dt="2025-04-01T15:42:34.058" v="69" actId="20577"/>
        <pc:sldMkLst>
          <pc:docMk/>
          <pc:sldMk cId="2818467161" sldId="278"/>
        </pc:sldMkLst>
        <pc:spChg chg="mod">
          <ac:chgData name="JHEYSON FABIAN VILLAVISAN BUITRAGO" userId="e5ced5c2-d787-455d-b115-4f08a699b8c8" providerId="ADAL" clId="{0A60CEB9-85FD-48E1-86F3-E6C1E64EF4FE}" dt="2025-04-01T15:42:34.058" v="69" actId="20577"/>
          <ac:spMkLst>
            <pc:docMk/>
            <pc:sldMk cId="2818467161" sldId="278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0A60CEB9-85FD-48E1-86F3-E6C1E64EF4FE}" dt="2025-04-01T15:42:35.458" v="70" actId="20577"/>
        <pc:sldMkLst>
          <pc:docMk/>
          <pc:sldMk cId="2787352376" sldId="279"/>
        </pc:sldMkLst>
        <pc:spChg chg="mod">
          <ac:chgData name="JHEYSON FABIAN VILLAVISAN BUITRAGO" userId="e5ced5c2-d787-455d-b115-4f08a699b8c8" providerId="ADAL" clId="{0A60CEB9-85FD-48E1-86F3-E6C1E64EF4FE}" dt="2025-04-01T15:42:35.458" v="70" actId="20577"/>
          <ac:spMkLst>
            <pc:docMk/>
            <pc:sldMk cId="2787352376" sldId="279"/>
            <ac:spMk id="10" creationId="{AF4E183E-A171-4923-A99E-D149888CEC37}"/>
          </ac:spMkLst>
        </pc:spChg>
      </pc:sldChg>
      <pc:sldChg chg="addSp modSp mod">
        <pc:chgData name="JHEYSON FABIAN VILLAVISAN BUITRAGO" userId="e5ced5c2-d787-455d-b115-4f08a699b8c8" providerId="ADAL" clId="{0A60CEB9-85FD-48E1-86F3-E6C1E64EF4FE}" dt="2025-04-09T21:07:35.579" v="445" actId="20577"/>
        <pc:sldMkLst>
          <pc:docMk/>
          <pc:sldMk cId="2620324047" sldId="280"/>
        </pc:sldMkLst>
        <pc:spChg chg="add mod">
          <ac:chgData name="JHEYSON FABIAN VILLAVISAN BUITRAGO" userId="e5ced5c2-d787-455d-b115-4f08a699b8c8" providerId="ADAL" clId="{0A60CEB9-85FD-48E1-86F3-E6C1E64EF4FE}" dt="2025-04-09T21:07:35.579" v="445" actId="20577"/>
          <ac:spMkLst>
            <pc:docMk/>
            <pc:sldMk cId="2620324047" sldId="280"/>
            <ac:spMk id="7" creationId="{D96F6873-E45B-DA1A-E23E-96316531E1A6}"/>
          </ac:spMkLst>
        </pc:spChg>
        <pc:spChg chg="mod">
          <ac:chgData name="JHEYSON FABIAN VILLAVISAN BUITRAGO" userId="e5ced5c2-d787-455d-b115-4f08a699b8c8" providerId="ADAL" clId="{0A60CEB9-85FD-48E1-86F3-E6C1E64EF4FE}" dt="2025-04-09T21:05:30.836" v="431" actId="20577"/>
          <ac:spMkLst>
            <pc:docMk/>
            <pc:sldMk cId="2620324047" sldId="280"/>
            <ac:spMk id="10" creationId="{AF4E183E-A171-4923-A99E-D149888CEC37}"/>
          </ac:spMkLst>
        </pc:spChg>
        <pc:spChg chg="mod">
          <ac:chgData name="JHEYSON FABIAN VILLAVISAN BUITRAGO" userId="e5ced5c2-d787-455d-b115-4f08a699b8c8" providerId="ADAL" clId="{0A60CEB9-85FD-48E1-86F3-E6C1E64EF4FE}" dt="2025-04-01T15:37:44.484" v="12" actId="20577"/>
          <ac:spMkLst>
            <pc:docMk/>
            <pc:sldMk cId="2620324047" sldId="280"/>
            <ac:spMk id="16" creationId="{61C30305-C78C-F687-635F-1E0E3726D49F}"/>
          </ac:spMkLst>
        </pc:spChg>
      </pc:sldChg>
      <pc:sldChg chg="modSp mod">
        <pc:chgData name="JHEYSON FABIAN VILLAVISAN BUITRAGO" userId="e5ced5c2-d787-455d-b115-4f08a699b8c8" providerId="ADAL" clId="{0A60CEB9-85FD-48E1-86F3-E6C1E64EF4FE}" dt="2025-04-01T15:42:36.787" v="72" actId="20577"/>
        <pc:sldMkLst>
          <pc:docMk/>
          <pc:sldMk cId="2651701262" sldId="281"/>
        </pc:sldMkLst>
        <pc:spChg chg="mod">
          <ac:chgData name="JHEYSON FABIAN VILLAVISAN BUITRAGO" userId="e5ced5c2-d787-455d-b115-4f08a699b8c8" providerId="ADAL" clId="{0A60CEB9-85FD-48E1-86F3-E6C1E64EF4FE}" dt="2025-04-01T15:42:36.787" v="72" actId="20577"/>
          <ac:spMkLst>
            <pc:docMk/>
            <pc:sldMk cId="2651701262" sldId="281"/>
            <ac:spMk id="10" creationId="{AF4E183E-A171-4923-A99E-D149888CEC37}"/>
          </ac:spMkLst>
        </pc:spChg>
      </pc:sldChg>
      <pc:sldChg chg="modSp mod ord modNotes modNotesTx">
        <pc:chgData name="JHEYSON FABIAN VILLAVISAN BUITRAGO" userId="e5ced5c2-d787-455d-b115-4f08a699b8c8" providerId="ADAL" clId="{0A60CEB9-85FD-48E1-86F3-E6C1E64EF4FE}" dt="2025-04-09T21:07:19.086" v="435" actId="27636"/>
        <pc:sldMkLst>
          <pc:docMk/>
          <pc:sldMk cId="941902522" sldId="284"/>
        </pc:sldMkLst>
        <pc:spChg chg="mod">
          <ac:chgData name="JHEYSON FABIAN VILLAVISAN BUITRAGO" userId="e5ced5c2-d787-455d-b115-4f08a699b8c8" providerId="ADAL" clId="{0A60CEB9-85FD-48E1-86F3-E6C1E64EF4FE}" dt="2025-04-09T21:03:52.273" v="421" actId="20577"/>
          <ac:spMkLst>
            <pc:docMk/>
            <pc:sldMk cId="941902522" sldId="284"/>
            <ac:spMk id="4" creationId="{52E914A1-1C40-2701-C07B-EF8A2F0FFA58}"/>
          </ac:spMkLst>
        </pc:spChg>
        <pc:spChg chg="mod">
          <ac:chgData name="JHEYSON FABIAN VILLAVISAN BUITRAGO" userId="e5ced5c2-d787-455d-b115-4f08a699b8c8" providerId="ADAL" clId="{0A60CEB9-85FD-48E1-86F3-E6C1E64EF4FE}" dt="2025-04-09T21:01:15.068" v="324" actId="1076"/>
          <ac:spMkLst>
            <pc:docMk/>
            <pc:sldMk cId="941902522" sldId="284"/>
            <ac:spMk id="7" creationId="{1A1439DA-9A94-07F6-85B0-5EC26AA5C6AB}"/>
          </ac:spMkLst>
        </pc:spChg>
        <pc:spChg chg="mod">
          <ac:chgData name="JHEYSON FABIAN VILLAVISAN BUITRAGO" userId="e5ced5c2-d787-455d-b115-4f08a699b8c8" providerId="ADAL" clId="{0A60CEB9-85FD-48E1-86F3-E6C1E64EF4FE}" dt="2025-04-09T21:05:04.117" v="423" actId="20577"/>
          <ac:spMkLst>
            <pc:docMk/>
            <pc:sldMk cId="941902522" sldId="284"/>
            <ac:spMk id="10" creationId="{AF4E183E-A171-4923-A99E-D149888CEC37}"/>
          </ac:spMkLst>
        </pc:spChg>
        <pc:spChg chg="mod">
          <ac:chgData name="JHEYSON FABIAN VILLAVISAN BUITRAGO" userId="e5ced5c2-d787-455d-b115-4f08a699b8c8" providerId="ADAL" clId="{0A60CEB9-85FD-48E1-86F3-E6C1E64EF4FE}" dt="2025-04-01T15:40:52.806" v="27" actId="20577"/>
          <ac:spMkLst>
            <pc:docMk/>
            <pc:sldMk cId="941902522" sldId="284"/>
            <ac:spMk id="16" creationId="{61C30305-C78C-F687-635F-1E0E3726D49F}"/>
          </ac:spMkLst>
        </pc:spChg>
      </pc:sldChg>
      <pc:sldChg chg="modSp mod">
        <pc:chgData name="JHEYSON FABIAN VILLAVISAN BUITRAGO" userId="e5ced5c2-d787-455d-b115-4f08a699b8c8" providerId="ADAL" clId="{0A60CEB9-85FD-48E1-86F3-E6C1E64EF4FE}" dt="2025-04-01T15:42:38.247" v="74" actId="20577"/>
        <pc:sldMkLst>
          <pc:docMk/>
          <pc:sldMk cId="677326449" sldId="285"/>
        </pc:sldMkLst>
        <pc:spChg chg="mod">
          <ac:chgData name="JHEYSON FABIAN VILLAVISAN BUITRAGO" userId="e5ced5c2-d787-455d-b115-4f08a699b8c8" providerId="ADAL" clId="{0A60CEB9-85FD-48E1-86F3-E6C1E64EF4FE}" dt="2025-04-01T15:42:38.247" v="74" actId="20577"/>
          <ac:spMkLst>
            <pc:docMk/>
            <pc:sldMk cId="677326449" sldId="285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0A60CEB9-85FD-48E1-86F3-E6C1E64EF4FE}" dt="2025-04-09T21:10:10.967" v="446" actId="1076"/>
        <pc:sldMkLst>
          <pc:docMk/>
          <pc:sldMk cId="1411283449" sldId="292"/>
        </pc:sldMkLst>
        <pc:spChg chg="mod">
          <ac:chgData name="JHEYSON FABIAN VILLAVISAN BUITRAGO" userId="e5ced5c2-d787-455d-b115-4f08a699b8c8" providerId="ADAL" clId="{0A60CEB9-85FD-48E1-86F3-E6C1E64EF4FE}" dt="2025-04-09T21:05:11.510" v="427" actId="20577"/>
          <ac:spMkLst>
            <pc:docMk/>
            <pc:sldMk cId="1411283449" sldId="292"/>
            <ac:spMk id="10" creationId="{AF4E183E-A171-4923-A99E-D149888CEC37}"/>
          </ac:spMkLst>
        </pc:spChg>
        <pc:picChg chg="mod">
          <ac:chgData name="JHEYSON FABIAN VILLAVISAN BUITRAGO" userId="e5ced5c2-d787-455d-b115-4f08a699b8c8" providerId="ADAL" clId="{0A60CEB9-85FD-48E1-86F3-E6C1E64EF4FE}" dt="2025-04-09T21:10:10.967" v="446" actId="1076"/>
          <ac:picMkLst>
            <pc:docMk/>
            <pc:sldMk cId="1411283449" sldId="292"/>
            <ac:picMk id="13" creationId="{95A23D6D-C464-2248-152F-80DC7C25BB04}"/>
          </ac:picMkLst>
        </pc:picChg>
      </pc:sldChg>
      <pc:sldChg chg="modSp mod">
        <pc:chgData name="JHEYSON FABIAN VILLAVISAN BUITRAGO" userId="e5ced5c2-d787-455d-b115-4f08a699b8c8" providerId="ADAL" clId="{0A60CEB9-85FD-48E1-86F3-E6C1E64EF4FE}" dt="2025-04-09T21:05:20.907" v="429" actId="20577"/>
        <pc:sldMkLst>
          <pc:docMk/>
          <pc:sldMk cId="1499167107" sldId="293"/>
        </pc:sldMkLst>
        <pc:spChg chg="mod">
          <ac:chgData name="JHEYSON FABIAN VILLAVISAN BUITRAGO" userId="e5ced5c2-d787-455d-b115-4f08a699b8c8" providerId="ADAL" clId="{0A60CEB9-85FD-48E1-86F3-E6C1E64EF4FE}" dt="2025-04-09T21:05:20.907" v="429" actId="20577"/>
          <ac:spMkLst>
            <pc:docMk/>
            <pc:sldMk cId="1499167107" sldId="293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0A60CEB9-85FD-48E1-86F3-E6C1E64EF4FE}" dt="2025-04-09T21:05:07.490" v="425" actId="20577"/>
        <pc:sldMkLst>
          <pc:docMk/>
          <pc:sldMk cId="1698574024" sldId="294"/>
        </pc:sldMkLst>
        <pc:spChg chg="mod">
          <ac:chgData name="JHEYSON FABIAN VILLAVISAN BUITRAGO" userId="e5ced5c2-d787-455d-b115-4f08a699b8c8" providerId="ADAL" clId="{0A60CEB9-85FD-48E1-86F3-E6C1E64EF4FE}" dt="2025-04-09T21:05:07.490" v="425" actId="20577"/>
          <ac:spMkLst>
            <pc:docMk/>
            <pc:sldMk cId="1698574024" sldId="294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0A60CEB9-85FD-48E1-86F3-E6C1E64EF4FE}" dt="2025-04-01T15:42:30.070" v="67" actId="20577"/>
        <pc:sldMkLst>
          <pc:docMk/>
          <pc:sldMk cId="896390703" sldId="295"/>
        </pc:sldMkLst>
        <pc:spChg chg="mod">
          <ac:chgData name="JHEYSON FABIAN VILLAVISAN BUITRAGO" userId="e5ced5c2-d787-455d-b115-4f08a699b8c8" providerId="ADAL" clId="{0A60CEB9-85FD-48E1-86F3-E6C1E64EF4FE}" dt="2025-04-01T15:42:30.070" v="67" actId="20577"/>
          <ac:spMkLst>
            <pc:docMk/>
            <pc:sldMk cId="896390703" sldId="295"/>
            <ac:spMk id="10" creationId="{AF4E183E-A171-4923-A99E-D149888CEC37}"/>
          </ac:spMkLst>
        </pc:spChg>
      </pc:sldChg>
      <pc:sldChg chg="modSp add mod">
        <pc:chgData name="JHEYSON FABIAN VILLAVISAN BUITRAGO" userId="e5ced5c2-d787-455d-b115-4f08a699b8c8" providerId="ADAL" clId="{0A60CEB9-85FD-48E1-86F3-E6C1E64EF4FE}" dt="2025-04-09T21:55:41.616" v="823" actId="20577"/>
        <pc:sldMkLst>
          <pc:docMk/>
          <pc:sldMk cId="1207355727" sldId="296"/>
        </pc:sldMkLst>
        <pc:spChg chg="mod">
          <ac:chgData name="JHEYSON FABIAN VILLAVISAN BUITRAGO" userId="e5ced5c2-d787-455d-b115-4f08a699b8c8" providerId="ADAL" clId="{0A60CEB9-85FD-48E1-86F3-E6C1E64EF4FE}" dt="2025-04-09T21:55:41.616" v="823" actId="20577"/>
          <ac:spMkLst>
            <pc:docMk/>
            <pc:sldMk cId="1207355727" sldId="296"/>
            <ac:spMk id="4" creationId="{C7978332-2485-C96A-0010-2463C218A456}"/>
          </ac:spMkLst>
        </pc:spChg>
        <pc:spChg chg="mod">
          <ac:chgData name="JHEYSON FABIAN VILLAVISAN BUITRAGO" userId="e5ced5c2-d787-455d-b115-4f08a699b8c8" providerId="ADAL" clId="{0A60CEB9-85FD-48E1-86F3-E6C1E64EF4FE}" dt="2025-04-09T21:54:51.892" v="802" actId="1076"/>
          <ac:spMkLst>
            <pc:docMk/>
            <pc:sldMk cId="1207355727" sldId="296"/>
            <ac:spMk id="7" creationId="{9140AF52-8491-2536-AF18-4855E8FD7AE9}"/>
          </ac:spMkLst>
        </pc:spChg>
        <pc:spChg chg="mod">
          <ac:chgData name="JHEYSON FABIAN VILLAVISAN BUITRAGO" userId="e5ced5c2-d787-455d-b115-4f08a699b8c8" providerId="ADAL" clId="{0A60CEB9-85FD-48E1-86F3-E6C1E64EF4FE}" dt="2025-04-01T15:42:53.526" v="89" actId="20577"/>
          <ac:spMkLst>
            <pc:docMk/>
            <pc:sldMk cId="1207355727" sldId="296"/>
            <ac:spMk id="10" creationId="{C9773D30-2FC7-BBCB-021F-1460F55AAAAD}"/>
          </ac:spMkLst>
        </pc:spChg>
      </pc:sldChg>
    </pc:docChg>
  </pc:docChgLst>
  <pc:docChgLst>
    <pc:chgData name="JHEYSON FABIAN VILLAVISAN BUITRAGO" userId="e5ced5c2-d787-455d-b115-4f08a699b8c8" providerId="ADAL" clId="{A917EF99-4963-45EF-AFB8-A4BED98A7D26}"/>
    <pc:docChg chg="custSel modSld">
      <pc:chgData name="JHEYSON FABIAN VILLAVISAN BUITRAGO" userId="e5ced5c2-d787-455d-b115-4f08a699b8c8" providerId="ADAL" clId="{A917EF99-4963-45EF-AFB8-A4BED98A7D26}" dt="2024-10-18T13:38:21.117" v="0" actId="478"/>
      <pc:docMkLst>
        <pc:docMk/>
      </pc:docMkLst>
      <pc:sldChg chg="delSp mod">
        <pc:chgData name="JHEYSON FABIAN VILLAVISAN BUITRAGO" userId="e5ced5c2-d787-455d-b115-4f08a699b8c8" providerId="ADAL" clId="{A917EF99-4963-45EF-AFB8-A4BED98A7D26}" dt="2024-10-18T13:38:21.117" v="0" actId="478"/>
        <pc:sldMkLst>
          <pc:docMk/>
          <pc:sldMk cId="677326449" sldId="285"/>
        </pc:sldMkLst>
      </pc:sldChg>
    </pc:docChg>
  </pc:docChgLst>
  <pc:docChgLst>
    <pc:chgData name="JHEYSON FABIAN VILLAVISAN BUITRAGO" userId="e5ced5c2-d787-455d-b115-4f08a699b8c8" providerId="ADAL" clId="{8D5B9C9A-4A92-4012-8653-FF8E3D8ACF65}"/>
    <pc:docChg chg="custSel delSld modSld modSection">
      <pc:chgData name="JHEYSON FABIAN VILLAVISAN BUITRAGO" userId="e5ced5c2-d787-455d-b115-4f08a699b8c8" providerId="ADAL" clId="{8D5B9C9A-4A92-4012-8653-FF8E3D8ACF65}" dt="2025-01-13T19:56:41.611" v="3" actId="47"/>
      <pc:docMkLst>
        <pc:docMk/>
      </pc:docMkLst>
      <pc:sldChg chg="addSp delSp modSp mod">
        <pc:chgData name="JHEYSON FABIAN VILLAVISAN BUITRAGO" userId="e5ced5c2-d787-455d-b115-4f08a699b8c8" providerId="ADAL" clId="{8D5B9C9A-4A92-4012-8653-FF8E3D8ACF65}" dt="2025-01-13T19:24:20.339" v="1"/>
        <pc:sldMkLst>
          <pc:docMk/>
          <pc:sldMk cId="2505371292" sldId="270"/>
        </pc:sldMkLst>
        <pc:graphicFrameChg chg="add mod">
          <ac:chgData name="JHEYSON FABIAN VILLAVISAN BUITRAGO" userId="e5ced5c2-d787-455d-b115-4f08a699b8c8" providerId="ADAL" clId="{8D5B9C9A-4A92-4012-8653-FF8E3D8ACF65}" dt="2025-01-13T19:24:20.339" v="1"/>
          <ac:graphicFrameMkLst>
            <pc:docMk/>
            <pc:sldMk cId="2505371292" sldId="270"/>
            <ac:graphicFrameMk id="6" creationId="{8950EDF3-379C-88CD-7A55-6848E0D67E3A}"/>
          </ac:graphicFrameMkLst>
        </pc:graphicFrameChg>
      </pc:sldChg>
      <pc:sldChg chg="del">
        <pc:chgData name="JHEYSON FABIAN VILLAVISAN BUITRAGO" userId="e5ced5c2-d787-455d-b115-4f08a699b8c8" providerId="ADAL" clId="{8D5B9C9A-4A92-4012-8653-FF8E3D8ACF65}" dt="2025-01-13T19:56:31.432" v="2" actId="47"/>
        <pc:sldMkLst>
          <pc:docMk/>
          <pc:sldMk cId="0" sldId="283"/>
        </pc:sldMkLst>
      </pc:sldChg>
      <pc:sldChg chg="del">
        <pc:chgData name="JHEYSON FABIAN VILLAVISAN BUITRAGO" userId="e5ced5c2-d787-455d-b115-4f08a699b8c8" providerId="ADAL" clId="{8D5B9C9A-4A92-4012-8653-FF8E3D8ACF65}" dt="2025-01-13T19:56:41.611" v="3" actId="47"/>
        <pc:sldMkLst>
          <pc:docMk/>
          <pc:sldMk cId="2611572295" sldId="28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9/04/2025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9/04/2025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clear</a:t>
            </a:r>
            <a:endParaRPr lang="en-US" dirty="0"/>
          </a:p>
          <a:p>
            <a:r>
              <a:rPr lang="es-ES" dirty="0"/>
              <a:t>% Coeficientes de la función de transferencia en el dominio S</a:t>
            </a:r>
          </a:p>
          <a:p>
            <a:r>
              <a:rPr lang="es-ES" dirty="0" err="1"/>
              <a:t>num_s</a:t>
            </a:r>
            <a:r>
              <a:rPr lang="es-ES" dirty="0"/>
              <a:t> = [0.0625];</a:t>
            </a:r>
            <a:endParaRPr lang="es-ES" dirty="0">
              <a:cs typeface="Calibri"/>
            </a:endParaRPr>
          </a:p>
          <a:p>
            <a:r>
              <a:rPr lang="es-ES" dirty="0" err="1"/>
              <a:t>den_s</a:t>
            </a:r>
            <a:r>
              <a:rPr lang="es-ES" dirty="0"/>
              <a:t> = [1, -1, 0.25];</a:t>
            </a:r>
          </a:p>
          <a:p>
            <a:r>
              <a:rPr lang="es-ES" dirty="0"/>
              <a:t>% Tiempo de muestreo</a:t>
            </a:r>
          </a:p>
          <a:p>
            <a:r>
              <a:rPr lang="es-ES" dirty="0" err="1"/>
              <a:t>Ts</a:t>
            </a:r>
            <a:r>
              <a:rPr lang="es-ES" dirty="0"/>
              <a:t> = 1; % Ajusta el tiempo de muestreo según tus necesidades</a:t>
            </a:r>
            <a:endParaRPr lang="es-ES" dirty="0">
              <a:cs typeface="Calibri"/>
            </a:endParaRPr>
          </a:p>
          <a:p>
            <a:r>
              <a:rPr lang="es-ES" dirty="0"/>
              <a:t>% Convertir la función de transferencia al dominio Z</a:t>
            </a:r>
          </a:p>
          <a:p>
            <a:r>
              <a:rPr lang="es-ES" dirty="0" err="1"/>
              <a:t>sys_z</a:t>
            </a:r>
            <a:r>
              <a:rPr lang="es-ES" dirty="0"/>
              <a:t> = c2d(</a:t>
            </a:r>
            <a:r>
              <a:rPr lang="es-ES" dirty="0" err="1"/>
              <a:t>tf</a:t>
            </a:r>
            <a:r>
              <a:rPr lang="es-ES" dirty="0"/>
              <a:t>(</a:t>
            </a:r>
            <a:r>
              <a:rPr lang="es-ES" dirty="0" err="1"/>
              <a:t>num_s</a:t>
            </a:r>
            <a:r>
              <a:rPr lang="es-ES" dirty="0"/>
              <a:t>, </a:t>
            </a:r>
            <a:r>
              <a:rPr lang="es-ES" dirty="0" err="1"/>
              <a:t>den_s</a:t>
            </a:r>
            <a:r>
              <a:rPr lang="es-ES" dirty="0"/>
              <a:t>), </a:t>
            </a:r>
            <a:r>
              <a:rPr lang="es-ES" dirty="0" err="1"/>
              <a:t>Ts</a:t>
            </a:r>
            <a:r>
              <a:rPr lang="es-ES" dirty="0"/>
              <a:t>, '</a:t>
            </a:r>
            <a:r>
              <a:rPr lang="es-ES" dirty="0" err="1"/>
              <a:t>zoh</a:t>
            </a:r>
            <a:r>
              <a:rPr lang="es-ES" dirty="0"/>
              <a:t>')</a:t>
            </a:r>
          </a:p>
          <a:p>
            <a:r>
              <a:rPr lang="es-ES" dirty="0"/>
              <a:t>% Calcular la respuesta al escalón en el dominio Z</a:t>
            </a:r>
          </a:p>
          <a:p>
            <a:r>
              <a:rPr lang="es-ES" dirty="0"/>
              <a:t>n = 0:1:90; % Vector de tiempo discreto</a:t>
            </a:r>
          </a:p>
          <a:p>
            <a:r>
              <a:rPr lang="es-ES" dirty="0"/>
              <a:t>[y, n] = step(</a:t>
            </a:r>
            <a:r>
              <a:rPr lang="es-ES" dirty="0" err="1"/>
              <a:t>sys_z</a:t>
            </a:r>
            <a:r>
              <a:rPr lang="es-ES" dirty="0"/>
              <a:t>, n);</a:t>
            </a:r>
          </a:p>
          <a:p>
            <a:r>
              <a:rPr lang="es-ES" dirty="0"/>
              <a:t>% Graficar la respuesta al escalón en el dominio Z </a:t>
            </a:r>
          </a:p>
          <a:p>
            <a:r>
              <a:rPr lang="es-ES" dirty="0" err="1"/>
              <a:t>stem</a:t>
            </a:r>
            <a:r>
              <a:rPr lang="es-ES" dirty="0"/>
              <a:t>(n, y, 'b', '</a:t>
            </a:r>
            <a:r>
              <a:rPr lang="es-ES" dirty="0" err="1"/>
              <a:t>filled</a:t>
            </a:r>
            <a:r>
              <a:rPr lang="es-ES" dirty="0"/>
              <a:t>');</a:t>
            </a:r>
          </a:p>
          <a:p>
            <a:r>
              <a:rPr lang="es-ES" dirty="0" err="1"/>
              <a:t>xlabel</a:t>
            </a:r>
            <a:r>
              <a:rPr lang="es-ES" dirty="0"/>
              <a:t>('Muestras (n)');</a:t>
            </a:r>
          </a:p>
          <a:p>
            <a:r>
              <a:rPr lang="es-ES" dirty="0" err="1"/>
              <a:t>ylabel</a:t>
            </a:r>
            <a:r>
              <a:rPr lang="es-ES" dirty="0"/>
              <a:t>('Respuesta al escalón');</a:t>
            </a:r>
          </a:p>
          <a:p>
            <a:r>
              <a:rPr lang="es-ES" dirty="0" err="1"/>
              <a:t>title</a:t>
            </a:r>
            <a:r>
              <a:rPr lang="es-ES" dirty="0"/>
              <a:t>('Respuesta al escalón en el dominio Z');</a:t>
            </a:r>
          </a:p>
          <a:p>
            <a:r>
              <a:rPr lang="es-ES" dirty="0" err="1"/>
              <a:t>grid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;</a:t>
            </a:r>
          </a:p>
          <a:p>
            <a:endParaRPr lang="es-ES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16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16969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C5BFE-A35A-D017-9B02-9BB6FC9CB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2494CEB-3FDF-69F3-4826-C0D77BD9A6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042E226-6891-6980-C483-0C6D4DEA9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sz="1800" b="0" i="0" dirty="0" err="1">
                <a:effectLst/>
                <a:latin typeface="Menlo"/>
              </a:rPr>
              <a:t>clear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Coeficientes de la función de transferencia en el dominio S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num_s</a:t>
            </a:r>
            <a:r>
              <a:rPr lang="es-ES" sz="1800" b="0" i="0" dirty="0">
                <a:effectLst/>
                <a:latin typeface="Menlo"/>
              </a:rPr>
              <a:t> = [];</a:t>
            </a:r>
          </a:p>
          <a:p>
            <a:r>
              <a:rPr lang="es-ES" sz="1800" b="0" i="0" dirty="0" err="1">
                <a:effectLst/>
                <a:latin typeface="Menlo"/>
              </a:rPr>
              <a:t>den_s</a:t>
            </a:r>
            <a:r>
              <a:rPr lang="es-ES" sz="1800" b="0" i="0" dirty="0">
                <a:effectLst/>
                <a:latin typeface="Menlo"/>
              </a:rPr>
              <a:t> = [];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Tiempo de muestreo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Ts</a:t>
            </a:r>
            <a:r>
              <a:rPr lang="es-ES" sz="1800" b="0" i="0" dirty="0">
                <a:effectLst/>
                <a:latin typeface="Menlo"/>
              </a:rPr>
              <a:t> = 1;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Ajusta el tiempo de muestreo según tus necesidades</a:t>
            </a:r>
            <a:endParaRPr lang="es-ES" sz="1800" b="0" i="0" dirty="0">
              <a:effectLst/>
              <a:latin typeface="Menlo"/>
            </a:endParaRP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Convertir la función de transferencia al dominio Z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sys_z</a:t>
            </a:r>
            <a:r>
              <a:rPr lang="es-ES" sz="1800" b="0" i="0" dirty="0">
                <a:effectLst/>
                <a:latin typeface="Menlo"/>
              </a:rPr>
              <a:t> = c2d(</a:t>
            </a:r>
            <a:r>
              <a:rPr lang="es-ES" sz="1800" b="0" i="0" dirty="0" err="1">
                <a:effectLst/>
                <a:latin typeface="Menlo"/>
              </a:rPr>
              <a:t>tf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 err="1">
                <a:effectLst/>
                <a:latin typeface="Menlo"/>
              </a:rPr>
              <a:t>num_s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 err="1">
                <a:effectLst/>
                <a:latin typeface="Menlo"/>
              </a:rPr>
              <a:t>den_s</a:t>
            </a:r>
            <a:r>
              <a:rPr lang="es-ES" sz="1800" b="0" i="0" dirty="0">
                <a:effectLst/>
                <a:latin typeface="Menlo"/>
              </a:rPr>
              <a:t>), </a:t>
            </a:r>
            <a:r>
              <a:rPr lang="es-ES" sz="1800" b="0" i="0" dirty="0" err="1">
                <a:effectLst/>
                <a:latin typeface="Menlo"/>
              </a:rPr>
              <a:t>Ts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zoh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)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Calcular la respuesta al escalón en el dominio Z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n = 0:1:40;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Vector de tiempo discreto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[y, n] = step(</a:t>
            </a:r>
            <a:r>
              <a:rPr lang="es-ES" sz="1800" b="0" i="0" dirty="0" err="1">
                <a:effectLst/>
                <a:latin typeface="Menlo"/>
              </a:rPr>
              <a:t>sys_z</a:t>
            </a:r>
            <a:r>
              <a:rPr lang="es-ES" sz="1800" b="0" i="0" dirty="0">
                <a:effectLst/>
                <a:latin typeface="Menlo"/>
              </a:rPr>
              <a:t>, n);</a:t>
            </a: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Graficar la respuesta al escalón en el dominio Z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stem</a:t>
            </a:r>
            <a:r>
              <a:rPr lang="es-ES" sz="1800" b="0" i="0" dirty="0">
                <a:effectLst/>
                <a:latin typeface="Menlo"/>
              </a:rPr>
              <a:t>(n, y,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'b'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xlabel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'Muestras (n)'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ylabel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'Respuesta al escalón'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title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'Respuesta al escalón en el dominio Z'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grid</a:t>
            </a:r>
            <a:r>
              <a:rPr lang="es-ES" sz="1800" b="0" i="0" dirty="0">
                <a:effectLst/>
                <a:latin typeface="Menlo"/>
              </a:rPr>
              <a:t> 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 dirty="0">
                <a:effectLst/>
                <a:latin typeface="Menlo"/>
              </a:rPr>
              <a:t>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529553-A034-69B6-1FA8-1ED856F0D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583658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>
                <a:solidFill>
                  <a:srgbClr val="008013"/>
                </a:solidFill>
              </a:rPr>
              <a:t>% Definir constantes del sistema</a:t>
            </a:r>
            <a:endParaRPr lang="en-US" dirty="0"/>
          </a:p>
          <a:p>
            <a:r>
              <a:rPr lang="es-ES" dirty="0">
                <a:solidFill>
                  <a:srgbClr val="008013"/>
                </a:solidFill>
              </a:rPr>
              <a:t>tau = 0.5; % Constante de tiempo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zeta = 0.1; % Razón de amortiguamiento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k = 0.25; % Ganancia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% Crear la función de transferencia en el dominio s 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numerator</a:t>
            </a:r>
            <a:r>
              <a:rPr lang="es-ES" dirty="0">
                <a:solidFill>
                  <a:srgbClr val="008013"/>
                </a:solidFill>
              </a:rPr>
              <a:t> = k * tau^2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denominator</a:t>
            </a:r>
            <a:r>
              <a:rPr lang="es-ES" dirty="0">
                <a:solidFill>
                  <a:srgbClr val="008013"/>
                </a:solidFill>
              </a:rPr>
              <a:t> = [1,2*tau*zeta,tau^2];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G_s</a:t>
            </a:r>
            <a:r>
              <a:rPr lang="es-ES" dirty="0">
                <a:solidFill>
                  <a:srgbClr val="008013"/>
                </a:solidFill>
              </a:rPr>
              <a:t> = </a:t>
            </a:r>
            <a:r>
              <a:rPr lang="es-ES" dirty="0" err="1">
                <a:solidFill>
                  <a:srgbClr val="008013"/>
                </a:solidFill>
              </a:rPr>
              <a:t>tf</a:t>
            </a:r>
            <a:r>
              <a:rPr lang="es-ES" dirty="0">
                <a:solidFill>
                  <a:srgbClr val="008013"/>
                </a:solidFill>
              </a:rPr>
              <a:t>(</a:t>
            </a:r>
            <a:r>
              <a:rPr lang="es-ES" dirty="0" err="1">
                <a:solidFill>
                  <a:srgbClr val="008013"/>
                </a:solidFill>
              </a:rPr>
              <a:t>numerator</a:t>
            </a:r>
            <a:r>
              <a:rPr lang="es-ES" dirty="0">
                <a:solidFill>
                  <a:srgbClr val="008013"/>
                </a:solidFill>
              </a:rPr>
              <a:t>, </a:t>
            </a:r>
            <a:r>
              <a:rPr lang="es-ES" dirty="0" err="1">
                <a:solidFill>
                  <a:srgbClr val="008013"/>
                </a:solidFill>
              </a:rPr>
              <a:t>denominator</a:t>
            </a:r>
            <a:r>
              <a:rPr lang="es-ES" dirty="0">
                <a:solidFill>
                  <a:srgbClr val="008013"/>
                </a:solidFill>
              </a:rPr>
              <a:t>)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% Tiempo de simulación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t = 0:0.01:80;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% Entrada escalón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u = </a:t>
            </a:r>
            <a:r>
              <a:rPr lang="es-ES" dirty="0" err="1">
                <a:solidFill>
                  <a:srgbClr val="008013"/>
                </a:solidFill>
              </a:rPr>
              <a:t>ones</a:t>
            </a:r>
            <a:r>
              <a:rPr lang="es-ES" dirty="0">
                <a:solidFill>
                  <a:srgbClr val="008013"/>
                </a:solidFill>
              </a:rPr>
              <a:t>(</a:t>
            </a:r>
            <a:r>
              <a:rPr lang="es-ES" dirty="0" err="1">
                <a:solidFill>
                  <a:srgbClr val="008013"/>
                </a:solidFill>
              </a:rPr>
              <a:t>size</a:t>
            </a:r>
            <a:r>
              <a:rPr lang="es-ES" dirty="0">
                <a:solidFill>
                  <a:srgbClr val="008013"/>
                </a:solidFill>
              </a:rPr>
              <a:t>(t));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% Simular la respuesta al escalón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[y, ~] = </a:t>
            </a:r>
            <a:r>
              <a:rPr lang="es-ES" dirty="0" err="1">
                <a:solidFill>
                  <a:srgbClr val="008013"/>
                </a:solidFill>
              </a:rPr>
              <a:t>lsim</a:t>
            </a:r>
            <a:r>
              <a:rPr lang="es-ES" dirty="0">
                <a:solidFill>
                  <a:srgbClr val="008013"/>
                </a:solidFill>
              </a:rPr>
              <a:t>(</a:t>
            </a:r>
            <a:r>
              <a:rPr lang="es-ES" dirty="0" err="1">
                <a:solidFill>
                  <a:srgbClr val="008013"/>
                </a:solidFill>
              </a:rPr>
              <a:t>G_s</a:t>
            </a:r>
            <a:r>
              <a:rPr lang="es-ES" dirty="0">
                <a:solidFill>
                  <a:srgbClr val="008013"/>
                </a:solidFill>
              </a:rPr>
              <a:t>, u, t);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% Graficar la respuesta 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figure;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plot</a:t>
            </a:r>
            <a:r>
              <a:rPr lang="es-ES" dirty="0">
                <a:solidFill>
                  <a:srgbClr val="008013"/>
                </a:solidFill>
              </a:rPr>
              <a:t>(t, y);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xlabel</a:t>
            </a:r>
            <a:r>
              <a:rPr lang="es-ES" dirty="0">
                <a:solidFill>
                  <a:srgbClr val="008013"/>
                </a:solidFill>
              </a:rPr>
              <a:t>('Tiempo (s)');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ylabel</a:t>
            </a:r>
            <a:r>
              <a:rPr lang="es-ES" dirty="0">
                <a:solidFill>
                  <a:srgbClr val="008013"/>
                </a:solidFill>
              </a:rPr>
              <a:t>('Respuesta');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title</a:t>
            </a:r>
            <a:r>
              <a:rPr lang="es-ES" dirty="0">
                <a:solidFill>
                  <a:srgbClr val="008013"/>
                </a:solidFill>
              </a:rPr>
              <a:t>('Respuesta de un Sistema de Segundo Orden en Tiempo Continuo');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grid</a:t>
            </a:r>
            <a:r>
              <a:rPr lang="es-ES" dirty="0">
                <a:solidFill>
                  <a:srgbClr val="008013"/>
                </a:solidFill>
              </a:rPr>
              <a:t> </a:t>
            </a:r>
            <a:r>
              <a:rPr lang="es-ES" dirty="0" err="1">
                <a:solidFill>
                  <a:srgbClr val="008013"/>
                </a:solidFill>
              </a:rPr>
              <a:t>on</a:t>
            </a:r>
            <a:r>
              <a:rPr lang="es-ES" dirty="0">
                <a:solidFill>
                  <a:srgbClr val="008013"/>
                </a:solidFill>
              </a:rPr>
              <a:t>;</a:t>
            </a:r>
            <a:endParaRPr lang="es-ES" dirty="0"/>
          </a:p>
          <a:p>
            <a:endParaRPr lang="es-ES" sz="1800" dirty="0">
              <a:solidFill>
                <a:srgbClr val="008013"/>
              </a:solidFill>
              <a:latin typeface="Menlo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4399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constantes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sistema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tau = 0.5;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Constante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tiempo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zeta = 0.4;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Razón de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amortiguamiento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k = 0.5;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Ganancia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Crear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la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función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transferencia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dominio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numerator = k * tau^2;</a:t>
            </a:r>
          </a:p>
          <a:p>
            <a:r>
              <a:rPr lang="en-US" sz="1800" b="0" i="0" dirty="0">
                <a:effectLst/>
                <a:latin typeface="Menlo"/>
              </a:rPr>
              <a:t>denominator = [1,2*tau*zeta,tau^2];</a:t>
            </a:r>
          </a:p>
          <a:p>
            <a:r>
              <a:rPr lang="en-US" sz="1800" b="0" i="0" dirty="0">
                <a:effectLst/>
                <a:latin typeface="Menlo"/>
              </a:rPr>
              <a:t>G_s = k*</a:t>
            </a:r>
            <a:r>
              <a:rPr lang="en-US" sz="1800" b="0" i="0" dirty="0" err="1">
                <a:effectLst/>
                <a:latin typeface="Menlo"/>
              </a:rPr>
              <a:t>tf</a:t>
            </a:r>
            <a:r>
              <a:rPr lang="en-US" sz="1800" b="0" i="0" dirty="0">
                <a:effectLst/>
                <a:latin typeface="Menlo"/>
              </a:rPr>
              <a:t>(numerator, denominator)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Obtener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polos y ceros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poles = pole(G_s);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Polos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zeros = zero(G_s);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Ceros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Graficar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polos y ceros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plano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complejo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figure;</a:t>
            </a:r>
          </a:p>
          <a:p>
            <a:r>
              <a:rPr lang="en-US" sz="1800" b="0" i="0" dirty="0">
                <a:effectLst/>
                <a:latin typeface="Menlo"/>
              </a:rPr>
              <a:t>plot(real(poles), </a:t>
            </a:r>
            <a:r>
              <a:rPr lang="en-US" sz="1800" b="0" i="0" dirty="0" err="1">
                <a:effectLst/>
                <a:latin typeface="Menlo"/>
              </a:rPr>
              <a:t>imag</a:t>
            </a:r>
            <a:r>
              <a:rPr lang="en-US" sz="1800" b="0" i="0" dirty="0">
                <a:effectLst/>
                <a:latin typeface="Menlo"/>
              </a:rPr>
              <a:t>(poles),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rx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MarkerSize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10,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2);</a:t>
            </a:r>
          </a:p>
          <a:p>
            <a:r>
              <a:rPr lang="en-US" sz="1800" b="0" i="0" dirty="0">
                <a:effectLst/>
                <a:latin typeface="Menlo"/>
              </a:rPr>
              <a:t>hold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plot(real(zeros), </a:t>
            </a:r>
            <a:r>
              <a:rPr lang="en-US" sz="1800" b="0" i="0" dirty="0" err="1">
                <a:effectLst/>
                <a:latin typeface="Menlo"/>
              </a:rPr>
              <a:t>imag</a:t>
            </a:r>
            <a:r>
              <a:rPr lang="en-US" sz="1800" b="0" i="0" dirty="0">
                <a:effectLst/>
                <a:latin typeface="Menlo"/>
              </a:rPr>
              <a:t>(zeros),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'go'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MarkerSize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8,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2);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Resaltar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ax = </a:t>
            </a:r>
            <a:r>
              <a:rPr lang="en-US" sz="1800" b="0" i="0" dirty="0" err="1">
                <a:effectLst/>
                <a:latin typeface="Menlo"/>
              </a:rPr>
              <a:t>gca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 err="1">
                <a:effectLst/>
                <a:latin typeface="Menlo"/>
              </a:rPr>
              <a:t>ax.XAxisLocation</a:t>
            </a:r>
            <a:r>
              <a:rPr lang="en-US" sz="1800" b="0" i="0" dirty="0">
                <a:effectLst/>
                <a:latin typeface="Menlo"/>
              </a:rPr>
              <a:t> =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'origin'</a:t>
            </a:r>
            <a:r>
              <a:rPr lang="en-US" sz="1800" b="0" i="0" dirty="0">
                <a:effectLst/>
                <a:latin typeface="Menlo"/>
              </a:rPr>
              <a:t>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Ubicación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X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origen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ax.YAxisLocation</a:t>
            </a:r>
            <a:r>
              <a:rPr lang="en-US" sz="1800" b="0" i="0" dirty="0">
                <a:effectLst/>
                <a:latin typeface="Menlo"/>
              </a:rPr>
              <a:t> =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'origin'</a:t>
            </a:r>
            <a:r>
              <a:rPr lang="en-US" sz="1800" b="0" i="0" dirty="0">
                <a:effectLst/>
                <a:latin typeface="Menlo"/>
              </a:rPr>
              <a:t>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Ubicación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Y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origen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Agregar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líneas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punteadas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plot([-10 10], [0 0],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'k--'</a:t>
            </a:r>
            <a:r>
              <a:rPr lang="en-US" sz="1800" b="0" i="0" dirty="0">
                <a:effectLst/>
                <a:latin typeface="Menlo"/>
              </a:rPr>
              <a:t>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X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plot([0 0], [-10 10],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'k--'</a:t>
            </a:r>
            <a:r>
              <a:rPr lang="en-US" sz="1800" b="0" i="0" dirty="0">
                <a:effectLst/>
                <a:latin typeface="Menlo"/>
              </a:rPr>
              <a:t>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Y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xlabel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Real'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ylabel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Imaginaria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title(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'Polos y Ceros del Sistema'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legend(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'Polos'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'Ceros'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grid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8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782159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constantes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sistema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tau = 0.5;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Constante de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tiempo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zeta = 0.4;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Razón de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amortiguamiento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k = 0.5;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Ganancia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Crear la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función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transferencia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dominio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numerator = k * tau^2;</a:t>
            </a:r>
          </a:p>
          <a:p>
            <a:r>
              <a:rPr lang="en-US" sz="1800" b="0" i="0" dirty="0">
                <a:effectLst/>
                <a:latin typeface="Menlo"/>
              </a:rPr>
              <a:t>denominator = [1,2*tau*zeta,tau^2];</a:t>
            </a:r>
          </a:p>
          <a:p>
            <a:r>
              <a:rPr lang="en-US" sz="1800" b="0" i="0" dirty="0">
                <a:effectLst/>
                <a:latin typeface="Menlo"/>
              </a:rPr>
              <a:t>G_s = k*</a:t>
            </a:r>
            <a:r>
              <a:rPr lang="en-US" sz="1800" b="0" i="0" dirty="0" err="1">
                <a:effectLst/>
                <a:latin typeface="Menlo"/>
              </a:rPr>
              <a:t>tf</a:t>
            </a:r>
            <a:r>
              <a:rPr lang="en-US" sz="1800" b="0" i="0" dirty="0">
                <a:effectLst/>
                <a:latin typeface="Menlo"/>
              </a:rPr>
              <a:t>(numerator, denominator)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Obtener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polos y ceros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poles = pole(G_s);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Polos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zeros = zero(G_s);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Ceros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Graficar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polos y ceros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plano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complejo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figure;</a:t>
            </a:r>
          </a:p>
          <a:p>
            <a:r>
              <a:rPr lang="en-US" sz="1800" b="0" i="0" dirty="0">
                <a:effectLst/>
                <a:latin typeface="Menlo"/>
              </a:rPr>
              <a:t>plot(real(poles), </a:t>
            </a:r>
            <a:r>
              <a:rPr lang="en-US" sz="1800" b="0" i="0" dirty="0" err="1">
                <a:effectLst/>
                <a:latin typeface="Menlo"/>
              </a:rPr>
              <a:t>imag</a:t>
            </a:r>
            <a:r>
              <a:rPr lang="en-US" sz="1800" b="0" i="0" dirty="0">
                <a:effectLst/>
                <a:latin typeface="Menlo"/>
              </a:rPr>
              <a:t>(poles),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rx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MarkerSize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10,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2);</a:t>
            </a:r>
          </a:p>
          <a:p>
            <a:r>
              <a:rPr lang="en-US" sz="1800" b="0" i="0" dirty="0">
                <a:effectLst/>
                <a:latin typeface="Menlo"/>
              </a:rPr>
              <a:t>hold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plot(real(zeros), </a:t>
            </a:r>
            <a:r>
              <a:rPr lang="en-US" sz="1800" b="0" i="0" dirty="0" err="1">
                <a:effectLst/>
                <a:latin typeface="Menlo"/>
              </a:rPr>
              <a:t>imag</a:t>
            </a:r>
            <a:r>
              <a:rPr lang="en-US" sz="1800" b="0" i="0" dirty="0">
                <a:effectLst/>
                <a:latin typeface="Menlo"/>
              </a:rPr>
              <a:t>(zeros),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'go'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MarkerSize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8,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2);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Resaltar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ax = </a:t>
            </a:r>
            <a:r>
              <a:rPr lang="en-US" sz="1800" b="0" i="0" dirty="0" err="1">
                <a:effectLst/>
                <a:latin typeface="Menlo"/>
              </a:rPr>
              <a:t>gca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 err="1">
                <a:effectLst/>
                <a:latin typeface="Menlo"/>
              </a:rPr>
              <a:t>ax.XAxisLocation</a:t>
            </a:r>
            <a:r>
              <a:rPr lang="en-US" sz="1800" b="0" i="0" dirty="0">
                <a:effectLst/>
                <a:latin typeface="Menlo"/>
              </a:rPr>
              <a:t> =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'origin'</a:t>
            </a:r>
            <a:r>
              <a:rPr lang="en-US" sz="1800" b="0" i="0" dirty="0">
                <a:effectLst/>
                <a:latin typeface="Menlo"/>
              </a:rPr>
              <a:t>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Ubicación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X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origen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ax.YAxisLocation</a:t>
            </a:r>
            <a:r>
              <a:rPr lang="en-US" sz="1800" b="0" i="0" dirty="0">
                <a:effectLst/>
                <a:latin typeface="Menlo"/>
              </a:rPr>
              <a:t> =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'origin'</a:t>
            </a:r>
            <a:r>
              <a:rPr lang="en-US" sz="1800" b="0" i="0" dirty="0">
                <a:effectLst/>
                <a:latin typeface="Menlo"/>
              </a:rPr>
              <a:t>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Ubicación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Y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origen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Agregar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líneas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punteadas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plot([-10 10], [0 0],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'k--'</a:t>
            </a:r>
            <a:r>
              <a:rPr lang="en-US" sz="1800" b="0" i="0" dirty="0">
                <a:effectLst/>
                <a:latin typeface="Menlo"/>
              </a:rPr>
              <a:t>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Eje X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plot([0 0], [-10 10],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'k--'</a:t>
            </a:r>
            <a:r>
              <a:rPr lang="en-US" sz="1800" b="0" i="0" dirty="0">
                <a:effectLst/>
                <a:latin typeface="Menlo"/>
              </a:rPr>
              <a:t>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Eje Y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xlabel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Real'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ylabel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Imaginaria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title(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'Polos y Ceros del Sistema'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legend(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'Polos'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'Ceros'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grid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86584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Definir constantes del sistema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tau = 0.5;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Constante de tiempo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zeta = 0;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Razón de amortiguamiento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k = .5;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Ganancia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Crear la función de transferencia en el dominio 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numerator</a:t>
            </a:r>
            <a:r>
              <a:rPr lang="es-ES" sz="1800" b="0" i="0">
                <a:effectLst/>
                <a:latin typeface="Menlo"/>
              </a:rPr>
              <a:t> = k * tau^2;</a:t>
            </a:r>
          </a:p>
          <a:p>
            <a:r>
              <a:rPr lang="es-ES" sz="1800" b="0" i="0" err="1">
                <a:effectLst/>
                <a:latin typeface="Menlo"/>
              </a:rPr>
              <a:t>denominator</a:t>
            </a:r>
            <a:r>
              <a:rPr lang="es-ES" sz="1800" b="0" i="0">
                <a:effectLst/>
                <a:latin typeface="Menlo"/>
              </a:rPr>
              <a:t> = [1,2*tau*zeta,tau^2];</a:t>
            </a:r>
          </a:p>
          <a:p>
            <a:r>
              <a:rPr lang="es-ES" sz="1800" b="0" i="0" err="1">
                <a:effectLst/>
                <a:latin typeface="Menlo"/>
              </a:rPr>
              <a:t>G_s</a:t>
            </a:r>
            <a:r>
              <a:rPr lang="es-ES" sz="1800" b="0" i="0">
                <a:effectLst/>
                <a:latin typeface="Menlo"/>
              </a:rPr>
              <a:t> = k*</a:t>
            </a:r>
            <a:r>
              <a:rPr lang="es-ES" sz="1800" b="0" i="0" err="1">
                <a:effectLst/>
                <a:latin typeface="Menlo"/>
              </a:rPr>
              <a:t>tf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numerator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 err="1">
                <a:effectLst/>
                <a:latin typeface="Menlo"/>
              </a:rPr>
              <a:t>denominator</a:t>
            </a:r>
            <a:r>
              <a:rPr lang="es-ES" sz="1800" b="0" i="0">
                <a:effectLst/>
                <a:latin typeface="Menlo"/>
              </a:rPr>
              <a:t>)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Tiempo de simulación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 = 0:0.01:40;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Entrada escalón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u = </a:t>
            </a:r>
            <a:r>
              <a:rPr lang="es-ES" sz="1800" b="0" i="0" err="1">
                <a:effectLst/>
                <a:latin typeface="Menlo"/>
              </a:rPr>
              <a:t>ones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size</a:t>
            </a:r>
            <a:r>
              <a:rPr lang="es-ES" sz="1800" b="0" i="0">
                <a:effectLst/>
                <a:latin typeface="Menlo"/>
              </a:rPr>
              <a:t>(t));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Simular la respuesta al escalón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[y, ~] = </a:t>
            </a:r>
            <a:r>
              <a:rPr lang="es-ES" sz="1800" b="0" i="0" err="1">
                <a:effectLst/>
                <a:latin typeface="Menlo"/>
              </a:rPr>
              <a:t>lsim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G_s</a:t>
            </a:r>
            <a:r>
              <a:rPr lang="es-ES" sz="1800" b="0" i="0">
                <a:effectLst/>
                <a:latin typeface="Menlo"/>
              </a:rPr>
              <a:t>, u, t);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Graficar la respuesta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figure;</a:t>
            </a:r>
          </a:p>
          <a:p>
            <a:r>
              <a:rPr lang="es-ES" sz="1800" b="0" i="0" err="1">
                <a:effectLst/>
                <a:latin typeface="Menlo"/>
              </a:rPr>
              <a:t>plot</a:t>
            </a:r>
            <a:r>
              <a:rPr lang="es-ES" sz="1800" b="0" i="0">
                <a:effectLst/>
                <a:latin typeface="Menlo"/>
              </a:rPr>
              <a:t>(t, y);</a:t>
            </a:r>
          </a:p>
          <a:p>
            <a:r>
              <a:rPr lang="es-ES" sz="1800" b="0" i="0" err="1">
                <a:effectLst/>
                <a:latin typeface="Menlo"/>
              </a:rPr>
              <a:t>xlabel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'Tiempo (s)'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'Respuesta'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title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'Respuesta de un Sistema de Segundo Orden en Tiempo Continuo'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grid</a:t>
            </a:r>
            <a:r>
              <a:rPr lang="es-ES" sz="1800" b="0" i="0">
                <a:effectLst/>
                <a:latin typeface="Menlo"/>
              </a:rPr>
              <a:t> 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>
                <a:effectLst/>
                <a:latin typeface="Menlo"/>
              </a:rPr>
              <a:t>;</a:t>
            </a:r>
          </a:p>
          <a:p>
            <a:endParaRPr lang="en-US" u="sng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10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166301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Definir constantes del sistema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tau = 0.5;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Constante de tiempo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zeta = 0;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Razón de amortiguamiento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k = .5;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Ganancia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Crear la función de transferencia en el dominio 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numerator</a:t>
            </a:r>
            <a:r>
              <a:rPr lang="es-ES" sz="1800" b="0" i="0">
                <a:effectLst/>
                <a:latin typeface="Menlo"/>
              </a:rPr>
              <a:t> = k * tau^2;</a:t>
            </a:r>
          </a:p>
          <a:p>
            <a:r>
              <a:rPr lang="es-ES" sz="1800" b="0" i="0" err="1">
                <a:effectLst/>
                <a:latin typeface="Menlo"/>
              </a:rPr>
              <a:t>denominator</a:t>
            </a:r>
            <a:r>
              <a:rPr lang="es-ES" sz="1800" b="0" i="0">
                <a:effectLst/>
                <a:latin typeface="Menlo"/>
              </a:rPr>
              <a:t> = [1,2*tau*zeta,tau^2];</a:t>
            </a:r>
          </a:p>
          <a:p>
            <a:r>
              <a:rPr lang="es-ES" sz="1800" b="0" i="0" err="1">
                <a:effectLst/>
                <a:latin typeface="Menlo"/>
              </a:rPr>
              <a:t>G_s</a:t>
            </a:r>
            <a:r>
              <a:rPr lang="es-ES" sz="1800" b="0" i="0">
                <a:effectLst/>
                <a:latin typeface="Menlo"/>
              </a:rPr>
              <a:t> = k*</a:t>
            </a:r>
            <a:r>
              <a:rPr lang="es-ES" sz="1800" b="0" i="0" err="1">
                <a:effectLst/>
                <a:latin typeface="Menlo"/>
              </a:rPr>
              <a:t>tf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numerator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 err="1">
                <a:effectLst/>
                <a:latin typeface="Menlo"/>
              </a:rPr>
              <a:t>denominator</a:t>
            </a:r>
            <a:r>
              <a:rPr lang="es-ES" sz="1800" b="0" i="0">
                <a:effectLst/>
                <a:latin typeface="Menlo"/>
              </a:rPr>
              <a:t>)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Tiempo de simulación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 = 0:0.01:40;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Entrada escalón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u = </a:t>
            </a:r>
            <a:r>
              <a:rPr lang="es-ES" sz="1800" b="0" i="0" err="1">
                <a:effectLst/>
                <a:latin typeface="Menlo"/>
              </a:rPr>
              <a:t>ones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size</a:t>
            </a:r>
            <a:r>
              <a:rPr lang="es-ES" sz="1800" b="0" i="0">
                <a:effectLst/>
                <a:latin typeface="Menlo"/>
              </a:rPr>
              <a:t>(t));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Simular la respuesta al escalón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[y, ~] = </a:t>
            </a:r>
            <a:r>
              <a:rPr lang="es-ES" sz="1800" b="0" i="0" err="1">
                <a:effectLst/>
                <a:latin typeface="Menlo"/>
              </a:rPr>
              <a:t>lsim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G_s</a:t>
            </a:r>
            <a:r>
              <a:rPr lang="es-ES" sz="1800" b="0" i="0">
                <a:effectLst/>
                <a:latin typeface="Menlo"/>
              </a:rPr>
              <a:t>, u, t);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Graficar la respuesta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figure;</a:t>
            </a:r>
          </a:p>
          <a:p>
            <a:r>
              <a:rPr lang="es-ES" sz="1800" b="0" i="0" err="1">
                <a:effectLst/>
                <a:latin typeface="Menlo"/>
              </a:rPr>
              <a:t>plot</a:t>
            </a:r>
            <a:r>
              <a:rPr lang="es-ES" sz="1800" b="0" i="0">
                <a:effectLst/>
                <a:latin typeface="Menlo"/>
              </a:rPr>
              <a:t>(t, y);</a:t>
            </a:r>
          </a:p>
          <a:p>
            <a:r>
              <a:rPr lang="es-ES" sz="1800" b="0" i="0" err="1">
                <a:effectLst/>
                <a:latin typeface="Menlo"/>
              </a:rPr>
              <a:t>xlabel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'Tiempo (s)'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'Respuesta'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title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'Respuesta de un Sistema de Segundo Orden en Tiempo Continuo'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grid</a:t>
            </a:r>
            <a:r>
              <a:rPr lang="es-ES" sz="1800" b="0" i="0">
                <a:effectLst/>
                <a:latin typeface="Menlo"/>
              </a:rPr>
              <a:t> 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>
                <a:effectLst/>
                <a:latin typeface="Menlo"/>
              </a:rPr>
              <a:t>;</a:t>
            </a:r>
          </a:p>
          <a:p>
            <a:endParaRPr lang="en-US" u="sng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11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167706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03369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la variable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compleja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Z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Re = -2:0.001:2;</a:t>
            </a:r>
          </a:p>
          <a:p>
            <a:r>
              <a:rPr lang="en-US" sz="1800" b="0" i="0" dirty="0" err="1">
                <a:effectLst/>
                <a:latin typeface="Menlo"/>
              </a:rPr>
              <a:t>Im</a:t>
            </a:r>
            <a:r>
              <a:rPr lang="en-US" sz="1800" b="0" i="0" dirty="0">
                <a:effectLst/>
                <a:latin typeface="Menlo"/>
              </a:rPr>
              <a:t> = -2:0.001:2;</a:t>
            </a:r>
          </a:p>
          <a:p>
            <a:r>
              <a:rPr lang="en-US" sz="1800" b="0" i="0" dirty="0">
                <a:effectLst/>
                <a:latin typeface="Menlo"/>
              </a:rPr>
              <a:t>[</a:t>
            </a:r>
            <a:r>
              <a:rPr lang="en-US" sz="1800" b="0" i="0" dirty="0" err="1">
                <a:effectLst/>
                <a:latin typeface="Menlo"/>
              </a:rPr>
              <a:t>Z_Re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 err="1">
                <a:effectLst/>
                <a:latin typeface="Menlo"/>
              </a:rPr>
              <a:t>Z_Im</a:t>
            </a:r>
            <a:r>
              <a:rPr lang="en-US" sz="1800" b="0" i="0" dirty="0">
                <a:effectLst/>
                <a:latin typeface="Menlo"/>
              </a:rPr>
              <a:t>] = </a:t>
            </a:r>
            <a:r>
              <a:rPr lang="en-US" sz="1800" b="0" i="0" dirty="0" err="1">
                <a:effectLst/>
                <a:latin typeface="Menlo"/>
              </a:rPr>
              <a:t>meshgrid</a:t>
            </a:r>
            <a:r>
              <a:rPr lang="en-US" sz="1800" b="0" i="0" dirty="0">
                <a:effectLst/>
                <a:latin typeface="Menlo"/>
              </a:rPr>
              <a:t>(Re, </a:t>
            </a:r>
            <a:r>
              <a:rPr lang="en-US" sz="1800" b="0" i="0" dirty="0" err="1">
                <a:effectLst/>
                <a:latin typeface="Menlo"/>
              </a:rPr>
              <a:t>Im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Z = </a:t>
            </a:r>
            <a:r>
              <a:rPr lang="en-US" sz="1800" b="0" i="0" dirty="0" err="1">
                <a:effectLst/>
                <a:latin typeface="Menlo"/>
              </a:rPr>
              <a:t>Z_Re</a:t>
            </a:r>
            <a:r>
              <a:rPr lang="en-US" sz="1800" b="0" i="0" dirty="0">
                <a:effectLst/>
                <a:latin typeface="Menlo"/>
              </a:rPr>
              <a:t> + 1i * </a:t>
            </a:r>
            <a:r>
              <a:rPr lang="en-US" sz="1800" b="0" i="0" dirty="0" err="1">
                <a:effectLst/>
                <a:latin typeface="Menlo"/>
              </a:rPr>
              <a:t>Z_Im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la ROC del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escalón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unitario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ROC = abs(Z) &gt; 1;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Graficar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la ROC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figure;</a:t>
            </a:r>
          </a:p>
          <a:p>
            <a:r>
              <a:rPr lang="en-US" sz="1800" b="0" i="0" dirty="0" err="1">
                <a:effectLst/>
                <a:latin typeface="Menlo"/>
              </a:rPr>
              <a:t>imshow</a:t>
            </a:r>
            <a:r>
              <a:rPr lang="en-US" sz="1800" b="0" i="0" dirty="0">
                <a:effectLst/>
                <a:latin typeface="Menlo"/>
              </a:rPr>
              <a:t>(ROC,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XData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Re,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YData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 err="1">
                <a:effectLst/>
                <a:latin typeface="Menlo"/>
              </a:rPr>
              <a:t>Im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title(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Región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de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Convergencia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(ROC) del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Escalón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Unitario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Dominio Z'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xlabel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Real'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ylabel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Imaginaria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colormap([1, 1, 1; 0, 0, 0]);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Blanco y negro para mayor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claridad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axis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grid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13337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9/04/2025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9/04/2025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9/04/2025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9/04/2025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5" Type="http://schemas.openxmlformats.org/officeDocument/2006/relationships/image" Target="../media/image80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.pn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>
                <a:solidFill>
                  <a:srgbClr val="898989"/>
                </a:solidFill>
              </a:rPr>
              <a:t>Jheyson F. Villavisan B</a:t>
            </a:r>
            <a:endParaRPr lang="es-CO" altLang="es-CO" sz="180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10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Sistemas de segundo orden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/>
              <p:nvPr/>
            </p:nvSpPr>
            <p:spPr>
              <a:xfrm>
                <a:off x="1201677" y="2216594"/>
                <a:ext cx="6984776" cy="3392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En el contexto de sistemas lineales e invariantes en el tiempo (LTI), que son fundamentales en la teoría de control, </a:t>
                </a:r>
                <a:r>
                  <a:rPr lang="es-ES" dirty="0">
                    <a:solidFill>
                      <a:schemeClr val="tx1"/>
                    </a:solidFill>
                    <a:latin typeface="Söhne"/>
                  </a:rPr>
                  <a:t>u</a:t>
                </a:r>
                <a:r>
                  <a:rPr lang="es-ES" i="0" dirty="0">
                    <a:effectLst/>
                    <a:latin typeface="Söhne"/>
                  </a:rPr>
                  <a:t>n sistema de segundo orden es un tipo de sistema dinámico o sistema físico que se caracteriza por tener dos polos complejos en su función de transferencia.</a:t>
                </a:r>
                <a:r>
                  <a:rPr lang="es-ES" dirty="0">
                    <a:solidFill>
                      <a:schemeClr val="tx1"/>
                    </a:solidFill>
                    <a:effectLst/>
                  </a:rPr>
                  <a:t> La función de transferencia de un sistema de </a:t>
                </a:r>
                <a:r>
                  <a:rPr lang="es-ES" dirty="0"/>
                  <a:t>segundo</a:t>
                </a:r>
                <a:r>
                  <a:rPr lang="es-ES" dirty="0">
                    <a:solidFill>
                      <a:schemeClr val="tx1"/>
                    </a:solidFill>
                    <a:effectLst/>
                  </a:rPr>
                  <a:t> orden en el dominio de la frecuencia (para sistemas continuos) o en el dominio Z (para sistemas discretos) tiene la forma general:</a:t>
                </a:r>
              </a:p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Para sistemas </a:t>
                </a:r>
                <a:r>
                  <a:rPr lang="es-ES" dirty="0"/>
                  <a:t>discretos</a:t>
                </a:r>
                <a:r>
                  <a:rPr lang="es-ES" dirty="0">
                    <a:solidFill>
                      <a:schemeClr val="tx1"/>
                    </a:solidFill>
                    <a:effectLst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𝑐𝑧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𝑎𝑧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  <a:p>
                <a:endParaRPr lang="es-ES" dirty="0">
                  <a:latin typeface="KaTeX_Main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677" y="2216594"/>
                <a:ext cx="6984776" cy="3392852"/>
              </a:xfrm>
              <a:prstGeom prst="rect">
                <a:avLst/>
              </a:prstGeom>
              <a:blipFill>
                <a:blip r:embed="rId4"/>
                <a:stretch>
                  <a:fillRect l="-698" t="-1079" r="-52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701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11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Sistemas de segundo orden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0297C1-30EC-A939-CE60-1AC8C293F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125" y="2276272"/>
            <a:ext cx="6973273" cy="269595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B497D64-339B-A168-7802-9CDA3834E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0257" y="5031901"/>
            <a:ext cx="5611008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2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12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498" y="1349210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ES" b="1" dirty="0"/>
              <a:t>Ejercicio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A1439DA-9A94-07F6-85B0-5EC26AA5C6AB}"/>
                  </a:ext>
                </a:extLst>
              </p:cNvPr>
              <p:cNvSpPr txBox="1"/>
              <p:nvPr/>
            </p:nvSpPr>
            <p:spPr>
              <a:xfrm>
                <a:off x="1913012" y="4822951"/>
                <a:ext cx="4580388" cy="667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0,5)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A1439DA-9A94-07F6-85B0-5EC26AA5C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012" y="4822951"/>
                <a:ext cx="4580388" cy="6674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52E914A1-1C40-2701-C07B-EF8A2F0FFA58}"/>
              </a:ext>
            </a:extLst>
          </p:cNvPr>
          <p:cNvSpPr txBox="1"/>
          <p:nvPr/>
        </p:nvSpPr>
        <p:spPr>
          <a:xfrm>
            <a:off x="1023860" y="2651443"/>
            <a:ext cx="7379307" cy="258532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b="1" dirty="0"/>
              <a:t>Halle la función de transferencia en el domino Z</a:t>
            </a:r>
            <a:r>
              <a:rPr lang="es-ES" b="1" dirty="0">
                <a:ea typeface="Calibri"/>
                <a:cs typeface="Calibri"/>
              </a:rPr>
              <a:t> para </a:t>
            </a:r>
            <a:r>
              <a:rPr lang="es-ES" b="1" dirty="0" err="1">
                <a:ea typeface="Calibri"/>
                <a:cs typeface="Calibri"/>
              </a:rPr>
              <a:t>T_s</a:t>
            </a:r>
            <a:r>
              <a:rPr lang="es-ES" b="1" dirty="0">
                <a:ea typeface="Calibri"/>
                <a:cs typeface="Calibri"/>
              </a:rPr>
              <a:t>=1s</a:t>
            </a:r>
          </a:p>
          <a:p>
            <a:r>
              <a:rPr lang="es-ES" b="1" dirty="0">
                <a:ea typeface="Calibri"/>
                <a:cs typeface="Calibri"/>
              </a:rPr>
              <a:t>Grafique la respuesta al escalón en lazo abierto y compare.</a:t>
            </a:r>
          </a:p>
          <a:p>
            <a:r>
              <a:rPr lang="es-ES" sz="1800" b="1" dirty="0">
                <a:latin typeface="Söhne"/>
              </a:rPr>
              <a:t>Dibuje el diagrama de bloques la función de transferencia en lazo cerrado.</a:t>
            </a:r>
          </a:p>
          <a:p>
            <a:endParaRPr lang="es-ES" b="1" dirty="0">
              <a:latin typeface="Söhne"/>
            </a:endParaRPr>
          </a:p>
          <a:p>
            <a:r>
              <a:rPr lang="es-ES" b="1" dirty="0">
                <a:latin typeface="Söhne"/>
              </a:rPr>
              <a:t>Encuentre la función de transferencia en lazo cerrado para dominio de tiempo continuo y discreto, grafique y compare para </a:t>
            </a:r>
            <a:r>
              <a:rPr lang="es-ES" b="1" dirty="0" err="1">
                <a:latin typeface="Söhne"/>
              </a:rPr>
              <a:t>T_s</a:t>
            </a:r>
            <a:r>
              <a:rPr lang="es-ES" b="1" dirty="0">
                <a:latin typeface="Söhne"/>
              </a:rPr>
              <a:t>=[1, 0.05, 0.2 ]</a:t>
            </a:r>
          </a:p>
          <a:p>
            <a:endParaRPr lang="es-ES" b="1" dirty="0">
              <a:latin typeface="Söhne"/>
            </a:endParaRPr>
          </a:p>
          <a:p>
            <a:r>
              <a:rPr lang="es-ES" sz="1800" b="1" dirty="0">
                <a:latin typeface="Söhne"/>
              </a:rPr>
              <a:t>	</a:t>
            </a:r>
          </a:p>
          <a:p>
            <a:endParaRPr lang="es-ES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1902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6" y="1268973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 dirty="0"/>
              <a:t>Relación entre él plano Z y él plano S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2DD247-01A2-AC64-B59D-3ED1D2BDEE53}"/>
                  </a:ext>
                </a:extLst>
              </p:cNvPr>
              <p:cNvSpPr txBox="1"/>
              <p:nvPr/>
            </p:nvSpPr>
            <p:spPr>
              <a:xfrm>
                <a:off x="2696614" y="3395153"/>
                <a:ext cx="1811585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2DD247-01A2-AC64-B59D-3ED1D2BDE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614" y="3395153"/>
                <a:ext cx="1811585" cy="7564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531C4CD-945C-8E48-7355-13D76ED40211}"/>
                  </a:ext>
                </a:extLst>
              </p:cNvPr>
              <p:cNvSpPr txBox="1"/>
              <p:nvPr/>
            </p:nvSpPr>
            <p:spPr>
              <a:xfrm>
                <a:off x="5857106" y="3118154"/>
                <a:ext cx="828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𝑠𝑇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531C4CD-945C-8E48-7355-13D76ED40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106" y="3118154"/>
                <a:ext cx="828240" cy="276999"/>
              </a:xfrm>
              <a:prstGeom prst="rect">
                <a:avLst/>
              </a:prstGeom>
              <a:blipFill>
                <a:blip r:embed="rId4"/>
                <a:stretch>
                  <a:fillRect l="-3676" t="-4444" r="-58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37955D9-EEA2-467B-D897-B0B41F3D8ABA}"/>
                  </a:ext>
                </a:extLst>
              </p:cNvPr>
              <p:cNvSpPr txBox="1"/>
              <p:nvPr/>
            </p:nvSpPr>
            <p:spPr>
              <a:xfrm>
                <a:off x="5743068" y="3634866"/>
                <a:ext cx="1130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37955D9-EEA2-467B-D897-B0B41F3D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068" y="3634866"/>
                <a:ext cx="1130053" cy="276999"/>
              </a:xfrm>
              <a:prstGeom prst="rect">
                <a:avLst/>
              </a:prstGeom>
              <a:blipFill>
                <a:blip r:embed="rId5"/>
                <a:stretch>
                  <a:fillRect l="-2703" t="-2174" r="-32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87095FAB-7DEA-8FEA-6EB3-BA9CEF17CBE2}"/>
              </a:ext>
            </a:extLst>
          </p:cNvPr>
          <p:cNvSpPr txBox="1"/>
          <p:nvPr/>
        </p:nvSpPr>
        <p:spPr>
          <a:xfrm>
            <a:off x="1475092" y="5870957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 dirty="0"/>
              <a:t> s </a:t>
            </a:r>
            <a:r>
              <a:rPr lang="es-CO" dirty="0"/>
              <a:t>es el operador de Laplace, que es una variable compleja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8933124-C2C0-60A0-EACB-8ABB8F441D34}"/>
                  </a:ext>
                </a:extLst>
              </p:cNvPr>
              <p:cNvSpPr txBox="1"/>
              <p:nvPr/>
            </p:nvSpPr>
            <p:spPr>
              <a:xfrm>
                <a:off x="5583023" y="4238717"/>
                <a:ext cx="1450141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/>
                  <a:t>Z(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/>
                  <a:t>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−|</m:t>
                            </m:r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d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8933124-C2C0-60A0-EACB-8ABB8F441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023" y="4238717"/>
                <a:ext cx="1450141" cy="884281"/>
              </a:xfrm>
              <a:prstGeom prst="rect">
                <a:avLst/>
              </a:prstGeom>
              <a:blipFill>
                <a:blip r:embed="rId6"/>
                <a:stretch>
                  <a:fillRect l="-10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574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5A23D6D-C464-2248-152F-80DC7C25BB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171" b="361"/>
          <a:stretch/>
        </p:blipFill>
        <p:spPr>
          <a:xfrm>
            <a:off x="2163589" y="2013344"/>
            <a:ext cx="4816822" cy="361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83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6" y="1268973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Región de convergencia ROC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DEC0F0C-FB66-B1C6-14EF-527CC41A42C1}"/>
              </a:ext>
            </a:extLst>
          </p:cNvPr>
          <p:cNvSpPr txBox="1"/>
          <p:nvPr/>
        </p:nvSpPr>
        <p:spPr>
          <a:xfrm>
            <a:off x="1043608" y="2780928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>
                <a:effectLst/>
                <a:latin typeface="Söhne"/>
              </a:rPr>
              <a:t>La </a:t>
            </a:r>
            <a:r>
              <a:rPr lang="es-ES" b="1" i="0">
                <a:effectLst/>
                <a:latin typeface="Söhne"/>
              </a:rPr>
              <a:t>ROC</a:t>
            </a:r>
            <a:r>
              <a:rPr lang="es-ES" b="0" i="0">
                <a:effectLst/>
                <a:latin typeface="Söhne"/>
              </a:rPr>
              <a:t> (Región de Convergencia) es un concepto importante en la Transformada Z, que indica las </a:t>
            </a:r>
            <a:r>
              <a:rPr lang="es-ES" b="1" i="0">
                <a:effectLst/>
                <a:latin typeface="Söhne"/>
              </a:rPr>
              <a:t>regiones</a:t>
            </a:r>
            <a:r>
              <a:rPr lang="es-ES" b="0" i="0">
                <a:effectLst/>
                <a:latin typeface="Söhne"/>
              </a:rPr>
              <a:t> del plano complejo en las cuales la Transformada Z </a:t>
            </a:r>
            <a:r>
              <a:rPr lang="es-ES" b="1" i="0">
                <a:effectLst/>
                <a:latin typeface="Söhne"/>
              </a:rPr>
              <a:t>converge</a:t>
            </a:r>
            <a:r>
              <a:rPr lang="es-ES" b="0" i="0">
                <a:effectLst/>
                <a:latin typeface="Söhne"/>
              </a:rPr>
              <a:t> y es válida para representar una secuencia discreta en el dominio complejo. En otras palabras, la ROC es el conjunto de valores de la variable compleja z para los cuales la Transformada Z de una secuencia dada es finita y bien definida.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67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096CD82-0E30-F16D-2899-E5C4D4ADA8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1171" b="361"/>
          <a:stretch/>
        </p:blipFill>
        <p:spPr>
          <a:xfrm>
            <a:off x="4675906" y="3123805"/>
            <a:ext cx="3341215" cy="2507621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ítulo 1">
                <a:extLst>
                  <a:ext uri="{FF2B5EF4-FFF2-40B4-BE49-F238E27FC236}">
                    <a16:creationId xmlns:a16="http://schemas.microsoft.com/office/drawing/2014/main" id="{61C30305-C78C-F687-635F-1E0E3726D4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8960" y="1262745"/>
                <a:ext cx="8039584" cy="116205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s-CO" b="1" dirty="0"/>
                  <a:t>Ejercicio</a:t>
                </a:r>
                <a:br>
                  <a:rPr lang="es-CO" b="1" dirty="0"/>
                </a:br>
                <a:r>
                  <a:rPr lang="es-CO" b="1" dirty="0"/>
                  <a:t>Mapee en el plano z el ejercicio realizado. Para todos los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ζ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CO" b="1" dirty="0"/>
                  <a:t> dados: [0.4, 0.1,0,1,-1]</a:t>
                </a:r>
              </a:p>
            </p:txBody>
          </p:sp>
        </mc:Choice>
        <mc:Fallback xmlns="">
          <p:sp>
            <p:nvSpPr>
              <p:cNvPr id="16" name="Título 1">
                <a:extLst>
                  <a:ext uri="{FF2B5EF4-FFF2-40B4-BE49-F238E27FC236}">
                    <a16:creationId xmlns:a16="http://schemas.microsoft.com/office/drawing/2014/main" id="{61C30305-C78C-F687-635F-1E0E3726D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960" y="1262745"/>
                <a:ext cx="8039584" cy="1162050"/>
              </a:xfrm>
              <a:blipFill>
                <a:blip r:embed="rId5"/>
                <a:stretch>
                  <a:fillRect b="-1204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205A4222-1D03-2542-4C80-D993AEA847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960" y="2424795"/>
            <a:ext cx="3582504" cy="2739890"/>
          </a:xfrm>
          <a:prstGeom prst="rect">
            <a:avLst/>
          </a:prstGeom>
        </p:spPr>
      </p:pic>
      <p:cxnSp>
        <p:nvCxnSpPr>
          <p:cNvPr id="6" name="Conector: curvado 5">
            <a:extLst>
              <a:ext uri="{FF2B5EF4-FFF2-40B4-BE49-F238E27FC236}">
                <a16:creationId xmlns:a16="http://schemas.microsoft.com/office/drawing/2014/main" id="{A3D5E00D-2CE9-F2E3-7CFE-55E077A53593}"/>
              </a:ext>
            </a:extLst>
          </p:cNvPr>
          <p:cNvCxnSpPr>
            <a:cxnSpLocks/>
            <a:stCxn id="15" idx="3"/>
            <a:endCxn id="22" idx="0"/>
          </p:cNvCxnSpPr>
          <p:nvPr/>
        </p:nvCxnSpPr>
        <p:spPr>
          <a:xfrm>
            <a:off x="2432807" y="4377617"/>
            <a:ext cx="718599" cy="9069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A64E0894-1EFA-6421-3BAC-44CC18427B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9165" y="4016448"/>
            <a:ext cx="963642" cy="722337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9565FF1-08B4-60AD-4E03-52A4B9B257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7744" y="5284615"/>
            <a:ext cx="1767323" cy="1363693"/>
          </a:xfrm>
          <a:prstGeom prst="rect">
            <a:avLst/>
          </a:prstGeom>
        </p:spPr>
      </p:pic>
      <p:cxnSp>
        <p:nvCxnSpPr>
          <p:cNvPr id="31" name="Conector: curvado 30">
            <a:extLst>
              <a:ext uri="{FF2B5EF4-FFF2-40B4-BE49-F238E27FC236}">
                <a16:creationId xmlns:a16="http://schemas.microsoft.com/office/drawing/2014/main" id="{B0056B02-FCC3-8C2B-32FB-C4E14DC33450}"/>
              </a:ext>
            </a:extLst>
          </p:cNvPr>
          <p:cNvCxnSpPr>
            <a:cxnSpLocks/>
          </p:cNvCxnSpPr>
          <p:nvPr/>
        </p:nvCxnSpPr>
        <p:spPr>
          <a:xfrm flipV="1">
            <a:off x="3970175" y="4303552"/>
            <a:ext cx="2640868" cy="1662910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curvado 35">
            <a:extLst>
              <a:ext uri="{FF2B5EF4-FFF2-40B4-BE49-F238E27FC236}">
                <a16:creationId xmlns:a16="http://schemas.microsoft.com/office/drawing/2014/main" id="{03F2AEF2-93BD-E2C6-9240-C6E473E0FAF3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4035067" y="4831116"/>
            <a:ext cx="2279623" cy="1135346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curvado 39">
            <a:extLst>
              <a:ext uri="{FF2B5EF4-FFF2-40B4-BE49-F238E27FC236}">
                <a16:creationId xmlns:a16="http://schemas.microsoft.com/office/drawing/2014/main" id="{3930BB98-6289-4B40-45E5-7EC301A85AD8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4035067" y="3488332"/>
            <a:ext cx="1742728" cy="2478130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96F6873-E45B-DA1A-E23E-96316531E1A6}"/>
                  </a:ext>
                </a:extLst>
              </p:cNvPr>
              <p:cNvSpPr txBox="1"/>
              <p:nvPr/>
            </p:nvSpPr>
            <p:spPr>
              <a:xfrm>
                <a:off x="4289665" y="5741709"/>
                <a:ext cx="4642756" cy="6695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0,0625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ζ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+0,25</m:t>
                          </m:r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96F6873-E45B-DA1A-E23E-96316531E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665" y="5741709"/>
                <a:ext cx="4642756" cy="6695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324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318E7-70A2-CAD6-4FE8-F71777DBE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C9773D30-2FC7-BBCB-021F-1460F55AAAAD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3B653CB3-B7C8-61E4-3D7D-094CD6EC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E5653756-A0DE-81ED-256E-9EC9FE9D23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C04B0690-EEA6-59A3-742A-BDDA0A45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498" y="1349210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ES" b="1" dirty="0"/>
              <a:t>TALLER</a:t>
            </a:r>
            <a:endParaRPr lang="es-CO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140AF52-8491-2536-AF18-4855E8FD7AE9}"/>
                  </a:ext>
                </a:extLst>
              </p:cNvPr>
              <p:cNvSpPr txBox="1"/>
              <p:nvPr/>
            </p:nvSpPr>
            <p:spPr>
              <a:xfrm>
                <a:off x="2209596" y="4660897"/>
                <a:ext cx="4580388" cy="667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4500∗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361,2)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140AF52-8491-2536-AF18-4855E8FD7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596" y="4660897"/>
                <a:ext cx="4580388" cy="6674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C7978332-2485-C96A-0010-2463C218A456}"/>
              </a:ext>
            </a:extLst>
          </p:cNvPr>
          <p:cNvSpPr txBox="1"/>
          <p:nvPr/>
        </p:nvSpPr>
        <p:spPr>
          <a:xfrm>
            <a:off x="1100384" y="2517318"/>
            <a:ext cx="7379307" cy="23083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s-ES" b="1" dirty="0"/>
              <a:t>La función de transferencia para el sistema del sistema en lazo cerrado en dominio s, con retroalimentación unitaria 1. Para p=[14.5, 7.248 ] </a:t>
            </a:r>
          </a:p>
          <a:p>
            <a:pPr marL="285750" indent="-285750">
              <a:buFontTx/>
              <a:buChar char="-"/>
            </a:pPr>
            <a:r>
              <a:rPr lang="es-ES" b="1" dirty="0"/>
              <a:t>Halle la función de transferencia en el domino Z para </a:t>
            </a:r>
            <a:r>
              <a:rPr lang="es-ES" b="1" dirty="0" err="1"/>
              <a:t>T_s</a:t>
            </a:r>
            <a:r>
              <a:rPr lang="es-ES" b="1" dirty="0"/>
              <a:t>= </a:t>
            </a:r>
            <a:r>
              <a:rPr lang="es-ES" b="1"/>
              <a:t>[0.01648,0.01</a:t>
            </a:r>
            <a:r>
              <a:rPr lang="es-ES" b="1" dirty="0"/>
              <a:t>, 0.001] usando retenedor de orden cero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ea typeface="Calibri"/>
                <a:cs typeface="Calibri"/>
              </a:rPr>
              <a:t>Grafique y compare la respuesta al escalón para los sistemas de lazo cerrado.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ea typeface="Calibri"/>
                <a:cs typeface="Calibri"/>
              </a:rPr>
              <a:t>Grafique los polos y mapee la trayectoria según </a:t>
            </a:r>
            <a:r>
              <a:rPr lang="es-ES" b="1" dirty="0" err="1">
                <a:ea typeface="Calibri"/>
                <a:cs typeface="Calibri"/>
              </a:rPr>
              <a:t>T_s</a:t>
            </a:r>
            <a:r>
              <a:rPr lang="es-ES" b="1" dirty="0">
                <a:ea typeface="Calibri"/>
                <a:cs typeface="Calibri"/>
              </a:rPr>
              <a:t> en el plano Z.</a:t>
            </a:r>
          </a:p>
          <a:p>
            <a:endParaRPr lang="es-ES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735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2 Subtítulo">
            <a:extLst>
              <a:ext uri="{FF2B5EF4-FFF2-40B4-BE49-F238E27FC236}">
                <a16:creationId xmlns:a16="http://schemas.microsoft.com/office/drawing/2014/main" id="{82ADB8DA-7918-37A3-DE51-3328DCB327C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3" name="Rectángulo 9">
            <a:extLst>
              <a:ext uri="{FF2B5EF4-FFF2-40B4-BE49-F238E27FC236}">
                <a16:creationId xmlns:a16="http://schemas.microsoft.com/office/drawing/2014/main" id="{B1995D40-73A6-142A-D432-9B2655AFF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453" y="6431465"/>
            <a:ext cx="4010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Martes:       18:10 - 20:00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Martes:      20:20 – 21:30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8950EDF3-379C-88CD-7A55-6848E0D67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75829"/>
              </p:ext>
            </p:extLst>
          </p:nvPr>
        </p:nvGraphicFramePr>
        <p:xfrm>
          <a:off x="863588" y="670925"/>
          <a:ext cx="7416824" cy="54839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Intro</a:t>
                      </a:r>
                      <a:r>
                        <a:rPr lang="es-CO" sz="1000" dirty="0"/>
                        <a:t> Matlab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Señales discretas / Digitales.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Transformada Z - Propiedades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Representación Sistemas Transformada Z.</a:t>
                      </a:r>
                    </a:p>
                    <a:p>
                      <a:pPr algn="ctr"/>
                      <a:r>
                        <a:rPr lang="es-CO" sz="1000" dirty="0"/>
                        <a:t>Ecuaciones en diferencia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Sistemas discretos de 1er y 2do orden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Transformada De Fourier - Técnicas de discretización.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Estabilidad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Pruebas de estabilidad </a:t>
                      </a:r>
                      <a:r>
                        <a:rPr lang="es-ES" sz="1000" dirty="0" err="1"/>
                        <a:t>Jury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Lugar geométrico de las raíces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Sistemas de Control 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El controlador 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basado en LGR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ecuaciones polinomiales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37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576605" cy="4691063"/>
          </a:xfrm>
        </p:spPr>
        <p:txBody>
          <a:bodyPr>
            <a:normAutofit/>
          </a:bodyPr>
          <a:lstStyle/>
          <a:p>
            <a:pPr algn="just"/>
            <a:r>
              <a:rPr lang="es-ES" sz="2400" b="0" i="0">
                <a:effectLst/>
                <a:latin typeface="Söhne"/>
              </a:rPr>
              <a:t>Comprender </a:t>
            </a:r>
            <a:r>
              <a:rPr lang="es-ES" sz="2400">
                <a:latin typeface="Söhne"/>
              </a:rPr>
              <a:t>los sistemas de primer y segundo orden en el dominio del tiempo discreto</a:t>
            </a:r>
            <a:r>
              <a:rPr lang="es-ES" sz="2400" b="0" i="0">
                <a:effectLst/>
                <a:latin typeface="Söhne"/>
              </a:rPr>
              <a:t>.</a:t>
            </a:r>
            <a:endParaRPr lang="es-CO" sz="1600"/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145089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078" y="2847975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¿Qué es un sistema de segundo orden?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Sistemas de segundo orden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/>
              <p:nvPr/>
            </p:nvSpPr>
            <p:spPr>
              <a:xfrm>
                <a:off x="1201677" y="2216594"/>
                <a:ext cx="6984776" cy="4849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En el contexto de sistemas lineales e invariantes en el tiempo (LTI), que son fundamentales en la teoría de control, </a:t>
                </a:r>
                <a:r>
                  <a:rPr lang="es-ES" dirty="0">
                    <a:solidFill>
                      <a:schemeClr val="tx1"/>
                    </a:solidFill>
                    <a:latin typeface="Söhne"/>
                  </a:rPr>
                  <a:t>u</a:t>
                </a:r>
                <a:r>
                  <a:rPr lang="es-ES" i="0" dirty="0">
                    <a:effectLst/>
                    <a:latin typeface="Söhne"/>
                  </a:rPr>
                  <a:t>n sistema de segundo orden es un tipo de sistema dinámico o sistema físico que se caracteriza por tener dos polos complejos en su función de transferencia.</a:t>
                </a:r>
                <a:r>
                  <a:rPr lang="es-ES" dirty="0">
                    <a:solidFill>
                      <a:schemeClr val="tx1"/>
                    </a:solidFill>
                    <a:effectLst/>
                  </a:rPr>
                  <a:t> La función de transferencia de un sistema de </a:t>
                </a:r>
                <a:r>
                  <a:rPr lang="es-ES" dirty="0"/>
                  <a:t>segundo</a:t>
                </a:r>
                <a:r>
                  <a:rPr lang="es-ES" dirty="0">
                    <a:solidFill>
                      <a:schemeClr val="tx1"/>
                    </a:solidFill>
                    <a:effectLst/>
                  </a:rPr>
                  <a:t> orden en el dominio de la frecuencia (para sistemas continuos) o en el dominio Z (para sistemas discretos) tiene la forma general:</a:t>
                </a:r>
              </a:p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Para sistemas continuos: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ζ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  <a:p>
                <a:endParaRPr lang="es-ES" dirty="0">
                  <a:latin typeface="KaTeX_Main"/>
                </a:endParaRPr>
              </a:p>
              <a:p>
                <a:pPr algn="l"/>
                <a:r>
                  <a:rPr lang="es-ES" b="0" i="0" dirty="0">
                    <a:effectLst/>
                    <a:latin typeface="Söhne"/>
                  </a:rPr>
                  <a:t>Donde: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b="0" i="1" dirty="0">
                    <a:effectLst/>
                    <a:latin typeface="KaTeX_Math"/>
                  </a:rPr>
                  <a:t>K</a:t>
                </a:r>
                <a:r>
                  <a:rPr lang="es-ES" b="0" i="0" dirty="0">
                    <a:effectLst/>
                    <a:latin typeface="Söhne"/>
                  </a:rPr>
                  <a:t> es la ganancia del sistema.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Söhne"/>
                  </a:rPr>
                  <a:t> w_n^2 es la frecuencia natural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b="0" i="0" dirty="0">
                    <a:effectLst/>
                    <a:latin typeface="Söhne"/>
                  </a:rPr>
                  <a:t> 2</a:t>
                </a:r>
                <a:r>
                  <a:rPr lang="es-ES" b="0" i="0" dirty="0">
                    <a:effectLst/>
                    <a:latin typeface="Söhne"/>
                    <a:ea typeface="Calibri" panose="020F0502020204030204" pitchFamily="34" charset="0"/>
                    <a:cs typeface="Calibri" panose="020F0502020204030204" pitchFamily="34" charset="0"/>
                  </a:rPr>
                  <a:t>ζw_n es el factor de amortiguamiento.</a:t>
                </a:r>
                <a:endParaRPr lang="es-ES" b="0" i="0" dirty="0">
                  <a:effectLst/>
                  <a:latin typeface="Söhne"/>
                </a:endParaRPr>
              </a:p>
              <a:p>
                <a:br>
                  <a:rPr lang="es-ES" b="0" i="0" dirty="0">
                    <a:effectLst/>
                    <a:latin typeface="KaTeX_Main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677" y="2216594"/>
                <a:ext cx="6984776" cy="4849917"/>
              </a:xfrm>
              <a:prstGeom prst="rect">
                <a:avLst/>
              </a:prstGeom>
              <a:blipFill>
                <a:blip r:embed="rId3"/>
                <a:stretch>
                  <a:fillRect l="-698" t="-755" r="-52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94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Modele el Sistemas de segundo orden para el siguiente Circuito.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/>
              <p:nvPr/>
            </p:nvSpPr>
            <p:spPr>
              <a:xfrm>
                <a:off x="1683768" y="3967072"/>
                <a:ext cx="6984776" cy="264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ζ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  <a:p>
                <a:endParaRPr lang="es-ES" dirty="0">
                  <a:latin typeface="KaTeX_Main"/>
                </a:endParaRPr>
              </a:p>
              <a:p>
                <a:pPr algn="l"/>
                <a:r>
                  <a:rPr lang="es-ES" b="0" i="0" dirty="0">
                    <a:effectLst/>
                    <a:latin typeface="Söhne"/>
                  </a:rPr>
                  <a:t>Donde: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b="0" i="1" dirty="0">
                    <a:effectLst/>
                    <a:latin typeface="KaTeX_Math"/>
                  </a:rPr>
                  <a:t>K</a:t>
                </a:r>
                <a:r>
                  <a:rPr lang="es-ES" b="0" i="0" dirty="0">
                    <a:effectLst/>
                    <a:latin typeface="Söhne"/>
                  </a:rPr>
                  <a:t> es la ganancia del sistema.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Söhne"/>
                  </a:rPr>
                  <a:t> w_n^2 es la frecuencia natural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b="0" i="0" dirty="0">
                    <a:effectLst/>
                    <a:latin typeface="Söhne"/>
                  </a:rPr>
                  <a:t> 2</a:t>
                </a:r>
                <a:r>
                  <a:rPr lang="es-ES" b="0" i="0" dirty="0">
                    <a:effectLst/>
                    <a:latin typeface="Söhne"/>
                    <a:ea typeface="Calibri" panose="020F0502020204030204" pitchFamily="34" charset="0"/>
                    <a:cs typeface="Calibri" panose="020F0502020204030204" pitchFamily="34" charset="0"/>
                  </a:rPr>
                  <a:t>ζw_n es el factor de amortiguamiento.</a:t>
                </a:r>
                <a:endParaRPr lang="es-ES" b="0" i="0" dirty="0">
                  <a:effectLst/>
                  <a:latin typeface="Söhne"/>
                </a:endParaRPr>
              </a:p>
              <a:p>
                <a:br>
                  <a:rPr lang="es-ES" b="0" i="0" dirty="0">
                    <a:effectLst/>
                    <a:latin typeface="KaTeX_Main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768" y="3967072"/>
                <a:ext cx="6984776" cy="2643929"/>
              </a:xfrm>
              <a:prstGeom prst="rect">
                <a:avLst/>
              </a:prstGeom>
              <a:blipFill>
                <a:blip r:embed="rId3"/>
                <a:stretch>
                  <a:fillRect l="-69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DA9524A1-163B-3CAF-ADF8-CA5FA7120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312" y="2283507"/>
            <a:ext cx="2741295" cy="143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9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692150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Ejercicio de Repaso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079611" y="1735667"/>
            <a:ext cx="758893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/>
              <a:t>Para la siguiente función de transferencia de un sistema en lazo abierto con retroalimentación unitaria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pPr algn="l"/>
            <a:r>
              <a:rPr lang="es-ES" sz="1600" dirty="0">
                <a:latin typeface="Söhne"/>
              </a:rPr>
              <a:t>*Encuentre la función de transferencia en lazo cerrado.</a:t>
            </a:r>
          </a:p>
          <a:p>
            <a:pPr algn="l"/>
            <a:r>
              <a:rPr lang="es-ES" sz="1600" dirty="0">
                <a:latin typeface="Söhne"/>
              </a:rPr>
              <a:t>*Dibuje el diagrama de bloques la función de transferencia en lazo cerrado.</a:t>
            </a:r>
          </a:p>
          <a:p>
            <a:pPr algn="l"/>
            <a:r>
              <a:rPr lang="es-ES" sz="1600" dirty="0">
                <a:latin typeface="Söhne"/>
              </a:rPr>
              <a:t>*Usando la ecuación característica del sistema encuentre la relación con el plano S.</a:t>
            </a:r>
          </a:p>
          <a:p>
            <a:pPr algn="l"/>
            <a:r>
              <a:rPr lang="es-ES" sz="1600" dirty="0">
                <a:latin typeface="Söhne"/>
              </a:rPr>
              <a:t>*Encuentre la frecuencia natural</a:t>
            </a:r>
          </a:p>
          <a:p>
            <a:pPr algn="l"/>
            <a:r>
              <a:rPr lang="es-ES" sz="1600" dirty="0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*E</a:t>
            </a:r>
            <a:r>
              <a:rPr lang="es-ES" sz="1600" b="0" i="0" dirty="0">
                <a:effectLst/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l factor de amortiguamiento.</a:t>
            </a:r>
          </a:p>
          <a:p>
            <a:pPr algn="l"/>
            <a:r>
              <a:rPr lang="es-ES" sz="1600" dirty="0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*Grafique las raíces del sistema en el plano S</a:t>
            </a:r>
          </a:p>
          <a:p>
            <a:pPr algn="l"/>
            <a:r>
              <a:rPr lang="es-ES" sz="1600" dirty="0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*Tiempo de retardo</a:t>
            </a:r>
          </a:p>
          <a:p>
            <a:pPr algn="l"/>
            <a:r>
              <a:rPr lang="es-ES" sz="1600" dirty="0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s-ES" sz="1600" dirty="0" err="1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Sobreelongación</a:t>
            </a:r>
            <a:r>
              <a:rPr lang="es-ES" sz="1600" dirty="0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dirty="0" err="1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Mp</a:t>
            </a:r>
            <a:endParaRPr lang="es-ES" sz="1600" b="0" i="0" dirty="0">
              <a:effectLst/>
              <a:latin typeface="Söhne"/>
            </a:endParaRPr>
          </a:p>
          <a:p>
            <a:r>
              <a:rPr lang="en-US" sz="1600" dirty="0"/>
              <a:t>*</a:t>
            </a:r>
            <a:r>
              <a:rPr lang="en-US" sz="1600" dirty="0" err="1"/>
              <a:t>Grafique</a:t>
            </a:r>
            <a:r>
              <a:rPr lang="en-US" sz="1600" dirty="0"/>
              <a:t> las </a:t>
            </a:r>
            <a:r>
              <a:rPr lang="en-US" sz="1600" dirty="0" err="1"/>
              <a:t>señales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dominio</a:t>
            </a:r>
            <a:r>
              <a:rPr lang="en-US" sz="1600" dirty="0"/>
              <a:t> del </a:t>
            </a:r>
            <a:r>
              <a:rPr lang="en-US" sz="1600" dirty="0" err="1"/>
              <a:t>tiempo</a:t>
            </a:r>
            <a:r>
              <a:rPr lang="en-US" sz="1600" dirty="0"/>
              <a:t>.</a:t>
            </a:r>
          </a:p>
          <a:p>
            <a:r>
              <a:rPr lang="en-US" sz="1600" dirty="0"/>
              <a:t>*</a:t>
            </a:r>
            <a:r>
              <a:rPr lang="en-US" sz="1600" dirty="0" err="1"/>
              <a:t>Grafique</a:t>
            </a:r>
            <a:r>
              <a:rPr lang="en-US" sz="1600" dirty="0"/>
              <a:t> la </a:t>
            </a:r>
            <a:r>
              <a:rPr lang="en-US" sz="1600" dirty="0" err="1"/>
              <a:t>envolvente</a:t>
            </a:r>
            <a:r>
              <a:rPr lang="en-US" sz="1600" dirty="0"/>
              <a:t>.</a:t>
            </a:r>
          </a:p>
          <a:p>
            <a:r>
              <a:rPr lang="en-US" sz="1600" dirty="0"/>
              <a:t>*</a:t>
            </a:r>
            <a:r>
              <a:rPr lang="en-US" sz="1600" dirty="0" err="1"/>
              <a:t>Tiempo</a:t>
            </a:r>
            <a:r>
              <a:rPr lang="en-US" sz="1600" dirty="0"/>
              <a:t> de </a:t>
            </a:r>
            <a:r>
              <a:rPr lang="en-US" sz="1600" dirty="0" err="1"/>
              <a:t>asentamiento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A627DF2-87E8-478C-03B1-91C42DE1B811}"/>
                  </a:ext>
                </a:extLst>
              </p:cNvPr>
              <p:cNvSpPr txBox="1"/>
              <p:nvPr/>
            </p:nvSpPr>
            <p:spPr>
              <a:xfrm>
                <a:off x="2267744" y="2030854"/>
                <a:ext cx="4580388" cy="941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s-ES" dirty="0">
                  <a:solidFill>
                    <a:schemeClr val="tx1"/>
                  </a:solidFill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0,25</m:t>
                          </m:r>
                        </m:num>
                        <m:den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A627DF2-87E8-478C-03B1-91C42DE1B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030854"/>
                <a:ext cx="4580388" cy="9414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F4CD11F0-DFCA-CC07-126D-888DD0F0C5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8765505"/>
                  </p:ext>
                </p:extLst>
              </p:nvPr>
            </p:nvGraphicFramePr>
            <p:xfrm>
              <a:off x="8246171" y="3564262"/>
              <a:ext cx="656379" cy="259588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56379">
                      <a:extLst>
                        <a:ext uri="{9D8B030D-6E8A-4147-A177-3AD203B41FA5}">
                          <a16:colId xmlns:a16="http://schemas.microsoft.com/office/drawing/2014/main" val="42178125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2611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2474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0,1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993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0,2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2150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0,4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6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0,8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8813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66816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F4CD11F0-DFCA-CC07-126D-888DD0F0C5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8765505"/>
                  </p:ext>
                </p:extLst>
              </p:nvPr>
            </p:nvGraphicFramePr>
            <p:xfrm>
              <a:off x="8246171" y="3564262"/>
              <a:ext cx="656379" cy="259588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56379">
                      <a:extLst>
                        <a:ext uri="{9D8B030D-6E8A-4147-A177-3AD203B41FA5}">
                          <a16:colId xmlns:a16="http://schemas.microsoft.com/office/drawing/2014/main" val="42178125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5"/>
                          <a:stretch>
                            <a:fillRect t="-1639" r="-917" b="-6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2611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2474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0,1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993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0,2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2150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0,4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6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0,8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8813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668163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26" name="Picture 2" descr="Sistemas de segundo orden – Sistemas de control – dademuchconnection">
            <a:extLst>
              <a:ext uri="{FF2B5EF4-FFF2-40B4-BE49-F238E27FC236}">
                <a16:creationId xmlns:a16="http://schemas.microsoft.com/office/drawing/2014/main" id="{3F5CF9DC-39CD-3CDC-E0B9-18DDB8C9A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159" y="5811011"/>
            <a:ext cx="3359679" cy="100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31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692150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Ejercicio de Repaso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73FAF0B-C2E2-C9F2-7112-1EB60452E8ED}"/>
                  </a:ext>
                </a:extLst>
              </p:cNvPr>
              <p:cNvSpPr txBox="1"/>
              <p:nvPr/>
            </p:nvSpPr>
            <p:spPr>
              <a:xfrm>
                <a:off x="3418703" y="2768978"/>
                <a:ext cx="2306592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73FAF0B-C2E2-C9F2-7112-1EB60452E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703" y="2768978"/>
                <a:ext cx="2306592" cy="5927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6B4B697C-994E-F1A4-5D65-495C99EA75D7}"/>
              </a:ext>
            </a:extLst>
          </p:cNvPr>
          <p:cNvSpPr txBox="1"/>
          <p:nvPr/>
        </p:nvSpPr>
        <p:spPr>
          <a:xfrm>
            <a:off x="1079611" y="1854200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/>
              <a:t>Recuerde</a:t>
            </a:r>
            <a:r>
              <a:rPr lang="en-US"/>
              <a:t>:</a:t>
            </a:r>
          </a:p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5FC2C3E-9FBE-E4A1-7006-9ACF4DE3A85B}"/>
                  </a:ext>
                </a:extLst>
              </p:cNvPr>
              <p:cNvSpPr txBox="1"/>
              <p:nvPr/>
            </p:nvSpPr>
            <p:spPr>
              <a:xfrm>
                <a:off x="3810732" y="3515253"/>
                <a:ext cx="1618905" cy="5454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ζ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  <m:t>ζ</m:t>
                                      </m:r>
                                    </m:e>
                                    <m:sup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5FC2C3E-9FBE-E4A1-7006-9ACF4DE3A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732" y="3515253"/>
                <a:ext cx="1618905" cy="5454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A066AB7-76F9-7FE7-1E68-BE9DEEC17CBF}"/>
                  </a:ext>
                </a:extLst>
              </p:cNvPr>
              <p:cNvSpPr txBox="1"/>
              <p:nvPr/>
            </p:nvSpPr>
            <p:spPr>
              <a:xfrm>
                <a:off x="3810732" y="4276353"/>
                <a:ext cx="1522533" cy="429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O" b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sSub>
                          <m:sSub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π</m:t>
                        </m:r>
                      </m:num>
                      <m:den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ad>
                          <m:radPr>
                            <m:degHide m:val="on"/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ζ</m:t>
                                </m:r>
                              </m:e>
                              <m:sup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A066AB7-76F9-7FE7-1E68-BE9DEEC17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732" y="4276353"/>
                <a:ext cx="1522533" cy="429733"/>
              </a:xfrm>
              <a:prstGeom prst="rect">
                <a:avLst/>
              </a:prstGeom>
              <a:blipFill>
                <a:blip r:embed="rId6"/>
                <a:stretch>
                  <a:fillRect l="-1200" r="-160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615A191-42BE-A20E-4011-0E869E8818E8}"/>
                  </a:ext>
                </a:extLst>
              </p:cNvPr>
              <p:cNvSpPr txBox="1"/>
              <p:nvPr/>
            </p:nvSpPr>
            <p:spPr>
              <a:xfrm>
                <a:off x="3745019" y="5074705"/>
                <a:ext cx="1235595" cy="426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O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|2%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ζ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615A191-42BE-A20E-4011-0E869E881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019" y="5074705"/>
                <a:ext cx="1235595" cy="426271"/>
              </a:xfrm>
              <a:prstGeom prst="rect">
                <a:avLst/>
              </a:prstGeom>
              <a:blipFill>
                <a:blip r:embed="rId7"/>
                <a:stretch>
                  <a:fillRect l="-1478" r="-640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515AE0B-A5BF-91D4-4676-0EA23ED09C91}"/>
                  </a:ext>
                </a:extLst>
              </p:cNvPr>
              <p:cNvSpPr txBox="1"/>
              <p:nvPr/>
            </p:nvSpPr>
            <p:spPr>
              <a:xfrm>
                <a:off x="3821029" y="5677054"/>
                <a:ext cx="2039854" cy="427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O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CO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ζ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515AE0B-A5BF-91D4-4676-0EA23ED09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029" y="5677054"/>
                <a:ext cx="2039854" cy="427746"/>
              </a:xfrm>
              <a:prstGeom prst="rect">
                <a:avLst/>
              </a:prstGeom>
              <a:blipFill>
                <a:blip r:embed="rId8"/>
                <a:stretch>
                  <a:fillRect l="-1198" r="-119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00FF5B6-C55B-3319-26E0-235C16FD2186}"/>
                  </a:ext>
                </a:extLst>
              </p:cNvPr>
              <p:cNvSpPr txBox="1"/>
              <p:nvPr/>
            </p:nvSpPr>
            <p:spPr>
              <a:xfrm>
                <a:off x="4069456" y="1952039"/>
                <a:ext cx="1005083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00FF5B6-C55B-3319-26E0-235C16FD2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456" y="1952039"/>
                <a:ext cx="1005083" cy="5250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46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FF928BE5-6AE2-6310-0D7F-4CA46BD1E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808" y="3119267"/>
            <a:ext cx="3245610" cy="256312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D3507FA-FBC9-1120-4423-31AEF617C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402" y="2923350"/>
            <a:ext cx="3517523" cy="262009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9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692150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Solución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B4B697C-994E-F1A4-5D65-495C99EA75D7}"/>
              </a:ext>
            </a:extLst>
          </p:cNvPr>
          <p:cNvSpPr txBox="1"/>
          <p:nvPr/>
        </p:nvSpPr>
        <p:spPr>
          <a:xfrm>
            <a:off x="1079611" y="1854200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E7FF41C-6F74-84A7-D28B-4DC79F7AFE54}"/>
                  </a:ext>
                </a:extLst>
              </p:cNvPr>
              <p:cNvSpPr txBox="1"/>
              <p:nvPr/>
            </p:nvSpPr>
            <p:spPr>
              <a:xfrm>
                <a:off x="1079611" y="6001149"/>
                <a:ext cx="3166764" cy="608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0,4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4∗0,25−0,4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E7FF41C-6F74-84A7-D28B-4DC79F7AF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11" y="6001149"/>
                <a:ext cx="3166764" cy="6086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: curvado 11">
            <a:extLst>
              <a:ext uri="{FF2B5EF4-FFF2-40B4-BE49-F238E27FC236}">
                <a16:creationId xmlns:a16="http://schemas.microsoft.com/office/drawing/2014/main" id="{279A2A91-214A-7324-0A64-DFD991EB802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67312" y="5168182"/>
            <a:ext cx="1498570" cy="7759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1CF6FE85-15A0-88AE-42BC-BC5E69B603B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87059" y="4448316"/>
            <a:ext cx="2571006" cy="8640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C3C04F9C-09D1-E997-7173-432E4AC06A11}"/>
                  </a:ext>
                </a:extLst>
              </p:cNvPr>
              <p:cNvSpPr txBox="1"/>
              <p:nvPr/>
            </p:nvSpPr>
            <p:spPr>
              <a:xfrm>
                <a:off x="6226762" y="1854200"/>
                <a:ext cx="1778051" cy="533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0,4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0,4</m:t>
                                      </m:r>
                                    </m:e>
                                    <m:sup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C3C04F9C-09D1-E997-7173-432E4AC06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762" y="1854200"/>
                <a:ext cx="1778051" cy="5332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: curvado 21">
            <a:extLst>
              <a:ext uri="{FF2B5EF4-FFF2-40B4-BE49-F238E27FC236}">
                <a16:creationId xmlns:a16="http://schemas.microsoft.com/office/drawing/2014/main" id="{9D95AD10-6D3B-BBED-E518-7F385B54143F}"/>
              </a:ext>
            </a:extLst>
          </p:cNvPr>
          <p:cNvCxnSpPr>
            <a:cxnSpLocks/>
          </p:cNvCxnSpPr>
          <p:nvPr/>
        </p:nvCxnSpPr>
        <p:spPr>
          <a:xfrm rot="5400000">
            <a:off x="5704724" y="2491742"/>
            <a:ext cx="872040" cy="6878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5F55D18-9F9F-CE41-D6D1-5FEDCF35C870}"/>
                  </a:ext>
                </a:extLst>
              </p:cNvPr>
              <p:cNvSpPr txBox="1"/>
              <p:nvPr/>
            </p:nvSpPr>
            <p:spPr>
              <a:xfrm>
                <a:off x="4754753" y="6090596"/>
                <a:ext cx="1673600" cy="429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O" b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sSub>
                          <m:sSub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π</m:t>
                        </m:r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0,5∗</m:t>
                        </m:r>
                        <m:rad>
                          <m:radPr>
                            <m:degHide m:val="on"/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0,4</m:t>
                                </m:r>
                              </m:e>
                              <m:sup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5F55D18-9F9F-CE41-D6D1-5FEDCF35C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753" y="6090596"/>
                <a:ext cx="1673600" cy="429733"/>
              </a:xfrm>
              <a:prstGeom prst="rect">
                <a:avLst/>
              </a:prstGeom>
              <a:blipFill>
                <a:blip r:embed="rId8"/>
                <a:stretch>
                  <a:fillRect l="-1455" r="-1455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8B655DCE-B89A-E3AA-F8C3-BDF9D807DF05}"/>
              </a:ext>
            </a:extLst>
          </p:cNvPr>
          <p:cNvCxnSpPr>
            <a:cxnSpLocks/>
          </p:cNvCxnSpPr>
          <p:nvPr/>
        </p:nvCxnSpPr>
        <p:spPr>
          <a:xfrm flipV="1">
            <a:off x="5004025" y="5444265"/>
            <a:ext cx="792771" cy="741029"/>
          </a:xfrm>
          <a:prstGeom prst="curvedConnector3">
            <a:avLst>
              <a:gd name="adj1" fmla="val 1007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63EFB7AC-1772-324D-3BC3-4977488A3BDE}"/>
              </a:ext>
            </a:extLst>
          </p:cNvPr>
          <p:cNvCxnSpPr/>
          <p:nvPr/>
        </p:nvCxnSpPr>
        <p:spPr>
          <a:xfrm>
            <a:off x="5796796" y="3271710"/>
            <a:ext cx="0" cy="2172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3523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Props1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5820C3-FD82-4EFC-BF14-EAF1F9613F52}">
  <ds:schemaRefs>
    <ds:schemaRef ds:uri="669280c1-d17e-4d1d-bd7f-b4f14cc6bf1d"/>
    <ds:schemaRef ds:uri="bdc56f61-abc0-4f7e-bfec-a93ccd1ae8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825853C-1B27-4995-A583-4D39F900BB7F}">
  <ds:schemaRefs>
    <ds:schemaRef ds:uri="669280c1-d17e-4d1d-bd7f-b4f14cc6bf1d"/>
    <ds:schemaRef ds:uri="bdc56f61-abc0-4f7e-bfec-a93ccd1ae8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Words>2495</Words>
  <Application>Microsoft Office PowerPoint</Application>
  <PresentationFormat>Carta (216 x 279 mm)</PresentationFormat>
  <Paragraphs>391</Paragraphs>
  <Slides>17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KaTeX_Main</vt:lpstr>
      <vt:lpstr>KaTeX_Math</vt:lpstr>
      <vt:lpstr>Menlo</vt:lpstr>
      <vt:lpstr>Söhne</vt:lpstr>
      <vt:lpstr>Tema de Office</vt:lpstr>
      <vt:lpstr>1</vt:lpstr>
      <vt:lpstr>2</vt:lpstr>
      <vt:lpstr>OBJETIVO</vt:lpstr>
      <vt:lpstr>¿Qué es un sistema de segundo orden?</vt:lpstr>
      <vt:lpstr>Sistemas de segundo orden</vt:lpstr>
      <vt:lpstr>Modele el Sistemas de segundo orden para el siguiente Circuito.</vt:lpstr>
      <vt:lpstr>Ejercicio de Repaso</vt:lpstr>
      <vt:lpstr>Ejercicio de Repaso</vt:lpstr>
      <vt:lpstr>Solución</vt:lpstr>
      <vt:lpstr>Sistemas de segundo orden</vt:lpstr>
      <vt:lpstr>Sistemas de segundo orden</vt:lpstr>
      <vt:lpstr>Ejercicio</vt:lpstr>
      <vt:lpstr>Relación entre él plano Z y él plano S</vt:lpstr>
      <vt:lpstr>Presentación de PowerPoint</vt:lpstr>
      <vt:lpstr>Región de convergencia ROC</vt:lpstr>
      <vt:lpstr>Ejercicio Mapee en el plano z el ejercicio realizado. Para todos los ζw_n dados: [0.4, 0.1,0,1,-1]</vt:lpstr>
      <vt:lpstr>TALLER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8</cp:revision>
  <dcterms:created xsi:type="dcterms:W3CDTF">2008-03-11T21:51:34Z</dcterms:created>
  <dcterms:modified xsi:type="dcterms:W3CDTF">2025-04-09T21:55:50Z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