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94" r:id="rId16"/>
    <p:sldId id="292" r:id="rId17"/>
    <p:sldId id="293" r:id="rId18"/>
    <p:sldId id="280" r:id="rId19"/>
    <p:sldId id="284" r:id="rId2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94"/>
            <p14:sldId id="292"/>
            <p14:sldId id="293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B9C9A-4A92-4012-8653-FF8E3D8ACF65}" v="1" dt="2025-01-13T19:24:20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68" autoAdjust="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del">
          <ac:chgData name="JHEYSON FABIAN VILLAVISAN BUITRAGO" userId="e5ced5c2-d787-455d-b115-4f08a699b8c8" providerId="ADAL" clId="{8D5B9C9A-4A92-4012-8653-FF8E3D8ACF65}" dt="2025-01-13T19:24:19.988" v="0" actId="478"/>
          <ac:graphicFrameMkLst>
            <pc:docMk/>
            <pc:sldMk cId="2505371292" sldId="270"/>
            <ac:graphicFrameMk id="2" creationId="{F3F82246-C76E-451D-EA87-CDDDEC715557}"/>
          </ac:graphicFrameMkLst>
        </pc:graphicFrameChg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err="1">
                <a:effectLst/>
                <a:latin typeface="Menlo"/>
              </a:rPr>
              <a:t>clear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 = c2d(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), </a:t>
            </a:r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0:1:40;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n] = step(</a:t>
            </a:r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, n);</a:t>
            </a: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y,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zeta = 0.4;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Razón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numerator = k * tau^2;</a:t>
            </a:r>
          </a:p>
          <a:p>
            <a:r>
              <a:rPr lang="en-US" sz="1800" b="0" i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>
                <a:effectLst/>
                <a:latin typeface="Menlo"/>
              </a:rPr>
              <a:t>G_s = k*</a:t>
            </a:r>
            <a:r>
              <a:rPr lang="en-US" sz="1800" b="0" i="0" err="1">
                <a:effectLst/>
                <a:latin typeface="Menlo"/>
              </a:rPr>
              <a:t>tf</a:t>
            </a:r>
            <a:r>
              <a:rPr lang="en-US" sz="1800" b="0" i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poles = pole(G_s);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zeros = zero(G_s);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>
                <a:effectLst/>
                <a:latin typeface="Menlo"/>
              </a:rPr>
              <a:t>plot(real(poles),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(poles),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10,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r>
              <a:rPr lang="en-US" sz="1800" b="0" i="0">
                <a:effectLst/>
                <a:latin typeface="Menlo"/>
              </a:rPr>
              <a:t>hold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plot(real(zeros),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(zeros),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8,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 = </a:t>
            </a:r>
            <a:r>
              <a:rPr lang="en-US" sz="1800" b="0" i="0" err="1">
                <a:effectLst/>
                <a:latin typeface="Menlo"/>
              </a:rPr>
              <a:t>gca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 err="1">
                <a:effectLst/>
                <a:latin typeface="Menlo"/>
              </a:rPr>
              <a:t>ax.XAxisLocation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ax.YAxisLocation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plot([-10 10], [0 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plot([0 0], [-10 10],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legend(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err="1"/>
              <a:t>clear</a:t>
            </a:r>
            <a:endParaRPr lang="en-US"/>
          </a:p>
          <a:p>
            <a:r>
              <a:rPr lang="es-ES"/>
              <a:t>% Coeficientes de la función de transferencia en el dominio S</a:t>
            </a:r>
          </a:p>
          <a:p>
            <a:r>
              <a:rPr lang="es-ES" err="1"/>
              <a:t>num_s</a:t>
            </a:r>
            <a:r>
              <a:rPr lang="es-ES"/>
              <a:t> = [0.0625];</a:t>
            </a:r>
            <a:endParaRPr lang="es-ES">
              <a:cs typeface="Calibri"/>
            </a:endParaRPr>
          </a:p>
          <a:p>
            <a:r>
              <a:rPr lang="es-ES" err="1"/>
              <a:t>den_s</a:t>
            </a:r>
            <a:r>
              <a:rPr lang="es-ES"/>
              <a:t> = [1, -1, 0.25];</a:t>
            </a:r>
          </a:p>
          <a:p>
            <a:r>
              <a:rPr lang="es-ES"/>
              <a:t>% Tiempo de muestreo</a:t>
            </a:r>
          </a:p>
          <a:p>
            <a:r>
              <a:rPr lang="es-ES" err="1"/>
              <a:t>Ts</a:t>
            </a:r>
            <a:r>
              <a:rPr lang="es-ES"/>
              <a:t> = 1; % Ajusta el tiempo de muestreo según tus necesidades</a:t>
            </a:r>
            <a:endParaRPr lang="es-ES">
              <a:cs typeface="Calibri"/>
            </a:endParaRPr>
          </a:p>
          <a:p>
            <a:r>
              <a:rPr lang="es-ES"/>
              <a:t>% Convertir la función de transferencia al dominio Z</a:t>
            </a:r>
          </a:p>
          <a:p>
            <a:r>
              <a:rPr lang="es-ES" err="1"/>
              <a:t>sys_z</a:t>
            </a:r>
            <a:r>
              <a:rPr lang="es-ES"/>
              <a:t> = c2d(</a:t>
            </a:r>
            <a:r>
              <a:rPr lang="es-ES" err="1"/>
              <a:t>tf</a:t>
            </a:r>
            <a:r>
              <a:rPr lang="es-ES"/>
              <a:t>(</a:t>
            </a:r>
            <a:r>
              <a:rPr lang="es-ES" err="1"/>
              <a:t>num_s</a:t>
            </a:r>
            <a:r>
              <a:rPr lang="es-ES"/>
              <a:t>, </a:t>
            </a:r>
            <a:r>
              <a:rPr lang="es-ES" err="1"/>
              <a:t>den_s</a:t>
            </a:r>
            <a:r>
              <a:rPr lang="es-ES"/>
              <a:t>), </a:t>
            </a:r>
            <a:r>
              <a:rPr lang="es-ES" err="1"/>
              <a:t>Ts</a:t>
            </a:r>
            <a:r>
              <a:rPr lang="es-ES"/>
              <a:t>, '</a:t>
            </a:r>
            <a:r>
              <a:rPr lang="es-ES" err="1"/>
              <a:t>zoh</a:t>
            </a:r>
            <a:r>
              <a:rPr lang="es-ES"/>
              <a:t>')</a:t>
            </a:r>
          </a:p>
          <a:p>
            <a:r>
              <a:rPr lang="es-ES"/>
              <a:t>% Calcular la respuesta al escalón en el dominio Z</a:t>
            </a:r>
          </a:p>
          <a:p>
            <a:r>
              <a:rPr lang="es-ES"/>
              <a:t>n = 0:1:90; % Vector de tiempo discreto</a:t>
            </a:r>
          </a:p>
          <a:p>
            <a:r>
              <a:rPr lang="es-ES"/>
              <a:t>[y, n] = step(</a:t>
            </a:r>
            <a:r>
              <a:rPr lang="es-ES" err="1"/>
              <a:t>sys_z</a:t>
            </a:r>
            <a:r>
              <a:rPr lang="es-ES"/>
              <a:t>, n);</a:t>
            </a:r>
          </a:p>
          <a:p>
            <a:r>
              <a:rPr lang="es-ES"/>
              <a:t>% Graficar la respuesta al escalón en el dominio Z </a:t>
            </a:r>
          </a:p>
          <a:p>
            <a:r>
              <a:rPr lang="es-ES" err="1"/>
              <a:t>stem</a:t>
            </a:r>
            <a:r>
              <a:rPr lang="es-ES"/>
              <a:t>(n, y, 'b', '</a:t>
            </a:r>
            <a:r>
              <a:rPr lang="es-ES" err="1"/>
              <a:t>filled</a:t>
            </a:r>
            <a:r>
              <a:rPr lang="es-ES"/>
              <a:t>');</a:t>
            </a:r>
          </a:p>
          <a:p>
            <a:r>
              <a:rPr lang="es-ES" err="1"/>
              <a:t>xlabel</a:t>
            </a:r>
            <a:r>
              <a:rPr lang="es-ES"/>
              <a:t>('Muestras (n)');</a:t>
            </a:r>
          </a:p>
          <a:p>
            <a:r>
              <a:rPr lang="es-ES" err="1"/>
              <a:t>ylabel</a:t>
            </a:r>
            <a:r>
              <a:rPr lang="es-ES"/>
              <a:t>('Respuesta al escalón');</a:t>
            </a:r>
          </a:p>
          <a:p>
            <a:r>
              <a:rPr lang="es-ES" err="1"/>
              <a:t>title</a:t>
            </a:r>
            <a:r>
              <a:rPr lang="es-ES"/>
              <a:t>('Respuesta al escalón en el dominio Z');</a:t>
            </a:r>
          </a:p>
          <a:p>
            <a:r>
              <a:rPr lang="es-ES" err="1"/>
              <a:t>grid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;</a:t>
            </a:r>
          </a:p>
          <a:p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02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 en la clase pasada.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l="-1137" r="-1820" b="-12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br>
              <a:rPr lang="es-ES" b="1" dirty="0"/>
            </a:br>
            <a:r>
              <a:rPr lang="es-ES" b="1" dirty="0"/>
              <a:t>¡No calificable!</a:t>
            </a:r>
            <a:br>
              <a:rPr lang="es-ES" b="1" dirty="0"/>
            </a:b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100384" y="2517318"/>
            <a:ext cx="737930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la función de transferencia para p=181,2 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Identifique el tiempo de los mínimos y máximos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Con base en el </a:t>
            </a:r>
            <a:r>
              <a:rPr lang="es-ES" b="1" dirty="0" err="1"/>
              <a:t>item</a:t>
            </a:r>
            <a:r>
              <a:rPr lang="es-ES" b="1" dirty="0"/>
              <a:t> anterior defina </a:t>
            </a:r>
            <a:r>
              <a:rPr lang="es-ES" b="1" dirty="0" err="1"/>
              <a:t>Ts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domino Z variando </a:t>
            </a:r>
            <a:r>
              <a:rPr lang="es-ES" b="1" dirty="0" err="1"/>
              <a:t>Ts</a:t>
            </a:r>
            <a:r>
              <a:rPr lang="es-ES" b="1" dirty="0"/>
              <a:t> y </a:t>
            </a:r>
            <a:r>
              <a:rPr lang="es-ES" b="1" dirty="0" err="1"/>
              <a:t>traze</a:t>
            </a:r>
            <a:r>
              <a:rPr lang="es-ES" b="1" dirty="0"/>
              <a:t> una trayectoria.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33737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33737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2402</Words>
  <Application>Microsoft Office PowerPoint</Application>
  <PresentationFormat>Carta (216 x 279 mm)</PresentationFormat>
  <Paragraphs>381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Relación entre él plano Z y él plano S</vt:lpstr>
      <vt:lpstr>Presentación de PowerPoint</vt:lpstr>
      <vt:lpstr>Región de convergencia ROC</vt:lpstr>
      <vt:lpstr>Ejercicio Mapee en el plano z el ejercicio realizado en la clase pasada. Para todos los ζw_n dados: [0.4, 0.1,0,1,-1]</vt:lpstr>
      <vt:lpstr>TALLER ¡No calificable!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2025-01-13T19:56:50Z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