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4" r:id="rId6"/>
    <p:sldId id="278" r:id="rId7"/>
    <p:sldId id="280" r:id="rId8"/>
    <p:sldId id="261" r:id="rId9"/>
    <p:sldId id="277" r:id="rId10"/>
    <p:sldId id="268" r:id="rId11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4"/>
            <p14:sldId id="278"/>
            <p14:sldId id="280"/>
            <p14:sldId id="261"/>
            <p14:sldId id="27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B0DAA1-1048-4778-812B-4C8001587C1C}" v="3" dt="2025-08-11T15:51:55.703"/>
    <p1510:client id="{F79B9C98-3508-CE4C-8562-48AA040C5ED0}" v="69" dt="2025-08-11T01:23:52.9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9" autoAdjust="0"/>
    <p:restoredTop sz="94719"/>
  </p:normalViewPr>
  <p:slideViewPr>
    <p:cSldViewPr>
      <p:cViewPr varScale="1">
        <p:scale>
          <a:sx n="105" d="100"/>
          <a:sy n="105" d="100"/>
        </p:scale>
        <p:origin x="166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26B0DAA1-1048-4778-812B-4C8001587C1C}"/>
    <pc:docChg chg="modSld">
      <pc:chgData name="JHEYSON FABIAN VILLAVISAN BUITRAGO" userId="e5ced5c2-d787-455d-b115-4f08a699b8c8" providerId="ADAL" clId="{26B0DAA1-1048-4778-812B-4C8001587C1C}" dt="2025-08-11T15:52:03.417" v="5" actId="1076"/>
      <pc:docMkLst>
        <pc:docMk/>
      </pc:docMkLst>
      <pc:sldChg chg="modSp mod">
        <pc:chgData name="JHEYSON FABIAN VILLAVISAN BUITRAGO" userId="e5ced5c2-d787-455d-b115-4f08a699b8c8" providerId="ADAL" clId="{26B0DAA1-1048-4778-812B-4C8001587C1C}" dt="2025-08-11T15:52:03.417" v="5" actId="1076"/>
        <pc:sldMkLst>
          <pc:docMk/>
          <pc:sldMk cId="0" sldId="268"/>
        </pc:sldMkLst>
        <pc:spChg chg="mod">
          <ac:chgData name="JHEYSON FABIAN VILLAVISAN BUITRAGO" userId="e5ced5c2-d787-455d-b115-4f08a699b8c8" providerId="ADAL" clId="{26B0DAA1-1048-4778-812B-4C8001587C1C}" dt="2025-08-11T15:52:03.417" v="5" actId="1076"/>
          <ac:spMkLst>
            <pc:docMk/>
            <pc:sldMk cId="0" sldId="268"/>
            <ac:spMk id="3" creationId="{008BB48C-FC05-3615-A776-2D1677A4E9F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4CCF41-E523-4B32-A88F-4ED36F50A7EE}" type="doc">
      <dgm:prSet loTypeId="urn:microsoft.com/office/officeart/2005/8/layout/vList3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D0BAE93D-92CE-4386-A939-05D6FBBDB36E}">
      <dgm:prSet phldrT="[Texto]"/>
      <dgm:spPr/>
      <dgm:t>
        <a:bodyPr/>
        <a:lstStyle/>
        <a:p>
          <a:r>
            <a:rPr lang="es-CO" dirty="0"/>
            <a:t>Proyecto 80% + Asistencia 20%</a:t>
          </a:r>
        </a:p>
      </dgm:t>
    </dgm:pt>
    <dgm:pt modelId="{85D8870B-EED2-432A-A8B6-89522CDB9ECF}" type="parTrans" cxnId="{E327149D-DC7B-461C-8D99-B71A551C03E1}">
      <dgm:prSet/>
      <dgm:spPr/>
      <dgm:t>
        <a:bodyPr/>
        <a:lstStyle/>
        <a:p>
          <a:endParaRPr lang="es-CO"/>
        </a:p>
      </dgm:t>
    </dgm:pt>
    <dgm:pt modelId="{4ED47EF5-C0F7-4192-9809-ABC722A0D1EB}" type="sibTrans" cxnId="{E327149D-DC7B-461C-8D99-B71A551C03E1}">
      <dgm:prSet/>
      <dgm:spPr/>
      <dgm:t>
        <a:bodyPr/>
        <a:lstStyle/>
        <a:p>
          <a:endParaRPr lang="es-CO"/>
        </a:p>
      </dgm:t>
    </dgm:pt>
    <dgm:pt modelId="{A3284664-AF1F-46F3-9665-8338A52FFC47}" type="pres">
      <dgm:prSet presAssocID="{994CCF41-E523-4B32-A88F-4ED36F50A7EE}" presName="linearFlow" presStyleCnt="0">
        <dgm:presLayoutVars>
          <dgm:dir/>
          <dgm:resizeHandles val="exact"/>
        </dgm:presLayoutVars>
      </dgm:prSet>
      <dgm:spPr/>
    </dgm:pt>
    <dgm:pt modelId="{7560FB29-C8B9-46A3-BBE4-43A12CE2DCB7}" type="pres">
      <dgm:prSet presAssocID="{D0BAE93D-92CE-4386-A939-05D6FBBDB36E}" presName="composite" presStyleCnt="0"/>
      <dgm:spPr/>
    </dgm:pt>
    <dgm:pt modelId="{FBB88129-ACAF-4383-9E39-0E356C3188DA}" type="pres">
      <dgm:prSet presAssocID="{D0BAE93D-92CE-4386-A939-05D6FBBDB36E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Boli negro contra una hoja con números sombreados"/>
        </a:ext>
      </dgm:extLst>
    </dgm:pt>
    <dgm:pt modelId="{9D6EA697-A9A5-474F-A2F1-F31D8DEBA84D}" type="pres">
      <dgm:prSet presAssocID="{D0BAE93D-92CE-4386-A939-05D6FBBDB36E}" presName="txShp" presStyleLbl="node1" presStyleIdx="0" presStyleCnt="1">
        <dgm:presLayoutVars>
          <dgm:bulletEnabled val="1"/>
        </dgm:presLayoutVars>
      </dgm:prSet>
      <dgm:spPr/>
    </dgm:pt>
  </dgm:ptLst>
  <dgm:cxnLst>
    <dgm:cxn modelId="{A04EB915-7A5D-4B5A-9771-5CE1E1782C8F}" type="presOf" srcId="{D0BAE93D-92CE-4386-A939-05D6FBBDB36E}" destId="{9D6EA697-A9A5-474F-A2F1-F31D8DEBA84D}" srcOrd="0" destOrd="0" presId="urn:microsoft.com/office/officeart/2005/8/layout/vList3"/>
    <dgm:cxn modelId="{E327149D-DC7B-461C-8D99-B71A551C03E1}" srcId="{994CCF41-E523-4B32-A88F-4ED36F50A7EE}" destId="{D0BAE93D-92CE-4386-A939-05D6FBBDB36E}" srcOrd="0" destOrd="0" parTransId="{85D8870B-EED2-432A-A8B6-89522CDB9ECF}" sibTransId="{4ED47EF5-C0F7-4192-9809-ABC722A0D1EB}"/>
    <dgm:cxn modelId="{55A8CAC6-CA4F-450D-AAE1-7BDA71E11A64}" type="presOf" srcId="{994CCF41-E523-4B32-A88F-4ED36F50A7EE}" destId="{A3284664-AF1F-46F3-9665-8338A52FFC47}" srcOrd="0" destOrd="0" presId="urn:microsoft.com/office/officeart/2005/8/layout/vList3"/>
    <dgm:cxn modelId="{210AAFB1-785E-44E4-8894-EF1B52C7D4AD}" type="presParOf" srcId="{A3284664-AF1F-46F3-9665-8338A52FFC47}" destId="{7560FB29-C8B9-46A3-BBE4-43A12CE2DCB7}" srcOrd="0" destOrd="0" presId="urn:microsoft.com/office/officeart/2005/8/layout/vList3"/>
    <dgm:cxn modelId="{AB3F17F1-4AE7-4819-A675-DBB997806079}" type="presParOf" srcId="{7560FB29-C8B9-46A3-BBE4-43A12CE2DCB7}" destId="{FBB88129-ACAF-4383-9E39-0E356C3188DA}" srcOrd="0" destOrd="0" presId="urn:microsoft.com/office/officeart/2005/8/layout/vList3"/>
    <dgm:cxn modelId="{2C46D037-EEEA-40F7-9931-05DE681E71CF}" type="presParOf" srcId="{7560FB29-C8B9-46A3-BBE4-43A12CE2DCB7}" destId="{9D6EA697-A9A5-474F-A2F1-F31D8DEBA84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EA697-A9A5-474F-A2F1-F31D8DEBA84D}">
      <dsp:nvSpPr>
        <dsp:cNvPr id="0" name=""/>
        <dsp:cNvSpPr/>
      </dsp:nvSpPr>
      <dsp:spPr>
        <a:xfrm rot="10800000">
          <a:off x="2243409" y="988669"/>
          <a:ext cx="5937779" cy="2991212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19042" tIns="186690" rIns="348488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900" kern="1200" dirty="0"/>
            <a:t>Proyecto 80% + Asistencia 20%</a:t>
          </a:r>
        </a:p>
      </dsp:txBody>
      <dsp:txXfrm rot="10800000">
        <a:off x="2991212" y="988669"/>
        <a:ext cx="5189976" cy="2991212"/>
      </dsp:txXfrm>
    </dsp:sp>
    <dsp:sp modelId="{FBB88129-ACAF-4383-9E39-0E356C3188DA}">
      <dsp:nvSpPr>
        <dsp:cNvPr id="0" name=""/>
        <dsp:cNvSpPr/>
      </dsp:nvSpPr>
      <dsp:spPr>
        <a:xfrm>
          <a:off x="747803" y="988669"/>
          <a:ext cx="2991212" cy="299121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11/08/2025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11/08/2025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>
            <a:extLst>
              <a:ext uri="{FF2B5EF4-FFF2-40B4-BE49-F238E27FC236}">
                <a16:creationId xmlns:a16="http://schemas.microsoft.com/office/drawing/2014/main" id="{4C411F14-5FD8-4DBC-9C57-AE89208879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>
            <a:extLst>
              <a:ext uri="{FF2B5EF4-FFF2-40B4-BE49-F238E27FC236}">
                <a16:creationId xmlns:a16="http://schemas.microsoft.com/office/drawing/2014/main" id="{67D6F3E0-407B-4E02-90D9-37A84A4FB9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8436" name="3 Marcador de número de diapositiva">
            <a:extLst>
              <a:ext uri="{FF2B5EF4-FFF2-40B4-BE49-F238E27FC236}">
                <a16:creationId xmlns:a16="http://schemas.microsoft.com/office/drawing/2014/main" id="{762B5990-28A5-409A-9061-CB68EEF6E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8D0631-52D7-4F62-804B-090FF8CB1C10}" type="slidenum">
              <a:rPr lang="es-CO" altLang="es-CO" smtClean="0"/>
              <a:pPr>
                <a:spcBef>
                  <a:spcPct val="0"/>
                </a:spcBef>
              </a:pPr>
              <a:t>3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600497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>
            <a:extLst>
              <a:ext uri="{FF2B5EF4-FFF2-40B4-BE49-F238E27FC236}">
                <a16:creationId xmlns:a16="http://schemas.microsoft.com/office/drawing/2014/main" id="{8FF20E69-3DAA-4649-9DBB-F1F91AA1CB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>
            <a:extLst>
              <a:ext uri="{FF2B5EF4-FFF2-40B4-BE49-F238E27FC236}">
                <a16:creationId xmlns:a16="http://schemas.microsoft.com/office/drawing/2014/main" id="{B84EFAB2-EFC5-4F3C-A767-244B1A166D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8196" name="3 Marcador de número de diapositiva">
            <a:extLst>
              <a:ext uri="{FF2B5EF4-FFF2-40B4-BE49-F238E27FC236}">
                <a16:creationId xmlns:a16="http://schemas.microsoft.com/office/drawing/2014/main" id="{BC89D700-3CA6-48AA-BB4C-8322799C5A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26BCAE-FD42-4A3C-8F9E-A42C19F9C98B}" type="slidenum">
              <a:rPr lang="es-CO" altLang="es-CO" smtClean="0"/>
              <a:pPr>
                <a:spcBef>
                  <a:spcPct val="0"/>
                </a:spcBef>
              </a:pPr>
              <a:t>5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>
            <a:extLst>
              <a:ext uri="{FF2B5EF4-FFF2-40B4-BE49-F238E27FC236}">
                <a16:creationId xmlns:a16="http://schemas.microsoft.com/office/drawing/2014/main" id="{78D240F3-EE53-4692-9233-6897F7B775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>
            <a:extLst>
              <a:ext uri="{FF2B5EF4-FFF2-40B4-BE49-F238E27FC236}">
                <a16:creationId xmlns:a16="http://schemas.microsoft.com/office/drawing/2014/main" id="{C29044F1-D854-4FFF-A3D0-D25E96AD40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2532" name="3 Marcador de número de diapositiva">
            <a:extLst>
              <a:ext uri="{FF2B5EF4-FFF2-40B4-BE49-F238E27FC236}">
                <a16:creationId xmlns:a16="http://schemas.microsoft.com/office/drawing/2014/main" id="{6667A044-704D-4D57-B392-9E4B1DFAA0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96462D-5E5D-447D-AE71-B58C21E34CDB}" type="slidenum">
              <a:rPr lang="es-CO" altLang="es-CO" smtClean="0"/>
              <a:pPr>
                <a:spcBef>
                  <a:spcPct val="0"/>
                </a:spcBef>
              </a:pPr>
              <a:t>6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306626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>
            <a:extLst>
              <a:ext uri="{FF2B5EF4-FFF2-40B4-BE49-F238E27FC236}">
                <a16:creationId xmlns:a16="http://schemas.microsoft.com/office/drawing/2014/main" id="{A034F020-34E5-482F-99B1-A355D641BD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>
            <a:extLst>
              <a:ext uri="{FF2B5EF4-FFF2-40B4-BE49-F238E27FC236}">
                <a16:creationId xmlns:a16="http://schemas.microsoft.com/office/drawing/2014/main" id="{4ACC1D78-A4EE-4296-B827-943102B1D1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4580" name="3 Marcador de número de diapositiva">
            <a:extLst>
              <a:ext uri="{FF2B5EF4-FFF2-40B4-BE49-F238E27FC236}">
                <a16:creationId xmlns:a16="http://schemas.microsoft.com/office/drawing/2014/main" id="{FD4DD11A-8247-45C7-960E-F8FB51C75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44EFCE-52CC-4B49-9C54-448D812356D5}" type="slidenum">
              <a:rPr lang="es-CO" altLang="es-CO" smtClean="0"/>
              <a:pPr>
                <a:spcBef>
                  <a:spcPct val="0"/>
                </a:spcBef>
              </a:pPr>
              <a:t>7</a:t>
            </a:fld>
            <a:endParaRPr lang="es-CO" alt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11/08/2025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11/08/2025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11/08/2025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11/08/2025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11/08/2025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11/08/2025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11/08/2025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11/08/2025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11/08/2025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11/08/2025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11/08/2025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11/08/2025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1.jpe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F4bian1012/Sistemas_De_Contro_Industri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 err="1">
                <a:solidFill>
                  <a:srgbClr val="898989"/>
                </a:solidFill>
              </a:rPr>
              <a:t>Ing</a:t>
            </a:r>
            <a:r>
              <a:rPr lang="es-CO" altLang="es-CO" sz="2800" dirty="0">
                <a:solidFill>
                  <a:srgbClr val="898989"/>
                </a:solidFill>
              </a:rPr>
              <a:t> </a:t>
            </a:r>
            <a:r>
              <a:rPr lang="es-CO" altLang="es-CO" sz="2800" dirty="0" err="1">
                <a:solidFill>
                  <a:srgbClr val="898989"/>
                </a:solidFill>
              </a:rPr>
              <a:t>Jheyson</a:t>
            </a:r>
            <a:r>
              <a:rPr lang="es-CO" altLang="es-CO" sz="2800" dirty="0">
                <a:solidFill>
                  <a:srgbClr val="898989"/>
                </a:solidFill>
              </a:rPr>
              <a:t> F. Villavisan B </a:t>
            </a:r>
            <a:r>
              <a:rPr lang="es-CO" altLang="es-CO" sz="2800" dirty="0" err="1">
                <a:solidFill>
                  <a:srgbClr val="898989"/>
                </a:solidFill>
              </a:rPr>
              <a:t>MSc</a:t>
            </a:r>
            <a:r>
              <a:rPr lang="es-CO" altLang="es-CO" sz="2800" dirty="0">
                <a:solidFill>
                  <a:srgbClr val="898989"/>
                </a:solidFill>
              </a:rPr>
              <a:t>.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1F9CC3-49B8-41A8-9878-3805D5759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693943"/>
            <a:ext cx="3688173" cy="3967305"/>
          </a:xfrm>
        </p:spPr>
        <p:txBody>
          <a:bodyPr/>
          <a:lstStyle/>
          <a:p>
            <a:r>
              <a:rPr lang="es-CO" sz="1800" b="1" dirty="0"/>
              <a:t>AGENDA</a:t>
            </a:r>
          </a:p>
          <a:p>
            <a:r>
              <a:rPr lang="es-CO" sz="1800" dirty="0"/>
              <a:t>Presentación</a:t>
            </a:r>
          </a:p>
          <a:p>
            <a:r>
              <a:rPr lang="es-CO" sz="1800" dirty="0"/>
              <a:t>Calendario y fechas clave</a:t>
            </a:r>
          </a:p>
          <a:p>
            <a:r>
              <a:rPr lang="es-CO" sz="1800" dirty="0"/>
              <a:t>Dedicación esperada y </a:t>
            </a:r>
          </a:p>
          <a:p>
            <a:pPr marL="0" indent="0">
              <a:buNone/>
            </a:pPr>
            <a:r>
              <a:rPr lang="es-CO" sz="1800" dirty="0"/>
              <a:t>criterios de calificación</a:t>
            </a:r>
          </a:p>
          <a:p>
            <a:r>
              <a:rPr lang="es-CO" sz="1800" dirty="0"/>
              <a:t>Creación de grupos</a:t>
            </a:r>
          </a:p>
          <a:p>
            <a:r>
              <a:rPr lang="es-CO" sz="1800" dirty="0"/>
              <a:t>Canales de comunicación</a:t>
            </a:r>
          </a:p>
          <a:p>
            <a:r>
              <a:rPr lang="es-CO" sz="1800" dirty="0"/>
              <a:t>Preguntas</a:t>
            </a:r>
          </a:p>
          <a:p>
            <a:r>
              <a:rPr lang="es-CO" sz="1800" dirty="0"/>
              <a:t>Lectura Syllabus</a:t>
            </a:r>
          </a:p>
          <a:p>
            <a:r>
              <a:rPr lang="es-CO" sz="1800" dirty="0"/>
              <a:t>Firma </a:t>
            </a:r>
          </a:p>
          <a:p>
            <a:r>
              <a:rPr lang="es-CO" sz="1800" dirty="0"/>
              <a:t>Cierre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3008313" cy="1605049"/>
          </a:xfrm>
        </p:spPr>
        <p:txBody>
          <a:bodyPr/>
          <a:lstStyle/>
          <a:p>
            <a:pPr algn="just"/>
            <a:r>
              <a:rPr lang="es-CO" sz="1800" dirty="0"/>
              <a:t>Conocer </a:t>
            </a:r>
            <a:r>
              <a:rPr lang="es-CO" sz="1800" b="1" dirty="0"/>
              <a:t>la metodología, criterios de evaluación y canales de comunicación </a:t>
            </a:r>
            <a:r>
              <a:rPr lang="es-CO" sz="1800" dirty="0"/>
              <a:t>para llevar a cabo las sesiones magistrales.</a:t>
            </a:r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pic>
        <p:nvPicPr>
          <p:cNvPr id="9" name="Gráfico 8" descr="Libro abierto contorno">
            <a:extLst>
              <a:ext uri="{FF2B5EF4-FFF2-40B4-BE49-F238E27FC236}">
                <a16:creationId xmlns:a16="http://schemas.microsoft.com/office/drawing/2014/main" id="{2BCDCF25-80B5-4CA1-B1B6-1C7F92422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4248" y="1484784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2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>
            <a:extLst>
              <a:ext uri="{FF2B5EF4-FFF2-40B4-BE49-F238E27FC236}">
                <a16:creationId xmlns:a16="http://schemas.microsoft.com/office/drawing/2014/main" id="{B3EF008C-EFA0-44F3-951B-EB1557F44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3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DF9086F-7804-4245-BF66-46E11D73F05F}"/>
              </a:ext>
            </a:extLst>
          </p:cNvPr>
          <p:cNvSpPr txBox="1">
            <a:spLocks/>
          </p:cNvSpPr>
          <p:nvPr/>
        </p:nvSpPr>
        <p:spPr bwMode="auto">
          <a:xfrm>
            <a:off x="611188" y="641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Recomendaciones iniciales</a:t>
            </a:r>
          </a:p>
        </p:txBody>
      </p:sp>
      <p:pic>
        <p:nvPicPr>
          <p:cNvPr id="4" name="Gráfico 3" descr="Mano con relleno sólido">
            <a:extLst>
              <a:ext uri="{FF2B5EF4-FFF2-40B4-BE49-F238E27FC236}">
                <a16:creationId xmlns:a16="http://schemas.microsoft.com/office/drawing/2014/main" id="{BEB1976A-0CF4-4CB9-B988-A1919993B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9056" y="2958151"/>
            <a:ext cx="914400" cy="9144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D0BF0AB-10BC-4FB0-813B-ED464FE3677A}"/>
              </a:ext>
            </a:extLst>
          </p:cNvPr>
          <p:cNvSpPr txBox="1"/>
          <p:nvPr/>
        </p:nvSpPr>
        <p:spPr>
          <a:xfrm>
            <a:off x="3419872" y="3092185"/>
            <a:ext cx="446449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Para participar, realizar consultas o comentarios, levante la mano.</a:t>
            </a:r>
          </a:p>
        </p:txBody>
      </p:sp>
      <p:pic>
        <p:nvPicPr>
          <p:cNvPr id="3" name="Picture 4" descr="Programas - Intranet ETITC">
            <a:extLst>
              <a:ext uri="{FF2B5EF4-FFF2-40B4-BE49-F238E27FC236}">
                <a16:creationId xmlns:a16="http://schemas.microsoft.com/office/drawing/2014/main" id="{678AE1EF-3677-EA6E-6782-9051B3C2D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DA8BB1D7-DBA8-5CD6-CAAC-0581D75A6D4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</p:spTree>
    <p:extLst>
      <p:ext uri="{BB962C8B-B14F-4D97-AF65-F5344CB8AC3E}">
        <p14:creationId xmlns:p14="http://schemas.microsoft.com/office/powerpoint/2010/main" val="21417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4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048470" cy="65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9">
            <a:extLst>
              <a:ext uri="{FF2B5EF4-FFF2-40B4-BE49-F238E27FC236}">
                <a16:creationId xmlns:a16="http://schemas.microsoft.com/office/drawing/2014/main" id="{5932E3F1-24A7-A01F-0773-6237BD55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642" y="6188199"/>
            <a:ext cx="40100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</a:t>
            </a:r>
            <a:r>
              <a:rPr lang="es-CO" altLang="es-CO" sz="1400" dirty="0"/>
              <a:t>Sábados:       08:00 - 15:00</a:t>
            </a:r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D45444DB-DE93-829B-F32A-C3FB962F8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508898"/>
              </p:ext>
            </p:extLst>
          </p:nvPr>
        </p:nvGraphicFramePr>
        <p:xfrm>
          <a:off x="475456" y="670925"/>
          <a:ext cx="8345016" cy="500696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91215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807920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645881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16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Presentación Asignatura: Syllabus, Sistema de Evaluación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Automatización -  Evolución Sistemas de Control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23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SCI, Importancia de los SCI, modelamiento sistemas físicos</a:t>
                      </a:r>
                    </a:p>
                    <a:p>
                      <a:pPr algn="ctr"/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Transformada de Laplace</a:t>
                      </a:r>
                    </a:p>
                    <a:p>
                      <a:pPr algn="ctr"/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Transformada 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30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CO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6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Clasificación SCI, Sensores y acondicionamiento de señales, principios de funcionamiento, técnicas de acondicionamiento, transmisión de señales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13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CO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20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b="0" u="none" dirty="0">
                          <a:solidFill>
                            <a:schemeClr val="tx1"/>
                          </a:solidFill>
                        </a:rPr>
                        <a:t>Controladores Discretos, 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27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solidFill>
                            <a:schemeClr val="tx1"/>
                          </a:solidFill>
                        </a:rPr>
                        <a:t>Estabilidad y LGR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4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SCADA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Redes de comunicación Industrial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CO" sz="1100" dirty="0" err="1">
                          <a:solidFill>
                            <a:schemeClr val="tx1"/>
                          </a:solidFill>
                        </a:rPr>
                        <a:t>Lab</a:t>
                      </a:r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 Festo)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11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E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10</a:t>
                      </a:r>
                      <a:endParaRPr lang="es-CO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18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25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PLC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CO" sz="1100" dirty="0" err="1">
                          <a:solidFill>
                            <a:schemeClr val="tx1"/>
                          </a:solidFill>
                        </a:rPr>
                        <a:t>Lab</a:t>
                      </a:r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 2 Festo)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1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5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dirty="0"/>
                        <a:t>8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15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dirty="0" err="1">
                          <a:solidFill>
                            <a:schemeClr val="tx1"/>
                          </a:solidFill>
                        </a:rPr>
                        <a:t>Manteniemiento</a:t>
                      </a:r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 Sistemas de Control, Sensores Inteligentes y </a:t>
                      </a:r>
                      <a:r>
                        <a:rPr lang="es-CO" sz="1100" dirty="0" err="1">
                          <a:solidFill>
                            <a:schemeClr val="tx1"/>
                          </a:solidFill>
                        </a:rPr>
                        <a:t>EdgeComputing</a:t>
                      </a:r>
                      <a:endParaRPr lang="es-CO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15</a:t>
                      </a:r>
                      <a:endParaRPr lang="es-CO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22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Realización </a:t>
                      </a:r>
                      <a:r>
                        <a:rPr lang="es-CO" sz="1100" dirty="0" err="1">
                          <a:solidFill>
                            <a:schemeClr val="tx1"/>
                          </a:solidFill>
                        </a:rPr>
                        <a:t>Proyectode</a:t>
                      </a:r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 aplicación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16</a:t>
                      </a:r>
                      <a:endParaRPr lang="es-CO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chemeClr val="tx1"/>
                          </a:solidFill>
                        </a:rPr>
                        <a:t>29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b="1" u="sng" dirty="0">
                          <a:solidFill>
                            <a:srgbClr val="C00000"/>
                          </a:solidFill>
                        </a:rPr>
                        <a:t>Consolidado Final de notas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40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3B28400A-9287-40BA-9001-2E821D706B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1376327"/>
              </p:ext>
            </p:extLst>
          </p:nvPr>
        </p:nvGraphicFramePr>
        <p:xfrm>
          <a:off x="107504" y="836712"/>
          <a:ext cx="892899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1 Título">
            <a:extLst>
              <a:ext uri="{FF2B5EF4-FFF2-40B4-BE49-F238E27FC236}">
                <a16:creationId xmlns:a16="http://schemas.microsoft.com/office/drawing/2014/main" id="{97AA8CFD-3BCF-4D31-88D2-A24ABB62907A}"/>
              </a:ext>
            </a:extLst>
          </p:cNvPr>
          <p:cNvSpPr txBox="1">
            <a:spLocks/>
          </p:cNvSpPr>
          <p:nvPr/>
        </p:nvSpPr>
        <p:spPr bwMode="auto">
          <a:xfrm>
            <a:off x="1" y="-28575"/>
            <a:ext cx="89959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5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29C2E2C0-06BA-0F23-8A2A-7330ADD0C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B7BBAA63-6E9C-7FD5-350A-58CDC54BCE93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9B9380A-11B1-FEE0-C677-C5094B4EF0B4}"/>
              </a:ext>
            </a:extLst>
          </p:cNvPr>
          <p:cNvSpPr txBox="1"/>
          <p:nvPr/>
        </p:nvSpPr>
        <p:spPr>
          <a:xfrm>
            <a:off x="611560" y="592670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Se espera una dedicación independiente de al </a:t>
            </a:r>
            <a:r>
              <a:rPr lang="es-CO" b="1" dirty="0"/>
              <a:t>menos 8 horas semanales</a:t>
            </a:r>
            <a:r>
              <a:rPr lang="es-CO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>
            <a:extLst>
              <a:ext uri="{FF2B5EF4-FFF2-40B4-BE49-F238E27FC236}">
                <a16:creationId xmlns:a16="http://schemas.microsoft.com/office/drawing/2014/main" id="{974AAA16-E8D7-47E1-ABBC-3CB9C4D3B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6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A396777-07E6-4D94-A666-A85CEA99D636}"/>
              </a:ext>
            </a:extLst>
          </p:cNvPr>
          <p:cNvSpPr txBox="1">
            <a:spLocks/>
          </p:cNvSpPr>
          <p:nvPr/>
        </p:nvSpPr>
        <p:spPr bwMode="auto">
          <a:xfrm>
            <a:off x="611188" y="63252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Canales de comunicación</a:t>
            </a:r>
          </a:p>
        </p:txBody>
      </p:sp>
      <p:pic>
        <p:nvPicPr>
          <p:cNvPr id="2056" name="Picture 8" descr="Outlook: 27 trucos para aumentar tu productividad exprimiendo la aplicación  de correo de Microsoft">
            <a:extLst>
              <a:ext uri="{FF2B5EF4-FFF2-40B4-BE49-F238E27FC236}">
                <a16:creationId xmlns:a16="http://schemas.microsoft.com/office/drawing/2014/main" id="{075C7F64-CBA7-4977-AB8B-1D5229822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76"/>
          <a:stretch/>
        </p:blipFill>
        <p:spPr bwMode="auto">
          <a:xfrm>
            <a:off x="3279106" y="2741518"/>
            <a:ext cx="1872208" cy="207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áfico 5" descr="Centro de llamadas con relleno sólido">
            <a:extLst>
              <a:ext uri="{FF2B5EF4-FFF2-40B4-BE49-F238E27FC236}">
                <a16:creationId xmlns:a16="http://schemas.microsoft.com/office/drawing/2014/main" id="{84C76756-A955-4A5B-BE78-4E62BB57D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068" y="861129"/>
            <a:ext cx="914400" cy="914400"/>
          </a:xfrm>
          <a:prstGeom prst="rect">
            <a:avLst/>
          </a:prstGeom>
        </p:spPr>
      </p:pic>
      <p:pic>
        <p:nvPicPr>
          <p:cNvPr id="9" name="Gráfico 8" descr="Centro de llamadas contorno">
            <a:extLst>
              <a:ext uri="{FF2B5EF4-FFF2-40B4-BE49-F238E27FC236}">
                <a16:creationId xmlns:a16="http://schemas.microsoft.com/office/drawing/2014/main" id="{17BD62F9-41DB-46A2-9BEB-4F875CC525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18412" y="833751"/>
            <a:ext cx="914400" cy="9144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F0D65330-7419-4333-9764-E4292B375DC3}"/>
              </a:ext>
            </a:extLst>
          </p:cNvPr>
          <p:cNvSpPr txBox="1"/>
          <p:nvPr/>
        </p:nvSpPr>
        <p:spPr>
          <a:xfrm>
            <a:off x="3279106" y="4509120"/>
            <a:ext cx="259266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Preguntas y novedades</a:t>
            </a:r>
          </a:p>
        </p:txBody>
      </p:sp>
      <p:pic>
        <p:nvPicPr>
          <p:cNvPr id="8" name="Picture 4" descr="Programas - Intranet ETITC">
            <a:extLst>
              <a:ext uri="{FF2B5EF4-FFF2-40B4-BE49-F238E27FC236}">
                <a16:creationId xmlns:a16="http://schemas.microsoft.com/office/drawing/2014/main" id="{210EE14A-117F-9A30-02AB-B3C873C80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B4336C17-6123-3859-97BF-FC6F99A43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819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explicame la cinematica de la particula y dame un ejemplo numerico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F5B918F2-F494-3DBB-D058-68F2779A0025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</p:spTree>
    <p:extLst>
      <p:ext uri="{BB962C8B-B14F-4D97-AF65-F5344CB8AC3E}">
        <p14:creationId xmlns:p14="http://schemas.microsoft.com/office/powerpoint/2010/main" val="195560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>
            <a:extLst>
              <a:ext uri="{FF2B5EF4-FFF2-40B4-BE49-F238E27FC236}">
                <a16:creationId xmlns:a16="http://schemas.microsoft.com/office/drawing/2014/main" id="{EA98F516-CD1D-4B94-8AAC-2D9EAEE99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7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E1C5E17-B258-47EA-B96B-EF9524AC8863}"/>
              </a:ext>
            </a:extLst>
          </p:cNvPr>
          <p:cNvSpPr txBox="1">
            <a:spLocks/>
          </p:cNvSpPr>
          <p:nvPr/>
        </p:nvSpPr>
        <p:spPr bwMode="auto">
          <a:xfrm>
            <a:off x="611823" y="270892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MATERIAL DEL CURSO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B96A6DCC-1ECE-413D-8BEA-DB41E6C6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E3039CD5-5EDF-B67E-43E0-6A692B67FA09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08BB48C-FC05-3615-A776-2D1677A4E9F1}"/>
              </a:ext>
            </a:extLst>
          </p:cNvPr>
          <p:cNvSpPr txBox="1"/>
          <p:nvPr/>
        </p:nvSpPr>
        <p:spPr>
          <a:xfrm>
            <a:off x="1632204" y="4221088"/>
            <a:ext cx="618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hlinkClick r:id="rId4"/>
              </a:rPr>
              <a:t>https://github.com/F4bian1012/Sistemas_De_Contro_Industrial</a:t>
            </a:r>
            <a:r>
              <a:rPr lang="es-CO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25853C-1B27-4995-A583-4D39F900BB7F}">
  <ds:schemaRefs>
    <ds:schemaRef ds:uri="http://purl.org/dc/elements/1.1/"/>
    <ds:schemaRef ds:uri="http://schemas.microsoft.com/office/infopath/2007/PartnerControls"/>
    <ds:schemaRef ds:uri="http://purl.org/dc/terms/"/>
    <ds:schemaRef ds:uri="bdc56f61-abc0-4f7e-bfec-a93ccd1ae886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669280c1-d17e-4d1d-bd7f-b4f14cc6bf1d"/>
  </ds:schemaRefs>
</ds:datastoreItem>
</file>

<file path=customXml/itemProps2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2252</TotalTime>
  <Words>313</Words>
  <Application>Microsoft Office PowerPoint</Application>
  <PresentationFormat>Carta (216 x 279 mm)</PresentationFormat>
  <Paragraphs>96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1</vt:lpstr>
      <vt:lpstr>OBJETIVO</vt:lpstr>
      <vt:lpstr>3</vt:lpstr>
      <vt:lpstr>4</vt:lpstr>
      <vt:lpstr>Presentación de PowerPoint</vt:lpstr>
      <vt:lpstr>6</vt:lpstr>
      <vt:lpstr>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74</cp:revision>
  <dcterms:created xsi:type="dcterms:W3CDTF">2008-03-11T21:51:34Z</dcterms:created>
  <dcterms:modified xsi:type="dcterms:W3CDTF">2025-08-11T15:52:09Z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