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2" r:id="rId5"/>
    <p:sldId id="306" r:id="rId6"/>
    <p:sldId id="304" r:id="rId7"/>
    <p:sldId id="292" r:id="rId8"/>
    <p:sldId id="301" r:id="rId9"/>
    <p:sldId id="303" r:id="rId10"/>
    <p:sldId id="285" r:id="rId11"/>
    <p:sldId id="299" r:id="rId12"/>
    <p:sldId id="296" r:id="rId1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A70BAE-CD22-2DD5-C4AB-45B7BED20DBD}" v="127" dt="2019-12-12T15:52:27.018"/>
    <p1510:client id="{792EDF7E-399E-427E-B7E5-74D281B8D73E}" v="231" dt="2019-12-12T16:22:18.379"/>
    <p1510:client id="{9957326B-73A8-47ED-B710-3E849162710C}" v="280" dt="2019-12-11T17:42:16.887"/>
  </p1510:revLst>
</p1510:revInfo>
</file>

<file path=ppt/tableStyles.xml><?xml version="1.0" encoding="utf-8"?>
<a:tblStyleLst xmlns:a="http://schemas.openxmlformats.org/drawingml/2006/main" def="{7E9639D4-E3E2-4D34-9284-5A2195B3D0D7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31" autoAdjust="0"/>
  </p:normalViewPr>
  <p:slideViewPr>
    <p:cSldViewPr snapToGrid="0">
      <p:cViewPr>
        <p:scale>
          <a:sx n="75" d="100"/>
          <a:sy n="75" d="100"/>
        </p:scale>
        <p:origin x="720" y="972"/>
      </p:cViewPr>
      <p:guideLst/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405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5DE0F5C-A8A6-4EDD-9D4B-FA1FFE47D1DD}" type="datetime1">
              <a:rPr lang="de-DE" smtClean="0"/>
              <a:t>12.12.2019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F3C1A-F5F1-4761-9570-011395B40431}" type="datetime1">
              <a:rPr lang="de-DE" smtClean="0"/>
              <a:pPr/>
              <a:t>12.12.2019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0082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4642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498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838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 dirty="0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bg1">
              <a:lumMod val="95000"/>
            </a:schemeClr>
          </a:solidFill>
        </p:spPr>
        <p:txBody>
          <a:bodyPr lIns="0" rIns="1764000" rtlCol="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 dirty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Klicken, um Präsentationstitel zu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 rtlCol="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9100" y="804500"/>
            <a:ext cx="4416588" cy="3818712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Übergangstitel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816075"/>
          </a:xfrm>
          <a:solidFill>
            <a:schemeClr val="bg1">
              <a:alpha val="80000"/>
            </a:schemeClr>
          </a:solidFill>
          <a:ln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 rtlCol="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5463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56F629-658F-4B7E-A1D1-2522EA76B0D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5380A33-49FB-43FC-B60E-34A2E555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4C657649-400B-459D-918F-D5C58351D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2000"/>
            <a:ext cx="5472114" cy="4664963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F923135C-68B1-4D2B-80D0-318CB859F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886" y="1512000"/>
            <a:ext cx="5472114" cy="4664963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6BF39E7D-3145-466A-B07A-D49E661CE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86" y="1512000"/>
            <a:ext cx="5472114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D33A71EE-E94D-4F02-B8C5-DC59F4563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9886" y="1512000"/>
            <a:ext cx="5472114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EF63D731-8A55-4A6C-A975-9B0F1F435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2505075"/>
            <a:ext cx="5472114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60CBD79B-0266-4692-9562-0F7706A27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87" y="2505075"/>
            <a:ext cx="5472114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25515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tertitel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 dirty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1" name="Textplatzhalt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684F2FFD-7164-411A-96A5-A5211A6C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 dirty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8B3FD9-234A-4B72-9A91-D7DD23D39CD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1FDBADDA-AF39-45A0-BBAB-A87608C0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3186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59000">
                <a:schemeClr val="bg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Klicken, um Präsentationstitel zu bearbeiten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8A083984-DDF1-4D26-BB0A-9EE8430AB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0"/>
            <a:ext cx="4840085" cy="816077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180000" bIns="0" rtlCol="0">
            <a:noAutofit/>
          </a:bodyPr>
          <a:lstStyle>
            <a:lvl1pPr marL="0" indent="0" algn="r">
              <a:buNone/>
              <a:defRPr lang="en-US">
                <a:solidFill>
                  <a:schemeClr val="tx1"/>
                </a:solidFill>
              </a:defRPr>
            </a:lvl1pPr>
          </a:lstStyle>
          <a:p>
            <a:pPr marL="266700" lvl="0" indent="-266700" algn="r" rtl="0"/>
            <a:r>
              <a:rPr lang="de-DE" noProof="0"/>
              <a:t>Mastertextformat bearbeiten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305EC740-58FD-4D74-B7D7-DA487FC5E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87425"/>
            <a:ext cx="5472000" cy="4718562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04204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3186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59000">
                <a:schemeClr val="bg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Klicken, um Präsentationstitel zu bearbeiten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8A083984-DDF1-4D26-BB0A-9EE8430AB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0"/>
            <a:ext cx="4840085" cy="816077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180000" bIns="0" rtlCol="0">
            <a:noAutofit/>
          </a:bodyPr>
          <a:lstStyle>
            <a:lvl1pPr marL="0" indent="0" algn="r">
              <a:buNone/>
              <a:defRPr lang="en-US">
                <a:solidFill>
                  <a:schemeClr val="tx1"/>
                </a:solidFill>
              </a:defRPr>
            </a:lvl1pPr>
          </a:lstStyle>
          <a:p>
            <a:pPr marL="266700" lvl="0" indent="-266700" algn="r" rtl="0"/>
            <a:r>
              <a:rPr lang="de-DE" noProof="0"/>
              <a:t>Mastertextformat bearbeiten</a:t>
            </a:r>
          </a:p>
        </p:txBody>
      </p:sp>
      <p:sp>
        <p:nvSpPr>
          <p:cNvPr id="7" name="Bildplatzhalter 2">
            <a:extLst>
              <a:ext uri="{FF2B5EF4-FFF2-40B4-BE49-F238E27FC236}">
                <a16:creationId xmlns:a16="http://schemas.microsoft.com/office/drawing/2014/main" id="{E28466D9-7530-474E-BC12-1642958B7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5999" y="987425"/>
            <a:ext cx="5471999" cy="4718561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60549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DA9BE28-009E-4D88-9951-81B453F75A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solidFill>
            <a:schemeClr val="bg1"/>
          </a:solidFill>
        </p:spPr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rennlin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bg1">
              <a:lumMod val="95000"/>
            </a:schemeClr>
          </a:solidFill>
        </p:spPr>
        <p:txBody>
          <a:bodyPr lIns="0" rIns="1764000" rtlCol="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 dirty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9100" y="804500"/>
            <a:ext cx="4416588" cy="3818712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Übergangstitel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816075"/>
          </a:xfrm>
          <a:solidFill>
            <a:schemeClr val="bg1">
              <a:alpha val="80000"/>
            </a:schemeClr>
          </a:solidFill>
          <a:ln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 rtlCol="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9205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rennlin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bg1">
              <a:lumMod val="95000"/>
            </a:schemeClr>
          </a:solidFill>
        </p:spPr>
        <p:txBody>
          <a:bodyPr lIns="0" tIns="180000" rIns="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 dirty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bg1"/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rtlCol="0" anchor="t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Klicken, um Präsentationstitel zu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749534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 rtlCol="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2681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69100" y="144000"/>
            <a:ext cx="5280100" cy="6048000"/>
          </a:xfrm>
          <a:solidFill>
            <a:schemeClr val="bg1">
              <a:lumMod val="95000"/>
            </a:schemeClr>
          </a:solidFill>
        </p:spPr>
        <p:txBody>
          <a:bodyPr lIns="0" tIns="180000" rIns="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 dirty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93000" y="2438399"/>
            <a:ext cx="3836200" cy="3044399"/>
          </a:xfrm>
          <a:gradFill>
            <a:gsLst>
              <a:gs pos="83186">
                <a:schemeClr val="bg1"/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</a:gsLst>
            <a:lin ang="3600000" scaled="0"/>
          </a:gradFill>
        </p:spPr>
        <p:txBody>
          <a:bodyPr lIns="432000" tIns="432000" rIns="72000" bIns="1188000" rtlCol="0" anchor="t"/>
          <a:lstStyle>
            <a:lvl1pPr algn="l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Folientitel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7000" y="4465176"/>
            <a:ext cx="3372329" cy="774934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lIns="180000" tIns="144000" rIns="0" rtlCol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32000" y="2438399"/>
            <a:ext cx="5472000" cy="3044400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5708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5280100" cy="6060155"/>
          </a:xfrm>
          <a:solidFill>
            <a:schemeClr val="bg1">
              <a:lumMod val="95000"/>
            </a:schemeClr>
          </a:solidFill>
        </p:spPr>
        <p:txBody>
          <a:bodyPr lIns="0" tIns="1440000" rIns="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 dirty="0"/>
              <a:t>Ihr Foto einfügen oder ziehen und ablegen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3263899"/>
            <a:ext cx="5472000" cy="2442088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3186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59000">
                <a:schemeClr val="bg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Klicken, um Präsentationstitel zu bearbeiten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499E1708-B7A6-4D6F-9968-5398B335F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01" y="4889912"/>
            <a:ext cx="4840085" cy="816075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 rtlCol="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7529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tertitel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 dirty="0"/>
              <a:t>Untertitel</a:t>
            </a:r>
          </a:p>
        </p:txBody>
      </p:sp>
      <p:sp>
        <p:nvSpPr>
          <p:cNvPr id="3" name="Linker Platzhalter für Vergleich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2" name="Linker Platzhalter für Vergleich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8FD215-79E5-48E4-95DB-2C5E5A1F8E8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F905B34-4C18-4A8D-8167-57B7BF03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FDA3C530-12F9-48FC-BC5E-D34BDC504BC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4000" y="143999"/>
            <a:ext cx="11905200" cy="6047999"/>
          </a:xfrm>
          <a:solidFill>
            <a:schemeClr val="bg1">
              <a:lumMod val="95000"/>
            </a:schemeClr>
          </a:solidFill>
        </p:spPr>
        <p:txBody>
          <a:bodyPr lIns="0" r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 dirty="0"/>
              <a:t>Ihr Foto einfügen oder ziehen und ablegen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64900" y="4910452"/>
            <a:ext cx="4101900" cy="773546"/>
          </a:xfrm>
          <a:solidFill>
            <a:schemeClr val="tx1"/>
          </a:solidFill>
        </p:spPr>
        <p:txBody>
          <a:bodyPr lIns="180000" tIns="72000" rIns="180000" rtlCol="0" anchor="t"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 dirty="0"/>
              <a:t>Geben Sie Ihre Beschriftung ein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EC14527-4DF5-4A98-AE66-C80F3B8E6D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78C031A-1E1B-4E18-9052-CA663975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nksagung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bg1">
              <a:lumMod val="95000"/>
            </a:schemeClr>
          </a:solidFill>
        </p:spPr>
        <p:txBody>
          <a:bodyPr lIns="1764000" rIns="0" rtlCol="0" anchor="ctr"/>
          <a:lstStyle>
            <a:lvl1pPr marL="0" indent="0" algn="l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 dirty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15412" y="360000"/>
            <a:ext cx="4416588" cy="4716572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Vielen Dank</a:t>
            </a:r>
          </a:p>
        </p:txBody>
      </p:sp>
      <p:sp>
        <p:nvSpPr>
          <p:cNvPr id="3" name="Textplatzhalter 5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15413" y="5076572"/>
            <a:ext cx="4416587" cy="1421429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468000" rtlCol="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 dirty="0"/>
              <a:t>Vollständiger Name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CEB7A85F-8707-4B62-B299-F53931B861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48708" y="5540135"/>
            <a:ext cx="3396887" cy="196707"/>
          </a:xfrm>
        </p:spPr>
        <p:txBody>
          <a:bodyPr rtlCol="0"/>
          <a:lstStyle>
            <a:lvl1pPr marL="0" indent="0" algn="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 dirty="0"/>
              <a:t>Telefonnummer</a:t>
            </a:r>
          </a:p>
        </p:txBody>
      </p:sp>
      <p:sp>
        <p:nvSpPr>
          <p:cNvPr id="21" name="Textplatzhalter 7">
            <a:extLst>
              <a:ext uri="{FF2B5EF4-FFF2-40B4-BE49-F238E27FC236}">
                <a16:creationId xmlns:a16="http://schemas.microsoft.com/office/drawing/2014/main" id="{BA4C7E3C-7C17-46E9-928A-D3D505EEAA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48708" y="5809779"/>
            <a:ext cx="3396887" cy="196707"/>
          </a:xfrm>
        </p:spPr>
        <p:txBody>
          <a:bodyPr rtlCol="0"/>
          <a:lstStyle>
            <a:lvl1pPr marL="0" indent="0" algn="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 dirty="0"/>
              <a:t>E-Mail-Adresse oder Handle für soziale Medien</a:t>
            </a:r>
          </a:p>
        </p:txBody>
      </p:sp>
      <p:sp>
        <p:nvSpPr>
          <p:cNvPr id="22" name="Textplatzhalter 8">
            <a:extLst>
              <a:ext uri="{FF2B5EF4-FFF2-40B4-BE49-F238E27FC236}">
                <a16:creationId xmlns:a16="http://schemas.microsoft.com/office/drawing/2014/main" id="{6ADD6EB2-7D8E-4991-87A6-02723731EB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48708" y="6079423"/>
            <a:ext cx="3396887" cy="196707"/>
          </a:xfrm>
        </p:spPr>
        <p:txBody>
          <a:bodyPr rtlCol="0"/>
          <a:lstStyle>
            <a:lvl1pPr marL="0" indent="0" algn="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 dirty="0"/>
              <a:t>Firmenwebsite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0684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Klicken, um Präsentationstitel zu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 rtlCol="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4799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C6726F2C-157B-477E-AD76-8F54126834C2}"/>
              </a:ext>
            </a:extLst>
          </p:cNvPr>
          <p:cNvSpPr/>
          <p:nvPr userDrawn="1"/>
        </p:nvSpPr>
        <p:spPr>
          <a:xfrm>
            <a:off x="0" y="6191250"/>
            <a:ext cx="12192000" cy="666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de-DE" noProof="0" dirty="0"/>
              <a:t>Seitentitel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40000" cy="4377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74FB90F-5E6B-4508-96BB-939635D11AFF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74A1CB7-B157-440C-BA82-A62890EF3721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E5B1BAC-5CBE-4B0E-B0AA-1C05EBEE964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168BD16A-5998-4CCA-B0F2-62F67B639AF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7425" y="6322399"/>
            <a:ext cx="370575" cy="3651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000" y="6322399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3839907-C37E-4F37-B9BB-92B4A49360E6}"/>
              </a:ext>
            </a:extLst>
          </p:cNvPr>
          <p:cNvSpPr txBox="1"/>
          <p:nvPr userDrawn="1"/>
        </p:nvSpPr>
        <p:spPr>
          <a:xfrm>
            <a:off x="10194026" y="6258973"/>
            <a:ext cx="1577974" cy="427535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 rtl="0">
              <a:lnSpc>
                <a:spcPts val="1100"/>
              </a:lnSpc>
            </a:pPr>
            <a:r>
              <a:rPr lang="de-DE" sz="2000" b="1" spc="0"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Contoso</a:t>
            </a:r>
            <a:br>
              <a:rPr lang="de-DE" sz="2000" b="1" spc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100" b="0" i="1" spc="600"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Suites</a:t>
            </a:r>
            <a:endParaRPr lang="de-DE" sz="1100" b="0" i="1" spc="600" noProof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5" r:id="rId4"/>
    <p:sldLayoutId id="2147483666" r:id="rId5"/>
    <p:sldLayoutId id="2147483659" r:id="rId6"/>
    <p:sldLayoutId id="2147483660" r:id="rId7"/>
    <p:sldLayoutId id="2147483664" r:id="rId8"/>
    <p:sldLayoutId id="2147483668" r:id="rId9"/>
    <p:sldLayoutId id="2147483669" r:id="rId10"/>
    <p:sldLayoutId id="2147483650" r:id="rId11"/>
    <p:sldLayoutId id="2147483652" r:id="rId12"/>
    <p:sldLayoutId id="2147483667" r:id="rId13"/>
    <p:sldLayoutId id="2147483656" r:id="rId14"/>
    <p:sldLayoutId id="2147483657" r:id="rId15"/>
    <p:sldLayoutId id="2147483671" r:id="rId16"/>
    <p:sldLayoutId id="2147483672" r:id="rId17"/>
    <p:sldLayoutId id="2147483654" r:id="rId18"/>
    <p:sldLayoutId id="2147483655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AtPWnYNDJnM" TargetMode="External"/><Relationship Id="rId2" Type="http://schemas.openxmlformats.org/officeDocument/2006/relationships/hyperlink" Target="https://unsplash.com/photos/paCF_o4FGwg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unsplash.com/photos/ieic5Tq8YMk" TargetMode="External"/><Relationship Id="rId4" Type="http://schemas.openxmlformats.org/officeDocument/2006/relationships/hyperlink" Target="https://buyyourproduct.com/wp-content/uploads/The-Problem-With-the-IMDB-Top-250-Movie-List-1.jp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F7C18470-34F4-493A-B338-DAAE751FB6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8614" b="8614"/>
          <a:stretch/>
        </p:blipFill>
        <p:spPr>
          <a:prstGeom prst="rect">
            <a:avLst/>
          </a:prstGeom>
          <a:noFill/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rtlCol="0" anchor="b">
            <a:normAutofit/>
          </a:bodyPr>
          <a:lstStyle/>
          <a:p>
            <a:pPr rtl="0"/>
            <a:r>
              <a:rPr lang="de-DE" sz="3200" dirty="0"/>
              <a:t>Data Science Project: </a:t>
            </a:r>
            <a:br>
              <a:rPr lang="de-DE" dirty="0"/>
            </a:br>
            <a:br>
              <a:rPr lang="de-DE" dirty="0"/>
            </a:br>
            <a:r>
              <a:rPr lang="de-DE" sz="4800" dirty="0"/>
              <a:t>Movie Scripts</a:t>
            </a:r>
            <a:br>
              <a:rPr lang="de-DE" sz="4800" dirty="0"/>
            </a:b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rtlCol="0">
            <a:normAutofit/>
          </a:bodyPr>
          <a:lstStyle/>
          <a:p>
            <a:pPr rt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  <a:p>
            <a:pPr rtl="0"/>
            <a:r>
              <a:rPr lang="de-DE" dirty="0"/>
              <a:t>Victor </a:t>
            </a:r>
            <a:r>
              <a:rPr lang="de-DE" dirty="0" err="1"/>
              <a:t>Pansegrau</a:t>
            </a:r>
            <a:r>
              <a:rPr lang="de-DE" dirty="0"/>
              <a:t>, Jonas Liebermann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E15858B-DF72-4182-A4C5-6E23CE5CA75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677425" y="6322399"/>
            <a:ext cx="370575" cy="3651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de-DE" noProof="0" smtClean="0"/>
              <a:pPr rtl="0">
                <a:spcAft>
                  <a:spcPts val="600"/>
                </a:spcAft>
              </a:pPr>
              <a:t>2</a:t>
            </a:fld>
            <a:endParaRPr lang="de-DE" noProof="0"/>
          </a:p>
        </p:txBody>
      </p:sp>
      <p:pic>
        <p:nvPicPr>
          <p:cNvPr id="6" name="Grafik 6" descr="Tageskalender">
            <a:extLst>
              <a:ext uri="{FF2B5EF4-FFF2-40B4-BE49-F238E27FC236}">
                <a16:creationId xmlns:a16="http://schemas.microsoft.com/office/drawing/2014/main" id="{BAE985A0-E450-4B16-BC28-5F598A465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8479" y="4397535"/>
            <a:ext cx="914400" cy="914400"/>
          </a:xfrm>
        </p:spPr>
      </p:pic>
      <p:sp>
        <p:nvSpPr>
          <p:cNvPr id="8" name="Titel 2">
            <a:extLst>
              <a:ext uri="{FF2B5EF4-FFF2-40B4-BE49-F238E27FC236}">
                <a16:creationId xmlns:a16="http://schemas.microsoft.com/office/drawing/2014/main" id="{52182943-193A-4BE5-BC07-3B0F11A9C8BD}"/>
              </a:ext>
            </a:extLst>
          </p:cNvPr>
          <p:cNvSpPr txBox="1">
            <a:spLocks/>
          </p:cNvSpPr>
          <p:nvPr/>
        </p:nvSpPr>
        <p:spPr>
          <a:xfrm>
            <a:off x="584400" y="5844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r>
              <a:rPr lang="de-DE" dirty="0">
                <a:latin typeface="Rockwell"/>
              </a:rPr>
              <a:t> The Features</a:t>
            </a:r>
            <a:endParaRPr lang="de-DE" dirty="0"/>
          </a:p>
        </p:txBody>
      </p:sp>
      <p:pic>
        <p:nvPicPr>
          <p:cNvPr id="10" name="Grafik 8" descr="Lachendes Gesicht ohne Füllung">
            <a:extLst>
              <a:ext uri="{FF2B5EF4-FFF2-40B4-BE49-F238E27FC236}">
                <a16:creationId xmlns:a16="http://schemas.microsoft.com/office/drawing/2014/main" id="{37362C2C-FDB0-402A-B93F-1350290132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74090" y="1346260"/>
            <a:ext cx="914400" cy="914400"/>
          </a:xfrm>
          <a:prstGeom prst="rect">
            <a:avLst/>
          </a:prstGeom>
        </p:spPr>
      </p:pic>
      <p:pic>
        <p:nvPicPr>
          <p:cNvPr id="12" name="Grafik 10" descr="Gruppe von Männern">
            <a:extLst>
              <a:ext uri="{FF2B5EF4-FFF2-40B4-BE49-F238E27FC236}">
                <a16:creationId xmlns:a16="http://schemas.microsoft.com/office/drawing/2014/main" id="{42250B09-F18B-41E5-87C9-FC0652C7FA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44059" y="2538682"/>
            <a:ext cx="914400" cy="914400"/>
          </a:xfrm>
          <a:prstGeom prst="rect">
            <a:avLst/>
          </a:prstGeom>
        </p:spPr>
      </p:pic>
      <p:pic>
        <p:nvPicPr>
          <p:cNvPr id="14" name="Grafik 12" descr="Uhr">
            <a:extLst>
              <a:ext uri="{FF2B5EF4-FFF2-40B4-BE49-F238E27FC236}">
                <a16:creationId xmlns:a16="http://schemas.microsoft.com/office/drawing/2014/main" id="{BADA737A-29BA-4D4B-B4FC-211D269DED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39198" y="4392463"/>
            <a:ext cx="914400" cy="914400"/>
          </a:xfrm>
          <a:prstGeom prst="rect">
            <a:avLst/>
          </a:prstGeom>
        </p:spPr>
      </p:pic>
      <p:pic>
        <p:nvPicPr>
          <p:cNvPr id="16" name="Grafik 14" descr="Bleistift" title="Writer">
            <a:extLst>
              <a:ext uri="{FF2B5EF4-FFF2-40B4-BE49-F238E27FC236}">
                <a16:creationId xmlns:a16="http://schemas.microsoft.com/office/drawing/2014/main" id="{0E6A04EB-F9E1-4CAF-9468-88A5C02DF7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38300" y="1329187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111146BB-3247-4BD6-A10C-8C6918BC556F}"/>
              </a:ext>
            </a:extLst>
          </p:cNvPr>
          <p:cNvSpPr txBox="1"/>
          <p:nvPr/>
        </p:nvSpPr>
        <p:spPr>
          <a:xfrm>
            <a:off x="1547004" y="2251494"/>
            <a:ext cx="17942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/>
              <a:t>Writer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C27349F-3BA2-403A-ACE2-C78CDC014E1E}"/>
              </a:ext>
            </a:extLst>
          </p:cNvPr>
          <p:cNvSpPr txBox="1"/>
          <p:nvPr/>
        </p:nvSpPr>
        <p:spPr>
          <a:xfrm>
            <a:off x="1316965" y="5299493"/>
            <a:ext cx="17942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Running Time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1E9574E-7BF6-4E4B-B0FD-F47BCDAB34FE}"/>
              </a:ext>
            </a:extLst>
          </p:cNvPr>
          <p:cNvSpPr txBox="1"/>
          <p:nvPr/>
        </p:nvSpPr>
        <p:spPr>
          <a:xfrm>
            <a:off x="6737230" y="3559833"/>
            <a:ext cx="17942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 err="1"/>
              <a:t>Characters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3CF0312-9DE3-4568-9A3C-F7F2DFB74FEA}"/>
              </a:ext>
            </a:extLst>
          </p:cNvPr>
          <p:cNvSpPr txBox="1"/>
          <p:nvPr/>
        </p:nvSpPr>
        <p:spPr>
          <a:xfrm>
            <a:off x="9066362" y="2251493"/>
            <a:ext cx="17942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/>
              <a:t>Sentiment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158CC70-432E-4E94-8F85-273A744E8BE7}"/>
              </a:ext>
            </a:extLst>
          </p:cNvPr>
          <p:cNvSpPr txBox="1"/>
          <p:nvPr/>
        </p:nvSpPr>
        <p:spPr>
          <a:xfrm>
            <a:off x="9066362" y="5299494"/>
            <a:ext cx="17942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Year </a:t>
            </a:r>
            <a:r>
              <a:rPr lang="de-DE" dirty="0" err="1"/>
              <a:t>published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792C131-6564-4A27-9034-27D08E5B1F32}"/>
              </a:ext>
            </a:extLst>
          </p:cNvPr>
          <p:cNvCxnSpPr/>
          <p:nvPr/>
        </p:nvCxnSpPr>
        <p:spPr>
          <a:xfrm flipH="1">
            <a:off x="2022535" y="2668078"/>
            <a:ext cx="5750" cy="1518249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78C4BE9-D833-4D51-BB06-9D8E6542D035}"/>
              </a:ext>
            </a:extLst>
          </p:cNvPr>
          <p:cNvCxnSpPr>
            <a:cxnSpLocks/>
          </p:cNvCxnSpPr>
          <p:nvPr/>
        </p:nvCxnSpPr>
        <p:spPr>
          <a:xfrm flipH="1">
            <a:off x="2741403" y="1877322"/>
            <a:ext cx="6231146" cy="66136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04FB542-249D-4622-B4D5-4FF42AC5F054}"/>
              </a:ext>
            </a:extLst>
          </p:cNvPr>
          <p:cNvCxnSpPr>
            <a:cxnSpLocks/>
          </p:cNvCxnSpPr>
          <p:nvPr/>
        </p:nvCxnSpPr>
        <p:spPr>
          <a:xfrm flipV="1">
            <a:off x="2747152" y="4804553"/>
            <a:ext cx="6219646" cy="34505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fik 10" descr="Drama">
            <a:extLst>
              <a:ext uri="{FF2B5EF4-FFF2-40B4-BE49-F238E27FC236}">
                <a16:creationId xmlns:a16="http://schemas.microsoft.com/office/drawing/2014/main" id="{12B917CE-B73C-4250-AE51-0784EE2D54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24045" y="2540479"/>
            <a:ext cx="914400" cy="914400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1D72E306-F5F0-4664-8686-38354971A0B9}"/>
              </a:ext>
            </a:extLst>
          </p:cNvPr>
          <p:cNvSpPr txBox="1"/>
          <p:nvPr/>
        </p:nvSpPr>
        <p:spPr>
          <a:xfrm>
            <a:off x="3329796" y="3559832"/>
            <a:ext cx="17942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/>
              <a:t>Genre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DD8B156-43D3-4CB4-B245-47EC85F3A9BB}"/>
              </a:ext>
            </a:extLst>
          </p:cNvPr>
          <p:cNvCxnSpPr>
            <a:cxnSpLocks/>
          </p:cNvCxnSpPr>
          <p:nvPr/>
        </p:nvCxnSpPr>
        <p:spPr>
          <a:xfrm>
            <a:off x="2488360" y="2236757"/>
            <a:ext cx="655608" cy="554966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19584917-01D7-44DA-A339-9D9DA4FE7B8F}"/>
              </a:ext>
            </a:extLst>
          </p:cNvPr>
          <p:cNvCxnSpPr>
            <a:cxnSpLocks/>
          </p:cNvCxnSpPr>
          <p:nvPr/>
        </p:nvCxnSpPr>
        <p:spPr>
          <a:xfrm flipH="1">
            <a:off x="4322912" y="2179246"/>
            <a:ext cx="4577750" cy="957532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129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 descr="Ein Bild, das Person, Menge, Gebäude, groß enthält.&#10;&#10;Automatisch generierte Beschreibung">
            <a:extLst>
              <a:ext uri="{FF2B5EF4-FFF2-40B4-BE49-F238E27FC236}">
                <a16:creationId xmlns:a16="http://schemas.microsoft.com/office/drawing/2014/main" id="{03DB7546-CBB0-4A95-923D-816A0A4C0D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8666" b="8666"/>
          <a:stretch/>
        </p:blipFill>
        <p:spPr>
          <a:xfrm>
            <a:off x="144000" y="144303"/>
            <a:ext cx="11905200" cy="6569394"/>
          </a:xfrm>
          <a:prstGeom prst="rect">
            <a:avLst/>
          </a:prstGeom>
          <a:noFill/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F28B47F7-E81D-4970-B8D2-167DE2E5D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66399"/>
            <a:ext cx="4776588" cy="960801"/>
          </a:xfrm>
          <a:prstGeom prst="rect">
            <a:avLst/>
          </a:prstGeo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288000" anchor="b">
            <a:normAutofit/>
          </a:bodyPr>
          <a:lstStyle/>
          <a:p>
            <a:pPr algn="l"/>
            <a:r>
              <a:rPr lang="en-GB" dirty="0"/>
              <a:t>The User is…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78F029D2-8B4D-46A0-ACC7-C151A81266FD}"/>
              </a:ext>
            </a:extLst>
          </p:cNvPr>
          <p:cNvSpPr txBox="1">
            <a:spLocks/>
          </p:cNvSpPr>
          <p:nvPr/>
        </p:nvSpPr>
        <p:spPr>
          <a:xfrm>
            <a:off x="8064500" y="5054600"/>
            <a:ext cx="4127500" cy="825501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72000" tIns="144000" rIns="288000" bIns="180000" rtlCol="0">
            <a:noAutofit/>
          </a:bodyPr>
          <a:lstStyle>
            <a:lvl1pPr algn="r" defTabSz="914400" rtl="0" eaLnBrk="1" latinLnBrk="0" hangingPunct="1">
              <a:lnSpc>
                <a:spcPts val="47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…a cinephile</a:t>
            </a:r>
          </a:p>
        </p:txBody>
      </p:sp>
      <p:sp>
        <p:nvSpPr>
          <p:cNvPr id="5" name="Foliennummernplatzhalter 4" hidden="1">
            <a:extLst>
              <a:ext uri="{FF2B5EF4-FFF2-40B4-BE49-F238E27FC236}">
                <a16:creationId xmlns:a16="http://schemas.microsoft.com/office/drawing/2014/main" id="{2F3AB0E0-3356-4A2D-B290-D0D896B2FD6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77425" y="6322399"/>
            <a:ext cx="370575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de-DE" noProof="0" smtClean="0"/>
              <a:pPr rtl="0">
                <a:spcAft>
                  <a:spcPts val="600"/>
                </a:spcAft>
              </a:pPr>
              <a:t>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6655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>
            <a:extLst>
              <a:ext uri="{FF2B5EF4-FFF2-40B4-BE49-F238E27FC236}">
                <a16:creationId xmlns:a16="http://schemas.microsoft.com/office/drawing/2014/main" id="{FB6C117D-C3C2-4923-B0BC-DC2F8814D0C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4124" b="1136"/>
          <a:stretch/>
        </p:blipFill>
        <p:spPr>
          <a:xfrm>
            <a:off x="144000" y="144000"/>
            <a:ext cx="11905200" cy="6570000"/>
          </a:xfrm>
          <a:prstGeom prst="rect">
            <a:avLst/>
          </a:prstGeom>
          <a:noFill/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3228" y="321362"/>
            <a:ext cx="4416588" cy="5321927"/>
          </a:xfrm>
          <a:prstGeom prst="rect">
            <a:avLst/>
          </a:prstGeo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180000" rtlCol="0" anchor="b">
            <a:normAutofit/>
          </a:bodyPr>
          <a:lstStyle/>
          <a:p>
            <a:pPr algn="l">
              <a:lnSpc>
                <a:spcPct val="150000"/>
              </a:lnSpc>
            </a:pPr>
            <a:r>
              <a:rPr lang="de-DE" dirty="0">
                <a:latin typeface="Rockwell"/>
              </a:rPr>
              <a:t>The Dataset</a:t>
            </a:r>
            <a:br>
              <a:rPr lang="de-DE" dirty="0">
                <a:latin typeface="Rockwell"/>
              </a:rPr>
            </a:br>
            <a:r>
              <a:rPr lang="de-DE" sz="2400" dirty="0">
                <a:latin typeface="Rockwell"/>
              </a:rPr>
              <a:t>651 Dramas</a:t>
            </a:r>
            <a:br>
              <a:rPr lang="de-DE" sz="2400" dirty="0">
                <a:latin typeface="Rockwell"/>
              </a:rPr>
            </a:br>
            <a:r>
              <a:rPr lang="de-DE" sz="2400" dirty="0">
                <a:latin typeface="Rockwell"/>
              </a:rPr>
              <a:t>406 Thrillers</a:t>
            </a:r>
            <a:br>
              <a:rPr lang="de-DE" sz="2400" dirty="0">
                <a:latin typeface="Rockwell"/>
              </a:rPr>
            </a:br>
            <a:r>
              <a:rPr lang="de-DE" sz="2400" dirty="0">
                <a:latin typeface="Rockwell"/>
              </a:rPr>
              <a:t>395 Comedy</a:t>
            </a:r>
            <a:br>
              <a:rPr lang="de-DE" sz="2400" dirty="0">
                <a:latin typeface="Rockwell"/>
              </a:rPr>
            </a:br>
            <a:r>
              <a:rPr lang="de-DE" sz="2400" dirty="0">
                <a:latin typeface="Rockwell"/>
              </a:rPr>
              <a:t>335 Action</a:t>
            </a:r>
            <a:br>
              <a:rPr lang="de-DE" sz="2400" dirty="0">
                <a:latin typeface="Rockwell"/>
              </a:rPr>
            </a:br>
            <a:r>
              <a:rPr lang="de-DE" sz="2400" dirty="0">
                <a:latin typeface="Rockwell"/>
              </a:rPr>
              <a:t>231 Crime</a:t>
            </a:r>
            <a:br>
              <a:rPr lang="de-DE" sz="2400" dirty="0">
                <a:latin typeface="Rockwell"/>
              </a:rPr>
            </a:br>
            <a:r>
              <a:rPr lang="de-DE" sz="2400">
                <a:latin typeface="Rockwell"/>
              </a:rPr>
              <a:t>210 Romance</a:t>
            </a:r>
            <a:br>
              <a:rPr lang="de-DE" sz="2400" dirty="0">
                <a:latin typeface="Rockwell"/>
              </a:rPr>
            </a:br>
            <a:r>
              <a:rPr lang="de-DE" sz="2400" b="1" u="sng">
                <a:latin typeface="Rockwell"/>
              </a:rPr>
              <a:t>1160 Scripts total</a:t>
            </a:r>
            <a:endParaRPr lang="de-DE" sz="2400" b="1" u="sng"/>
          </a:p>
        </p:txBody>
      </p:sp>
      <p:sp>
        <p:nvSpPr>
          <p:cNvPr id="14" name="Subtitle 3">
            <a:extLst>
              <a:ext uri="{FF2B5EF4-FFF2-40B4-BE49-F238E27FC236}">
                <a16:creationId xmlns:a16="http://schemas.microsoft.com/office/drawing/2014/main" id="{C3A5799C-62D3-419B-8E3A-C261C5695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3227" y="5643289"/>
            <a:ext cx="4416587" cy="816075"/>
          </a:xfrm>
          <a:gradFill flip="none" rotWithShape="1">
            <a:gsLst>
              <a:gs pos="0">
                <a:schemeClr val="bg1">
                  <a:alpha val="88000"/>
                </a:schemeClr>
              </a:gs>
              <a:gs pos="100000">
                <a:schemeClr val="bg1"/>
              </a:gs>
            </a:gsLst>
            <a:lin ang="13800000" scaled="0"/>
            <a:tileRect/>
          </a:gradFill>
        </p:spPr>
        <p:txBody>
          <a:bodyPr vert="horz" lIns="180000" tIns="144000" rIns="180000" bIns="0" rtlCol="0" anchor="t">
            <a:noAutofit/>
          </a:bodyPr>
          <a:lstStyle/>
          <a:p>
            <a:pPr algn="l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Scraped from imsdb.com</a:t>
            </a:r>
          </a:p>
        </p:txBody>
      </p:sp>
      <p:sp>
        <p:nvSpPr>
          <p:cNvPr id="5" name="Foliennummernplatzhalter 4" hidden="1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77425" y="6322399"/>
            <a:ext cx="370575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de-DE" smtClean="0"/>
              <a:pPr rtl="0">
                <a:spcAft>
                  <a:spcPts val="600"/>
                </a:spcAft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E15858B-DF72-4182-A4C5-6E23CE5CA75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677425" y="6322399"/>
            <a:ext cx="370575" cy="3651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de-DE" noProof="0" smtClean="0"/>
              <a:pPr rtl="0">
                <a:spcAft>
                  <a:spcPts val="600"/>
                </a:spcAft>
              </a:pPr>
              <a:t>5</a:t>
            </a:fld>
            <a:endParaRPr lang="de-DE" noProof="0"/>
          </a:p>
        </p:txBody>
      </p:sp>
      <p:sp>
        <p:nvSpPr>
          <p:cNvPr id="33" name="Title 3">
            <a:extLst>
              <a:ext uri="{FF2B5EF4-FFF2-40B4-BE49-F238E27FC236}">
                <a16:creationId xmlns:a16="http://schemas.microsoft.com/office/drawing/2014/main" id="{A3C7AE21-7BE3-4542-B6C4-47A081D8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dirty="0"/>
              <a:t>The List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500492E-4D68-46C4-B887-499F57F470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9765" r="4687" b="13871"/>
          <a:stretch/>
        </p:blipFill>
        <p:spPr>
          <a:xfrm>
            <a:off x="432000" y="1085379"/>
            <a:ext cx="11245424" cy="523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3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E15858B-DF72-4182-A4C5-6E23CE5CA75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677425" y="6322399"/>
            <a:ext cx="370575" cy="3651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de-DE" noProof="0" smtClean="0"/>
              <a:pPr rtl="0">
                <a:spcAft>
                  <a:spcPts val="600"/>
                </a:spcAft>
              </a:pPr>
              <a:t>6</a:t>
            </a:fld>
            <a:endParaRPr lang="de-DE" noProof="0"/>
          </a:p>
        </p:txBody>
      </p:sp>
      <p:sp>
        <p:nvSpPr>
          <p:cNvPr id="33" name="Title 3">
            <a:extLst>
              <a:ext uri="{FF2B5EF4-FFF2-40B4-BE49-F238E27FC236}">
                <a16:creationId xmlns:a16="http://schemas.microsoft.com/office/drawing/2014/main" id="{A3C7AE21-7BE3-4542-B6C4-47A081D8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dirty="0"/>
              <a:t>The Movie Page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AA72ED3-B82C-44B9-90A1-8B5D2D66C9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01" r="4686" b="14435"/>
          <a:stretch/>
        </p:blipFill>
        <p:spPr>
          <a:xfrm>
            <a:off x="432000" y="1085379"/>
            <a:ext cx="11245424" cy="523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396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>
            <a:extLst>
              <a:ext uri="{FF2B5EF4-FFF2-40B4-BE49-F238E27FC236}">
                <a16:creationId xmlns:a16="http://schemas.microsoft.com/office/drawing/2014/main" id="{5374CEFF-A431-4745-B9D5-35B222FD3F6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/>
          <a:srcRect t="9960" b="13933"/>
          <a:stretch/>
        </p:blipFill>
        <p:spPr>
          <a:xfrm>
            <a:off x="144000" y="143999"/>
            <a:ext cx="11905200" cy="6047999"/>
          </a:xfrm>
          <a:prstGeom prst="rect">
            <a:avLst/>
          </a:prstGeom>
          <a:noFill/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727" y="5076706"/>
            <a:ext cx="4101900" cy="607121"/>
          </a:xfrm>
          <a:prstGeom prst="rect">
            <a:avLst/>
          </a:prstGeom>
          <a:solidFill>
            <a:schemeClr val="bg2">
              <a:alpha val="21000"/>
            </a:schemeClr>
          </a:solidFill>
        </p:spPr>
        <p:txBody>
          <a:bodyPr rtlCol="0" anchor="t">
            <a:normAutofit/>
          </a:bodyPr>
          <a:lstStyle/>
          <a:p>
            <a:pPr rtl="0"/>
            <a:r>
              <a:rPr lang="de-DE" sz="3200"/>
              <a:t>The Code</a:t>
            </a:r>
            <a:endParaRPr lang="de-DE" sz="32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677425" y="6322399"/>
            <a:ext cx="370575" cy="3651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de-DE" smtClean="0"/>
              <a:pPr rtl="0">
                <a:spcAft>
                  <a:spcPts val="600"/>
                </a:spcAft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ADD7471-150E-4993-984F-48AB13365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Images (in order of appearance):</a:t>
            </a:r>
          </a:p>
          <a:p>
            <a:pPr lvl="1"/>
            <a:r>
              <a:rPr lang="de-DE" dirty="0">
                <a:hlinkClick r:id="rId2"/>
              </a:rPr>
              <a:t>https://unsplash.com/photos/paCF_o4FGwg</a:t>
            </a:r>
            <a:endParaRPr lang="de-DE" dirty="0"/>
          </a:p>
          <a:p>
            <a:pPr lvl="1"/>
            <a:r>
              <a:rPr lang="de-DE" dirty="0">
                <a:hlinkClick r:id="rId3"/>
              </a:rPr>
              <a:t>https://unsplash.com/photos/AtPWnYNDJnM</a:t>
            </a:r>
            <a:endParaRPr lang="de-DE" dirty="0"/>
          </a:p>
          <a:p>
            <a:pPr lvl="1"/>
            <a:r>
              <a:rPr lang="de-DE" dirty="0">
                <a:hlinkClick r:id="rId4"/>
              </a:rPr>
              <a:t>https://buyyourproduct.com/wp-content/uploads/The-Problem-With-the-IMDB-Top-250-Movie-List-1.jpg</a:t>
            </a:r>
            <a:endParaRPr lang="de-DE" dirty="0"/>
          </a:p>
          <a:p>
            <a:pPr lvl="1"/>
            <a:r>
              <a:rPr lang="de-DE" dirty="0">
                <a:hlinkClick r:id="rId5"/>
              </a:rPr>
              <a:t>https://unsplash.com/photos/ieic5Tq8YMk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CB264E-80B3-446F-9295-B5165D21353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e-DE" noProof="0" smtClean="0"/>
              <a:pPr rtl="0"/>
              <a:t>8</a:t>
            </a:fld>
            <a:endParaRPr lang="de-DE" noProof="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52EB8E2-2BDD-4377-829C-12533F52C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1151183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platzhalter 11" descr="Gefrorene Tropfen auf Glas">
            <a:extLst>
              <a:ext uri="{FF2B5EF4-FFF2-40B4-BE49-F238E27FC236}">
                <a16:creationId xmlns:a16="http://schemas.microsoft.com/office/drawing/2014/main" id="{2771D128-D998-4ED8-9EB7-5F3516C8FC4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146180" y="144000"/>
            <a:ext cx="11900839" cy="6570000"/>
          </a:xfrm>
        </p:spPr>
      </p:pic>
      <p:sp>
        <p:nvSpPr>
          <p:cNvPr id="13" name="Titel 12">
            <a:extLst>
              <a:ext uri="{FF2B5EF4-FFF2-40B4-BE49-F238E27FC236}">
                <a16:creationId xmlns:a16="http://schemas.microsoft.com/office/drawing/2014/main" id="{0C7833EF-F2FC-4C18-9E89-7491D88CF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  <a:br>
              <a:rPr lang="de-DE" dirty="0"/>
            </a:br>
            <a:endParaRPr lang="de-DE" dirty="0"/>
          </a:p>
        </p:txBody>
      </p:sp>
      <p:sp>
        <p:nvSpPr>
          <p:cNvPr id="14" name="Untertitel 13">
            <a:extLst>
              <a:ext uri="{FF2B5EF4-FFF2-40B4-BE49-F238E27FC236}">
                <a16:creationId xmlns:a16="http://schemas.microsoft.com/office/drawing/2014/main" id="{C9AEF562-1B88-4933-832C-6BD075D10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6611" y="5076573"/>
            <a:ext cx="2215389" cy="1421428"/>
          </a:xfrm>
        </p:spPr>
        <p:txBody>
          <a:bodyPr rIns="576000" rtlCol="0"/>
          <a:lstStyle/>
          <a:p>
            <a:pPr rtl="0"/>
            <a:r>
              <a:rPr lang="de-DE" sz="2000" dirty="0"/>
              <a:t>Jonas Liebermann</a:t>
            </a:r>
          </a:p>
        </p:txBody>
      </p:sp>
      <p:pic>
        <p:nvPicPr>
          <p:cNvPr id="8" name="Grafik 7" descr="Benutzer" title="Symbol – Name des Referenten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45595" y="5221261"/>
            <a:ext cx="333657" cy="333657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715585" y="5897456"/>
            <a:ext cx="1531035" cy="420216"/>
          </a:xfrm>
        </p:spPr>
        <p:txBody>
          <a:bodyPr rtlCol="0"/>
          <a:lstStyle/>
          <a:p>
            <a:pPr rtl="0"/>
            <a:r>
              <a:rPr lang="de-DE" dirty="0"/>
              <a:t>s0563579@htw-berlin.de</a:t>
            </a:r>
          </a:p>
        </p:txBody>
      </p:sp>
      <p:pic>
        <p:nvPicPr>
          <p:cNvPr id="9" name="Grafik 8" descr="Umschlag" title="Symbol – E-Mail des Referenten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45595" y="5905983"/>
            <a:ext cx="333657" cy="333657"/>
          </a:xfrm>
          <a:prstGeom prst="rect">
            <a:avLst/>
          </a:prstGeom>
        </p:spPr>
      </p:pic>
      <p:sp>
        <p:nvSpPr>
          <p:cNvPr id="15" name="Untertitel 13">
            <a:extLst>
              <a:ext uri="{FF2B5EF4-FFF2-40B4-BE49-F238E27FC236}">
                <a16:creationId xmlns:a16="http://schemas.microsoft.com/office/drawing/2014/main" id="{82FCBC47-F158-4B65-AC7E-8B9B960E290A}"/>
              </a:ext>
            </a:extLst>
          </p:cNvPr>
          <p:cNvSpPr txBox="1">
            <a:spLocks/>
          </p:cNvSpPr>
          <p:nvPr/>
        </p:nvSpPr>
        <p:spPr>
          <a:xfrm>
            <a:off x="7401222" y="5076571"/>
            <a:ext cx="2215389" cy="1421429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8100000" scaled="1"/>
              <a:tileRect/>
            </a:gradFill>
          </a:ln>
        </p:spPr>
        <p:txBody>
          <a:bodyPr vert="horz" lIns="180000" tIns="144000" rIns="144000" bIns="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Victor </a:t>
            </a:r>
            <a:r>
              <a:rPr lang="de-DE" dirty="0" err="1"/>
              <a:t>Pansegrau</a:t>
            </a:r>
            <a:endParaRPr lang="de-DE" dirty="0"/>
          </a:p>
        </p:txBody>
      </p:sp>
      <p:pic>
        <p:nvPicPr>
          <p:cNvPr id="18" name="Grafik 17" descr="Benutzer" title="Symbol – Name des Referenten">
            <a:extLst>
              <a:ext uri="{FF2B5EF4-FFF2-40B4-BE49-F238E27FC236}">
                <a16:creationId xmlns:a16="http://schemas.microsoft.com/office/drawing/2014/main" id="{458B938C-2C51-4669-947F-AC34A1B9B77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34177" y="5221261"/>
            <a:ext cx="333657" cy="333657"/>
          </a:xfrm>
          <a:prstGeom prst="rect">
            <a:avLst/>
          </a:prstGeom>
        </p:spPr>
      </p:pic>
      <p:sp>
        <p:nvSpPr>
          <p:cNvPr id="19" name="Textplatzhalter 5">
            <a:extLst>
              <a:ext uri="{FF2B5EF4-FFF2-40B4-BE49-F238E27FC236}">
                <a16:creationId xmlns:a16="http://schemas.microsoft.com/office/drawing/2014/main" id="{C5D8F2C4-4DEF-4D79-A75B-A83D30AA3826}"/>
              </a:ext>
            </a:extLst>
          </p:cNvPr>
          <p:cNvSpPr txBox="1">
            <a:spLocks/>
          </p:cNvSpPr>
          <p:nvPr/>
        </p:nvSpPr>
        <p:spPr>
          <a:xfrm>
            <a:off x="8000791" y="5897455"/>
            <a:ext cx="1531035" cy="4202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/>
              <a:t>s0563822@htw-berlin.de</a:t>
            </a:r>
          </a:p>
        </p:txBody>
      </p:sp>
      <p:pic>
        <p:nvPicPr>
          <p:cNvPr id="20" name="Grafik 19" descr="Umschlag" title="Symbol – E-Mail des Referenten">
            <a:extLst>
              <a:ext uri="{FF2B5EF4-FFF2-40B4-BE49-F238E27FC236}">
                <a16:creationId xmlns:a16="http://schemas.microsoft.com/office/drawing/2014/main" id="{26C61241-5B0E-41C6-8B9A-77BC7AE0DF0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34178" y="5910504"/>
            <a:ext cx="333657" cy="33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ustom 131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056AFF"/>
      </a:accent1>
      <a:accent2>
        <a:srgbClr val="FF391E"/>
      </a:accent2>
      <a:accent3>
        <a:srgbClr val="A1CC18"/>
      </a:accent3>
      <a:accent4>
        <a:srgbClr val="FFC000"/>
      </a:accent4>
      <a:accent5>
        <a:srgbClr val="1554B2"/>
      </a:accent5>
      <a:accent6>
        <a:srgbClr val="8BB20C"/>
      </a:accent6>
      <a:hlink>
        <a:srgbClr val="056AFF"/>
      </a:hlink>
      <a:folHlink>
        <a:srgbClr val="056AFF"/>
      </a:folHlink>
    </a:clrScheme>
    <a:fontScheme name="Custom 150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46000">
              <a:schemeClr val="bg1">
                <a:alpha val="90000"/>
              </a:schemeClr>
            </a:gs>
            <a:gs pos="0">
              <a:schemeClr val="accent1">
                <a:lumMod val="20000"/>
                <a:lumOff val="80000"/>
                <a:alpha val="50000"/>
              </a:schemeClr>
            </a:gs>
            <a:gs pos="80000">
              <a:schemeClr val="bg1">
                <a:lumMod val="95000"/>
              </a:schemeClr>
            </a:gs>
          </a:gsLst>
          <a:lin ang="3600000" scaled="0"/>
        </a:gradFill>
      </a:spPr>
      <a:bodyPr rot="0" spcFirstLastPara="0" vertOverflow="overflow" horzOverflow="overflow" vert="horz" wrap="square" lIns="72000" tIns="0" rIns="180000" bIns="180000" numCol="1" spcCol="0" rtlCol="0" fromWordArt="0" anchor="b" anchorCtr="0" forceAA="0" compatLnSpc="1">
        <a:prstTxWarp prst="textNoShape">
          <a:avLst/>
        </a:prstTxWarp>
        <a:noAutofit/>
      </a:bodyPr>
      <a:lstStyle>
        <a:defPPr algn="r">
          <a:lnSpc>
            <a:spcPts val="4700"/>
          </a:lnSpc>
          <a:spcBef>
            <a:spcPct val="0"/>
          </a:spcBef>
          <a:defRPr sz="4500">
            <a:solidFill>
              <a:schemeClr val="tx1"/>
            </a:solidFill>
            <a:latin typeface="Rockwell" panose="02060603020205020403" pitchFamily="18" charset="0"/>
            <a:ea typeface="+mj-ea"/>
            <a:cs typeface="+mj-c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0450362_TF44613219" id="{531ED231-C6A4-4310-A493-CC8D3F1FF161}" vid="{075C5FD4-9740-4386-BA3B-161790DB12F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0E13442B739D45A418599173CECA99" ma:contentTypeVersion="2" ma:contentTypeDescription="Create a new document." ma:contentTypeScope="" ma:versionID="0dc9c50c7edf240f4261a2b3a6bd8ce6">
  <xsd:schema xmlns:xsd="http://www.w3.org/2001/XMLSchema" xmlns:xs="http://www.w3.org/2001/XMLSchema" xmlns:p="http://schemas.microsoft.com/office/2006/metadata/properties" xmlns:ns3="149f34a4-5bd5-4d00-aec3-a4840027427f" targetNamespace="http://schemas.microsoft.com/office/2006/metadata/properties" ma:root="true" ma:fieldsID="3bf611211ff5db38809881552f3f7e80" ns3:_="">
    <xsd:import namespace="149f34a4-5bd5-4d00-aec3-a484002742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9f34a4-5bd5-4d00-aec3-a484002742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FA4173-5E4C-420B-BDB8-C986336F3C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B9BDB30-709D-4026-8321-5AB8945E755C}">
  <ds:schemaRefs>
    <ds:schemaRef ds:uri="http://purl.org/dc/dcmitype/"/>
    <ds:schemaRef ds:uri="http://www.w3.org/XML/1998/namespace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149f34a4-5bd5-4d00-aec3-a4840027427f"/>
  </ds:schemaRefs>
</ds:datastoreItem>
</file>

<file path=customXml/itemProps3.xml><?xml version="1.0" encoding="utf-8"?>
<ds:datastoreItem xmlns:ds="http://schemas.openxmlformats.org/officeDocument/2006/customXml" ds:itemID="{FD227DD9-5D56-4E97-853B-B0AA3AF274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9f34a4-5bd5-4d00-aec3-a484002742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Breitbild</PresentationFormat>
  <Paragraphs>31</Paragraphs>
  <Slides>9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Office-Design</vt:lpstr>
      <vt:lpstr>Data Science Project:   Movie Scripts </vt:lpstr>
      <vt:lpstr>PowerPoint-Präsentation</vt:lpstr>
      <vt:lpstr>The User is…</vt:lpstr>
      <vt:lpstr>The Dataset 651 Dramas 406 Thrillers 395 Comedy 335 Action 231 Crime 210 Romance 1160 Scripts total</vt:lpstr>
      <vt:lpstr>The List</vt:lpstr>
      <vt:lpstr>The Movie Page</vt:lpstr>
      <vt:lpstr>PowerPoint-Präsentation</vt:lpstr>
      <vt:lpstr>Sources</vt:lpstr>
      <vt:lpstr>Thank you for your attention!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Project:   Movie Scripts </dc:title>
  <dc:creator/>
  <cp:lastModifiedBy/>
  <cp:revision>105</cp:revision>
  <dcterms:created xsi:type="dcterms:W3CDTF">2019-12-11T17:38:54Z</dcterms:created>
  <dcterms:modified xsi:type="dcterms:W3CDTF">2019-12-12T16:22:20Z</dcterms:modified>
</cp:coreProperties>
</file>