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74" r:id="rId10"/>
    <p:sldId id="272" r:id="rId11"/>
    <p:sldId id="269" r:id="rId12"/>
    <p:sldId id="270" r:id="rId13"/>
    <p:sldId id="27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6C7B-A9EE-1E41-AFF4-74A8AF73CA1B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9F81-DA6A-684B-8E0A-80DC4DE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LBaaS</a:t>
            </a:r>
            <a:r>
              <a:rPr lang="en-US" baseline="0" dirty="0" smtClean="0"/>
              <a:t> plugin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9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BIG-IP multi-tenancy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OpenStack</a:t>
            </a:r>
            <a:r>
              <a:rPr lang="en-US" baseline="0" dirty="0" smtClean="0"/>
              <a:t> cloud with one controller and one compute node with VLAN connection to VE </a:t>
            </a:r>
            <a:r>
              <a:rPr lang="en-US" baseline="0" dirty="0" err="1" smtClean="0"/>
              <a:t>undercloud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OpenStack</a:t>
            </a:r>
            <a:r>
              <a:rPr lang="en-US" baseline="0" dirty="0" smtClean="0"/>
              <a:t> cloud with one controller and one compute node with VLAN connections to multi-tenant VE </a:t>
            </a:r>
            <a:r>
              <a:rPr lang="en-US" baseline="0" dirty="0" err="1" smtClean="0"/>
              <a:t>undercloud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LBaaS</a:t>
            </a:r>
            <a:r>
              <a:rPr lang="en-US" baseline="0" dirty="0" smtClean="0"/>
              <a:t>  agent redundancy – down</a:t>
            </a:r>
          </a:p>
          <a:p>
            <a:r>
              <a:rPr lang="en-US" baseline="0" dirty="0" smtClean="0"/>
              <a:t>deprecated – agent redundancy doesn’t really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LBaaS</a:t>
            </a:r>
            <a:r>
              <a:rPr lang="en-US" baseline="0" dirty="0" smtClean="0"/>
              <a:t> agent horizontal scale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LBaaS</a:t>
            </a:r>
            <a:r>
              <a:rPr lang="en-US" baseline="0" dirty="0" smtClean="0"/>
              <a:t> plugin – differentiated service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routed mode - overcloud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L2/L3 adjacent mode - </a:t>
            </a:r>
            <a:r>
              <a:rPr lang="en-US" dirty="0" err="1" smtClean="0"/>
              <a:t>undercloud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BIG-IP one-arm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BIG-IP multiple</a:t>
            </a:r>
            <a:r>
              <a:rPr lang="en-US" baseline="0" dirty="0" smtClean="0"/>
              <a:t> arm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OpenStack</a:t>
            </a:r>
            <a:r>
              <a:rPr lang="en-US" baseline="0" dirty="0" smtClean="0"/>
              <a:t> cloud with one controller and one compute node with VLAN connection to VE </a:t>
            </a:r>
            <a:r>
              <a:rPr lang="en-US" baseline="0" dirty="0" err="1" smtClean="0"/>
              <a:t>undercloud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VLAN to interface and tag</a:t>
            </a:r>
            <a:r>
              <a:rPr lang="en-US" baseline="0" dirty="0" smtClean="0"/>
              <a:t> </a:t>
            </a:r>
            <a:r>
              <a:rPr lang="en-US" dirty="0" smtClean="0"/>
              <a:t> mapping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9F81-DA6A-684B-8E0A-80DC4DE5C1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1918-5236-2F4C-ABFF-D7574601A368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9D9B-44A7-DC4B-84D4-243D7F37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4778285" y="4106196"/>
            <a:ext cx="1373904" cy="415498"/>
            <a:chOff x="4778285" y="4106191"/>
            <a:chExt cx="1373904" cy="415497"/>
          </a:xfrm>
        </p:grpSpPr>
        <p:sp>
          <p:nvSpPr>
            <p:cNvPr id="134" name="Rounded Rectangle 133"/>
            <p:cNvSpPr/>
            <p:nvPr/>
          </p:nvSpPr>
          <p:spPr>
            <a:xfrm>
              <a:off x="4778285" y="4129759"/>
              <a:ext cx="1373904" cy="357306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778285" y="4106191"/>
              <a:ext cx="1373904" cy="41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OpenStack </a:t>
              </a:r>
            </a:p>
            <a:p>
              <a:pPr algn="ctr"/>
              <a:r>
                <a:rPr lang="en-US" sz="1050" dirty="0" smtClean="0">
                  <a:cs typeface="Franklin Gothic Book"/>
                </a:rPr>
                <a:t>Compute Node</a:t>
              </a:r>
              <a:endParaRPr lang="en-US" sz="105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773122" y="4233145"/>
            <a:ext cx="1264295" cy="253916"/>
            <a:chOff x="1773122" y="4233149"/>
            <a:chExt cx="1264295" cy="253916"/>
          </a:xfrm>
        </p:grpSpPr>
        <p:sp>
          <p:nvSpPr>
            <p:cNvPr id="99" name="Rounded Rectangle 98"/>
            <p:cNvSpPr/>
            <p:nvPr/>
          </p:nvSpPr>
          <p:spPr>
            <a:xfrm>
              <a:off x="1788215" y="4261724"/>
              <a:ext cx="1249201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773122" y="4233149"/>
              <a:ext cx="1264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OpenStack Neutron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92351" y="5155352"/>
            <a:ext cx="1447541" cy="741971"/>
            <a:chOff x="2671767" y="3155101"/>
            <a:chExt cx="1447541" cy="741971"/>
          </a:xfrm>
        </p:grpSpPr>
        <p:sp>
          <p:nvSpPr>
            <p:cNvPr id="4" name="Freeform 22"/>
            <p:cNvSpPr>
              <a:spLocks noEditPoints="1"/>
            </p:cNvSpPr>
            <p:nvPr/>
          </p:nvSpPr>
          <p:spPr bwMode="auto">
            <a:xfrm>
              <a:off x="2924050" y="3155101"/>
              <a:ext cx="942975" cy="495740"/>
            </a:xfrm>
            <a:custGeom>
              <a:avLst/>
              <a:gdLst>
                <a:gd name="T0" fmla="*/ 0 w 1047"/>
                <a:gd name="T1" fmla="*/ 134 h 550"/>
                <a:gd name="T2" fmla="*/ 586 w 1047"/>
                <a:gd name="T3" fmla="*/ 31 h 550"/>
                <a:gd name="T4" fmla="*/ 22 w 1047"/>
                <a:gd name="T5" fmla="*/ 120 h 550"/>
                <a:gd name="T6" fmla="*/ 1029 w 1047"/>
                <a:gd name="T7" fmla="*/ 138 h 550"/>
                <a:gd name="T8" fmla="*/ 155 w 1047"/>
                <a:gd name="T9" fmla="*/ 191 h 550"/>
                <a:gd name="T10" fmla="*/ 474 w 1047"/>
                <a:gd name="T11" fmla="*/ 244 h 550"/>
                <a:gd name="T12" fmla="*/ 485 w 1047"/>
                <a:gd name="T13" fmla="*/ 198 h 550"/>
                <a:gd name="T14" fmla="*/ 485 w 1047"/>
                <a:gd name="T15" fmla="*/ 198 h 550"/>
                <a:gd name="T16" fmla="*/ 531 w 1047"/>
                <a:gd name="T17" fmla="*/ 227 h 550"/>
                <a:gd name="T18" fmla="*/ 520 w 1047"/>
                <a:gd name="T19" fmla="*/ 182 h 550"/>
                <a:gd name="T20" fmla="*/ 561 w 1047"/>
                <a:gd name="T21" fmla="*/ 217 h 550"/>
                <a:gd name="T22" fmla="*/ 550 w 1047"/>
                <a:gd name="T23" fmla="*/ 193 h 550"/>
                <a:gd name="T24" fmla="*/ 597 w 1047"/>
                <a:gd name="T25" fmla="*/ 233 h 550"/>
                <a:gd name="T26" fmla="*/ 607 w 1047"/>
                <a:gd name="T27" fmla="*/ 209 h 550"/>
                <a:gd name="T28" fmla="*/ 659 w 1047"/>
                <a:gd name="T29" fmla="*/ 244 h 550"/>
                <a:gd name="T30" fmla="*/ 669 w 1047"/>
                <a:gd name="T31" fmla="*/ 198 h 550"/>
                <a:gd name="T32" fmla="*/ 669 w 1047"/>
                <a:gd name="T33" fmla="*/ 198 h 550"/>
                <a:gd name="T34" fmla="*/ 937 w 1047"/>
                <a:gd name="T35" fmla="*/ 206 h 550"/>
                <a:gd name="T36" fmla="*/ 142 w 1047"/>
                <a:gd name="T37" fmla="*/ 528 h 550"/>
                <a:gd name="T38" fmla="*/ 67 w 1047"/>
                <a:gd name="T39" fmla="*/ 298 h 550"/>
                <a:gd name="T40" fmla="*/ 177 w 1047"/>
                <a:gd name="T41" fmla="*/ 550 h 550"/>
                <a:gd name="T42" fmla="*/ 458 w 1047"/>
                <a:gd name="T43" fmla="*/ 528 h 550"/>
                <a:gd name="T44" fmla="*/ 469 w 1047"/>
                <a:gd name="T45" fmla="*/ 504 h 550"/>
                <a:gd name="T46" fmla="*/ 520 w 1047"/>
                <a:gd name="T47" fmla="*/ 538 h 550"/>
                <a:gd name="T48" fmla="*/ 531 w 1047"/>
                <a:gd name="T49" fmla="*/ 493 h 550"/>
                <a:gd name="T50" fmla="*/ 531 w 1047"/>
                <a:gd name="T51" fmla="*/ 493 h 550"/>
                <a:gd name="T52" fmla="*/ 577 w 1047"/>
                <a:gd name="T53" fmla="*/ 522 h 550"/>
                <a:gd name="T54" fmla="*/ 566 w 1047"/>
                <a:gd name="T55" fmla="*/ 477 h 550"/>
                <a:gd name="T56" fmla="*/ 607 w 1047"/>
                <a:gd name="T57" fmla="*/ 512 h 550"/>
                <a:gd name="T58" fmla="*/ 597 w 1047"/>
                <a:gd name="T59" fmla="*/ 488 h 550"/>
                <a:gd name="T60" fmla="*/ 643 w 1047"/>
                <a:gd name="T61" fmla="*/ 528 h 550"/>
                <a:gd name="T62" fmla="*/ 653 w 1047"/>
                <a:gd name="T63" fmla="*/ 504 h 550"/>
                <a:gd name="T64" fmla="*/ 923 w 1047"/>
                <a:gd name="T65" fmla="*/ 528 h 550"/>
                <a:gd name="T66" fmla="*/ 1026 w 1047"/>
                <a:gd name="T67" fmla="*/ 366 h 550"/>
                <a:gd name="T68" fmla="*/ 1026 w 1047"/>
                <a:gd name="T69" fmla="*/ 366 h 550"/>
                <a:gd name="T70" fmla="*/ 485 w 1047"/>
                <a:gd name="T71" fmla="*/ 424 h 550"/>
                <a:gd name="T72" fmla="*/ 474 w 1047"/>
                <a:gd name="T73" fmla="*/ 379 h 550"/>
                <a:gd name="T74" fmla="*/ 515 w 1047"/>
                <a:gd name="T75" fmla="*/ 413 h 550"/>
                <a:gd name="T76" fmla="*/ 504 w 1047"/>
                <a:gd name="T77" fmla="*/ 389 h 550"/>
                <a:gd name="T78" fmla="*/ 550 w 1047"/>
                <a:gd name="T79" fmla="*/ 430 h 550"/>
                <a:gd name="T80" fmla="*/ 561 w 1047"/>
                <a:gd name="T81" fmla="*/ 406 h 550"/>
                <a:gd name="T82" fmla="*/ 612 w 1047"/>
                <a:gd name="T83" fmla="*/ 440 h 550"/>
                <a:gd name="T84" fmla="*/ 623 w 1047"/>
                <a:gd name="T85" fmla="*/ 395 h 550"/>
                <a:gd name="T86" fmla="*/ 623 w 1047"/>
                <a:gd name="T87" fmla="*/ 395 h 550"/>
                <a:gd name="T88" fmla="*/ 669 w 1047"/>
                <a:gd name="T89" fmla="*/ 424 h 550"/>
                <a:gd name="T90" fmla="*/ 659 w 1047"/>
                <a:gd name="T91" fmla="*/ 379 h 550"/>
                <a:gd name="T92" fmla="*/ 744 w 1047"/>
                <a:gd name="T93" fmla="*/ 389 h 550"/>
                <a:gd name="T94" fmla="*/ 177 w 1047"/>
                <a:gd name="T95" fmla="*/ 353 h 550"/>
                <a:gd name="T96" fmla="*/ 458 w 1047"/>
                <a:gd name="T97" fmla="*/ 331 h 550"/>
                <a:gd name="T98" fmla="*/ 469 w 1047"/>
                <a:gd name="T99" fmla="*/ 307 h 550"/>
                <a:gd name="T100" fmla="*/ 520 w 1047"/>
                <a:gd name="T101" fmla="*/ 342 h 550"/>
                <a:gd name="T102" fmla="*/ 531 w 1047"/>
                <a:gd name="T103" fmla="*/ 297 h 550"/>
                <a:gd name="T104" fmla="*/ 531 w 1047"/>
                <a:gd name="T105" fmla="*/ 297 h 550"/>
                <a:gd name="T106" fmla="*/ 577 w 1047"/>
                <a:gd name="T107" fmla="*/ 326 h 550"/>
                <a:gd name="T108" fmla="*/ 566 w 1047"/>
                <a:gd name="T109" fmla="*/ 280 h 550"/>
                <a:gd name="T110" fmla="*/ 607 w 1047"/>
                <a:gd name="T111" fmla="*/ 315 h 550"/>
                <a:gd name="T112" fmla="*/ 597 w 1047"/>
                <a:gd name="T113" fmla="*/ 291 h 550"/>
                <a:gd name="T114" fmla="*/ 643 w 1047"/>
                <a:gd name="T115" fmla="*/ 331 h 550"/>
                <a:gd name="T116" fmla="*/ 653 w 1047"/>
                <a:gd name="T117" fmla="*/ 307 h 550"/>
                <a:gd name="T118" fmla="*/ 923 w 1047"/>
                <a:gd name="T119" fmla="*/ 33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7" h="550">
                  <a:moveTo>
                    <a:pt x="22" y="155"/>
                  </a:moveTo>
                  <a:cubicBezTo>
                    <a:pt x="1025" y="155"/>
                    <a:pt x="1025" y="155"/>
                    <a:pt x="1025" y="155"/>
                  </a:cubicBezTo>
                  <a:cubicBezTo>
                    <a:pt x="1036" y="155"/>
                    <a:pt x="1046" y="146"/>
                    <a:pt x="1046" y="134"/>
                  </a:cubicBezTo>
                  <a:cubicBezTo>
                    <a:pt x="1046" y="21"/>
                    <a:pt x="1046" y="21"/>
                    <a:pt x="1046" y="21"/>
                  </a:cubicBezTo>
                  <a:cubicBezTo>
                    <a:pt x="1046" y="10"/>
                    <a:pt x="1036" y="0"/>
                    <a:pt x="10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46"/>
                    <a:pt x="10" y="155"/>
                    <a:pt x="22" y="155"/>
                  </a:cubicBezTo>
                  <a:close/>
                  <a:moveTo>
                    <a:pt x="962" y="18"/>
                  </a:moveTo>
                  <a:cubicBezTo>
                    <a:pt x="982" y="18"/>
                    <a:pt x="999" y="35"/>
                    <a:pt x="999" y="56"/>
                  </a:cubicBezTo>
                  <a:cubicBezTo>
                    <a:pt x="999" y="77"/>
                    <a:pt x="982" y="94"/>
                    <a:pt x="962" y="94"/>
                  </a:cubicBezTo>
                  <a:cubicBezTo>
                    <a:pt x="941" y="94"/>
                    <a:pt x="924" y="77"/>
                    <a:pt x="924" y="56"/>
                  </a:cubicBezTo>
                  <a:cubicBezTo>
                    <a:pt x="924" y="35"/>
                    <a:pt x="941" y="18"/>
                    <a:pt x="962" y="18"/>
                  </a:cubicBezTo>
                  <a:close/>
                  <a:moveTo>
                    <a:pt x="572" y="44"/>
                  </a:moveTo>
                  <a:cubicBezTo>
                    <a:pt x="572" y="37"/>
                    <a:pt x="579" y="31"/>
                    <a:pt x="586" y="31"/>
                  </a:cubicBezTo>
                  <a:cubicBezTo>
                    <a:pt x="766" y="31"/>
                    <a:pt x="766" y="31"/>
                    <a:pt x="766" y="31"/>
                  </a:cubicBezTo>
                  <a:cubicBezTo>
                    <a:pt x="774" y="31"/>
                    <a:pt x="780" y="37"/>
                    <a:pt x="780" y="44"/>
                  </a:cubicBezTo>
                  <a:cubicBezTo>
                    <a:pt x="780" y="79"/>
                    <a:pt x="780" y="79"/>
                    <a:pt x="780" y="79"/>
                  </a:cubicBezTo>
                  <a:cubicBezTo>
                    <a:pt x="780" y="86"/>
                    <a:pt x="774" y="93"/>
                    <a:pt x="766" y="93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79" y="93"/>
                    <a:pt x="572" y="86"/>
                    <a:pt x="572" y="79"/>
                  </a:cubicBezTo>
                  <a:lnTo>
                    <a:pt x="572" y="44"/>
                  </a:lnTo>
                  <a:close/>
                  <a:moveTo>
                    <a:pt x="22" y="120"/>
                  </a:moveTo>
                  <a:cubicBezTo>
                    <a:pt x="1029" y="120"/>
                    <a:pt x="1029" y="120"/>
                    <a:pt x="1029" y="120"/>
                  </a:cubicBezTo>
                  <a:cubicBezTo>
                    <a:pt x="1031" y="120"/>
                    <a:pt x="1033" y="122"/>
                    <a:pt x="1033" y="124"/>
                  </a:cubicBezTo>
                  <a:cubicBezTo>
                    <a:pt x="1033" y="126"/>
                    <a:pt x="1031" y="128"/>
                    <a:pt x="1029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0" y="128"/>
                    <a:pt x="18" y="126"/>
                    <a:pt x="18" y="124"/>
                  </a:cubicBezTo>
                  <a:cubicBezTo>
                    <a:pt x="18" y="122"/>
                    <a:pt x="20" y="120"/>
                    <a:pt x="22" y="120"/>
                  </a:cubicBezTo>
                  <a:close/>
                  <a:moveTo>
                    <a:pt x="22" y="138"/>
                  </a:moveTo>
                  <a:cubicBezTo>
                    <a:pt x="1029" y="138"/>
                    <a:pt x="1029" y="138"/>
                    <a:pt x="1029" y="138"/>
                  </a:cubicBezTo>
                  <a:cubicBezTo>
                    <a:pt x="1031" y="138"/>
                    <a:pt x="1033" y="140"/>
                    <a:pt x="1033" y="142"/>
                  </a:cubicBezTo>
                  <a:cubicBezTo>
                    <a:pt x="1033" y="144"/>
                    <a:pt x="1031" y="146"/>
                    <a:pt x="1029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0" y="146"/>
                    <a:pt x="18" y="144"/>
                    <a:pt x="18" y="142"/>
                  </a:cubicBezTo>
                  <a:cubicBezTo>
                    <a:pt x="18" y="140"/>
                    <a:pt x="20" y="138"/>
                    <a:pt x="22" y="138"/>
                  </a:cubicBezTo>
                  <a:close/>
                  <a:moveTo>
                    <a:pt x="1026" y="170"/>
                  </a:moveTo>
                  <a:cubicBezTo>
                    <a:pt x="177" y="170"/>
                    <a:pt x="177" y="170"/>
                    <a:pt x="177" y="170"/>
                  </a:cubicBezTo>
                  <a:cubicBezTo>
                    <a:pt x="165" y="170"/>
                    <a:pt x="155" y="179"/>
                    <a:pt x="155" y="191"/>
                  </a:cubicBezTo>
                  <a:cubicBezTo>
                    <a:pt x="155" y="233"/>
                    <a:pt x="155" y="233"/>
                    <a:pt x="155" y="233"/>
                  </a:cubicBezTo>
                  <a:cubicBezTo>
                    <a:pt x="155" y="245"/>
                    <a:pt x="165" y="254"/>
                    <a:pt x="177" y="254"/>
                  </a:cubicBezTo>
                  <a:cubicBezTo>
                    <a:pt x="1026" y="254"/>
                    <a:pt x="1026" y="254"/>
                    <a:pt x="1026" y="254"/>
                  </a:cubicBezTo>
                  <a:cubicBezTo>
                    <a:pt x="1038" y="254"/>
                    <a:pt x="1047" y="245"/>
                    <a:pt x="1047" y="233"/>
                  </a:cubicBezTo>
                  <a:cubicBezTo>
                    <a:pt x="1047" y="191"/>
                    <a:pt x="1047" y="191"/>
                    <a:pt x="1047" y="191"/>
                  </a:cubicBezTo>
                  <a:cubicBezTo>
                    <a:pt x="1047" y="179"/>
                    <a:pt x="1038" y="170"/>
                    <a:pt x="1026" y="170"/>
                  </a:cubicBezTo>
                  <a:close/>
                  <a:moveTo>
                    <a:pt x="485" y="233"/>
                  </a:moveTo>
                  <a:cubicBezTo>
                    <a:pt x="485" y="239"/>
                    <a:pt x="480" y="244"/>
                    <a:pt x="474" y="244"/>
                  </a:cubicBezTo>
                  <a:cubicBezTo>
                    <a:pt x="469" y="244"/>
                    <a:pt x="469" y="244"/>
                    <a:pt x="469" y="244"/>
                  </a:cubicBezTo>
                  <a:cubicBezTo>
                    <a:pt x="463" y="244"/>
                    <a:pt x="458" y="239"/>
                    <a:pt x="458" y="233"/>
                  </a:cubicBezTo>
                  <a:cubicBezTo>
                    <a:pt x="458" y="227"/>
                    <a:pt x="458" y="227"/>
                    <a:pt x="458" y="227"/>
                  </a:cubicBezTo>
                  <a:cubicBezTo>
                    <a:pt x="458" y="221"/>
                    <a:pt x="463" y="217"/>
                    <a:pt x="469" y="217"/>
                  </a:cubicBezTo>
                  <a:cubicBezTo>
                    <a:pt x="474" y="217"/>
                    <a:pt x="474" y="217"/>
                    <a:pt x="474" y="217"/>
                  </a:cubicBezTo>
                  <a:cubicBezTo>
                    <a:pt x="480" y="217"/>
                    <a:pt x="485" y="221"/>
                    <a:pt x="485" y="227"/>
                  </a:cubicBezTo>
                  <a:lnTo>
                    <a:pt x="485" y="233"/>
                  </a:lnTo>
                  <a:close/>
                  <a:moveTo>
                    <a:pt x="485" y="198"/>
                  </a:moveTo>
                  <a:cubicBezTo>
                    <a:pt x="485" y="204"/>
                    <a:pt x="480" y="209"/>
                    <a:pt x="474" y="209"/>
                  </a:cubicBezTo>
                  <a:cubicBezTo>
                    <a:pt x="469" y="209"/>
                    <a:pt x="469" y="209"/>
                    <a:pt x="469" y="209"/>
                  </a:cubicBezTo>
                  <a:cubicBezTo>
                    <a:pt x="463" y="209"/>
                    <a:pt x="458" y="204"/>
                    <a:pt x="458" y="198"/>
                  </a:cubicBezTo>
                  <a:cubicBezTo>
                    <a:pt x="458" y="193"/>
                    <a:pt x="458" y="193"/>
                    <a:pt x="458" y="193"/>
                  </a:cubicBezTo>
                  <a:cubicBezTo>
                    <a:pt x="458" y="187"/>
                    <a:pt x="463" y="182"/>
                    <a:pt x="469" y="182"/>
                  </a:cubicBezTo>
                  <a:cubicBezTo>
                    <a:pt x="474" y="182"/>
                    <a:pt x="474" y="182"/>
                    <a:pt x="474" y="182"/>
                  </a:cubicBezTo>
                  <a:cubicBezTo>
                    <a:pt x="480" y="182"/>
                    <a:pt x="485" y="187"/>
                    <a:pt x="485" y="193"/>
                  </a:cubicBezTo>
                  <a:lnTo>
                    <a:pt x="485" y="198"/>
                  </a:lnTo>
                  <a:close/>
                  <a:moveTo>
                    <a:pt x="531" y="233"/>
                  </a:moveTo>
                  <a:cubicBezTo>
                    <a:pt x="531" y="239"/>
                    <a:pt x="526" y="244"/>
                    <a:pt x="520" y="244"/>
                  </a:cubicBezTo>
                  <a:cubicBezTo>
                    <a:pt x="515" y="244"/>
                    <a:pt x="515" y="244"/>
                    <a:pt x="515" y="244"/>
                  </a:cubicBezTo>
                  <a:cubicBezTo>
                    <a:pt x="509" y="244"/>
                    <a:pt x="504" y="239"/>
                    <a:pt x="504" y="233"/>
                  </a:cubicBezTo>
                  <a:cubicBezTo>
                    <a:pt x="504" y="227"/>
                    <a:pt x="504" y="227"/>
                    <a:pt x="504" y="227"/>
                  </a:cubicBezTo>
                  <a:cubicBezTo>
                    <a:pt x="504" y="221"/>
                    <a:pt x="509" y="217"/>
                    <a:pt x="515" y="217"/>
                  </a:cubicBezTo>
                  <a:cubicBezTo>
                    <a:pt x="520" y="217"/>
                    <a:pt x="520" y="217"/>
                    <a:pt x="520" y="217"/>
                  </a:cubicBezTo>
                  <a:cubicBezTo>
                    <a:pt x="526" y="217"/>
                    <a:pt x="531" y="221"/>
                    <a:pt x="531" y="227"/>
                  </a:cubicBezTo>
                  <a:lnTo>
                    <a:pt x="531" y="233"/>
                  </a:lnTo>
                  <a:close/>
                  <a:moveTo>
                    <a:pt x="531" y="198"/>
                  </a:moveTo>
                  <a:cubicBezTo>
                    <a:pt x="531" y="204"/>
                    <a:pt x="526" y="209"/>
                    <a:pt x="520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09" y="209"/>
                    <a:pt x="504" y="204"/>
                    <a:pt x="504" y="198"/>
                  </a:cubicBezTo>
                  <a:cubicBezTo>
                    <a:pt x="504" y="193"/>
                    <a:pt x="504" y="193"/>
                    <a:pt x="504" y="193"/>
                  </a:cubicBezTo>
                  <a:cubicBezTo>
                    <a:pt x="504" y="187"/>
                    <a:pt x="509" y="182"/>
                    <a:pt x="515" y="182"/>
                  </a:cubicBezTo>
                  <a:cubicBezTo>
                    <a:pt x="520" y="182"/>
                    <a:pt x="520" y="182"/>
                    <a:pt x="520" y="182"/>
                  </a:cubicBezTo>
                  <a:cubicBezTo>
                    <a:pt x="526" y="182"/>
                    <a:pt x="531" y="187"/>
                    <a:pt x="531" y="193"/>
                  </a:cubicBezTo>
                  <a:lnTo>
                    <a:pt x="531" y="198"/>
                  </a:lnTo>
                  <a:close/>
                  <a:moveTo>
                    <a:pt x="577" y="233"/>
                  </a:moveTo>
                  <a:cubicBezTo>
                    <a:pt x="577" y="239"/>
                    <a:pt x="572" y="244"/>
                    <a:pt x="566" y="244"/>
                  </a:cubicBezTo>
                  <a:cubicBezTo>
                    <a:pt x="561" y="244"/>
                    <a:pt x="561" y="244"/>
                    <a:pt x="561" y="244"/>
                  </a:cubicBezTo>
                  <a:cubicBezTo>
                    <a:pt x="555" y="244"/>
                    <a:pt x="550" y="239"/>
                    <a:pt x="550" y="233"/>
                  </a:cubicBezTo>
                  <a:cubicBezTo>
                    <a:pt x="550" y="227"/>
                    <a:pt x="550" y="227"/>
                    <a:pt x="550" y="227"/>
                  </a:cubicBezTo>
                  <a:cubicBezTo>
                    <a:pt x="550" y="221"/>
                    <a:pt x="555" y="217"/>
                    <a:pt x="561" y="217"/>
                  </a:cubicBezTo>
                  <a:cubicBezTo>
                    <a:pt x="566" y="217"/>
                    <a:pt x="566" y="217"/>
                    <a:pt x="566" y="217"/>
                  </a:cubicBezTo>
                  <a:cubicBezTo>
                    <a:pt x="572" y="217"/>
                    <a:pt x="577" y="221"/>
                    <a:pt x="577" y="227"/>
                  </a:cubicBezTo>
                  <a:lnTo>
                    <a:pt x="577" y="233"/>
                  </a:lnTo>
                  <a:close/>
                  <a:moveTo>
                    <a:pt x="577" y="198"/>
                  </a:moveTo>
                  <a:cubicBezTo>
                    <a:pt x="577" y="204"/>
                    <a:pt x="572" y="209"/>
                    <a:pt x="566" y="209"/>
                  </a:cubicBezTo>
                  <a:cubicBezTo>
                    <a:pt x="561" y="209"/>
                    <a:pt x="561" y="209"/>
                    <a:pt x="561" y="209"/>
                  </a:cubicBezTo>
                  <a:cubicBezTo>
                    <a:pt x="555" y="209"/>
                    <a:pt x="550" y="204"/>
                    <a:pt x="550" y="198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0" y="187"/>
                    <a:pt x="555" y="182"/>
                    <a:pt x="561" y="182"/>
                  </a:cubicBezTo>
                  <a:cubicBezTo>
                    <a:pt x="566" y="182"/>
                    <a:pt x="566" y="182"/>
                    <a:pt x="566" y="182"/>
                  </a:cubicBezTo>
                  <a:cubicBezTo>
                    <a:pt x="572" y="182"/>
                    <a:pt x="577" y="187"/>
                    <a:pt x="577" y="193"/>
                  </a:cubicBezTo>
                  <a:lnTo>
                    <a:pt x="577" y="198"/>
                  </a:lnTo>
                  <a:close/>
                  <a:moveTo>
                    <a:pt x="623" y="233"/>
                  </a:moveTo>
                  <a:cubicBezTo>
                    <a:pt x="623" y="239"/>
                    <a:pt x="618" y="244"/>
                    <a:pt x="612" y="244"/>
                  </a:cubicBezTo>
                  <a:cubicBezTo>
                    <a:pt x="607" y="244"/>
                    <a:pt x="607" y="244"/>
                    <a:pt x="607" y="244"/>
                  </a:cubicBezTo>
                  <a:cubicBezTo>
                    <a:pt x="601" y="244"/>
                    <a:pt x="597" y="239"/>
                    <a:pt x="597" y="233"/>
                  </a:cubicBezTo>
                  <a:cubicBezTo>
                    <a:pt x="597" y="227"/>
                    <a:pt x="597" y="227"/>
                    <a:pt x="597" y="227"/>
                  </a:cubicBezTo>
                  <a:cubicBezTo>
                    <a:pt x="597" y="221"/>
                    <a:pt x="601" y="217"/>
                    <a:pt x="607" y="217"/>
                  </a:cubicBezTo>
                  <a:cubicBezTo>
                    <a:pt x="612" y="217"/>
                    <a:pt x="612" y="217"/>
                    <a:pt x="612" y="217"/>
                  </a:cubicBezTo>
                  <a:cubicBezTo>
                    <a:pt x="618" y="217"/>
                    <a:pt x="623" y="221"/>
                    <a:pt x="623" y="227"/>
                  </a:cubicBezTo>
                  <a:lnTo>
                    <a:pt x="623" y="233"/>
                  </a:lnTo>
                  <a:close/>
                  <a:moveTo>
                    <a:pt x="623" y="198"/>
                  </a:moveTo>
                  <a:cubicBezTo>
                    <a:pt x="623" y="204"/>
                    <a:pt x="618" y="209"/>
                    <a:pt x="612" y="209"/>
                  </a:cubicBezTo>
                  <a:cubicBezTo>
                    <a:pt x="607" y="209"/>
                    <a:pt x="607" y="209"/>
                    <a:pt x="607" y="209"/>
                  </a:cubicBezTo>
                  <a:cubicBezTo>
                    <a:pt x="601" y="209"/>
                    <a:pt x="597" y="204"/>
                    <a:pt x="597" y="198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87"/>
                    <a:pt x="601" y="182"/>
                    <a:pt x="607" y="182"/>
                  </a:cubicBezTo>
                  <a:cubicBezTo>
                    <a:pt x="612" y="182"/>
                    <a:pt x="612" y="182"/>
                    <a:pt x="612" y="182"/>
                  </a:cubicBezTo>
                  <a:cubicBezTo>
                    <a:pt x="618" y="182"/>
                    <a:pt x="623" y="187"/>
                    <a:pt x="623" y="193"/>
                  </a:cubicBezTo>
                  <a:lnTo>
                    <a:pt x="623" y="198"/>
                  </a:lnTo>
                  <a:close/>
                  <a:moveTo>
                    <a:pt x="669" y="233"/>
                  </a:moveTo>
                  <a:cubicBezTo>
                    <a:pt x="669" y="239"/>
                    <a:pt x="665" y="244"/>
                    <a:pt x="659" y="244"/>
                  </a:cubicBezTo>
                  <a:cubicBezTo>
                    <a:pt x="653" y="244"/>
                    <a:pt x="653" y="244"/>
                    <a:pt x="653" y="244"/>
                  </a:cubicBezTo>
                  <a:cubicBezTo>
                    <a:pt x="648" y="244"/>
                    <a:pt x="643" y="239"/>
                    <a:pt x="643" y="233"/>
                  </a:cubicBezTo>
                  <a:cubicBezTo>
                    <a:pt x="643" y="227"/>
                    <a:pt x="643" y="227"/>
                    <a:pt x="643" y="227"/>
                  </a:cubicBezTo>
                  <a:cubicBezTo>
                    <a:pt x="643" y="221"/>
                    <a:pt x="648" y="217"/>
                    <a:pt x="653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65" y="217"/>
                    <a:pt x="669" y="221"/>
                    <a:pt x="669" y="227"/>
                  </a:cubicBezTo>
                  <a:lnTo>
                    <a:pt x="669" y="233"/>
                  </a:lnTo>
                  <a:close/>
                  <a:moveTo>
                    <a:pt x="669" y="198"/>
                  </a:moveTo>
                  <a:cubicBezTo>
                    <a:pt x="669" y="204"/>
                    <a:pt x="665" y="209"/>
                    <a:pt x="659" y="209"/>
                  </a:cubicBezTo>
                  <a:cubicBezTo>
                    <a:pt x="653" y="209"/>
                    <a:pt x="653" y="209"/>
                    <a:pt x="653" y="209"/>
                  </a:cubicBezTo>
                  <a:cubicBezTo>
                    <a:pt x="648" y="209"/>
                    <a:pt x="643" y="204"/>
                    <a:pt x="643" y="198"/>
                  </a:cubicBezTo>
                  <a:cubicBezTo>
                    <a:pt x="643" y="193"/>
                    <a:pt x="643" y="193"/>
                    <a:pt x="643" y="193"/>
                  </a:cubicBezTo>
                  <a:cubicBezTo>
                    <a:pt x="643" y="187"/>
                    <a:pt x="648" y="182"/>
                    <a:pt x="653" y="182"/>
                  </a:cubicBezTo>
                  <a:cubicBezTo>
                    <a:pt x="659" y="182"/>
                    <a:pt x="659" y="182"/>
                    <a:pt x="659" y="182"/>
                  </a:cubicBezTo>
                  <a:cubicBezTo>
                    <a:pt x="665" y="182"/>
                    <a:pt x="669" y="187"/>
                    <a:pt x="669" y="193"/>
                  </a:cubicBezTo>
                  <a:lnTo>
                    <a:pt x="669" y="198"/>
                  </a:lnTo>
                  <a:close/>
                  <a:moveTo>
                    <a:pt x="937" y="219"/>
                  </a:moveTo>
                  <a:cubicBezTo>
                    <a:pt x="937" y="227"/>
                    <a:pt x="931" y="233"/>
                    <a:pt x="923" y="233"/>
                  </a:cubicBezTo>
                  <a:cubicBezTo>
                    <a:pt x="744" y="233"/>
                    <a:pt x="744" y="233"/>
                    <a:pt x="744" y="233"/>
                  </a:cubicBezTo>
                  <a:cubicBezTo>
                    <a:pt x="736" y="233"/>
                    <a:pt x="730" y="227"/>
                    <a:pt x="730" y="219"/>
                  </a:cubicBezTo>
                  <a:cubicBezTo>
                    <a:pt x="730" y="206"/>
                    <a:pt x="730" y="206"/>
                    <a:pt x="730" y="206"/>
                  </a:cubicBezTo>
                  <a:cubicBezTo>
                    <a:pt x="730" y="199"/>
                    <a:pt x="736" y="192"/>
                    <a:pt x="744" y="192"/>
                  </a:cubicBezTo>
                  <a:cubicBezTo>
                    <a:pt x="923" y="192"/>
                    <a:pt x="923" y="192"/>
                    <a:pt x="923" y="192"/>
                  </a:cubicBezTo>
                  <a:cubicBezTo>
                    <a:pt x="931" y="192"/>
                    <a:pt x="937" y="199"/>
                    <a:pt x="937" y="206"/>
                  </a:cubicBezTo>
                  <a:lnTo>
                    <a:pt x="937" y="219"/>
                  </a:lnTo>
                  <a:close/>
                  <a:moveTo>
                    <a:pt x="120" y="170"/>
                  </a:moveTo>
                  <a:cubicBezTo>
                    <a:pt x="23" y="170"/>
                    <a:pt x="23" y="170"/>
                    <a:pt x="23" y="170"/>
                  </a:cubicBezTo>
                  <a:cubicBezTo>
                    <a:pt x="11" y="170"/>
                    <a:pt x="2" y="179"/>
                    <a:pt x="2" y="191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40"/>
                    <a:pt x="11" y="550"/>
                    <a:pt x="23" y="550"/>
                  </a:cubicBezTo>
                  <a:cubicBezTo>
                    <a:pt x="120" y="550"/>
                    <a:pt x="120" y="550"/>
                    <a:pt x="120" y="550"/>
                  </a:cubicBezTo>
                  <a:cubicBezTo>
                    <a:pt x="132" y="550"/>
                    <a:pt x="142" y="540"/>
                    <a:pt x="142" y="528"/>
                  </a:cubicBezTo>
                  <a:cubicBezTo>
                    <a:pt x="142" y="191"/>
                    <a:pt x="142" y="191"/>
                    <a:pt x="142" y="191"/>
                  </a:cubicBezTo>
                  <a:cubicBezTo>
                    <a:pt x="142" y="179"/>
                    <a:pt x="132" y="170"/>
                    <a:pt x="120" y="170"/>
                  </a:cubicBezTo>
                  <a:close/>
                  <a:moveTo>
                    <a:pt x="93" y="417"/>
                  </a:moveTo>
                  <a:cubicBezTo>
                    <a:pt x="93" y="424"/>
                    <a:pt x="87" y="431"/>
                    <a:pt x="80" y="431"/>
                  </a:cubicBezTo>
                  <a:cubicBezTo>
                    <a:pt x="67" y="431"/>
                    <a:pt x="67" y="431"/>
                    <a:pt x="67" y="431"/>
                  </a:cubicBezTo>
                  <a:cubicBezTo>
                    <a:pt x="59" y="431"/>
                    <a:pt x="53" y="424"/>
                    <a:pt x="53" y="41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53" y="304"/>
                    <a:pt x="59" y="298"/>
                    <a:pt x="67" y="298"/>
                  </a:cubicBezTo>
                  <a:cubicBezTo>
                    <a:pt x="80" y="298"/>
                    <a:pt x="80" y="298"/>
                    <a:pt x="80" y="298"/>
                  </a:cubicBezTo>
                  <a:cubicBezTo>
                    <a:pt x="87" y="298"/>
                    <a:pt x="93" y="304"/>
                    <a:pt x="93" y="312"/>
                  </a:cubicBezTo>
                  <a:lnTo>
                    <a:pt x="93" y="417"/>
                  </a:lnTo>
                  <a:close/>
                  <a:moveTo>
                    <a:pt x="1026" y="465"/>
                  </a:moveTo>
                  <a:cubicBezTo>
                    <a:pt x="177" y="465"/>
                    <a:pt x="177" y="465"/>
                    <a:pt x="177" y="465"/>
                  </a:cubicBezTo>
                  <a:cubicBezTo>
                    <a:pt x="165" y="465"/>
                    <a:pt x="155" y="474"/>
                    <a:pt x="155" y="486"/>
                  </a:cubicBezTo>
                  <a:cubicBezTo>
                    <a:pt x="155" y="528"/>
                    <a:pt x="155" y="528"/>
                    <a:pt x="155" y="528"/>
                  </a:cubicBezTo>
                  <a:cubicBezTo>
                    <a:pt x="155" y="540"/>
                    <a:pt x="165" y="550"/>
                    <a:pt x="177" y="550"/>
                  </a:cubicBezTo>
                  <a:cubicBezTo>
                    <a:pt x="1026" y="550"/>
                    <a:pt x="1026" y="550"/>
                    <a:pt x="1026" y="550"/>
                  </a:cubicBezTo>
                  <a:cubicBezTo>
                    <a:pt x="1038" y="550"/>
                    <a:pt x="1047" y="540"/>
                    <a:pt x="1047" y="528"/>
                  </a:cubicBezTo>
                  <a:cubicBezTo>
                    <a:pt x="1047" y="486"/>
                    <a:pt x="1047" y="486"/>
                    <a:pt x="1047" y="486"/>
                  </a:cubicBezTo>
                  <a:cubicBezTo>
                    <a:pt x="1047" y="474"/>
                    <a:pt x="1038" y="465"/>
                    <a:pt x="1026" y="465"/>
                  </a:cubicBezTo>
                  <a:close/>
                  <a:moveTo>
                    <a:pt x="485" y="528"/>
                  </a:moveTo>
                  <a:cubicBezTo>
                    <a:pt x="485" y="534"/>
                    <a:pt x="480" y="538"/>
                    <a:pt x="474" y="538"/>
                  </a:cubicBezTo>
                  <a:cubicBezTo>
                    <a:pt x="469" y="538"/>
                    <a:pt x="469" y="538"/>
                    <a:pt x="469" y="538"/>
                  </a:cubicBezTo>
                  <a:cubicBezTo>
                    <a:pt x="463" y="538"/>
                    <a:pt x="458" y="534"/>
                    <a:pt x="458" y="528"/>
                  </a:cubicBezTo>
                  <a:cubicBezTo>
                    <a:pt x="458" y="522"/>
                    <a:pt x="458" y="522"/>
                    <a:pt x="458" y="522"/>
                  </a:cubicBezTo>
                  <a:cubicBezTo>
                    <a:pt x="458" y="516"/>
                    <a:pt x="463" y="512"/>
                    <a:pt x="469" y="512"/>
                  </a:cubicBezTo>
                  <a:cubicBezTo>
                    <a:pt x="474" y="512"/>
                    <a:pt x="474" y="512"/>
                    <a:pt x="474" y="512"/>
                  </a:cubicBezTo>
                  <a:cubicBezTo>
                    <a:pt x="480" y="512"/>
                    <a:pt x="485" y="516"/>
                    <a:pt x="485" y="522"/>
                  </a:cubicBezTo>
                  <a:lnTo>
                    <a:pt x="485" y="528"/>
                  </a:lnTo>
                  <a:close/>
                  <a:moveTo>
                    <a:pt x="485" y="493"/>
                  </a:moveTo>
                  <a:cubicBezTo>
                    <a:pt x="485" y="499"/>
                    <a:pt x="480" y="504"/>
                    <a:pt x="474" y="504"/>
                  </a:cubicBezTo>
                  <a:cubicBezTo>
                    <a:pt x="469" y="504"/>
                    <a:pt x="469" y="504"/>
                    <a:pt x="469" y="504"/>
                  </a:cubicBezTo>
                  <a:cubicBezTo>
                    <a:pt x="463" y="504"/>
                    <a:pt x="458" y="499"/>
                    <a:pt x="458" y="493"/>
                  </a:cubicBezTo>
                  <a:cubicBezTo>
                    <a:pt x="458" y="488"/>
                    <a:pt x="458" y="488"/>
                    <a:pt x="458" y="488"/>
                  </a:cubicBezTo>
                  <a:cubicBezTo>
                    <a:pt x="458" y="482"/>
                    <a:pt x="463" y="477"/>
                    <a:pt x="469" y="477"/>
                  </a:cubicBezTo>
                  <a:cubicBezTo>
                    <a:pt x="474" y="477"/>
                    <a:pt x="474" y="477"/>
                    <a:pt x="474" y="477"/>
                  </a:cubicBezTo>
                  <a:cubicBezTo>
                    <a:pt x="480" y="477"/>
                    <a:pt x="485" y="482"/>
                    <a:pt x="485" y="488"/>
                  </a:cubicBezTo>
                  <a:lnTo>
                    <a:pt x="485" y="493"/>
                  </a:lnTo>
                  <a:close/>
                  <a:moveTo>
                    <a:pt x="531" y="528"/>
                  </a:moveTo>
                  <a:cubicBezTo>
                    <a:pt x="531" y="534"/>
                    <a:pt x="526" y="538"/>
                    <a:pt x="520" y="538"/>
                  </a:cubicBezTo>
                  <a:cubicBezTo>
                    <a:pt x="515" y="538"/>
                    <a:pt x="515" y="538"/>
                    <a:pt x="515" y="538"/>
                  </a:cubicBezTo>
                  <a:cubicBezTo>
                    <a:pt x="509" y="538"/>
                    <a:pt x="504" y="534"/>
                    <a:pt x="504" y="528"/>
                  </a:cubicBezTo>
                  <a:cubicBezTo>
                    <a:pt x="504" y="522"/>
                    <a:pt x="504" y="522"/>
                    <a:pt x="504" y="522"/>
                  </a:cubicBezTo>
                  <a:cubicBezTo>
                    <a:pt x="504" y="516"/>
                    <a:pt x="509" y="512"/>
                    <a:pt x="515" y="512"/>
                  </a:cubicBezTo>
                  <a:cubicBezTo>
                    <a:pt x="520" y="512"/>
                    <a:pt x="520" y="512"/>
                    <a:pt x="520" y="512"/>
                  </a:cubicBezTo>
                  <a:cubicBezTo>
                    <a:pt x="526" y="512"/>
                    <a:pt x="531" y="516"/>
                    <a:pt x="531" y="522"/>
                  </a:cubicBezTo>
                  <a:lnTo>
                    <a:pt x="531" y="528"/>
                  </a:lnTo>
                  <a:close/>
                  <a:moveTo>
                    <a:pt x="531" y="493"/>
                  </a:moveTo>
                  <a:cubicBezTo>
                    <a:pt x="531" y="499"/>
                    <a:pt x="526" y="504"/>
                    <a:pt x="520" y="504"/>
                  </a:cubicBezTo>
                  <a:cubicBezTo>
                    <a:pt x="515" y="504"/>
                    <a:pt x="515" y="504"/>
                    <a:pt x="515" y="504"/>
                  </a:cubicBezTo>
                  <a:cubicBezTo>
                    <a:pt x="509" y="504"/>
                    <a:pt x="504" y="499"/>
                    <a:pt x="504" y="493"/>
                  </a:cubicBezTo>
                  <a:cubicBezTo>
                    <a:pt x="504" y="488"/>
                    <a:pt x="504" y="488"/>
                    <a:pt x="504" y="488"/>
                  </a:cubicBezTo>
                  <a:cubicBezTo>
                    <a:pt x="504" y="482"/>
                    <a:pt x="509" y="477"/>
                    <a:pt x="515" y="477"/>
                  </a:cubicBezTo>
                  <a:cubicBezTo>
                    <a:pt x="520" y="477"/>
                    <a:pt x="520" y="477"/>
                    <a:pt x="520" y="477"/>
                  </a:cubicBezTo>
                  <a:cubicBezTo>
                    <a:pt x="526" y="477"/>
                    <a:pt x="531" y="482"/>
                    <a:pt x="531" y="488"/>
                  </a:cubicBezTo>
                  <a:lnTo>
                    <a:pt x="531" y="493"/>
                  </a:lnTo>
                  <a:close/>
                  <a:moveTo>
                    <a:pt x="577" y="528"/>
                  </a:moveTo>
                  <a:cubicBezTo>
                    <a:pt x="577" y="534"/>
                    <a:pt x="572" y="538"/>
                    <a:pt x="566" y="538"/>
                  </a:cubicBezTo>
                  <a:cubicBezTo>
                    <a:pt x="561" y="538"/>
                    <a:pt x="561" y="538"/>
                    <a:pt x="561" y="538"/>
                  </a:cubicBezTo>
                  <a:cubicBezTo>
                    <a:pt x="555" y="538"/>
                    <a:pt x="550" y="534"/>
                    <a:pt x="550" y="528"/>
                  </a:cubicBezTo>
                  <a:cubicBezTo>
                    <a:pt x="550" y="522"/>
                    <a:pt x="550" y="522"/>
                    <a:pt x="550" y="522"/>
                  </a:cubicBezTo>
                  <a:cubicBezTo>
                    <a:pt x="550" y="516"/>
                    <a:pt x="555" y="512"/>
                    <a:pt x="561" y="512"/>
                  </a:cubicBezTo>
                  <a:cubicBezTo>
                    <a:pt x="566" y="512"/>
                    <a:pt x="566" y="512"/>
                    <a:pt x="566" y="512"/>
                  </a:cubicBezTo>
                  <a:cubicBezTo>
                    <a:pt x="572" y="512"/>
                    <a:pt x="577" y="516"/>
                    <a:pt x="577" y="522"/>
                  </a:cubicBezTo>
                  <a:lnTo>
                    <a:pt x="577" y="528"/>
                  </a:lnTo>
                  <a:close/>
                  <a:moveTo>
                    <a:pt x="577" y="493"/>
                  </a:moveTo>
                  <a:cubicBezTo>
                    <a:pt x="577" y="499"/>
                    <a:pt x="572" y="504"/>
                    <a:pt x="566" y="504"/>
                  </a:cubicBezTo>
                  <a:cubicBezTo>
                    <a:pt x="561" y="504"/>
                    <a:pt x="561" y="504"/>
                    <a:pt x="561" y="504"/>
                  </a:cubicBezTo>
                  <a:cubicBezTo>
                    <a:pt x="555" y="504"/>
                    <a:pt x="550" y="499"/>
                    <a:pt x="550" y="493"/>
                  </a:cubicBezTo>
                  <a:cubicBezTo>
                    <a:pt x="550" y="488"/>
                    <a:pt x="550" y="488"/>
                    <a:pt x="550" y="488"/>
                  </a:cubicBezTo>
                  <a:cubicBezTo>
                    <a:pt x="550" y="482"/>
                    <a:pt x="555" y="477"/>
                    <a:pt x="561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72" y="477"/>
                    <a:pt x="577" y="482"/>
                    <a:pt x="577" y="488"/>
                  </a:cubicBezTo>
                  <a:lnTo>
                    <a:pt x="577" y="493"/>
                  </a:lnTo>
                  <a:close/>
                  <a:moveTo>
                    <a:pt x="623" y="528"/>
                  </a:moveTo>
                  <a:cubicBezTo>
                    <a:pt x="623" y="534"/>
                    <a:pt x="618" y="538"/>
                    <a:pt x="612" y="538"/>
                  </a:cubicBezTo>
                  <a:cubicBezTo>
                    <a:pt x="607" y="538"/>
                    <a:pt x="607" y="538"/>
                    <a:pt x="607" y="538"/>
                  </a:cubicBezTo>
                  <a:cubicBezTo>
                    <a:pt x="601" y="538"/>
                    <a:pt x="597" y="534"/>
                    <a:pt x="597" y="528"/>
                  </a:cubicBezTo>
                  <a:cubicBezTo>
                    <a:pt x="597" y="522"/>
                    <a:pt x="597" y="522"/>
                    <a:pt x="597" y="522"/>
                  </a:cubicBezTo>
                  <a:cubicBezTo>
                    <a:pt x="597" y="516"/>
                    <a:pt x="601" y="512"/>
                    <a:pt x="607" y="512"/>
                  </a:cubicBezTo>
                  <a:cubicBezTo>
                    <a:pt x="612" y="512"/>
                    <a:pt x="612" y="512"/>
                    <a:pt x="612" y="512"/>
                  </a:cubicBezTo>
                  <a:cubicBezTo>
                    <a:pt x="618" y="512"/>
                    <a:pt x="623" y="516"/>
                    <a:pt x="623" y="522"/>
                  </a:cubicBezTo>
                  <a:lnTo>
                    <a:pt x="623" y="528"/>
                  </a:lnTo>
                  <a:close/>
                  <a:moveTo>
                    <a:pt x="623" y="493"/>
                  </a:moveTo>
                  <a:cubicBezTo>
                    <a:pt x="623" y="499"/>
                    <a:pt x="618" y="504"/>
                    <a:pt x="612" y="504"/>
                  </a:cubicBezTo>
                  <a:cubicBezTo>
                    <a:pt x="607" y="504"/>
                    <a:pt x="607" y="504"/>
                    <a:pt x="607" y="504"/>
                  </a:cubicBezTo>
                  <a:cubicBezTo>
                    <a:pt x="601" y="504"/>
                    <a:pt x="597" y="499"/>
                    <a:pt x="597" y="493"/>
                  </a:cubicBezTo>
                  <a:cubicBezTo>
                    <a:pt x="597" y="488"/>
                    <a:pt x="597" y="488"/>
                    <a:pt x="597" y="488"/>
                  </a:cubicBezTo>
                  <a:cubicBezTo>
                    <a:pt x="597" y="482"/>
                    <a:pt x="601" y="477"/>
                    <a:pt x="607" y="477"/>
                  </a:cubicBezTo>
                  <a:cubicBezTo>
                    <a:pt x="612" y="477"/>
                    <a:pt x="612" y="477"/>
                    <a:pt x="612" y="477"/>
                  </a:cubicBezTo>
                  <a:cubicBezTo>
                    <a:pt x="618" y="477"/>
                    <a:pt x="623" y="482"/>
                    <a:pt x="623" y="488"/>
                  </a:cubicBezTo>
                  <a:lnTo>
                    <a:pt x="623" y="493"/>
                  </a:lnTo>
                  <a:close/>
                  <a:moveTo>
                    <a:pt x="669" y="528"/>
                  </a:moveTo>
                  <a:cubicBezTo>
                    <a:pt x="669" y="534"/>
                    <a:pt x="665" y="538"/>
                    <a:pt x="659" y="538"/>
                  </a:cubicBezTo>
                  <a:cubicBezTo>
                    <a:pt x="653" y="538"/>
                    <a:pt x="653" y="538"/>
                    <a:pt x="653" y="538"/>
                  </a:cubicBezTo>
                  <a:cubicBezTo>
                    <a:pt x="648" y="538"/>
                    <a:pt x="643" y="534"/>
                    <a:pt x="643" y="528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3" y="516"/>
                    <a:pt x="648" y="512"/>
                    <a:pt x="653" y="512"/>
                  </a:cubicBezTo>
                  <a:cubicBezTo>
                    <a:pt x="659" y="512"/>
                    <a:pt x="659" y="512"/>
                    <a:pt x="659" y="512"/>
                  </a:cubicBezTo>
                  <a:cubicBezTo>
                    <a:pt x="665" y="512"/>
                    <a:pt x="669" y="516"/>
                    <a:pt x="669" y="522"/>
                  </a:cubicBezTo>
                  <a:lnTo>
                    <a:pt x="669" y="528"/>
                  </a:lnTo>
                  <a:close/>
                  <a:moveTo>
                    <a:pt x="669" y="493"/>
                  </a:moveTo>
                  <a:cubicBezTo>
                    <a:pt x="669" y="499"/>
                    <a:pt x="665" y="504"/>
                    <a:pt x="659" y="504"/>
                  </a:cubicBezTo>
                  <a:cubicBezTo>
                    <a:pt x="653" y="504"/>
                    <a:pt x="653" y="504"/>
                    <a:pt x="653" y="504"/>
                  </a:cubicBezTo>
                  <a:cubicBezTo>
                    <a:pt x="648" y="504"/>
                    <a:pt x="643" y="499"/>
                    <a:pt x="643" y="493"/>
                  </a:cubicBezTo>
                  <a:cubicBezTo>
                    <a:pt x="643" y="488"/>
                    <a:pt x="643" y="488"/>
                    <a:pt x="643" y="488"/>
                  </a:cubicBezTo>
                  <a:cubicBezTo>
                    <a:pt x="643" y="482"/>
                    <a:pt x="648" y="477"/>
                    <a:pt x="653" y="477"/>
                  </a:cubicBezTo>
                  <a:cubicBezTo>
                    <a:pt x="659" y="477"/>
                    <a:pt x="659" y="477"/>
                    <a:pt x="659" y="477"/>
                  </a:cubicBezTo>
                  <a:cubicBezTo>
                    <a:pt x="665" y="477"/>
                    <a:pt x="669" y="482"/>
                    <a:pt x="669" y="488"/>
                  </a:cubicBezTo>
                  <a:lnTo>
                    <a:pt x="669" y="493"/>
                  </a:lnTo>
                  <a:close/>
                  <a:moveTo>
                    <a:pt x="937" y="514"/>
                  </a:moveTo>
                  <a:cubicBezTo>
                    <a:pt x="937" y="522"/>
                    <a:pt x="931" y="528"/>
                    <a:pt x="923" y="528"/>
                  </a:cubicBezTo>
                  <a:cubicBezTo>
                    <a:pt x="744" y="528"/>
                    <a:pt x="744" y="528"/>
                    <a:pt x="744" y="528"/>
                  </a:cubicBezTo>
                  <a:cubicBezTo>
                    <a:pt x="736" y="528"/>
                    <a:pt x="730" y="522"/>
                    <a:pt x="730" y="514"/>
                  </a:cubicBezTo>
                  <a:cubicBezTo>
                    <a:pt x="730" y="501"/>
                    <a:pt x="730" y="501"/>
                    <a:pt x="730" y="501"/>
                  </a:cubicBezTo>
                  <a:cubicBezTo>
                    <a:pt x="730" y="494"/>
                    <a:pt x="736" y="487"/>
                    <a:pt x="744" y="487"/>
                  </a:cubicBezTo>
                  <a:cubicBezTo>
                    <a:pt x="923" y="487"/>
                    <a:pt x="923" y="487"/>
                    <a:pt x="923" y="487"/>
                  </a:cubicBezTo>
                  <a:cubicBezTo>
                    <a:pt x="931" y="487"/>
                    <a:pt x="937" y="494"/>
                    <a:pt x="937" y="501"/>
                  </a:cubicBezTo>
                  <a:lnTo>
                    <a:pt x="937" y="514"/>
                  </a:lnTo>
                  <a:close/>
                  <a:moveTo>
                    <a:pt x="1026" y="366"/>
                  </a:moveTo>
                  <a:cubicBezTo>
                    <a:pt x="177" y="366"/>
                    <a:pt x="177" y="366"/>
                    <a:pt x="177" y="366"/>
                  </a:cubicBezTo>
                  <a:cubicBezTo>
                    <a:pt x="165" y="366"/>
                    <a:pt x="155" y="376"/>
                    <a:pt x="155" y="388"/>
                  </a:cubicBezTo>
                  <a:cubicBezTo>
                    <a:pt x="155" y="430"/>
                    <a:pt x="155" y="430"/>
                    <a:pt x="155" y="430"/>
                  </a:cubicBezTo>
                  <a:cubicBezTo>
                    <a:pt x="155" y="441"/>
                    <a:pt x="165" y="451"/>
                    <a:pt x="177" y="451"/>
                  </a:cubicBezTo>
                  <a:cubicBezTo>
                    <a:pt x="1026" y="451"/>
                    <a:pt x="1026" y="451"/>
                    <a:pt x="1026" y="451"/>
                  </a:cubicBezTo>
                  <a:cubicBezTo>
                    <a:pt x="1038" y="451"/>
                    <a:pt x="1047" y="441"/>
                    <a:pt x="1047" y="430"/>
                  </a:cubicBezTo>
                  <a:cubicBezTo>
                    <a:pt x="1047" y="388"/>
                    <a:pt x="1047" y="388"/>
                    <a:pt x="1047" y="388"/>
                  </a:cubicBezTo>
                  <a:cubicBezTo>
                    <a:pt x="1047" y="376"/>
                    <a:pt x="1038" y="366"/>
                    <a:pt x="1026" y="366"/>
                  </a:cubicBezTo>
                  <a:close/>
                  <a:moveTo>
                    <a:pt x="485" y="430"/>
                  </a:moveTo>
                  <a:cubicBezTo>
                    <a:pt x="485" y="435"/>
                    <a:pt x="480" y="440"/>
                    <a:pt x="474" y="440"/>
                  </a:cubicBezTo>
                  <a:cubicBezTo>
                    <a:pt x="469" y="440"/>
                    <a:pt x="469" y="440"/>
                    <a:pt x="469" y="440"/>
                  </a:cubicBezTo>
                  <a:cubicBezTo>
                    <a:pt x="463" y="440"/>
                    <a:pt x="458" y="435"/>
                    <a:pt x="458" y="430"/>
                  </a:cubicBezTo>
                  <a:cubicBezTo>
                    <a:pt x="458" y="424"/>
                    <a:pt x="458" y="424"/>
                    <a:pt x="458" y="424"/>
                  </a:cubicBezTo>
                  <a:cubicBezTo>
                    <a:pt x="458" y="418"/>
                    <a:pt x="463" y="413"/>
                    <a:pt x="469" y="413"/>
                  </a:cubicBezTo>
                  <a:cubicBezTo>
                    <a:pt x="474" y="413"/>
                    <a:pt x="474" y="413"/>
                    <a:pt x="474" y="413"/>
                  </a:cubicBezTo>
                  <a:cubicBezTo>
                    <a:pt x="480" y="413"/>
                    <a:pt x="485" y="418"/>
                    <a:pt x="485" y="424"/>
                  </a:cubicBezTo>
                  <a:lnTo>
                    <a:pt x="485" y="430"/>
                  </a:lnTo>
                  <a:close/>
                  <a:moveTo>
                    <a:pt x="485" y="395"/>
                  </a:moveTo>
                  <a:cubicBezTo>
                    <a:pt x="485" y="401"/>
                    <a:pt x="480" y="406"/>
                    <a:pt x="474" y="406"/>
                  </a:cubicBezTo>
                  <a:cubicBezTo>
                    <a:pt x="469" y="406"/>
                    <a:pt x="469" y="406"/>
                    <a:pt x="469" y="406"/>
                  </a:cubicBezTo>
                  <a:cubicBezTo>
                    <a:pt x="463" y="406"/>
                    <a:pt x="458" y="401"/>
                    <a:pt x="458" y="395"/>
                  </a:cubicBezTo>
                  <a:cubicBezTo>
                    <a:pt x="458" y="389"/>
                    <a:pt x="458" y="389"/>
                    <a:pt x="458" y="389"/>
                  </a:cubicBezTo>
                  <a:cubicBezTo>
                    <a:pt x="458" y="384"/>
                    <a:pt x="463" y="379"/>
                    <a:pt x="469" y="379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80" y="379"/>
                    <a:pt x="485" y="384"/>
                    <a:pt x="485" y="389"/>
                  </a:cubicBezTo>
                  <a:lnTo>
                    <a:pt x="485" y="395"/>
                  </a:lnTo>
                  <a:close/>
                  <a:moveTo>
                    <a:pt x="531" y="430"/>
                  </a:moveTo>
                  <a:cubicBezTo>
                    <a:pt x="531" y="435"/>
                    <a:pt x="526" y="440"/>
                    <a:pt x="520" y="440"/>
                  </a:cubicBezTo>
                  <a:cubicBezTo>
                    <a:pt x="515" y="440"/>
                    <a:pt x="515" y="440"/>
                    <a:pt x="515" y="440"/>
                  </a:cubicBezTo>
                  <a:cubicBezTo>
                    <a:pt x="509" y="440"/>
                    <a:pt x="504" y="435"/>
                    <a:pt x="504" y="430"/>
                  </a:cubicBezTo>
                  <a:cubicBezTo>
                    <a:pt x="504" y="424"/>
                    <a:pt x="504" y="424"/>
                    <a:pt x="504" y="424"/>
                  </a:cubicBezTo>
                  <a:cubicBezTo>
                    <a:pt x="504" y="418"/>
                    <a:pt x="509" y="413"/>
                    <a:pt x="515" y="413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26" y="413"/>
                    <a:pt x="531" y="418"/>
                    <a:pt x="531" y="424"/>
                  </a:cubicBezTo>
                  <a:lnTo>
                    <a:pt x="531" y="430"/>
                  </a:lnTo>
                  <a:close/>
                  <a:moveTo>
                    <a:pt x="531" y="395"/>
                  </a:moveTo>
                  <a:cubicBezTo>
                    <a:pt x="531" y="401"/>
                    <a:pt x="526" y="406"/>
                    <a:pt x="520" y="406"/>
                  </a:cubicBezTo>
                  <a:cubicBezTo>
                    <a:pt x="515" y="406"/>
                    <a:pt x="515" y="406"/>
                    <a:pt x="515" y="406"/>
                  </a:cubicBezTo>
                  <a:cubicBezTo>
                    <a:pt x="509" y="406"/>
                    <a:pt x="504" y="401"/>
                    <a:pt x="504" y="395"/>
                  </a:cubicBezTo>
                  <a:cubicBezTo>
                    <a:pt x="504" y="389"/>
                    <a:pt x="504" y="389"/>
                    <a:pt x="504" y="389"/>
                  </a:cubicBezTo>
                  <a:cubicBezTo>
                    <a:pt x="504" y="384"/>
                    <a:pt x="509" y="379"/>
                    <a:pt x="515" y="379"/>
                  </a:cubicBezTo>
                  <a:cubicBezTo>
                    <a:pt x="520" y="379"/>
                    <a:pt x="520" y="379"/>
                    <a:pt x="520" y="379"/>
                  </a:cubicBezTo>
                  <a:cubicBezTo>
                    <a:pt x="526" y="379"/>
                    <a:pt x="531" y="384"/>
                    <a:pt x="531" y="389"/>
                  </a:cubicBezTo>
                  <a:lnTo>
                    <a:pt x="531" y="395"/>
                  </a:lnTo>
                  <a:close/>
                  <a:moveTo>
                    <a:pt x="577" y="430"/>
                  </a:moveTo>
                  <a:cubicBezTo>
                    <a:pt x="577" y="435"/>
                    <a:pt x="572" y="440"/>
                    <a:pt x="566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55" y="440"/>
                    <a:pt x="550" y="435"/>
                    <a:pt x="550" y="430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18"/>
                    <a:pt x="555" y="413"/>
                    <a:pt x="561" y="413"/>
                  </a:cubicBezTo>
                  <a:cubicBezTo>
                    <a:pt x="566" y="413"/>
                    <a:pt x="566" y="413"/>
                    <a:pt x="566" y="413"/>
                  </a:cubicBezTo>
                  <a:cubicBezTo>
                    <a:pt x="572" y="413"/>
                    <a:pt x="577" y="418"/>
                    <a:pt x="577" y="424"/>
                  </a:cubicBezTo>
                  <a:lnTo>
                    <a:pt x="577" y="430"/>
                  </a:lnTo>
                  <a:close/>
                  <a:moveTo>
                    <a:pt x="577" y="395"/>
                  </a:moveTo>
                  <a:cubicBezTo>
                    <a:pt x="577" y="401"/>
                    <a:pt x="572" y="406"/>
                    <a:pt x="566" y="406"/>
                  </a:cubicBezTo>
                  <a:cubicBezTo>
                    <a:pt x="561" y="406"/>
                    <a:pt x="561" y="406"/>
                    <a:pt x="561" y="406"/>
                  </a:cubicBezTo>
                  <a:cubicBezTo>
                    <a:pt x="555" y="406"/>
                    <a:pt x="550" y="401"/>
                    <a:pt x="550" y="395"/>
                  </a:cubicBezTo>
                  <a:cubicBezTo>
                    <a:pt x="550" y="389"/>
                    <a:pt x="550" y="389"/>
                    <a:pt x="550" y="389"/>
                  </a:cubicBezTo>
                  <a:cubicBezTo>
                    <a:pt x="550" y="384"/>
                    <a:pt x="555" y="379"/>
                    <a:pt x="561" y="379"/>
                  </a:cubicBezTo>
                  <a:cubicBezTo>
                    <a:pt x="566" y="379"/>
                    <a:pt x="566" y="379"/>
                    <a:pt x="566" y="379"/>
                  </a:cubicBezTo>
                  <a:cubicBezTo>
                    <a:pt x="572" y="379"/>
                    <a:pt x="577" y="384"/>
                    <a:pt x="577" y="389"/>
                  </a:cubicBezTo>
                  <a:lnTo>
                    <a:pt x="577" y="395"/>
                  </a:lnTo>
                  <a:close/>
                  <a:moveTo>
                    <a:pt x="623" y="430"/>
                  </a:moveTo>
                  <a:cubicBezTo>
                    <a:pt x="623" y="435"/>
                    <a:pt x="618" y="440"/>
                    <a:pt x="612" y="440"/>
                  </a:cubicBezTo>
                  <a:cubicBezTo>
                    <a:pt x="607" y="440"/>
                    <a:pt x="607" y="440"/>
                    <a:pt x="607" y="440"/>
                  </a:cubicBezTo>
                  <a:cubicBezTo>
                    <a:pt x="601" y="440"/>
                    <a:pt x="597" y="435"/>
                    <a:pt x="597" y="430"/>
                  </a:cubicBezTo>
                  <a:cubicBezTo>
                    <a:pt x="597" y="424"/>
                    <a:pt x="597" y="424"/>
                    <a:pt x="597" y="424"/>
                  </a:cubicBezTo>
                  <a:cubicBezTo>
                    <a:pt x="597" y="418"/>
                    <a:pt x="601" y="413"/>
                    <a:pt x="607" y="413"/>
                  </a:cubicBezTo>
                  <a:cubicBezTo>
                    <a:pt x="612" y="413"/>
                    <a:pt x="612" y="413"/>
                    <a:pt x="612" y="413"/>
                  </a:cubicBezTo>
                  <a:cubicBezTo>
                    <a:pt x="618" y="413"/>
                    <a:pt x="623" y="418"/>
                    <a:pt x="623" y="424"/>
                  </a:cubicBezTo>
                  <a:lnTo>
                    <a:pt x="623" y="430"/>
                  </a:lnTo>
                  <a:close/>
                  <a:moveTo>
                    <a:pt x="623" y="395"/>
                  </a:moveTo>
                  <a:cubicBezTo>
                    <a:pt x="623" y="401"/>
                    <a:pt x="618" y="406"/>
                    <a:pt x="612" y="406"/>
                  </a:cubicBezTo>
                  <a:cubicBezTo>
                    <a:pt x="607" y="406"/>
                    <a:pt x="607" y="406"/>
                    <a:pt x="607" y="406"/>
                  </a:cubicBezTo>
                  <a:cubicBezTo>
                    <a:pt x="601" y="406"/>
                    <a:pt x="597" y="401"/>
                    <a:pt x="597" y="395"/>
                  </a:cubicBezTo>
                  <a:cubicBezTo>
                    <a:pt x="597" y="389"/>
                    <a:pt x="597" y="389"/>
                    <a:pt x="597" y="389"/>
                  </a:cubicBezTo>
                  <a:cubicBezTo>
                    <a:pt x="597" y="384"/>
                    <a:pt x="601" y="379"/>
                    <a:pt x="607" y="379"/>
                  </a:cubicBezTo>
                  <a:cubicBezTo>
                    <a:pt x="612" y="379"/>
                    <a:pt x="612" y="379"/>
                    <a:pt x="612" y="379"/>
                  </a:cubicBezTo>
                  <a:cubicBezTo>
                    <a:pt x="618" y="379"/>
                    <a:pt x="623" y="384"/>
                    <a:pt x="623" y="389"/>
                  </a:cubicBezTo>
                  <a:lnTo>
                    <a:pt x="623" y="395"/>
                  </a:lnTo>
                  <a:close/>
                  <a:moveTo>
                    <a:pt x="669" y="430"/>
                  </a:moveTo>
                  <a:cubicBezTo>
                    <a:pt x="669" y="435"/>
                    <a:pt x="665" y="440"/>
                    <a:pt x="659" y="440"/>
                  </a:cubicBezTo>
                  <a:cubicBezTo>
                    <a:pt x="653" y="440"/>
                    <a:pt x="653" y="440"/>
                    <a:pt x="653" y="440"/>
                  </a:cubicBezTo>
                  <a:cubicBezTo>
                    <a:pt x="648" y="440"/>
                    <a:pt x="643" y="435"/>
                    <a:pt x="643" y="430"/>
                  </a:cubicBezTo>
                  <a:cubicBezTo>
                    <a:pt x="643" y="424"/>
                    <a:pt x="643" y="424"/>
                    <a:pt x="643" y="424"/>
                  </a:cubicBezTo>
                  <a:cubicBezTo>
                    <a:pt x="643" y="418"/>
                    <a:pt x="648" y="413"/>
                    <a:pt x="653" y="413"/>
                  </a:cubicBezTo>
                  <a:cubicBezTo>
                    <a:pt x="659" y="413"/>
                    <a:pt x="659" y="413"/>
                    <a:pt x="659" y="413"/>
                  </a:cubicBezTo>
                  <a:cubicBezTo>
                    <a:pt x="665" y="413"/>
                    <a:pt x="669" y="418"/>
                    <a:pt x="669" y="424"/>
                  </a:cubicBezTo>
                  <a:lnTo>
                    <a:pt x="669" y="430"/>
                  </a:lnTo>
                  <a:close/>
                  <a:moveTo>
                    <a:pt x="669" y="395"/>
                  </a:moveTo>
                  <a:cubicBezTo>
                    <a:pt x="669" y="401"/>
                    <a:pt x="665" y="406"/>
                    <a:pt x="659" y="406"/>
                  </a:cubicBezTo>
                  <a:cubicBezTo>
                    <a:pt x="653" y="406"/>
                    <a:pt x="653" y="406"/>
                    <a:pt x="653" y="406"/>
                  </a:cubicBezTo>
                  <a:cubicBezTo>
                    <a:pt x="648" y="406"/>
                    <a:pt x="643" y="401"/>
                    <a:pt x="643" y="395"/>
                  </a:cubicBezTo>
                  <a:cubicBezTo>
                    <a:pt x="643" y="389"/>
                    <a:pt x="643" y="389"/>
                    <a:pt x="643" y="389"/>
                  </a:cubicBezTo>
                  <a:cubicBezTo>
                    <a:pt x="643" y="384"/>
                    <a:pt x="648" y="379"/>
                    <a:pt x="653" y="379"/>
                  </a:cubicBezTo>
                  <a:cubicBezTo>
                    <a:pt x="659" y="379"/>
                    <a:pt x="659" y="379"/>
                    <a:pt x="659" y="379"/>
                  </a:cubicBezTo>
                  <a:cubicBezTo>
                    <a:pt x="665" y="379"/>
                    <a:pt x="669" y="384"/>
                    <a:pt x="669" y="389"/>
                  </a:cubicBezTo>
                  <a:lnTo>
                    <a:pt x="669" y="395"/>
                  </a:lnTo>
                  <a:close/>
                  <a:moveTo>
                    <a:pt x="937" y="416"/>
                  </a:moveTo>
                  <a:cubicBezTo>
                    <a:pt x="937" y="424"/>
                    <a:pt x="931" y="430"/>
                    <a:pt x="923" y="430"/>
                  </a:cubicBezTo>
                  <a:cubicBezTo>
                    <a:pt x="744" y="430"/>
                    <a:pt x="744" y="430"/>
                    <a:pt x="744" y="430"/>
                  </a:cubicBezTo>
                  <a:cubicBezTo>
                    <a:pt x="736" y="430"/>
                    <a:pt x="730" y="424"/>
                    <a:pt x="730" y="416"/>
                  </a:cubicBezTo>
                  <a:cubicBezTo>
                    <a:pt x="730" y="403"/>
                    <a:pt x="730" y="403"/>
                    <a:pt x="730" y="403"/>
                  </a:cubicBezTo>
                  <a:cubicBezTo>
                    <a:pt x="730" y="395"/>
                    <a:pt x="736" y="389"/>
                    <a:pt x="744" y="389"/>
                  </a:cubicBezTo>
                  <a:cubicBezTo>
                    <a:pt x="923" y="389"/>
                    <a:pt x="923" y="389"/>
                    <a:pt x="923" y="389"/>
                  </a:cubicBezTo>
                  <a:cubicBezTo>
                    <a:pt x="931" y="389"/>
                    <a:pt x="937" y="395"/>
                    <a:pt x="937" y="403"/>
                  </a:cubicBezTo>
                  <a:lnTo>
                    <a:pt x="937" y="416"/>
                  </a:lnTo>
                  <a:close/>
                  <a:moveTo>
                    <a:pt x="1026" y="268"/>
                  </a:moveTo>
                  <a:cubicBezTo>
                    <a:pt x="177" y="268"/>
                    <a:pt x="177" y="268"/>
                    <a:pt x="177" y="268"/>
                  </a:cubicBezTo>
                  <a:cubicBezTo>
                    <a:pt x="165" y="268"/>
                    <a:pt x="155" y="278"/>
                    <a:pt x="155" y="289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43"/>
                    <a:pt x="165" y="353"/>
                    <a:pt x="177" y="353"/>
                  </a:cubicBezTo>
                  <a:cubicBezTo>
                    <a:pt x="1026" y="353"/>
                    <a:pt x="1026" y="353"/>
                    <a:pt x="1026" y="353"/>
                  </a:cubicBezTo>
                  <a:cubicBezTo>
                    <a:pt x="1038" y="353"/>
                    <a:pt x="1047" y="343"/>
                    <a:pt x="1047" y="331"/>
                  </a:cubicBezTo>
                  <a:cubicBezTo>
                    <a:pt x="1047" y="289"/>
                    <a:pt x="1047" y="289"/>
                    <a:pt x="1047" y="289"/>
                  </a:cubicBezTo>
                  <a:cubicBezTo>
                    <a:pt x="1047" y="278"/>
                    <a:pt x="1038" y="268"/>
                    <a:pt x="1026" y="268"/>
                  </a:cubicBezTo>
                  <a:close/>
                  <a:moveTo>
                    <a:pt x="485" y="331"/>
                  </a:moveTo>
                  <a:cubicBezTo>
                    <a:pt x="485" y="337"/>
                    <a:pt x="480" y="342"/>
                    <a:pt x="474" y="342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63" y="342"/>
                    <a:pt x="458" y="337"/>
                    <a:pt x="458" y="33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58" y="320"/>
                    <a:pt x="463" y="315"/>
                    <a:pt x="469" y="315"/>
                  </a:cubicBezTo>
                  <a:cubicBezTo>
                    <a:pt x="474" y="315"/>
                    <a:pt x="474" y="315"/>
                    <a:pt x="474" y="315"/>
                  </a:cubicBezTo>
                  <a:cubicBezTo>
                    <a:pt x="480" y="315"/>
                    <a:pt x="485" y="320"/>
                    <a:pt x="485" y="326"/>
                  </a:cubicBezTo>
                  <a:lnTo>
                    <a:pt x="485" y="331"/>
                  </a:lnTo>
                  <a:close/>
                  <a:moveTo>
                    <a:pt x="485" y="297"/>
                  </a:moveTo>
                  <a:cubicBezTo>
                    <a:pt x="485" y="303"/>
                    <a:pt x="480" y="307"/>
                    <a:pt x="474" y="307"/>
                  </a:cubicBezTo>
                  <a:cubicBezTo>
                    <a:pt x="469" y="307"/>
                    <a:pt x="469" y="307"/>
                    <a:pt x="469" y="307"/>
                  </a:cubicBezTo>
                  <a:cubicBezTo>
                    <a:pt x="463" y="307"/>
                    <a:pt x="458" y="303"/>
                    <a:pt x="458" y="297"/>
                  </a:cubicBezTo>
                  <a:cubicBezTo>
                    <a:pt x="458" y="291"/>
                    <a:pt x="458" y="291"/>
                    <a:pt x="458" y="291"/>
                  </a:cubicBezTo>
                  <a:cubicBezTo>
                    <a:pt x="458" y="285"/>
                    <a:pt x="463" y="280"/>
                    <a:pt x="469" y="280"/>
                  </a:cubicBezTo>
                  <a:cubicBezTo>
                    <a:pt x="474" y="280"/>
                    <a:pt x="474" y="280"/>
                    <a:pt x="474" y="280"/>
                  </a:cubicBezTo>
                  <a:cubicBezTo>
                    <a:pt x="480" y="280"/>
                    <a:pt x="485" y="285"/>
                    <a:pt x="485" y="291"/>
                  </a:cubicBezTo>
                  <a:lnTo>
                    <a:pt x="485" y="297"/>
                  </a:lnTo>
                  <a:close/>
                  <a:moveTo>
                    <a:pt x="531" y="331"/>
                  </a:moveTo>
                  <a:cubicBezTo>
                    <a:pt x="531" y="337"/>
                    <a:pt x="526" y="342"/>
                    <a:pt x="520" y="342"/>
                  </a:cubicBezTo>
                  <a:cubicBezTo>
                    <a:pt x="515" y="342"/>
                    <a:pt x="515" y="342"/>
                    <a:pt x="515" y="342"/>
                  </a:cubicBezTo>
                  <a:cubicBezTo>
                    <a:pt x="509" y="342"/>
                    <a:pt x="504" y="337"/>
                    <a:pt x="504" y="331"/>
                  </a:cubicBezTo>
                  <a:cubicBezTo>
                    <a:pt x="504" y="326"/>
                    <a:pt x="504" y="326"/>
                    <a:pt x="504" y="326"/>
                  </a:cubicBezTo>
                  <a:cubicBezTo>
                    <a:pt x="504" y="320"/>
                    <a:pt x="509" y="315"/>
                    <a:pt x="515" y="315"/>
                  </a:cubicBezTo>
                  <a:cubicBezTo>
                    <a:pt x="520" y="315"/>
                    <a:pt x="520" y="315"/>
                    <a:pt x="520" y="315"/>
                  </a:cubicBezTo>
                  <a:cubicBezTo>
                    <a:pt x="526" y="315"/>
                    <a:pt x="531" y="320"/>
                    <a:pt x="531" y="326"/>
                  </a:cubicBezTo>
                  <a:lnTo>
                    <a:pt x="531" y="331"/>
                  </a:lnTo>
                  <a:close/>
                  <a:moveTo>
                    <a:pt x="531" y="297"/>
                  </a:moveTo>
                  <a:cubicBezTo>
                    <a:pt x="531" y="303"/>
                    <a:pt x="526" y="307"/>
                    <a:pt x="520" y="307"/>
                  </a:cubicBezTo>
                  <a:cubicBezTo>
                    <a:pt x="515" y="307"/>
                    <a:pt x="515" y="307"/>
                    <a:pt x="515" y="307"/>
                  </a:cubicBezTo>
                  <a:cubicBezTo>
                    <a:pt x="509" y="307"/>
                    <a:pt x="504" y="303"/>
                    <a:pt x="504" y="297"/>
                  </a:cubicBezTo>
                  <a:cubicBezTo>
                    <a:pt x="504" y="291"/>
                    <a:pt x="504" y="291"/>
                    <a:pt x="504" y="291"/>
                  </a:cubicBezTo>
                  <a:cubicBezTo>
                    <a:pt x="504" y="285"/>
                    <a:pt x="509" y="280"/>
                    <a:pt x="515" y="280"/>
                  </a:cubicBezTo>
                  <a:cubicBezTo>
                    <a:pt x="520" y="280"/>
                    <a:pt x="520" y="280"/>
                    <a:pt x="520" y="280"/>
                  </a:cubicBezTo>
                  <a:cubicBezTo>
                    <a:pt x="526" y="280"/>
                    <a:pt x="531" y="285"/>
                    <a:pt x="531" y="291"/>
                  </a:cubicBezTo>
                  <a:lnTo>
                    <a:pt x="531" y="297"/>
                  </a:lnTo>
                  <a:close/>
                  <a:moveTo>
                    <a:pt x="577" y="331"/>
                  </a:moveTo>
                  <a:cubicBezTo>
                    <a:pt x="577" y="337"/>
                    <a:pt x="572" y="342"/>
                    <a:pt x="566" y="342"/>
                  </a:cubicBezTo>
                  <a:cubicBezTo>
                    <a:pt x="561" y="342"/>
                    <a:pt x="561" y="342"/>
                    <a:pt x="561" y="342"/>
                  </a:cubicBezTo>
                  <a:cubicBezTo>
                    <a:pt x="555" y="342"/>
                    <a:pt x="550" y="337"/>
                    <a:pt x="550" y="331"/>
                  </a:cubicBezTo>
                  <a:cubicBezTo>
                    <a:pt x="550" y="326"/>
                    <a:pt x="550" y="326"/>
                    <a:pt x="550" y="326"/>
                  </a:cubicBezTo>
                  <a:cubicBezTo>
                    <a:pt x="550" y="320"/>
                    <a:pt x="555" y="315"/>
                    <a:pt x="561" y="315"/>
                  </a:cubicBezTo>
                  <a:cubicBezTo>
                    <a:pt x="566" y="315"/>
                    <a:pt x="566" y="315"/>
                    <a:pt x="566" y="315"/>
                  </a:cubicBezTo>
                  <a:cubicBezTo>
                    <a:pt x="572" y="315"/>
                    <a:pt x="577" y="320"/>
                    <a:pt x="577" y="326"/>
                  </a:cubicBezTo>
                  <a:lnTo>
                    <a:pt x="577" y="331"/>
                  </a:lnTo>
                  <a:close/>
                  <a:moveTo>
                    <a:pt x="577" y="297"/>
                  </a:moveTo>
                  <a:cubicBezTo>
                    <a:pt x="577" y="303"/>
                    <a:pt x="572" y="307"/>
                    <a:pt x="566" y="307"/>
                  </a:cubicBezTo>
                  <a:cubicBezTo>
                    <a:pt x="561" y="307"/>
                    <a:pt x="561" y="307"/>
                    <a:pt x="561" y="307"/>
                  </a:cubicBezTo>
                  <a:cubicBezTo>
                    <a:pt x="555" y="307"/>
                    <a:pt x="550" y="303"/>
                    <a:pt x="550" y="297"/>
                  </a:cubicBezTo>
                  <a:cubicBezTo>
                    <a:pt x="550" y="291"/>
                    <a:pt x="550" y="291"/>
                    <a:pt x="550" y="291"/>
                  </a:cubicBezTo>
                  <a:cubicBezTo>
                    <a:pt x="550" y="285"/>
                    <a:pt x="555" y="280"/>
                    <a:pt x="561" y="280"/>
                  </a:cubicBezTo>
                  <a:cubicBezTo>
                    <a:pt x="566" y="280"/>
                    <a:pt x="566" y="280"/>
                    <a:pt x="566" y="280"/>
                  </a:cubicBezTo>
                  <a:cubicBezTo>
                    <a:pt x="572" y="280"/>
                    <a:pt x="577" y="285"/>
                    <a:pt x="577" y="291"/>
                  </a:cubicBezTo>
                  <a:lnTo>
                    <a:pt x="577" y="297"/>
                  </a:lnTo>
                  <a:close/>
                  <a:moveTo>
                    <a:pt x="623" y="331"/>
                  </a:moveTo>
                  <a:cubicBezTo>
                    <a:pt x="623" y="337"/>
                    <a:pt x="618" y="342"/>
                    <a:pt x="612" y="342"/>
                  </a:cubicBezTo>
                  <a:cubicBezTo>
                    <a:pt x="607" y="342"/>
                    <a:pt x="607" y="342"/>
                    <a:pt x="607" y="342"/>
                  </a:cubicBezTo>
                  <a:cubicBezTo>
                    <a:pt x="601" y="342"/>
                    <a:pt x="597" y="337"/>
                    <a:pt x="597" y="331"/>
                  </a:cubicBezTo>
                  <a:cubicBezTo>
                    <a:pt x="597" y="326"/>
                    <a:pt x="597" y="326"/>
                    <a:pt x="597" y="326"/>
                  </a:cubicBezTo>
                  <a:cubicBezTo>
                    <a:pt x="597" y="320"/>
                    <a:pt x="601" y="315"/>
                    <a:pt x="607" y="315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8" y="315"/>
                    <a:pt x="623" y="320"/>
                    <a:pt x="623" y="326"/>
                  </a:cubicBezTo>
                  <a:lnTo>
                    <a:pt x="623" y="331"/>
                  </a:lnTo>
                  <a:close/>
                  <a:moveTo>
                    <a:pt x="623" y="297"/>
                  </a:moveTo>
                  <a:cubicBezTo>
                    <a:pt x="623" y="303"/>
                    <a:pt x="618" y="307"/>
                    <a:pt x="612" y="307"/>
                  </a:cubicBezTo>
                  <a:cubicBezTo>
                    <a:pt x="607" y="307"/>
                    <a:pt x="607" y="307"/>
                    <a:pt x="607" y="307"/>
                  </a:cubicBezTo>
                  <a:cubicBezTo>
                    <a:pt x="601" y="307"/>
                    <a:pt x="597" y="303"/>
                    <a:pt x="597" y="297"/>
                  </a:cubicBezTo>
                  <a:cubicBezTo>
                    <a:pt x="597" y="291"/>
                    <a:pt x="597" y="291"/>
                    <a:pt x="597" y="291"/>
                  </a:cubicBezTo>
                  <a:cubicBezTo>
                    <a:pt x="597" y="285"/>
                    <a:pt x="601" y="280"/>
                    <a:pt x="607" y="280"/>
                  </a:cubicBezTo>
                  <a:cubicBezTo>
                    <a:pt x="612" y="280"/>
                    <a:pt x="612" y="280"/>
                    <a:pt x="612" y="280"/>
                  </a:cubicBezTo>
                  <a:cubicBezTo>
                    <a:pt x="618" y="280"/>
                    <a:pt x="623" y="285"/>
                    <a:pt x="623" y="291"/>
                  </a:cubicBezTo>
                  <a:lnTo>
                    <a:pt x="623" y="297"/>
                  </a:lnTo>
                  <a:close/>
                  <a:moveTo>
                    <a:pt x="669" y="331"/>
                  </a:moveTo>
                  <a:cubicBezTo>
                    <a:pt x="669" y="337"/>
                    <a:pt x="665" y="342"/>
                    <a:pt x="659" y="342"/>
                  </a:cubicBezTo>
                  <a:cubicBezTo>
                    <a:pt x="653" y="342"/>
                    <a:pt x="653" y="342"/>
                    <a:pt x="653" y="342"/>
                  </a:cubicBezTo>
                  <a:cubicBezTo>
                    <a:pt x="648" y="342"/>
                    <a:pt x="643" y="337"/>
                    <a:pt x="643" y="331"/>
                  </a:cubicBezTo>
                  <a:cubicBezTo>
                    <a:pt x="643" y="326"/>
                    <a:pt x="643" y="326"/>
                    <a:pt x="643" y="326"/>
                  </a:cubicBezTo>
                  <a:cubicBezTo>
                    <a:pt x="643" y="320"/>
                    <a:pt x="648" y="315"/>
                    <a:pt x="653" y="315"/>
                  </a:cubicBezTo>
                  <a:cubicBezTo>
                    <a:pt x="659" y="315"/>
                    <a:pt x="659" y="315"/>
                    <a:pt x="659" y="315"/>
                  </a:cubicBezTo>
                  <a:cubicBezTo>
                    <a:pt x="665" y="315"/>
                    <a:pt x="669" y="320"/>
                    <a:pt x="669" y="326"/>
                  </a:cubicBezTo>
                  <a:lnTo>
                    <a:pt x="669" y="331"/>
                  </a:lnTo>
                  <a:close/>
                  <a:moveTo>
                    <a:pt x="669" y="297"/>
                  </a:moveTo>
                  <a:cubicBezTo>
                    <a:pt x="669" y="303"/>
                    <a:pt x="665" y="307"/>
                    <a:pt x="659" y="307"/>
                  </a:cubicBezTo>
                  <a:cubicBezTo>
                    <a:pt x="653" y="307"/>
                    <a:pt x="653" y="307"/>
                    <a:pt x="653" y="307"/>
                  </a:cubicBezTo>
                  <a:cubicBezTo>
                    <a:pt x="648" y="307"/>
                    <a:pt x="643" y="303"/>
                    <a:pt x="643" y="297"/>
                  </a:cubicBezTo>
                  <a:cubicBezTo>
                    <a:pt x="643" y="291"/>
                    <a:pt x="643" y="291"/>
                    <a:pt x="643" y="291"/>
                  </a:cubicBezTo>
                  <a:cubicBezTo>
                    <a:pt x="643" y="285"/>
                    <a:pt x="648" y="280"/>
                    <a:pt x="653" y="280"/>
                  </a:cubicBezTo>
                  <a:cubicBezTo>
                    <a:pt x="659" y="280"/>
                    <a:pt x="659" y="280"/>
                    <a:pt x="659" y="280"/>
                  </a:cubicBezTo>
                  <a:cubicBezTo>
                    <a:pt x="665" y="280"/>
                    <a:pt x="669" y="285"/>
                    <a:pt x="669" y="291"/>
                  </a:cubicBezTo>
                  <a:lnTo>
                    <a:pt x="669" y="297"/>
                  </a:lnTo>
                  <a:close/>
                  <a:moveTo>
                    <a:pt x="937" y="318"/>
                  </a:moveTo>
                  <a:cubicBezTo>
                    <a:pt x="937" y="325"/>
                    <a:pt x="931" y="332"/>
                    <a:pt x="923" y="332"/>
                  </a:cubicBezTo>
                  <a:cubicBezTo>
                    <a:pt x="744" y="332"/>
                    <a:pt x="744" y="332"/>
                    <a:pt x="744" y="332"/>
                  </a:cubicBezTo>
                  <a:cubicBezTo>
                    <a:pt x="736" y="332"/>
                    <a:pt x="730" y="325"/>
                    <a:pt x="730" y="318"/>
                  </a:cubicBezTo>
                  <a:cubicBezTo>
                    <a:pt x="730" y="305"/>
                    <a:pt x="730" y="305"/>
                    <a:pt x="730" y="305"/>
                  </a:cubicBezTo>
                  <a:cubicBezTo>
                    <a:pt x="730" y="297"/>
                    <a:pt x="736" y="291"/>
                    <a:pt x="744" y="291"/>
                  </a:cubicBezTo>
                  <a:cubicBezTo>
                    <a:pt x="923" y="291"/>
                    <a:pt x="923" y="291"/>
                    <a:pt x="923" y="291"/>
                  </a:cubicBezTo>
                  <a:cubicBezTo>
                    <a:pt x="931" y="291"/>
                    <a:pt x="937" y="297"/>
                    <a:pt x="937" y="305"/>
                  </a:cubicBezTo>
                  <a:lnTo>
                    <a:pt x="937" y="31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1767" y="3652390"/>
              <a:ext cx="1447541" cy="24468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VIPRION Platform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800" y="4742501"/>
            <a:ext cx="427038" cy="201791"/>
            <a:chOff x="558800" y="3968750"/>
            <a:chExt cx="427038" cy="201612"/>
          </a:xfrm>
        </p:grpSpPr>
        <p:sp>
          <p:nvSpPr>
            <p:cNvPr id="11" name="Freeform 187"/>
            <p:cNvSpPr>
              <a:spLocks/>
            </p:cNvSpPr>
            <p:nvPr/>
          </p:nvSpPr>
          <p:spPr bwMode="auto">
            <a:xfrm>
              <a:off x="558800" y="3968750"/>
              <a:ext cx="427038" cy="201612"/>
            </a:xfrm>
            <a:custGeom>
              <a:avLst/>
              <a:gdLst>
                <a:gd name="T0" fmla="*/ 474 w 474"/>
                <a:gd name="T1" fmla="*/ 172 h 224"/>
                <a:gd name="T2" fmla="*/ 422 w 474"/>
                <a:gd name="T3" fmla="*/ 224 h 224"/>
                <a:gd name="T4" fmla="*/ 52 w 474"/>
                <a:gd name="T5" fmla="*/ 224 h 224"/>
                <a:gd name="T6" fmla="*/ 0 w 474"/>
                <a:gd name="T7" fmla="*/ 172 h 224"/>
                <a:gd name="T8" fmla="*/ 0 w 474"/>
                <a:gd name="T9" fmla="*/ 52 h 224"/>
                <a:gd name="T10" fmla="*/ 52 w 474"/>
                <a:gd name="T11" fmla="*/ 0 h 224"/>
                <a:gd name="T12" fmla="*/ 422 w 474"/>
                <a:gd name="T13" fmla="*/ 0 h 224"/>
                <a:gd name="T14" fmla="*/ 474 w 474"/>
                <a:gd name="T15" fmla="*/ 52 h 224"/>
                <a:gd name="T16" fmla="*/ 474 w 474"/>
                <a:gd name="T17" fmla="*/ 17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224">
                  <a:moveTo>
                    <a:pt x="474" y="172"/>
                  </a:moveTo>
                  <a:cubicBezTo>
                    <a:pt x="474" y="201"/>
                    <a:pt x="450" y="224"/>
                    <a:pt x="422" y="224"/>
                  </a:cubicBezTo>
                  <a:cubicBezTo>
                    <a:pt x="52" y="224"/>
                    <a:pt x="52" y="224"/>
                    <a:pt x="52" y="224"/>
                  </a:cubicBezTo>
                  <a:cubicBezTo>
                    <a:pt x="23" y="224"/>
                    <a:pt x="0" y="201"/>
                    <a:pt x="0" y="17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50" y="0"/>
                    <a:pt x="474" y="23"/>
                    <a:pt x="474" y="52"/>
                  </a:cubicBezTo>
                  <a:lnTo>
                    <a:pt x="474" y="172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2" name="Freeform 188"/>
            <p:cNvSpPr>
              <a:spLocks noEditPoints="1"/>
            </p:cNvSpPr>
            <p:nvPr/>
          </p:nvSpPr>
          <p:spPr bwMode="auto">
            <a:xfrm>
              <a:off x="587375" y="4021138"/>
              <a:ext cx="74613" cy="88900"/>
            </a:xfrm>
            <a:custGeom>
              <a:avLst/>
              <a:gdLst>
                <a:gd name="T0" fmla="*/ 0 w 83"/>
                <a:gd name="T1" fmla="*/ 0 h 99"/>
                <a:gd name="T2" fmla="*/ 47 w 83"/>
                <a:gd name="T3" fmla="*/ 0 h 99"/>
                <a:gd name="T4" fmla="*/ 78 w 83"/>
                <a:gd name="T5" fmla="*/ 25 h 99"/>
                <a:gd name="T6" fmla="*/ 65 w 83"/>
                <a:gd name="T7" fmla="*/ 46 h 99"/>
                <a:gd name="T8" fmla="*/ 83 w 83"/>
                <a:gd name="T9" fmla="*/ 71 h 99"/>
                <a:gd name="T10" fmla="*/ 48 w 83"/>
                <a:gd name="T11" fmla="*/ 99 h 99"/>
                <a:gd name="T12" fmla="*/ 0 w 83"/>
                <a:gd name="T13" fmla="*/ 99 h 99"/>
                <a:gd name="T14" fmla="*/ 0 w 83"/>
                <a:gd name="T15" fmla="*/ 0 h 99"/>
                <a:gd name="T16" fmla="*/ 22 w 83"/>
                <a:gd name="T17" fmla="*/ 40 h 99"/>
                <a:gd name="T18" fmla="*/ 44 w 83"/>
                <a:gd name="T19" fmla="*/ 40 h 99"/>
                <a:gd name="T20" fmla="*/ 57 w 83"/>
                <a:gd name="T21" fmla="*/ 29 h 99"/>
                <a:gd name="T22" fmla="*/ 42 w 83"/>
                <a:gd name="T23" fmla="*/ 17 h 99"/>
                <a:gd name="T24" fmla="*/ 22 w 83"/>
                <a:gd name="T25" fmla="*/ 17 h 99"/>
                <a:gd name="T26" fmla="*/ 22 w 83"/>
                <a:gd name="T27" fmla="*/ 40 h 99"/>
                <a:gd name="T28" fmla="*/ 22 w 83"/>
                <a:gd name="T29" fmla="*/ 83 h 99"/>
                <a:gd name="T30" fmla="*/ 45 w 83"/>
                <a:gd name="T31" fmla="*/ 83 h 99"/>
                <a:gd name="T32" fmla="*/ 61 w 83"/>
                <a:gd name="T33" fmla="*/ 69 h 99"/>
                <a:gd name="T34" fmla="*/ 46 w 83"/>
                <a:gd name="T35" fmla="*/ 55 h 99"/>
                <a:gd name="T36" fmla="*/ 22 w 83"/>
                <a:gd name="T37" fmla="*/ 55 h 99"/>
                <a:gd name="T38" fmla="*/ 22 w 83"/>
                <a:gd name="T39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99">
                  <a:moveTo>
                    <a:pt x="0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66" y="0"/>
                    <a:pt x="78" y="7"/>
                    <a:pt x="78" y="25"/>
                  </a:cubicBezTo>
                  <a:cubicBezTo>
                    <a:pt x="78" y="35"/>
                    <a:pt x="73" y="41"/>
                    <a:pt x="65" y="46"/>
                  </a:cubicBezTo>
                  <a:cubicBezTo>
                    <a:pt x="77" y="49"/>
                    <a:pt x="83" y="58"/>
                    <a:pt x="83" y="71"/>
                  </a:cubicBezTo>
                  <a:cubicBezTo>
                    <a:pt x="83" y="91"/>
                    <a:pt x="66" y="99"/>
                    <a:pt x="48" y="99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0"/>
                  </a:lnTo>
                  <a:close/>
                  <a:moveTo>
                    <a:pt x="22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52" y="40"/>
                    <a:pt x="57" y="37"/>
                    <a:pt x="57" y="29"/>
                  </a:cubicBezTo>
                  <a:cubicBezTo>
                    <a:pt x="57" y="19"/>
                    <a:pt x="50" y="17"/>
                    <a:pt x="42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40"/>
                  </a:lnTo>
                  <a:close/>
                  <a:moveTo>
                    <a:pt x="22" y="83"/>
                  </a:moveTo>
                  <a:cubicBezTo>
                    <a:pt x="45" y="83"/>
                    <a:pt x="45" y="83"/>
                    <a:pt x="45" y="83"/>
                  </a:cubicBezTo>
                  <a:cubicBezTo>
                    <a:pt x="54" y="83"/>
                    <a:pt x="61" y="80"/>
                    <a:pt x="61" y="69"/>
                  </a:cubicBezTo>
                  <a:cubicBezTo>
                    <a:pt x="61" y="59"/>
                    <a:pt x="55" y="55"/>
                    <a:pt x="46" y="55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3" name="Rectangle 189"/>
            <p:cNvSpPr>
              <a:spLocks noChangeArrowheads="1"/>
            </p:cNvSpPr>
            <p:nvPr/>
          </p:nvSpPr>
          <p:spPr bwMode="auto">
            <a:xfrm>
              <a:off x="673100" y="4021138"/>
              <a:ext cx="17463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4" name="Freeform 190"/>
            <p:cNvSpPr>
              <a:spLocks/>
            </p:cNvSpPr>
            <p:nvPr/>
          </p:nvSpPr>
          <p:spPr bwMode="auto">
            <a:xfrm>
              <a:off x="701675" y="4019550"/>
              <a:ext cx="82550" cy="93662"/>
            </a:xfrm>
            <a:custGeom>
              <a:avLst/>
              <a:gdLst>
                <a:gd name="T0" fmla="*/ 76 w 92"/>
                <a:gd name="T1" fmla="*/ 90 h 104"/>
                <a:gd name="T2" fmla="*/ 49 w 92"/>
                <a:gd name="T3" fmla="*/ 104 h 104"/>
                <a:gd name="T4" fmla="*/ 0 w 92"/>
                <a:gd name="T5" fmla="*/ 52 h 104"/>
                <a:gd name="T6" fmla="*/ 49 w 92"/>
                <a:gd name="T7" fmla="*/ 0 h 104"/>
                <a:gd name="T8" fmla="*/ 90 w 92"/>
                <a:gd name="T9" fmla="*/ 35 h 104"/>
                <a:gd name="T10" fmla="*/ 70 w 92"/>
                <a:gd name="T11" fmla="*/ 35 h 104"/>
                <a:gd name="T12" fmla="*/ 49 w 92"/>
                <a:gd name="T13" fmla="*/ 18 h 104"/>
                <a:gd name="T14" fmla="*/ 22 w 92"/>
                <a:gd name="T15" fmla="*/ 52 h 104"/>
                <a:gd name="T16" fmla="*/ 49 w 92"/>
                <a:gd name="T17" fmla="*/ 85 h 104"/>
                <a:gd name="T18" fmla="*/ 72 w 92"/>
                <a:gd name="T19" fmla="*/ 64 h 104"/>
                <a:gd name="T20" fmla="*/ 50 w 92"/>
                <a:gd name="T21" fmla="*/ 64 h 104"/>
                <a:gd name="T22" fmla="*/ 50 w 92"/>
                <a:gd name="T23" fmla="*/ 48 h 104"/>
                <a:gd name="T24" fmla="*/ 92 w 92"/>
                <a:gd name="T25" fmla="*/ 48 h 104"/>
                <a:gd name="T26" fmla="*/ 92 w 92"/>
                <a:gd name="T27" fmla="*/ 101 h 104"/>
                <a:gd name="T28" fmla="*/ 78 w 92"/>
                <a:gd name="T29" fmla="*/ 101 h 104"/>
                <a:gd name="T30" fmla="*/ 76 w 92"/>
                <a:gd name="T3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4">
                  <a:moveTo>
                    <a:pt x="76" y="90"/>
                  </a:moveTo>
                  <a:cubicBezTo>
                    <a:pt x="68" y="100"/>
                    <a:pt x="58" y="104"/>
                    <a:pt x="49" y="104"/>
                  </a:cubicBezTo>
                  <a:cubicBezTo>
                    <a:pt x="18" y="104"/>
                    <a:pt x="0" y="81"/>
                    <a:pt x="0" y="52"/>
                  </a:cubicBezTo>
                  <a:cubicBezTo>
                    <a:pt x="0" y="23"/>
                    <a:pt x="18" y="0"/>
                    <a:pt x="49" y="0"/>
                  </a:cubicBezTo>
                  <a:cubicBezTo>
                    <a:pt x="69" y="0"/>
                    <a:pt x="88" y="13"/>
                    <a:pt x="9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7" y="24"/>
                    <a:pt x="59" y="18"/>
                    <a:pt x="49" y="18"/>
                  </a:cubicBezTo>
                  <a:cubicBezTo>
                    <a:pt x="29" y="18"/>
                    <a:pt x="22" y="35"/>
                    <a:pt x="22" y="52"/>
                  </a:cubicBezTo>
                  <a:cubicBezTo>
                    <a:pt x="22" y="69"/>
                    <a:pt x="29" y="85"/>
                    <a:pt x="49" y="85"/>
                  </a:cubicBezTo>
                  <a:cubicBezTo>
                    <a:pt x="63" y="85"/>
                    <a:pt x="71" y="78"/>
                    <a:pt x="72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78" y="101"/>
                    <a:pt x="78" y="101"/>
                    <a:pt x="78" y="101"/>
                  </a:cubicBezTo>
                  <a:lnTo>
                    <a:pt x="7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5" name="Rectangle 191"/>
            <p:cNvSpPr>
              <a:spLocks noChangeArrowheads="1"/>
            </p:cNvSpPr>
            <p:nvPr/>
          </p:nvSpPr>
          <p:spPr bwMode="auto">
            <a:xfrm>
              <a:off x="793750" y="4068763"/>
              <a:ext cx="3810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6" name="Rectangle 192"/>
            <p:cNvSpPr>
              <a:spLocks noChangeArrowheads="1"/>
            </p:cNvSpPr>
            <p:nvPr/>
          </p:nvSpPr>
          <p:spPr bwMode="auto">
            <a:xfrm>
              <a:off x="842963" y="4021138"/>
              <a:ext cx="1905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17" name="Freeform 193"/>
            <p:cNvSpPr>
              <a:spLocks noEditPoints="1"/>
            </p:cNvSpPr>
            <p:nvPr/>
          </p:nvSpPr>
          <p:spPr bwMode="auto">
            <a:xfrm>
              <a:off x="871538" y="4019550"/>
              <a:ext cx="87313" cy="98425"/>
            </a:xfrm>
            <a:custGeom>
              <a:avLst/>
              <a:gdLst>
                <a:gd name="T0" fmla="*/ 87 w 97"/>
                <a:gd name="T1" fmla="*/ 111 h 111"/>
                <a:gd name="T2" fmla="*/ 73 w 97"/>
                <a:gd name="T3" fmla="*/ 98 h 111"/>
                <a:gd name="T4" fmla="*/ 49 w 97"/>
                <a:gd name="T5" fmla="*/ 104 h 111"/>
                <a:gd name="T6" fmla="*/ 0 w 97"/>
                <a:gd name="T7" fmla="*/ 52 h 111"/>
                <a:gd name="T8" fmla="*/ 49 w 97"/>
                <a:gd name="T9" fmla="*/ 0 h 111"/>
                <a:gd name="T10" fmla="*/ 97 w 97"/>
                <a:gd name="T11" fmla="*/ 52 h 111"/>
                <a:gd name="T12" fmla="*/ 85 w 97"/>
                <a:gd name="T13" fmla="*/ 89 h 111"/>
                <a:gd name="T14" fmla="*/ 97 w 97"/>
                <a:gd name="T15" fmla="*/ 100 h 111"/>
                <a:gd name="T16" fmla="*/ 87 w 97"/>
                <a:gd name="T17" fmla="*/ 111 h 111"/>
                <a:gd name="T18" fmla="*/ 58 w 97"/>
                <a:gd name="T19" fmla="*/ 65 h 111"/>
                <a:gd name="T20" fmla="*/ 70 w 97"/>
                <a:gd name="T21" fmla="*/ 75 h 111"/>
                <a:gd name="T22" fmla="*/ 76 w 97"/>
                <a:gd name="T23" fmla="*/ 52 h 111"/>
                <a:gd name="T24" fmla="*/ 49 w 97"/>
                <a:gd name="T25" fmla="*/ 18 h 111"/>
                <a:gd name="T26" fmla="*/ 22 w 97"/>
                <a:gd name="T27" fmla="*/ 52 h 111"/>
                <a:gd name="T28" fmla="*/ 49 w 97"/>
                <a:gd name="T29" fmla="*/ 85 h 111"/>
                <a:gd name="T30" fmla="*/ 58 w 97"/>
                <a:gd name="T31" fmla="*/ 84 h 111"/>
                <a:gd name="T32" fmla="*/ 48 w 97"/>
                <a:gd name="T33" fmla="*/ 76 h 111"/>
                <a:gd name="T34" fmla="*/ 58 w 97"/>
                <a:gd name="T3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11">
                  <a:moveTo>
                    <a:pt x="87" y="111"/>
                  </a:moveTo>
                  <a:cubicBezTo>
                    <a:pt x="73" y="98"/>
                    <a:pt x="73" y="98"/>
                    <a:pt x="73" y="98"/>
                  </a:cubicBezTo>
                  <a:cubicBezTo>
                    <a:pt x="66" y="102"/>
                    <a:pt x="58" y="104"/>
                    <a:pt x="49" y="104"/>
                  </a:cubicBezTo>
                  <a:cubicBezTo>
                    <a:pt x="18" y="104"/>
                    <a:pt x="0" y="81"/>
                    <a:pt x="0" y="52"/>
                  </a:cubicBezTo>
                  <a:cubicBezTo>
                    <a:pt x="0" y="23"/>
                    <a:pt x="18" y="0"/>
                    <a:pt x="49" y="0"/>
                  </a:cubicBezTo>
                  <a:cubicBezTo>
                    <a:pt x="79" y="0"/>
                    <a:pt x="97" y="23"/>
                    <a:pt x="97" y="52"/>
                  </a:cubicBezTo>
                  <a:cubicBezTo>
                    <a:pt x="97" y="67"/>
                    <a:pt x="93" y="79"/>
                    <a:pt x="85" y="89"/>
                  </a:cubicBezTo>
                  <a:cubicBezTo>
                    <a:pt x="97" y="100"/>
                    <a:pt x="97" y="100"/>
                    <a:pt x="97" y="100"/>
                  </a:cubicBezTo>
                  <a:lnTo>
                    <a:pt x="87" y="111"/>
                  </a:lnTo>
                  <a:close/>
                  <a:moveTo>
                    <a:pt x="58" y="65"/>
                  </a:moveTo>
                  <a:cubicBezTo>
                    <a:pt x="70" y="75"/>
                    <a:pt x="70" y="75"/>
                    <a:pt x="70" y="75"/>
                  </a:cubicBezTo>
                  <a:cubicBezTo>
                    <a:pt x="73" y="70"/>
                    <a:pt x="76" y="63"/>
                    <a:pt x="76" y="52"/>
                  </a:cubicBezTo>
                  <a:cubicBezTo>
                    <a:pt x="76" y="35"/>
                    <a:pt x="68" y="18"/>
                    <a:pt x="49" y="18"/>
                  </a:cubicBezTo>
                  <a:cubicBezTo>
                    <a:pt x="29" y="18"/>
                    <a:pt x="22" y="35"/>
                    <a:pt x="22" y="52"/>
                  </a:cubicBezTo>
                  <a:cubicBezTo>
                    <a:pt x="22" y="69"/>
                    <a:pt x="29" y="85"/>
                    <a:pt x="49" y="85"/>
                  </a:cubicBezTo>
                  <a:cubicBezTo>
                    <a:pt x="52" y="85"/>
                    <a:pt x="56" y="85"/>
                    <a:pt x="58" y="84"/>
                  </a:cubicBezTo>
                  <a:cubicBezTo>
                    <a:pt x="48" y="76"/>
                    <a:pt x="48" y="76"/>
                    <a:pt x="48" y="76"/>
                  </a:cubicBezTo>
                  <a:lnTo>
                    <a:pt x="58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800" y="1758769"/>
            <a:ext cx="427038" cy="201791"/>
            <a:chOff x="558800" y="741363"/>
            <a:chExt cx="427038" cy="201612"/>
          </a:xfrm>
        </p:grpSpPr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558800" y="741363"/>
              <a:ext cx="427038" cy="201612"/>
            </a:xfrm>
            <a:custGeom>
              <a:avLst/>
              <a:gdLst>
                <a:gd name="T0" fmla="*/ 474 w 474"/>
                <a:gd name="T1" fmla="*/ 172 h 224"/>
                <a:gd name="T2" fmla="*/ 422 w 474"/>
                <a:gd name="T3" fmla="*/ 224 h 224"/>
                <a:gd name="T4" fmla="*/ 52 w 474"/>
                <a:gd name="T5" fmla="*/ 224 h 224"/>
                <a:gd name="T6" fmla="*/ 0 w 474"/>
                <a:gd name="T7" fmla="*/ 172 h 224"/>
                <a:gd name="T8" fmla="*/ 0 w 474"/>
                <a:gd name="T9" fmla="*/ 51 h 224"/>
                <a:gd name="T10" fmla="*/ 52 w 474"/>
                <a:gd name="T11" fmla="*/ 0 h 224"/>
                <a:gd name="T12" fmla="*/ 422 w 474"/>
                <a:gd name="T13" fmla="*/ 0 h 224"/>
                <a:gd name="T14" fmla="*/ 474 w 474"/>
                <a:gd name="T15" fmla="*/ 51 h 224"/>
                <a:gd name="T16" fmla="*/ 474 w 474"/>
                <a:gd name="T17" fmla="*/ 17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224">
                  <a:moveTo>
                    <a:pt x="474" y="172"/>
                  </a:moveTo>
                  <a:cubicBezTo>
                    <a:pt x="474" y="200"/>
                    <a:pt x="450" y="224"/>
                    <a:pt x="422" y="224"/>
                  </a:cubicBezTo>
                  <a:cubicBezTo>
                    <a:pt x="52" y="224"/>
                    <a:pt x="52" y="224"/>
                    <a:pt x="52" y="224"/>
                  </a:cubicBezTo>
                  <a:cubicBezTo>
                    <a:pt x="23" y="224"/>
                    <a:pt x="0" y="200"/>
                    <a:pt x="0" y="17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50" y="0"/>
                    <a:pt x="474" y="23"/>
                    <a:pt x="474" y="51"/>
                  </a:cubicBezTo>
                  <a:lnTo>
                    <a:pt x="474" y="172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642938" y="792163"/>
              <a:ext cx="68263" cy="96837"/>
            </a:xfrm>
            <a:custGeom>
              <a:avLst/>
              <a:gdLst>
                <a:gd name="T0" fmla="*/ 0 w 43"/>
                <a:gd name="T1" fmla="*/ 0 h 61"/>
                <a:gd name="T2" fmla="*/ 13 w 43"/>
                <a:gd name="T3" fmla="*/ 0 h 61"/>
                <a:gd name="T4" fmla="*/ 13 w 43"/>
                <a:gd name="T5" fmla="*/ 50 h 61"/>
                <a:gd name="T6" fmla="*/ 43 w 43"/>
                <a:gd name="T7" fmla="*/ 50 h 61"/>
                <a:gd name="T8" fmla="*/ 43 w 43"/>
                <a:gd name="T9" fmla="*/ 61 h 61"/>
                <a:gd name="T10" fmla="*/ 0 w 43"/>
                <a:gd name="T11" fmla="*/ 61 h 61"/>
                <a:gd name="T12" fmla="*/ 0 w 4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1">
                  <a:moveTo>
                    <a:pt x="0" y="0"/>
                  </a:moveTo>
                  <a:lnTo>
                    <a:pt x="13" y="0"/>
                  </a:lnTo>
                  <a:lnTo>
                    <a:pt x="13" y="50"/>
                  </a:lnTo>
                  <a:lnTo>
                    <a:pt x="43" y="50"/>
                  </a:lnTo>
                  <a:lnTo>
                    <a:pt x="43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11200" y="792163"/>
              <a:ext cx="79375" cy="96837"/>
            </a:xfrm>
            <a:custGeom>
              <a:avLst/>
              <a:gdLst>
                <a:gd name="T0" fmla="*/ 19 w 50"/>
                <a:gd name="T1" fmla="*/ 12 h 61"/>
                <a:gd name="T2" fmla="*/ 0 w 50"/>
                <a:gd name="T3" fmla="*/ 12 h 61"/>
                <a:gd name="T4" fmla="*/ 0 w 50"/>
                <a:gd name="T5" fmla="*/ 0 h 61"/>
                <a:gd name="T6" fmla="*/ 50 w 50"/>
                <a:gd name="T7" fmla="*/ 0 h 61"/>
                <a:gd name="T8" fmla="*/ 50 w 50"/>
                <a:gd name="T9" fmla="*/ 12 h 61"/>
                <a:gd name="T10" fmla="*/ 32 w 50"/>
                <a:gd name="T11" fmla="*/ 12 h 61"/>
                <a:gd name="T12" fmla="*/ 32 w 50"/>
                <a:gd name="T13" fmla="*/ 61 h 61"/>
                <a:gd name="T14" fmla="*/ 19 w 50"/>
                <a:gd name="T15" fmla="*/ 61 h 61"/>
                <a:gd name="T16" fmla="*/ 19 w 50"/>
                <a:gd name="T17" fmla="*/ 1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61">
                  <a:moveTo>
                    <a:pt x="19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2"/>
                  </a:lnTo>
                  <a:lnTo>
                    <a:pt x="32" y="12"/>
                  </a:lnTo>
                  <a:lnTo>
                    <a:pt x="32" y="61"/>
                  </a:lnTo>
                  <a:lnTo>
                    <a:pt x="19" y="61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798513" y="792163"/>
              <a:ext cx="103188" cy="96837"/>
            </a:xfrm>
            <a:custGeom>
              <a:avLst/>
              <a:gdLst>
                <a:gd name="T0" fmla="*/ 0 w 65"/>
                <a:gd name="T1" fmla="*/ 0 h 61"/>
                <a:gd name="T2" fmla="*/ 19 w 65"/>
                <a:gd name="T3" fmla="*/ 0 h 61"/>
                <a:gd name="T4" fmla="*/ 33 w 65"/>
                <a:gd name="T5" fmla="*/ 42 h 61"/>
                <a:gd name="T6" fmla="*/ 33 w 65"/>
                <a:gd name="T7" fmla="*/ 42 h 61"/>
                <a:gd name="T8" fmla="*/ 46 w 65"/>
                <a:gd name="T9" fmla="*/ 0 h 61"/>
                <a:gd name="T10" fmla="*/ 65 w 65"/>
                <a:gd name="T11" fmla="*/ 0 h 61"/>
                <a:gd name="T12" fmla="*/ 65 w 65"/>
                <a:gd name="T13" fmla="*/ 61 h 61"/>
                <a:gd name="T14" fmla="*/ 53 w 65"/>
                <a:gd name="T15" fmla="*/ 61 h 61"/>
                <a:gd name="T16" fmla="*/ 53 w 65"/>
                <a:gd name="T17" fmla="*/ 18 h 61"/>
                <a:gd name="T18" fmla="*/ 52 w 65"/>
                <a:gd name="T19" fmla="*/ 18 h 61"/>
                <a:gd name="T20" fmla="*/ 37 w 65"/>
                <a:gd name="T21" fmla="*/ 61 h 61"/>
                <a:gd name="T22" fmla="*/ 27 w 65"/>
                <a:gd name="T23" fmla="*/ 61 h 61"/>
                <a:gd name="T24" fmla="*/ 12 w 65"/>
                <a:gd name="T25" fmla="*/ 18 h 61"/>
                <a:gd name="T26" fmla="*/ 12 w 65"/>
                <a:gd name="T27" fmla="*/ 18 h 61"/>
                <a:gd name="T28" fmla="*/ 12 w 65"/>
                <a:gd name="T29" fmla="*/ 61 h 61"/>
                <a:gd name="T30" fmla="*/ 0 w 65"/>
                <a:gd name="T31" fmla="*/ 61 h 61"/>
                <a:gd name="T32" fmla="*/ 0 w 65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1">
                  <a:moveTo>
                    <a:pt x="0" y="0"/>
                  </a:moveTo>
                  <a:lnTo>
                    <a:pt x="19" y="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46" y="0"/>
                  </a:lnTo>
                  <a:lnTo>
                    <a:pt x="65" y="0"/>
                  </a:lnTo>
                  <a:lnTo>
                    <a:pt x="65" y="61"/>
                  </a:lnTo>
                  <a:lnTo>
                    <a:pt x="53" y="61"/>
                  </a:lnTo>
                  <a:lnTo>
                    <a:pt x="53" y="18"/>
                  </a:lnTo>
                  <a:lnTo>
                    <a:pt x="52" y="18"/>
                  </a:lnTo>
                  <a:lnTo>
                    <a:pt x="37" y="61"/>
                  </a:lnTo>
                  <a:lnTo>
                    <a:pt x="27" y="61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30638" y="3551579"/>
            <a:ext cx="1081894" cy="253916"/>
            <a:chOff x="9523412" y="4114800"/>
            <a:chExt cx="1081894" cy="253916"/>
          </a:xfrm>
        </p:grpSpPr>
        <p:sp>
          <p:nvSpPr>
            <p:cNvPr id="31" name="Rounded Rectangle 30"/>
            <p:cNvSpPr/>
            <p:nvPr/>
          </p:nvSpPr>
          <p:spPr>
            <a:xfrm>
              <a:off x="9538506" y="4143375"/>
              <a:ext cx="1051706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23412" y="4114800"/>
              <a:ext cx="1081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OpenStack API</a:t>
              </a:r>
              <a:endParaRPr lang="en-US" sz="105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365044" y="3604894"/>
            <a:ext cx="1209913" cy="213937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cs typeface="Franklin Gothic Book"/>
              </a:rPr>
              <a:t>OpenStack </a:t>
            </a:r>
            <a:r>
              <a:rPr lang="en-US" sz="1050" dirty="0" smtClean="0">
                <a:solidFill>
                  <a:prstClr val="black"/>
                </a:solidFill>
                <a:cs typeface="Franklin Gothic Book"/>
              </a:rPr>
              <a:t>LBaaS</a:t>
            </a:r>
            <a:endParaRPr lang="en-US" sz="1050" dirty="0">
              <a:solidFill>
                <a:prstClr val="black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285494" y="1493555"/>
            <a:ext cx="427038" cy="279648"/>
            <a:chOff x="2285494" y="1493555"/>
            <a:chExt cx="427038" cy="279648"/>
          </a:xfrm>
        </p:grpSpPr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2285494" y="1493555"/>
              <a:ext cx="427038" cy="279648"/>
            </a:xfrm>
            <a:custGeom>
              <a:avLst/>
              <a:gdLst>
                <a:gd name="T0" fmla="*/ 474 w 474"/>
                <a:gd name="T1" fmla="*/ 258 h 310"/>
                <a:gd name="T2" fmla="*/ 422 w 474"/>
                <a:gd name="T3" fmla="*/ 310 h 310"/>
                <a:gd name="T4" fmla="*/ 52 w 474"/>
                <a:gd name="T5" fmla="*/ 310 h 310"/>
                <a:gd name="T6" fmla="*/ 0 w 474"/>
                <a:gd name="T7" fmla="*/ 258 h 310"/>
                <a:gd name="T8" fmla="*/ 0 w 474"/>
                <a:gd name="T9" fmla="*/ 51 h 310"/>
                <a:gd name="T10" fmla="*/ 52 w 474"/>
                <a:gd name="T11" fmla="*/ 0 h 310"/>
                <a:gd name="T12" fmla="*/ 422 w 474"/>
                <a:gd name="T13" fmla="*/ 0 h 310"/>
                <a:gd name="T14" fmla="*/ 474 w 474"/>
                <a:gd name="T15" fmla="*/ 51 h 310"/>
                <a:gd name="T16" fmla="*/ 474 w 474"/>
                <a:gd name="T17" fmla="*/ 25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310">
                  <a:moveTo>
                    <a:pt x="474" y="258"/>
                  </a:moveTo>
                  <a:cubicBezTo>
                    <a:pt x="474" y="286"/>
                    <a:pt x="450" y="310"/>
                    <a:pt x="422" y="310"/>
                  </a:cubicBezTo>
                  <a:cubicBezTo>
                    <a:pt x="52" y="310"/>
                    <a:pt x="52" y="310"/>
                    <a:pt x="52" y="310"/>
                  </a:cubicBezTo>
                  <a:cubicBezTo>
                    <a:pt x="23" y="310"/>
                    <a:pt x="0" y="286"/>
                    <a:pt x="0" y="2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50" y="0"/>
                    <a:pt x="474" y="23"/>
                    <a:pt x="474" y="51"/>
                  </a:cubicBezTo>
                  <a:lnTo>
                    <a:pt x="474" y="258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1" name="Freeform 69"/>
            <p:cNvSpPr>
              <a:spLocks noEditPoints="1"/>
            </p:cNvSpPr>
            <p:nvPr/>
          </p:nvSpPr>
          <p:spPr bwMode="auto">
            <a:xfrm>
              <a:off x="2314069" y="1545990"/>
              <a:ext cx="74613" cy="88979"/>
            </a:xfrm>
            <a:custGeom>
              <a:avLst/>
              <a:gdLst>
                <a:gd name="T0" fmla="*/ 0 w 83"/>
                <a:gd name="T1" fmla="*/ 0 h 99"/>
                <a:gd name="T2" fmla="*/ 47 w 83"/>
                <a:gd name="T3" fmla="*/ 0 h 99"/>
                <a:gd name="T4" fmla="*/ 79 w 83"/>
                <a:gd name="T5" fmla="*/ 24 h 99"/>
                <a:gd name="T6" fmla="*/ 65 w 83"/>
                <a:gd name="T7" fmla="*/ 45 h 99"/>
                <a:gd name="T8" fmla="*/ 83 w 83"/>
                <a:gd name="T9" fmla="*/ 70 h 99"/>
                <a:gd name="T10" fmla="*/ 48 w 83"/>
                <a:gd name="T11" fmla="*/ 99 h 99"/>
                <a:gd name="T12" fmla="*/ 0 w 83"/>
                <a:gd name="T13" fmla="*/ 99 h 99"/>
                <a:gd name="T14" fmla="*/ 0 w 83"/>
                <a:gd name="T15" fmla="*/ 0 h 99"/>
                <a:gd name="T16" fmla="*/ 22 w 83"/>
                <a:gd name="T17" fmla="*/ 40 h 99"/>
                <a:gd name="T18" fmla="*/ 44 w 83"/>
                <a:gd name="T19" fmla="*/ 40 h 99"/>
                <a:gd name="T20" fmla="*/ 57 w 83"/>
                <a:gd name="T21" fmla="*/ 28 h 99"/>
                <a:gd name="T22" fmla="*/ 42 w 83"/>
                <a:gd name="T23" fmla="*/ 17 h 99"/>
                <a:gd name="T24" fmla="*/ 22 w 83"/>
                <a:gd name="T25" fmla="*/ 17 h 99"/>
                <a:gd name="T26" fmla="*/ 22 w 83"/>
                <a:gd name="T27" fmla="*/ 40 h 99"/>
                <a:gd name="T28" fmla="*/ 22 w 83"/>
                <a:gd name="T29" fmla="*/ 82 h 99"/>
                <a:gd name="T30" fmla="*/ 45 w 83"/>
                <a:gd name="T31" fmla="*/ 82 h 99"/>
                <a:gd name="T32" fmla="*/ 61 w 83"/>
                <a:gd name="T33" fmla="*/ 69 h 99"/>
                <a:gd name="T34" fmla="*/ 46 w 83"/>
                <a:gd name="T35" fmla="*/ 55 h 99"/>
                <a:gd name="T36" fmla="*/ 22 w 83"/>
                <a:gd name="T37" fmla="*/ 55 h 99"/>
                <a:gd name="T38" fmla="*/ 22 w 83"/>
                <a:gd name="T39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99">
                  <a:moveTo>
                    <a:pt x="0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66" y="0"/>
                    <a:pt x="79" y="6"/>
                    <a:pt x="79" y="24"/>
                  </a:cubicBezTo>
                  <a:cubicBezTo>
                    <a:pt x="79" y="34"/>
                    <a:pt x="74" y="41"/>
                    <a:pt x="65" y="45"/>
                  </a:cubicBezTo>
                  <a:cubicBezTo>
                    <a:pt x="77" y="48"/>
                    <a:pt x="83" y="58"/>
                    <a:pt x="83" y="70"/>
                  </a:cubicBezTo>
                  <a:cubicBezTo>
                    <a:pt x="83" y="90"/>
                    <a:pt x="66" y="99"/>
                    <a:pt x="48" y="99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0"/>
                  </a:lnTo>
                  <a:close/>
                  <a:moveTo>
                    <a:pt x="22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52" y="40"/>
                    <a:pt x="57" y="36"/>
                    <a:pt x="57" y="28"/>
                  </a:cubicBezTo>
                  <a:cubicBezTo>
                    <a:pt x="57" y="19"/>
                    <a:pt x="50" y="17"/>
                    <a:pt x="42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40"/>
                  </a:lnTo>
                  <a:close/>
                  <a:moveTo>
                    <a:pt x="22" y="82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54" y="82"/>
                    <a:pt x="61" y="79"/>
                    <a:pt x="61" y="69"/>
                  </a:cubicBezTo>
                  <a:cubicBezTo>
                    <a:pt x="61" y="59"/>
                    <a:pt x="55" y="55"/>
                    <a:pt x="46" y="55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399794" y="1545990"/>
              <a:ext cx="19050" cy="889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3" name="Freeform 71"/>
            <p:cNvSpPr>
              <a:spLocks/>
            </p:cNvSpPr>
            <p:nvPr/>
          </p:nvSpPr>
          <p:spPr bwMode="auto">
            <a:xfrm>
              <a:off x="2428369" y="1542812"/>
              <a:ext cx="82550" cy="93745"/>
            </a:xfrm>
            <a:custGeom>
              <a:avLst/>
              <a:gdLst>
                <a:gd name="T0" fmla="*/ 76 w 92"/>
                <a:gd name="T1" fmla="*/ 90 h 104"/>
                <a:gd name="T2" fmla="*/ 49 w 92"/>
                <a:gd name="T3" fmla="*/ 104 h 104"/>
                <a:gd name="T4" fmla="*/ 0 w 92"/>
                <a:gd name="T5" fmla="*/ 53 h 104"/>
                <a:gd name="T6" fmla="*/ 49 w 92"/>
                <a:gd name="T7" fmla="*/ 0 h 104"/>
                <a:gd name="T8" fmla="*/ 91 w 92"/>
                <a:gd name="T9" fmla="*/ 35 h 104"/>
                <a:gd name="T10" fmla="*/ 70 w 92"/>
                <a:gd name="T11" fmla="*/ 35 h 104"/>
                <a:gd name="T12" fmla="*/ 49 w 92"/>
                <a:gd name="T13" fmla="*/ 19 h 104"/>
                <a:gd name="T14" fmla="*/ 22 w 92"/>
                <a:gd name="T15" fmla="*/ 53 h 104"/>
                <a:gd name="T16" fmla="*/ 49 w 92"/>
                <a:gd name="T17" fmla="*/ 86 h 104"/>
                <a:gd name="T18" fmla="*/ 72 w 92"/>
                <a:gd name="T19" fmla="*/ 64 h 104"/>
                <a:gd name="T20" fmla="*/ 51 w 92"/>
                <a:gd name="T21" fmla="*/ 64 h 104"/>
                <a:gd name="T22" fmla="*/ 51 w 92"/>
                <a:gd name="T23" fmla="*/ 48 h 104"/>
                <a:gd name="T24" fmla="*/ 92 w 92"/>
                <a:gd name="T25" fmla="*/ 48 h 104"/>
                <a:gd name="T26" fmla="*/ 92 w 92"/>
                <a:gd name="T27" fmla="*/ 102 h 104"/>
                <a:gd name="T28" fmla="*/ 78 w 92"/>
                <a:gd name="T29" fmla="*/ 102 h 104"/>
                <a:gd name="T30" fmla="*/ 76 w 92"/>
                <a:gd name="T3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4">
                  <a:moveTo>
                    <a:pt x="76" y="90"/>
                  </a:moveTo>
                  <a:cubicBezTo>
                    <a:pt x="68" y="100"/>
                    <a:pt x="58" y="104"/>
                    <a:pt x="49" y="104"/>
                  </a:cubicBezTo>
                  <a:cubicBezTo>
                    <a:pt x="18" y="104"/>
                    <a:pt x="0" y="81"/>
                    <a:pt x="0" y="53"/>
                  </a:cubicBezTo>
                  <a:cubicBezTo>
                    <a:pt x="0" y="23"/>
                    <a:pt x="18" y="0"/>
                    <a:pt x="49" y="0"/>
                  </a:cubicBezTo>
                  <a:cubicBezTo>
                    <a:pt x="69" y="0"/>
                    <a:pt x="88" y="13"/>
                    <a:pt x="91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7" y="24"/>
                    <a:pt x="59" y="19"/>
                    <a:pt x="49" y="19"/>
                  </a:cubicBezTo>
                  <a:cubicBezTo>
                    <a:pt x="29" y="19"/>
                    <a:pt x="22" y="35"/>
                    <a:pt x="22" y="53"/>
                  </a:cubicBezTo>
                  <a:cubicBezTo>
                    <a:pt x="22" y="69"/>
                    <a:pt x="29" y="86"/>
                    <a:pt x="49" y="86"/>
                  </a:cubicBezTo>
                  <a:cubicBezTo>
                    <a:pt x="63" y="86"/>
                    <a:pt x="71" y="78"/>
                    <a:pt x="72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78" y="102"/>
                    <a:pt x="78" y="102"/>
                    <a:pt x="78" y="102"/>
                  </a:cubicBezTo>
                  <a:lnTo>
                    <a:pt x="7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2520444" y="1593657"/>
              <a:ext cx="38100" cy="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5" name="Rectangle 73"/>
            <p:cNvSpPr>
              <a:spLocks noChangeArrowheads="1"/>
            </p:cNvSpPr>
            <p:nvPr/>
          </p:nvSpPr>
          <p:spPr bwMode="auto">
            <a:xfrm>
              <a:off x="2569657" y="1545990"/>
              <a:ext cx="20638" cy="889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6" name="Freeform 74"/>
            <p:cNvSpPr>
              <a:spLocks noEditPoints="1"/>
            </p:cNvSpPr>
            <p:nvPr/>
          </p:nvSpPr>
          <p:spPr bwMode="auto">
            <a:xfrm>
              <a:off x="2598232" y="1542812"/>
              <a:ext cx="88900" cy="100101"/>
            </a:xfrm>
            <a:custGeom>
              <a:avLst/>
              <a:gdLst>
                <a:gd name="T0" fmla="*/ 87 w 98"/>
                <a:gd name="T1" fmla="*/ 111 h 111"/>
                <a:gd name="T2" fmla="*/ 73 w 98"/>
                <a:gd name="T3" fmla="*/ 98 h 111"/>
                <a:gd name="T4" fmla="*/ 49 w 98"/>
                <a:gd name="T5" fmla="*/ 104 h 111"/>
                <a:gd name="T6" fmla="*/ 0 w 98"/>
                <a:gd name="T7" fmla="*/ 53 h 111"/>
                <a:gd name="T8" fmla="*/ 49 w 98"/>
                <a:gd name="T9" fmla="*/ 0 h 111"/>
                <a:gd name="T10" fmla="*/ 98 w 98"/>
                <a:gd name="T11" fmla="*/ 53 h 111"/>
                <a:gd name="T12" fmla="*/ 85 w 98"/>
                <a:gd name="T13" fmla="*/ 89 h 111"/>
                <a:gd name="T14" fmla="*/ 97 w 98"/>
                <a:gd name="T15" fmla="*/ 100 h 111"/>
                <a:gd name="T16" fmla="*/ 87 w 98"/>
                <a:gd name="T17" fmla="*/ 111 h 111"/>
                <a:gd name="T18" fmla="*/ 59 w 98"/>
                <a:gd name="T19" fmla="*/ 65 h 111"/>
                <a:gd name="T20" fmla="*/ 70 w 98"/>
                <a:gd name="T21" fmla="*/ 75 h 111"/>
                <a:gd name="T22" fmla="*/ 76 w 98"/>
                <a:gd name="T23" fmla="*/ 53 h 111"/>
                <a:gd name="T24" fmla="*/ 49 w 98"/>
                <a:gd name="T25" fmla="*/ 19 h 111"/>
                <a:gd name="T26" fmla="*/ 22 w 98"/>
                <a:gd name="T27" fmla="*/ 53 h 111"/>
                <a:gd name="T28" fmla="*/ 49 w 98"/>
                <a:gd name="T29" fmla="*/ 86 h 111"/>
                <a:gd name="T30" fmla="*/ 58 w 98"/>
                <a:gd name="T31" fmla="*/ 84 h 111"/>
                <a:gd name="T32" fmla="*/ 48 w 98"/>
                <a:gd name="T33" fmla="*/ 76 h 111"/>
                <a:gd name="T34" fmla="*/ 59 w 98"/>
                <a:gd name="T3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11">
                  <a:moveTo>
                    <a:pt x="87" y="111"/>
                  </a:moveTo>
                  <a:cubicBezTo>
                    <a:pt x="73" y="98"/>
                    <a:pt x="73" y="98"/>
                    <a:pt x="73" y="98"/>
                  </a:cubicBezTo>
                  <a:cubicBezTo>
                    <a:pt x="66" y="102"/>
                    <a:pt x="58" y="104"/>
                    <a:pt x="49" y="104"/>
                  </a:cubicBezTo>
                  <a:cubicBezTo>
                    <a:pt x="18" y="104"/>
                    <a:pt x="0" y="81"/>
                    <a:pt x="0" y="53"/>
                  </a:cubicBezTo>
                  <a:cubicBezTo>
                    <a:pt x="0" y="23"/>
                    <a:pt x="18" y="0"/>
                    <a:pt x="49" y="0"/>
                  </a:cubicBezTo>
                  <a:cubicBezTo>
                    <a:pt x="80" y="0"/>
                    <a:pt x="98" y="23"/>
                    <a:pt x="98" y="53"/>
                  </a:cubicBezTo>
                  <a:cubicBezTo>
                    <a:pt x="98" y="67"/>
                    <a:pt x="93" y="80"/>
                    <a:pt x="85" y="89"/>
                  </a:cubicBezTo>
                  <a:cubicBezTo>
                    <a:pt x="97" y="100"/>
                    <a:pt x="97" y="100"/>
                    <a:pt x="97" y="100"/>
                  </a:cubicBezTo>
                  <a:lnTo>
                    <a:pt x="87" y="111"/>
                  </a:lnTo>
                  <a:close/>
                  <a:moveTo>
                    <a:pt x="59" y="65"/>
                  </a:moveTo>
                  <a:cubicBezTo>
                    <a:pt x="70" y="75"/>
                    <a:pt x="70" y="75"/>
                    <a:pt x="70" y="75"/>
                  </a:cubicBezTo>
                  <a:cubicBezTo>
                    <a:pt x="73" y="70"/>
                    <a:pt x="76" y="63"/>
                    <a:pt x="76" y="53"/>
                  </a:cubicBezTo>
                  <a:cubicBezTo>
                    <a:pt x="76" y="35"/>
                    <a:pt x="69" y="19"/>
                    <a:pt x="49" y="19"/>
                  </a:cubicBezTo>
                  <a:cubicBezTo>
                    <a:pt x="29" y="19"/>
                    <a:pt x="22" y="35"/>
                    <a:pt x="22" y="53"/>
                  </a:cubicBezTo>
                  <a:cubicBezTo>
                    <a:pt x="22" y="69"/>
                    <a:pt x="29" y="86"/>
                    <a:pt x="49" y="86"/>
                  </a:cubicBezTo>
                  <a:cubicBezTo>
                    <a:pt x="52" y="86"/>
                    <a:pt x="56" y="86"/>
                    <a:pt x="58" y="84"/>
                  </a:cubicBezTo>
                  <a:cubicBezTo>
                    <a:pt x="48" y="76"/>
                    <a:pt x="48" y="76"/>
                    <a:pt x="48" y="76"/>
                  </a:cubicBezTo>
                  <a:lnTo>
                    <a:pt x="5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7" name="Freeform 75"/>
            <p:cNvSpPr>
              <a:spLocks/>
            </p:cNvSpPr>
            <p:nvPr/>
          </p:nvSpPr>
          <p:spPr bwMode="auto">
            <a:xfrm>
              <a:off x="2372807" y="1657213"/>
              <a:ext cx="63500" cy="71500"/>
            </a:xfrm>
            <a:custGeom>
              <a:avLst/>
              <a:gdLst>
                <a:gd name="T0" fmla="*/ 54 w 71"/>
                <a:gd name="T1" fmla="*/ 27 h 80"/>
                <a:gd name="T2" fmla="*/ 38 w 71"/>
                <a:gd name="T3" fmla="*/ 14 h 80"/>
                <a:gd name="T4" fmla="*/ 17 w 71"/>
                <a:gd name="T5" fmla="*/ 40 h 80"/>
                <a:gd name="T6" fmla="*/ 38 w 71"/>
                <a:gd name="T7" fmla="*/ 66 h 80"/>
                <a:gd name="T8" fmla="*/ 55 w 71"/>
                <a:gd name="T9" fmla="*/ 49 h 80"/>
                <a:gd name="T10" fmla="*/ 71 w 71"/>
                <a:gd name="T11" fmla="*/ 49 h 80"/>
                <a:gd name="T12" fmla="*/ 38 w 71"/>
                <a:gd name="T13" fmla="*/ 80 h 80"/>
                <a:gd name="T14" fmla="*/ 0 w 71"/>
                <a:gd name="T15" fmla="*/ 40 h 80"/>
                <a:gd name="T16" fmla="*/ 38 w 71"/>
                <a:gd name="T17" fmla="*/ 0 h 80"/>
                <a:gd name="T18" fmla="*/ 70 w 71"/>
                <a:gd name="T19" fmla="*/ 27 h 80"/>
                <a:gd name="T20" fmla="*/ 54 w 71"/>
                <a:gd name="T2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80">
                  <a:moveTo>
                    <a:pt x="54" y="27"/>
                  </a:moveTo>
                  <a:cubicBezTo>
                    <a:pt x="53" y="20"/>
                    <a:pt x="46" y="14"/>
                    <a:pt x="38" y="14"/>
                  </a:cubicBezTo>
                  <a:cubicBezTo>
                    <a:pt x="23" y="14"/>
                    <a:pt x="17" y="27"/>
                    <a:pt x="17" y="40"/>
                  </a:cubicBezTo>
                  <a:cubicBezTo>
                    <a:pt x="17" y="53"/>
                    <a:pt x="23" y="66"/>
                    <a:pt x="38" y="66"/>
                  </a:cubicBezTo>
                  <a:cubicBezTo>
                    <a:pt x="48" y="66"/>
                    <a:pt x="54" y="59"/>
                    <a:pt x="55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69" y="68"/>
                    <a:pt x="56" y="80"/>
                    <a:pt x="38" y="80"/>
                  </a:cubicBezTo>
                  <a:cubicBezTo>
                    <a:pt x="14" y="80"/>
                    <a:pt x="0" y="62"/>
                    <a:pt x="0" y="40"/>
                  </a:cubicBezTo>
                  <a:cubicBezTo>
                    <a:pt x="0" y="18"/>
                    <a:pt x="14" y="0"/>
                    <a:pt x="38" y="0"/>
                  </a:cubicBezTo>
                  <a:cubicBezTo>
                    <a:pt x="54" y="0"/>
                    <a:pt x="68" y="10"/>
                    <a:pt x="70" y="27"/>
                  </a:cubicBez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8" name="Rectangle 76"/>
            <p:cNvSpPr>
              <a:spLocks noChangeArrowheads="1"/>
            </p:cNvSpPr>
            <p:nvPr/>
          </p:nvSpPr>
          <p:spPr bwMode="auto">
            <a:xfrm>
              <a:off x="2442657" y="1658802"/>
              <a:ext cx="14288" cy="683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49" name="Freeform 77"/>
            <p:cNvSpPr>
              <a:spLocks noEditPoints="1"/>
            </p:cNvSpPr>
            <p:nvPr/>
          </p:nvSpPr>
          <p:spPr bwMode="auto">
            <a:xfrm>
              <a:off x="2463294" y="1676280"/>
              <a:ext cx="50800" cy="52433"/>
            </a:xfrm>
            <a:custGeom>
              <a:avLst/>
              <a:gdLst>
                <a:gd name="T0" fmla="*/ 29 w 57"/>
                <a:gd name="T1" fmla="*/ 0 h 58"/>
                <a:gd name="T2" fmla="*/ 57 w 57"/>
                <a:gd name="T3" fmla="*/ 29 h 58"/>
                <a:gd name="T4" fmla="*/ 29 w 57"/>
                <a:gd name="T5" fmla="*/ 58 h 58"/>
                <a:gd name="T6" fmla="*/ 0 w 57"/>
                <a:gd name="T7" fmla="*/ 29 h 58"/>
                <a:gd name="T8" fmla="*/ 29 w 57"/>
                <a:gd name="T9" fmla="*/ 0 h 58"/>
                <a:gd name="T10" fmla="*/ 29 w 57"/>
                <a:gd name="T11" fmla="*/ 47 h 58"/>
                <a:gd name="T12" fmla="*/ 42 w 57"/>
                <a:gd name="T13" fmla="*/ 29 h 58"/>
                <a:gd name="T14" fmla="*/ 29 w 57"/>
                <a:gd name="T15" fmla="*/ 12 h 58"/>
                <a:gd name="T16" fmla="*/ 16 w 57"/>
                <a:gd name="T17" fmla="*/ 29 h 58"/>
                <a:gd name="T18" fmla="*/ 29 w 57"/>
                <a:gd name="T19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cubicBezTo>
                    <a:pt x="46" y="0"/>
                    <a:pt x="57" y="12"/>
                    <a:pt x="57" y="29"/>
                  </a:cubicBezTo>
                  <a:cubicBezTo>
                    <a:pt x="57" y="47"/>
                    <a:pt x="46" y="58"/>
                    <a:pt x="29" y="58"/>
                  </a:cubicBezTo>
                  <a:cubicBezTo>
                    <a:pt x="12" y="58"/>
                    <a:pt x="0" y="47"/>
                    <a:pt x="0" y="29"/>
                  </a:cubicBezTo>
                  <a:cubicBezTo>
                    <a:pt x="0" y="12"/>
                    <a:pt x="12" y="0"/>
                    <a:pt x="29" y="0"/>
                  </a:cubicBezTo>
                  <a:close/>
                  <a:moveTo>
                    <a:pt x="29" y="47"/>
                  </a:moveTo>
                  <a:cubicBezTo>
                    <a:pt x="39" y="47"/>
                    <a:pt x="42" y="38"/>
                    <a:pt x="42" y="29"/>
                  </a:cubicBezTo>
                  <a:cubicBezTo>
                    <a:pt x="42" y="21"/>
                    <a:pt x="39" y="12"/>
                    <a:pt x="29" y="12"/>
                  </a:cubicBezTo>
                  <a:cubicBezTo>
                    <a:pt x="19" y="12"/>
                    <a:pt x="16" y="21"/>
                    <a:pt x="16" y="29"/>
                  </a:cubicBezTo>
                  <a:cubicBezTo>
                    <a:pt x="16" y="38"/>
                    <a:pt x="19" y="47"/>
                    <a:pt x="2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50" name="Freeform 78"/>
            <p:cNvSpPr>
              <a:spLocks/>
            </p:cNvSpPr>
            <p:nvPr/>
          </p:nvSpPr>
          <p:spPr bwMode="auto">
            <a:xfrm>
              <a:off x="2520444" y="1677868"/>
              <a:ext cx="47625" cy="50845"/>
            </a:xfrm>
            <a:custGeom>
              <a:avLst/>
              <a:gdLst>
                <a:gd name="T0" fmla="*/ 52 w 52"/>
                <a:gd name="T1" fmla="*/ 55 h 56"/>
                <a:gd name="T2" fmla="*/ 37 w 52"/>
                <a:gd name="T3" fmla="*/ 55 h 56"/>
                <a:gd name="T4" fmla="*/ 37 w 52"/>
                <a:gd name="T5" fmla="*/ 47 h 56"/>
                <a:gd name="T6" fmla="*/ 37 w 52"/>
                <a:gd name="T7" fmla="*/ 47 h 56"/>
                <a:gd name="T8" fmla="*/ 20 w 52"/>
                <a:gd name="T9" fmla="*/ 56 h 56"/>
                <a:gd name="T10" fmla="*/ 0 w 52"/>
                <a:gd name="T11" fmla="*/ 34 h 56"/>
                <a:gd name="T12" fmla="*/ 0 w 52"/>
                <a:gd name="T13" fmla="*/ 0 h 56"/>
                <a:gd name="T14" fmla="*/ 15 w 52"/>
                <a:gd name="T15" fmla="*/ 0 h 56"/>
                <a:gd name="T16" fmla="*/ 15 w 52"/>
                <a:gd name="T17" fmla="*/ 31 h 56"/>
                <a:gd name="T18" fmla="*/ 25 w 52"/>
                <a:gd name="T19" fmla="*/ 44 h 56"/>
                <a:gd name="T20" fmla="*/ 37 w 52"/>
                <a:gd name="T21" fmla="*/ 29 h 56"/>
                <a:gd name="T22" fmla="*/ 37 w 52"/>
                <a:gd name="T23" fmla="*/ 0 h 56"/>
                <a:gd name="T24" fmla="*/ 52 w 52"/>
                <a:gd name="T25" fmla="*/ 0 h 56"/>
                <a:gd name="T26" fmla="*/ 52 w 52"/>
                <a:gd name="T2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6">
                  <a:moveTo>
                    <a:pt x="52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3" y="53"/>
                    <a:pt x="27" y="56"/>
                    <a:pt x="20" y="56"/>
                  </a:cubicBezTo>
                  <a:cubicBezTo>
                    <a:pt x="4" y="56"/>
                    <a:pt x="0" y="47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40"/>
                    <a:pt x="18" y="44"/>
                    <a:pt x="25" y="44"/>
                  </a:cubicBezTo>
                  <a:cubicBezTo>
                    <a:pt x="33" y="44"/>
                    <a:pt x="37" y="40"/>
                    <a:pt x="37" y="2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51" name="Freeform 79"/>
            <p:cNvSpPr>
              <a:spLocks noEditPoints="1"/>
            </p:cNvSpPr>
            <p:nvPr/>
          </p:nvSpPr>
          <p:spPr bwMode="auto">
            <a:xfrm>
              <a:off x="2572832" y="1658802"/>
              <a:ext cx="50800" cy="69912"/>
            </a:xfrm>
            <a:custGeom>
              <a:avLst/>
              <a:gdLst>
                <a:gd name="T0" fmla="*/ 41 w 56"/>
                <a:gd name="T1" fmla="*/ 69 h 77"/>
                <a:gd name="T2" fmla="*/ 41 w 56"/>
                <a:gd name="T3" fmla="*/ 69 h 77"/>
                <a:gd name="T4" fmla="*/ 24 w 56"/>
                <a:gd name="T5" fmla="*/ 77 h 77"/>
                <a:gd name="T6" fmla="*/ 0 w 56"/>
                <a:gd name="T7" fmla="*/ 48 h 77"/>
                <a:gd name="T8" fmla="*/ 24 w 56"/>
                <a:gd name="T9" fmla="*/ 19 h 77"/>
                <a:gd name="T10" fmla="*/ 40 w 56"/>
                <a:gd name="T11" fmla="*/ 28 h 77"/>
                <a:gd name="T12" fmla="*/ 41 w 56"/>
                <a:gd name="T13" fmla="*/ 28 h 77"/>
                <a:gd name="T14" fmla="*/ 41 w 56"/>
                <a:gd name="T15" fmla="*/ 0 h 77"/>
                <a:gd name="T16" fmla="*/ 56 w 56"/>
                <a:gd name="T17" fmla="*/ 0 h 77"/>
                <a:gd name="T18" fmla="*/ 56 w 56"/>
                <a:gd name="T19" fmla="*/ 76 h 77"/>
                <a:gd name="T20" fmla="*/ 41 w 56"/>
                <a:gd name="T21" fmla="*/ 76 h 77"/>
                <a:gd name="T22" fmla="*/ 41 w 56"/>
                <a:gd name="T23" fmla="*/ 69 h 77"/>
                <a:gd name="T24" fmla="*/ 28 w 56"/>
                <a:gd name="T25" fmla="*/ 31 h 77"/>
                <a:gd name="T26" fmla="*/ 15 w 56"/>
                <a:gd name="T27" fmla="*/ 48 h 77"/>
                <a:gd name="T28" fmla="*/ 28 w 56"/>
                <a:gd name="T29" fmla="*/ 66 h 77"/>
                <a:gd name="T30" fmla="*/ 41 w 56"/>
                <a:gd name="T31" fmla="*/ 48 h 77"/>
                <a:gd name="T32" fmla="*/ 28 w 56"/>
                <a:gd name="T33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77">
                  <a:moveTo>
                    <a:pt x="41" y="69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38" y="75"/>
                    <a:pt x="32" y="77"/>
                    <a:pt x="24" y="77"/>
                  </a:cubicBezTo>
                  <a:cubicBezTo>
                    <a:pt x="8" y="77"/>
                    <a:pt x="0" y="63"/>
                    <a:pt x="0" y="48"/>
                  </a:cubicBezTo>
                  <a:cubicBezTo>
                    <a:pt x="0" y="33"/>
                    <a:pt x="8" y="19"/>
                    <a:pt x="24" y="19"/>
                  </a:cubicBezTo>
                  <a:cubicBezTo>
                    <a:pt x="31" y="19"/>
                    <a:pt x="37" y="22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41" y="76"/>
                    <a:pt x="41" y="76"/>
                    <a:pt x="41" y="76"/>
                  </a:cubicBezTo>
                  <a:lnTo>
                    <a:pt x="41" y="69"/>
                  </a:lnTo>
                  <a:close/>
                  <a:moveTo>
                    <a:pt x="28" y="31"/>
                  </a:moveTo>
                  <a:cubicBezTo>
                    <a:pt x="18" y="31"/>
                    <a:pt x="15" y="39"/>
                    <a:pt x="15" y="48"/>
                  </a:cubicBezTo>
                  <a:cubicBezTo>
                    <a:pt x="15" y="57"/>
                    <a:pt x="19" y="66"/>
                    <a:pt x="28" y="66"/>
                  </a:cubicBezTo>
                  <a:cubicBezTo>
                    <a:pt x="38" y="66"/>
                    <a:pt x="41" y="57"/>
                    <a:pt x="41" y="48"/>
                  </a:cubicBezTo>
                  <a:cubicBezTo>
                    <a:pt x="41" y="39"/>
                    <a:pt x="38" y="31"/>
                    <a:pt x="2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842534" y="1647474"/>
            <a:ext cx="887798" cy="568497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LBaaS</a:t>
            </a: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Agent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4295466" y="5005921"/>
            <a:ext cx="866485" cy="739057"/>
            <a:chOff x="4103644" y="3754438"/>
            <a:chExt cx="855305" cy="729333"/>
          </a:xfrm>
        </p:grpSpPr>
        <p:grpSp>
          <p:nvGrpSpPr>
            <p:cNvPr id="62" name="Group 61"/>
            <p:cNvGrpSpPr/>
            <p:nvPr/>
          </p:nvGrpSpPr>
          <p:grpSpPr>
            <a:xfrm>
              <a:off x="4291030" y="3754438"/>
              <a:ext cx="479425" cy="479425"/>
              <a:chOff x="2698750" y="3754438"/>
              <a:chExt cx="479425" cy="479425"/>
            </a:xfrm>
          </p:grpSpPr>
          <p:sp>
            <p:nvSpPr>
              <p:cNvPr id="64" name="Freeform 30"/>
              <p:cNvSpPr>
                <a:spLocks noEditPoints="1"/>
              </p:cNvSpPr>
              <p:nvPr/>
            </p:nvSpPr>
            <p:spPr bwMode="auto">
              <a:xfrm>
                <a:off x="2954338" y="4017963"/>
                <a:ext cx="144463" cy="34925"/>
              </a:xfrm>
              <a:custGeom>
                <a:avLst/>
                <a:gdLst>
                  <a:gd name="T0" fmla="*/ 151 w 161"/>
                  <a:gd name="T1" fmla="*/ 0 h 39"/>
                  <a:gd name="T2" fmla="*/ 10 w 161"/>
                  <a:gd name="T3" fmla="*/ 0 h 39"/>
                  <a:gd name="T4" fmla="*/ 0 w 161"/>
                  <a:gd name="T5" fmla="*/ 9 h 39"/>
                  <a:gd name="T6" fmla="*/ 0 w 161"/>
                  <a:gd name="T7" fmla="*/ 30 h 39"/>
                  <a:gd name="T8" fmla="*/ 10 w 161"/>
                  <a:gd name="T9" fmla="*/ 39 h 39"/>
                  <a:gd name="T10" fmla="*/ 151 w 161"/>
                  <a:gd name="T11" fmla="*/ 39 h 39"/>
                  <a:gd name="T12" fmla="*/ 161 w 161"/>
                  <a:gd name="T13" fmla="*/ 30 h 39"/>
                  <a:gd name="T14" fmla="*/ 161 w 161"/>
                  <a:gd name="T15" fmla="*/ 9 h 39"/>
                  <a:gd name="T16" fmla="*/ 151 w 161"/>
                  <a:gd name="T17" fmla="*/ 0 h 39"/>
                  <a:gd name="T18" fmla="*/ 81 w 161"/>
                  <a:gd name="T19" fmla="*/ 32 h 39"/>
                  <a:gd name="T20" fmla="*/ 68 w 161"/>
                  <a:gd name="T21" fmla="*/ 20 h 39"/>
                  <a:gd name="T22" fmla="*/ 81 w 161"/>
                  <a:gd name="T23" fmla="*/ 7 h 39"/>
                  <a:gd name="T24" fmla="*/ 93 w 161"/>
                  <a:gd name="T25" fmla="*/ 20 h 39"/>
                  <a:gd name="T26" fmla="*/ 81 w 161"/>
                  <a:gd name="T27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39">
                    <a:moveTo>
                      <a:pt x="15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6" y="39"/>
                      <a:pt x="161" y="35"/>
                      <a:pt x="161" y="30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61" y="4"/>
                      <a:pt x="156" y="0"/>
                      <a:pt x="151" y="0"/>
                    </a:cubicBezTo>
                    <a:close/>
                    <a:moveTo>
                      <a:pt x="81" y="32"/>
                    </a:moveTo>
                    <a:cubicBezTo>
                      <a:pt x="74" y="32"/>
                      <a:pt x="68" y="26"/>
                      <a:pt x="68" y="20"/>
                    </a:cubicBezTo>
                    <a:cubicBezTo>
                      <a:pt x="68" y="13"/>
                      <a:pt x="74" y="7"/>
                      <a:pt x="81" y="7"/>
                    </a:cubicBezTo>
                    <a:cubicBezTo>
                      <a:pt x="87" y="7"/>
                      <a:pt x="93" y="13"/>
                      <a:pt x="93" y="20"/>
                    </a:cubicBezTo>
                    <a:cubicBezTo>
                      <a:pt x="93" y="26"/>
                      <a:pt x="87" y="32"/>
                      <a:pt x="81" y="3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31"/>
              <p:cNvSpPr>
                <a:spLocks noEditPoints="1"/>
              </p:cNvSpPr>
              <p:nvPr/>
            </p:nvSpPr>
            <p:spPr bwMode="auto">
              <a:xfrm>
                <a:off x="2954338" y="3916363"/>
                <a:ext cx="144463" cy="36512"/>
              </a:xfrm>
              <a:custGeom>
                <a:avLst/>
                <a:gdLst>
                  <a:gd name="T0" fmla="*/ 0 w 161"/>
                  <a:gd name="T1" fmla="*/ 10 h 40"/>
                  <a:gd name="T2" fmla="*/ 0 w 161"/>
                  <a:gd name="T3" fmla="*/ 31 h 40"/>
                  <a:gd name="T4" fmla="*/ 10 w 161"/>
                  <a:gd name="T5" fmla="*/ 40 h 40"/>
                  <a:gd name="T6" fmla="*/ 151 w 161"/>
                  <a:gd name="T7" fmla="*/ 40 h 40"/>
                  <a:gd name="T8" fmla="*/ 161 w 161"/>
                  <a:gd name="T9" fmla="*/ 31 h 40"/>
                  <a:gd name="T10" fmla="*/ 161 w 161"/>
                  <a:gd name="T11" fmla="*/ 10 h 40"/>
                  <a:gd name="T12" fmla="*/ 151 w 161"/>
                  <a:gd name="T13" fmla="*/ 0 h 40"/>
                  <a:gd name="T14" fmla="*/ 10 w 161"/>
                  <a:gd name="T15" fmla="*/ 0 h 40"/>
                  <a:gd name="T16" fmla="*/ 0 w 161"/>
                  <a:gd name="T17" fmla="*/ 10 h 40"/>
                  <a:gd name="T18" fmla="*/ 81 w 161"/>
                  <a:gd name="T19" fmla="*/ 8 h 40"/>
                  <a:gd name="T20" fmla="*/ 93 w 161"/>
                  <a:gd name="T21" fmla="*/ 20 h 40"/>
                  <a:gd name="T22" fmla="*/ 81 w 161"/>
                  <a:gd name="T23" fmla="*/ 33 h 40"/>
                  <a:gd name="T24" fmla="*/ 68 w 161"/>
                  <a:gd name="T25" fmla="*/ 20 h 40"/>
                  <a:gd name="T26" fmla="*/ 81 w 161"/>
                  <a:gd name="T27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40">
                    <a:moveTo>
                      <a:pt x="0" y="1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5" y="40"/>
                      <a:pt x="10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6" y="40"/>
                      <a:pt x="161" y="36"/>
                      <a:pt x="161" y="31"/>
                    </a:cubicBezTo>
                    <a:cubicBezTo>
                      <a:pt x="161" y="10"/>
                      <a:pt x="161" y="10"/>
                      <a:pt x="161" y="10"/>
                    </a:cubicBezTo>
                    <a:cubicBezTo>
                      <a:pt x="161" y="5"/>
                      <a:pt x="156" y="0"/>
                      <a:pt x="15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lose/>
                    <a:moveTo>
                      <a:pt x="81" y="8"/>
                    </a:moveTo>
                    <a:cubicBezTo>
                      <a:pt x="87" y="8"/>
                      <a:pt x="93" y="13"/>
                      <a:pt x="93" y="20"/>
                    </a:cubicBezTo>
                    <a:cubicBezTo>
                      <a:pt x="93" y="27"/>
                      <a:pt x="87" y="33"/>
                      <a:pt x="81" y="33"/>
                    </a:cubicBezTo>
                    <a:cubicBezTo>
                      <a:pt x="74" y="33"/>
                      <a:pt x="68" y="27"/>
                      <a:pt x="68" y="20"/>
                    </a:cubicBezTo>
                    <a:cubicBezTo>
                      <a:pt x="68" y="13"/>
                      <a:pt x="74" y="8"/>
                      <a:pt x="81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32"/>
              <p:cNvSpPr>
                <a:spLocks noEditPoints="1"/>
              </p:cNvSpPr>
              <p:nvPr/>
            </p:nvSpPr>
            <p:spPr bwMode="auto">
              <a:xfrm>
                <a:off x="2954338" y="3968750"/>
                <a:ext cx="144463" cy="34925"/>
              </a:xfrm>
              <a:custGeom>
                <a:avLst/>
                <a:gdLst>
                  <a:gd name="T0" fmla="*/ 151 w 161"/>
                  <a:gd name="T1" fmla="*/ 0 h 39"/>
                  <a:gd name="T2" fmla="*/ 10 w 161"/>
                  <a:gd name="T3" fmla="*/ 0 h 39"/>
                  <a:gd name="T4" fmla="*/ 0 w 161"/>
                  <a:gd name="T5" fmla="*/ 9 h 39"/>
                  <a:gd name="T6" fmla="*/ 0 w 161"/>
                  <a:gd name="T7" fmla="*/ 30 h 39"/>
                  <a:gd name="T8" fmla="*/ 10 w 161"/>
                  <a:gd name="T9" fmla="*/ 39 h 39"/>
                  <a:gd name="T10" fmla="*/ 151 w 161"/>
                  <a:gd name="T11" fmla="*/ 39 h 39"/>
                  <a:gd name="T12" fmla="*/ 161 w 161"/>
                  <a:gd name="T13" fmla="*/ 30 h 39"/>
                  <a:gd name="T14" fmla="*/ 161 w 161"/>
                  <a:gd name="T15" fmla="*/ 9 h 39"/>
                  <a:gd name="T16" fmla="*/ 151 w 161"/>
                  <a:gd name="T17" fmla="*/ 0 h 39"/>
                  <a:gd name="T18" fmla="*/ 81 w 161"/>
                  <a:gd name="T19" fmla="*/ 32 h 39"/>
                  <a:gd name="T20" fmla="*/ 68 w 161"/>
                  <a:gd name="T21" fmla="*/ 19 h 39"/>
                  <a:gd name="T22" fmla="*/ 81 w 161"/>
                  <a:gd name="T23" fmla="*/ 7 h 39"/>
                  <a:gd name="T24" fmla="*/ 93 w 161"/>
                  <a:gd name="T25" fmla="*/ 19 h 39"/>
                  <a:gd name="T26" fmla="*/ 81 w 161"/>
                  <a:gd name="T27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39">
                    <a:moveTo>
                      <a:pt x="15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6" y="39"/>
                      <a:pt x="161" y="35"/>
                      <a:pt x="161" y="30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61" y="4"/>
                      <a:pt x="156" y="0"/>
                      <a:pt x="151" y="0"/>
                    </a:cubicBezTo>
                    <a:close/>
                    <a:moveTo>
                      <a:pt x="81" y="32"/>
                    </a:moveTo>
                    <a:cubicBezTo>
                      <a:pt x="74" y="32"/>
                      <a:pt x="68" y="26"/>
                      <a:pt x="68" y="19"/>
                    </a:cubicBezTo>
                    <a:cubicBezTo>
                      <a:pt x="68" y="13"/>
                      <a:pt x="74" y="7"/>
                      <a:pt x="81" y="7"/>
                    </a:cubicBezTo>
                    <a:cubicBezTo>
                      <a:pt x="87" y="7"/>
                      <a:pt x="93" y="13"/>
                      <a:pt x="93" y="19"/>
                    </a:cubicBezTo>
                    <a:cubicBezTo>
                      <a:pt x="93" y="26"/>
                      <a:pt x="87" y="32"/>
                      <a:pt x="81" y="3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33"/>
              <p:cNvSpPr>
                <a:spLocks noEditPoints="1"/>
              </p:cNvSpPr>
              <p:nvPr/>
            </p:nvSpPr>
            <p:spPr bwMode="auto">
              <a:xfrm>
                <a:off x="2698750" y="3754438"/>
                <a:ext cx="479425" cy="479425"/>
              </a:xfrm>
              <a:custGeom>
                <a:avLst/>
                <a:gdLst>
                  <a:gd name="T0" fmla="*/ 267 w 534"/>
                  <a:gd name="T1" fmla="*/ 0 h 534"/>
                  <a:gd name="T2" fmla="*/ 0 w 534"/>
                  <a:gd name="T3" fmla="*/ 267 h 534"/>
                  <a:gd name="T4" fmla="*/ 267 w 534"/>
                  <a:gd name="T5" fmla="*/ 534 h 534"/>
                  <a:gd name="T6" fmla="*/ 534 w 534"/>
                  <a:gd name="T7" fmla="*/ 267 h 534"/>
                  <a:gd name="T8" fmla="*/ 267 w 534"/>
                  <a:gd name="T9" fmla="*/ 0 h 534"/>
                  <a:gd name="T10" fmla="*/ 329 w 534"/>
                  <a:gd name="T11" fmla="*/ 478 h 534"/>
                  <a:gd name="T12" fmla="*/ 326 w 534"/>
                  <a:gd name="T13" fmla="*/ 412 h 534"/>
                  <a:gd name="T14" fmla="*/ 316 w 534"/>
                  <a:gd name="T15" fmla="*/ 397 h 534"/>
                  <a:gd name="T16" fmla="*/ 236 w 534"/>
                  <a:gd name="T17" fmla="*/ 356 h 534"/>
                  <a:gd name="T18" fmla="*/ 225 w 534"/>
                  <a:gd name="T19" fmla="*/ 351 h 534"/>
                  <a:gd name="T20" fmla="*/ 250 w 534"/>
                  <a:gd name="T21" fmla="*/ 288 h 534"/>
                  <a:gd name="T22" fmla="*/ 250 w 534"/>
                  <a:gd name="T23" fmla="*/ 228 h 534"/>
                  <a:gd name="T24" fmla="*/ 167 w 534"/>
                  <a:gd name="T25" fmla="*/ 139 h 534"/>
                  <a:gd name="T26" fmla="*/ 167 w 534"/>
                  <a:gd name="T27" fmla="*/ 139 h 534"/>
                  <a:gd name="T28" fmla="*/ 167 w 534"/>
                  <a:gd name="T29" fmla="*/ 139 h 534"/>
                  <a:gd name="T30" fmla="*/ 84 w 534"/>
                  <a:gd name="T31" fmla="*/ 228 h 534"/>
                  <a:gd name="T32" fmla="*/ 84 w 534"/>
                  <a:gd name="T33" fmla="*/ 288 h 534"/>
                  <a:gd name="T34" fmla="*/ 109 w 534"/>
                  <a:gd name="T35" fmla="*/ 351 h 534"/>
                  <a:gd name="T36" fmla="*/ 98 w 534"/>
                  <a:gd name="T37" fmla="*/ 356 h 534"/>
                  <a:gd name="T38" fmla="*/ 73 w 534"/>
                  <a:gd name="T39" fmla="*/ 369 h 534"/>
                  <a:gd name="T40" fmla="*/ 48 w 534"/>
                  <a:gd name="T41" fmla="*/ 267 h 534"/>
                  <a:gd name="T42" fmla="*/ 267 w 534"/>
                  <a:gd name="T43" fmla="*/ 48 h 534"/>
                  <a:gd name="T44" fmla="*/ 486 w 534"/>
                  <a:gd name="T45" fmla="*/ 267 h 534"/>
                  <a:gd name="T46" fmla="*/ 329 w 534"/>
                  <a:gd name="T47" fmla="*/ 47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4" h="534">
                    <a:moveTo>
                      <a:pt x="267" y="0"/>
                    </a:moveTo>
                    <a:cubicBezTo>
                      <a:pt x="120" y="0"/>
                      <a:pt x="0" y="120"/>
                      <a:pt x="0" y="267"/>
                    </a:cubicBezTo>
                    <a:cubicBezTo>
                      <a:pt x="0" y="415"/>
                      <a:pt x="120" y="534"/>
                      <a:pt x="267" y="534"/>
                    </a:cubicBezTo>
                    <a:cubicBezTo>
                      <a:pt x="414" y="534"/>
                      <a:pt x="534" y="415"/>
                      <a:pt x="534" y="267"/>
                    </a:cubicBezTo>
                    <a:cubicBezTo>
                      <a:pt x="534" y="120"/>
                      <a:pt x="414" y="0"/>
                      <a:pt x="267" y="0"/>
                    </a:cubicBezTo>
                    <a:close/>
                    <a:moveTo>
                      <a:pt x="329" y="478"/>
                    </a:moveTo>
                    <a:cubicBezTo>
                      <a:pt x="328" y="465"/>
                      <a:pt x="326" y="445"/>
                      <a:pt x="326" y="412"/>
                    </a:cubicBezTo>
                    <a:cubicBezTo>
                      <a:pt x="325" y="407"/>
                      <a:pt x="322" y="401"/>
                      <a:pt x="316" y="397"/>
                    </a:cubicBezTo>
                    <a:cubicBezTo>
                      <a:pt x="236" y="356"/>
                      <a:pt x="236" y="356"/>
                      <a:pt x="236" y="356"/>
                    </a:cubicBezTo>
                    <a:cubicBezTo>
                      <a:pt x="225" y="351"/>
                      <a:pt x="225" y="351"/>
                      <a:pt x="225" y="351"/>
                    </a:cubicBezTo>
                    <a:cubicBezTo>
                      <a:pt x="240" y="335"/>
                      <a:pt x="250" y="312"/>
                      <a:pt x="250" y="288"/>
                    </a:cubicBezTo>
                    <a:cubicBezTo>
                      <a:pt x="250" y="228"/>
                      <a:pt x="250" y="228"/>
                      <a:pt x="250" y="228"/>
                    </a:cubicBezTo>
                    <a:cubicBezTo>
                      <a:pt x="250" y="179"/>
                      <a:pt x="213" y="139"/>
                      <a:pt x="167" y="139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1" y="139"/>
                      <a:pt x="84" y="179"/>
                      <a:pt x="84" y="228"/>
                    </a:cubicBezTo>
                    <a:cubicBezTo>
                      <a:pt x="84" y="288"/>
                      <a:pt x="84" y="288"/>
                      <a:pt x="84" y="288"/>
                    </a:cubicBezTo>
                    <a:cubicBezTo>
                      <a:pt x="84" y="312"/>
                      <a:pt x="93" y="335"/>
                      <a:pt x="109" y="351"/>
                    </a:cubicBezTo>
                    <a:cubicBezTo>
                      <a:pt x="98" y="356"/>
                      <a:pt x="98" y="356"/>
                      <a:pt x="98" y="356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57" y="338"/>
                      <a:pt x="48" y="304"/>
                      <a:pt x="48" y="267"/>
                    </a:cubicBezTo>
                    <a:cubicBezTo>
                      <a:pt x="48" y="147"/>
                      <a:pt x="146" y="48"/>
                      <a:pt x="267" y="48"/>
                    </a:cubicBezTo>
                    <a:cubicBezTo>
                      <a:pt x="388" y="48"/>
                      <a:pt x="486" y="147"/>
                      <a:pt x="486" y="267"/>
                    </a:cubicBezTo>
                    <a:cubicBezTo>
                      <a:pt x="486" y="367"/>
                      <a:pt x="420" y="451"/>
                      <a:pt x="329" y="47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03644" y="4225603"/>
              <a:ext cx="855305" cy="258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Admin</a:t>
              </a:r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6421448" y="2647953"/>
            <a:ext cx="866483" cy="946808"/>
            <a:chOff x="5811488" y="1985963"/>
            <a:chExt cx="855305" cy="934353"/>
          </a:xfrm>
        </p:grpSpPr>
        <p:grpSp>
          <p:nvGrpSpPr>
            <p:cNvPr id="69" name="Group 68"/>
            <p:cNvGrpSpPr/>
            <p:nvPr/>
          </p:nvGrpSpPr>
          <p:grpSpPr>
            <a:xfrm>
              <a:off x="5975615" y="1985963"/>
              <a:ext cx="527051" cy="517525"/>
              <a:chOff x="4471988" y="1985963"/>
              <a:chExt cx="527051" cy="517525"/>
            </a:xfrm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4471988" y="2117725"/>
                <a:ext cx="25400" cy="50800"/>
              </a:xfrm>
              <a:custGeom>
                <a:avLst/>
                <a:gdLst>
                  <a:gd name="T0" fmla="*/ 14 w 29"/>
                  <a:gd name="T1" fmla="*/ 57 h 57"/>
                  <a:gd name="T2" fmla="*/ 29 w 29"/>
                  <a:gd name="T3" fmla="*/ 43 h 57"/>
                  <a:gd name="T4" fmla="*/ 29 w 29"/>
                  <a:gd name="T5" fmla="*/ 14 h 57"/>
                  <a:gd name="T6" fmla="*/ 14 w 29"/>
                  <a:gd name="T7" fmla="*/ 0 h 57"/>
                  <a:gd name="T8" fmla="*/ 0 w 29"/>
                  <a:gd name="T9" fmla="*/ 14 h 57"/>
                  <a:gd name="T10" fmla="*/ 0 w 29"/>
                  <a:gd name="T11" fmla="*/ 43 h 57"/>
                  <a:gd name="T12" fmla="*/ 14 w 29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7">
                    <a:moveTo>
                      <a:pt x="14" y="57"/>
                    </a:moveTo>
                    <a:cubicBezTo>
                      <a:pt x="22" y="57"/>
                      <a:pt x="29" y="51"/>
                      <a:pt x="29" y="4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4471988" y="2271713"/>
                <a:ext cx="25400" cy="52388"/>
              </a:xfrm>
              <a:custGeom>
                <a:avLst/>
                <a:gdLst>
                  <a:gd name="T0" fmla="*/ 14 w 29"/>
                  <a:gd name="T1" fmla="*/ 58 h 58"/>
                  <a:gd name="T2" fmla="*/ 29 w 29"/>
                  <a:gd name="T3" fmla="*/ 43 h 58"/>
                  <a:gd name="T4" fmla="*/ 29 w 29"/>
                  <a:gd name="T5" fmla="*/ 15 h 58"/>
                  <a:gd name="T6" fmla="*/ 14 w 29"/>
                  <a:gd name="T7" fmla="*/ 0 h 58"/>
                  <a:gd name="T8" fmla="*/ 0 w 29"/>
                  <a:gd name="T9" fmla="*/ 15 h 58"/>
                  <a:gd name="T10" fmla="*/ 0 w 29"/>
                  <a:gd name="T11" fmla="*/ 43 h 58"/>
                  <a:gd name="T12" fmla="*/ 14 w 29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58"/>
                    </a:move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4487863" y="2422525"/>
                <a:ext cx="44450" cy="47625"/>
              </a:xfrm>
              <a:custGeom>
                <a:avLst/>
                <a:gdLst>
                  <a:gd name="T0" fmla="*/ 29 w 50"/>
                  <a:gd name="T1" fmla="*/ 8 h 53"/>
                  <a:gd name="T2" fmla="*/ 9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5 w 50"/>
                  <a:gd name="T11" fmla="*/ 49 h 53"/>
                  <a:gd name="T12" fmla="*/ 45 w 50"/>
                  <a:gd name="T13" fmla="*/ 28 h 53"/>
                  <a:gd name="T14" fmla="*/ 29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9" y="8"/>
                    </a:moveTo>
                    <a:cubicBezTo>
                      <a:pt x="24" y="2"/>
                      <a:pt x="15" y="0"/>
                      <a:pt x="9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7" y="41"/>
                      <a:pt x="24" y="49"/>
                    </a:cubicBezTo>
                    <a:cubicBezTo>
                      <a:pt x="27" y="51"/>
                      <a:pt x="31" y="53"/>
                      <a:pt x="34" y="53"/>
                    </a:cubicBezTo>
                    <a:cubicBezTo>
                      <a:pt x="38" y="53"/>
                      <a:pt x="42" y="51"/>
                      <a:pt x="45" y="49"/>
                    </a:cubicBezTo>
                    <a:cubicBezTo>
                      <a:pt x="50" y="43"/>
                      <a:pt x="50" y="34"/>
                      <a:pt x="45" y="28"/>
                    </a:cubicBezTo>
                    <a:cubicBezTo>
                      <a:pt x="39" y="22"/>
                      <a:pt x="33" y="15"/>
                      <a:pt x="29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4471988" y="2193925"/>
                <a:ext cx="25400" cy="52388"/>
              </a:xfrm>
              <a:custGeom>
                <a:avLst/>
                <a:gdLst>
                  <a:gd name="T0" fmla="*/ 14 w 29"/>
                  <a:gd name="T1" fmla="*/ 58 h 58"/>
                  <a:gd name="T2" fmla="*/ 29 w 29"/>
                  <a:gd name="T3" fmla="*/ 43 h 58"/>
                  <a:gd name="T4" fmla="*/ 29 w 29"/>
                  <a:gd name="T5" fmla="*/ 14 h 58"/>
                  <a:gd name="T6" fmla="*/ 14 w 29"/>
                  <a:gd name="T7" fmla="*/ 0 h 58"/>
                  <a:gd name="T8" fmla="*/ 0 w 29"/>
                  <a:gd name="T9" fmla="*/ 14 h 58"/>
                  <a:gd name="T10" fmla="*/ 0 w 29"/>
                  <a:gd name="T11" fmla="*/ 43 h 58"/>
                  <a:gd name="T12" fmla="*/ 14 w 29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58"/>
                    </a:move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4830763" y="1985963"/>
                <a:ext cx="50800" cy="26988"/>
              </a:xfrm>
              <a:custGeom>
                <a:avLst/>
                <a:gdLst>
                  <a:gd name="T0" fmla="*/ 15 w 57"/>
                  <a:gd name="T1" fmla="*/ 29 h 29"/>
                  <a:gd name="T2" fmla="*/ 44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5 w 57"/>
                  <a:gd name="T9" fmla="*/ 0 h 29"/>
                  <a:gd name="T10" fmla="*/ 0 w 57"/>
                  <a:gd name="T11" fmla="*/ 15 h 29"/>
                  <a:gd name="T12" fmla="*/ 15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5" y="29"/>
                    </a:moveTo>
                    <a:cubicBezTo>
                      <a:pt x="44" y="29"/>
                      <a:pt x="44" y="29"/>
                      <a:pt x="44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905376" y="1997075"/>
                <a:ext cx="50800" cy="41275"/>
              </a:xfrm>
              <a:custGeom>
                <a:avLst/>
                <a:gdLst>
                  <a:gd name="T0" fmla="*/ 10 w 56"/>
                  <a:gd name="T1" fmla="*/ 30 h 47"/>
                  <a:gd name="T2" fmla="*/ 31 w 56"/>
                  <a:gd name="T3" fmla="*/ 43 h 47"/>
                  <a:gd name="T4" fmla="*/ 40 w 56"/>
                  <a:gd name="T5" fmla="*/ 47 h 47"/>
                  <a:gd name="T6" fmla="*/ 51 w 56"/>
                  <a:gd name="T7" fmla="*/ 41 h 47"/>
                  <a:gd name="T8" fmla="*/ 49 w 56"/>
                  <a:gd name="T9" fmla="*/ 21 h 47"/>
                  <a:gd name="T10" fmla="*/ 22 w 56"/>
                  <a:gd name="T11" fmla="*/ 4 h 47"/>
                  <a:gd name="T12" fmla="*/ 3 w 56"/>
                  <a:gd name="T13" fmla="*/ 11 h 47"/>
                  <a:gd name="T14" fmla="*/ 10 w 56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47">
                    <a:moveTo>
                      <a:pt x="10" y="30"/>
                    </a:moveTo>
                    <a:cubicBezTo>
                      <a:pt x="17" y="33"/>
                      <a:pt x="25" y="38"/>
                      <a:pt x="31" y="43"/>
                    </a:cubicBezTo>
                    <a:cubicBezTo>
                      <a:pt x="34" y="46"/>
                      <a:pt x="37" y="47"/>
                      <a:pt x="40" y="47"/>
                    </a:cubicBezTo>
                    <a:cubicBezTo>
                      <a:pt x="44" y="47"/>
                      <a:pt x="49" y="45"/>
                      <a:pt x="51" y="41"/>
                    </a:cubicBezTo>
                    <a:cubicBezTo>
                      <a:pt x="56" y="35"/>
                      <a:pt x="55" y="26"/>
                      <a:pt x="49" y="21"/>
                    </a:cubicBezTo>
                    <a:cubicBezTo>
                      <a:pt x="41" y="14"/>
                      <a:pt x="32" y="9"/>
                      <a:pt x="22" y="4"/>
                    </a:cubicBezTo>
                    <a:cubicBezTo>
                      <a:pt x="15" y="0"/>
                      <a:pt x="7" y="3"/>
                      <a:pt x="3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76751" y="2039938"/>
                <a:ext cx="39688" cy="52388"/>
              </a:xfrm>
              <a:custGeom>
                <a:avLst/>
                <a:gdLst>
                  <a:gd name="T0" fmla="*/ 12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3 w 45"/>
                  <a:gd name="T13" fmla="*/ 38 h 57"/>
                  <a:gd name="T14" fmla="*/ 12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2" y="56"/>
                    </a:moveTo>
                    <a:cubicBezTo>
                      <a:pt x="13" y="57"/>
                      <a:pt x="15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3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1" y="2"/>
                      <a:pt x="16" y="9"/>
                    </a:cubicBezTo>
                    <a:cubicBezTo>
                      <a:pt x="11" y="18"/>
                      <a:pt x="6" y="28"/>
                      <a:pt x="3" y="38"/>
                    </a:cubicBezTo>
                    <a:cubicBezTo>
                      <a:pt x="0" y="45"/>
                      <a:pt x="4" y="54"/>
                      <a:pt x="12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4522788" y="1992313"/>
                <a:ext cx="52388" cy="39688"/>
              </a:xfrm>
              <a:custGeom>
                <a:avLst/>
                <a:gdLst>
                  <a:gd name="T0" fmla="*/ 55 w 58"/>
                  <a:gd name="T1" fmla="*/ 11 h 43"/>
                  <a:gd name="T2" fmla="*/ 37 w 58"/>
                  <a:gd name="T3" fmla="*/ 2 h 43"/>
                  <a:gd name="T4" fmla="*/ 9 w 58"/>
                  <a:gd name="T5" fmla="*/ 17 h 43"/>
                  <a:gd name="T6" fmla="*/ 4 w 58"/>
                  <a:gd name="T7" fmla="*/ 37 h 43"/>
                  <a:gd name="T8" fmla="*/ 16 w 58"/>
                  <a:gd name="T9" fmla="*/ 43 h 43"/>
                  <a:gd name="T10" fmla="*/ 24 w 58"/>
                  <a:gd name="T11" fmla="*/ 41 h 43"/>
                  <a:gd name="T12" fmla="*/ 47 w 58"/>
                  <a:gd name="T13" fmla="*/ 29 h 43"/>
                  <a:gd name="T14" fmla="*/ 55 w 58"/>
                  <a:gd name="T15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55" y="11"/>
                    </a:moveTo>
                    <a:cubicBezTo>
                      <a:pt x="53" y="3"/>
                      <a:pt x="44" y="0"/>
                      <a:pt x="37" y="2"/>
                    </a:cubicBezTo>
                    <a:cubicBezTo>
                      <a:pt x="27" y="6"/>
                      <a:pt x="17" y="11"/>
                      <a:pt x="9" y="17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7" y="41"/>
                      <a:pt x="12" y="43"/>
                      <a:pt x="16" y="43"/>
                    </a:cubicBezTo>
                    <a:cubicBezTo>
                      <a:pt x="19" y="43"/>
                      <a:pt x="22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ubicBezTo>
                      <a:pt x="54" y="27"/>
                      <a:pt x="58" y="18"/>
                      <a:pt x="55" y="11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>
                <a:off x="4959351" y="2051050"/>
                <a:ext cx="36513" cy="52388"/>
              </a:xfrm>
              <a:custGeom>
                <a:avLst/>
                <a:gdLst>
                  <a:gd name="T0" fmla="*/ 13 w 42"/>
                  <a:gd name="T1" fmla="*/ 47 h 58"/>
                  <a:gd name="T2" fmla="*/ 27 w 42"/>
                  <a:gd name="T3" fmla="*/ 58 h 58"/>
                  <a:gd name="T4" fmla="*/ 30 w 42"/>
                  <a:gd name="T5" fmla="*/ 57 h 58"/>
                  <a:gd name="T6" fmla="*/ 41 w 42"/>
                  <a:gd name="T7" fmla="*/ 40 h 58"/>
                  <a:gd name="T8" fmla="*/ 30 w 42"/>
                  <a:gd name="T9" fmla="*/ 10 h 58"/>
                  <a:gd name="T10" fmla="*/ 11 w 42"/>
                  <a:gd name="T11" fmla="*/ 4 h 58"/>
                  <a:gd name="T12" fmla="*/ 4 w 42"/>
                  <a:gd name="T13" fmla="*/ 23 h 58"/>
                  <a:gd name="T14" fmla="*/ 13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3" y="47"/>
                    </a:moveTo>
                    <a:cubicBezTo>
                      <a:pt x="14" y="53"/>
                      <a:pt x="20" y="58"/>
                      <a:pt x="27" y="58"/>
                    </a:cubicBezTo>
                    <a:cubicBezTo>
                      <a:pt x="28" y="58"/>
                      <a:pt x="29" y="58"/>
                      <a:pt x="30" y="57"/>
                    </a:cubicBezTo>
                    <a:cubicBezTo>
                      <a:pt x="38" y="56"/>
                      <a:pt x="42" y="48"/>
                      <a:pt x="41" y="40"/>
                    </a:cubicBezTo>
                    <a:cubicBezTo>
                      <a:pt x="38" y="30"/>
                      <a:pt x="35" y="20"/>
                      <a:pt x="30" y="10"/>
                    </a:cubicBezTo>
                    <a:cubicBezTo>
                      <a:pt x="26" y="3"/>
                      <a:pt x="18" y="0"/>
                      <a:pt x="11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8" y="31"/>
                      <a:pt x="11" y="39"/>
                      <a:pt x="13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>
                <a:off x="4598988" y="1985963"/>
                <a:ext cx="52388" cy="26988"/>
              </a:xfrm>
              <a:custGeom>
                <a:avLst/>
                <a:gdLst>
                  <a:gd name="T0" fmla="*/ 14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4 w 58"/>
                  <a:gd name="T9" fmla="*/ 0 h 29"/>
                  <a:gd name="T10" fmla="*/ 0 w 58"/>
                  <a:gd name="T11" fmla="*/ 15 h 29"/>
                  <a:gd name="T12" fmla="*/ 14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4676776" y="1985963"/>
                <a:ext cx="50800" cy="26988"/>
              </a:xfrm>
              <a:custGeom>
                <a:avLst/>
                <a:gdLst>
                  <a:gd name="T0" fmla="*/ 15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5 w 58"/>
                  <a:gd name="T9" fmla="*/ 0 h 29"/>
                  <a:gd name="T10" fmla="*/ 0 w 58"/>
                  <a:gd name="T11" fmla="*/ 15 h 29"/>
                  <a:gd name="T12" fmla="*/ 15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5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4752976" y="1985963"/>
                <a:ext cx="52388" cy="26988"/>
              </a:xfrm>
              <a:custGeom>
                <a:avLst/>
                <a:gdLst>
                  <a:gd name="T0" fmla="*/ 15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5 w 58"/>
                  <a:gd name="T9" fmla="*/ 0 h 29"/>
                  <a:gd name="T10" fmla="*/ 0 w 58"/>
                  <a:gd name="T11" fmla="*/ 15 h 29"/>
                  <a:gd name="T12" fmla="*/ 15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5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4471988" y="2349500"/>
                <a:ext cx="26988" cy="52388"/>
              </a:xfrm>
              <a:custGeom>
                <a:avLst/>
                <a:gdLst>
                  <a:gd name="T0" fmla="*/ 30 w 31"/>
                  <a:gd name="T1" fmla="*/ 42 h 58"/>
                  <a:gd name="T2" fmla="*/ 29 w 31"/>
                  <a:gd name="T3" fmla="*/ 28 h 58"/>
                  <a:gd name="T4" fmla="*/ 29 w 31"/>
                  <a:gd name="T5" fmla="*/ 15 h 58"/>
                  <a:gd name="T6" fmla="*/ 14 w 31"/>
                  <a:gd name="T7" fmla="*/ 0 h 58"/>
                  <a:gd name="T8" fmla="*/ 0 w 31"/>
                  <a:gd name="T9" fmla="*/ 15 h 58"/>
                  <a:gd name="T10" fmla="*/ 0 w 31"/>
                  <a:gd name="T11" fmla="*/ 28 h 58"/>
                  <a:gd name="T12" fmla="*/ 1 w 31"/>
                  <a:gd name="T13" fmla="*/ 45 h 58"/>
                  <a:gd name="T14" fmla="*/ 15 w 31"/>
                  <a:gd name="T15" fmla="*/ 58 h 58"/>
                  <a:gd name="T16" fmla="*/ 17 w 31"/>
                  <a:gd name="T17" fmla="*/ 58 h 58"/>
                  <a:gd name="T18" fmla="*/ 30 w 31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58">
                    <a:moveTo>
                      <a:pt x="30" y="42"/>
                    </a:moveTo>
                    <a:cubicBezTo>
                      <a:pt x="29" y="37"/>
                      <a:pt x="29" y="33"/>
                      <a:pt x="29" y="2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6" y="58"/>
                      <a:pt x="17" y="58"/>
                      <a:pt x="17" y="58"/>
                    </a:cubicBezTo>
                    <a:cubicBezTo>
                      <a:pt x="25" y="57"/>
                      <a:pt x="31" y="50"/>
                      <a:pt x="30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4" name="Freeform 26"/>
              <p:cNvSpPr>
                <a:spLocks/>
              </p:cNvSpPr>
              <p:nvPr/>
            </p:nvSpPr>
            <p:spPr bwMode="auto">
              <a:xfrm>
                <a:off x="4973638" y="2282825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4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4546601" y="2081213"/>
                <a:ext cx="376238" cy="92075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5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5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20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2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2"/>
                      <a:pt x="417" y="78"/>
                    </a:cubicBezTo>
                    <a:cubicBezTo>
                      <a:pt x="417" y="25"/>
                      <a:pt x="417" y="25"/>
                      <a:pt x="417" y="25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4"/>
                      <a:pt x="191" y="20"/>
                      <a:pt x="209" y="20"/>
                    </a:cubicBezTo>
                    <a:cubicBezTo>
                      <a:pt x="226" y="20"/>
                      <a:pt x="240" y="34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4927601" y="2432050"/>
                <a:ext cx="47625" cy="46038"/>
              </a:xfrm>
              <a:custGeom>
                <a:avLst/>
                <a:gdLst>
                  <a:gd name="T0" fmla="*/ 25 w 53"/>
                  <a:gd name="T1" fmla="*/ 7 h 51"/>
                  <a:gd name="T2" fmla="*/ 7 w 53"/>
                  <a:gd name="T3" fmla="*/ 25 h 51"/>
                  <a:gd name="T4" fmla="*/ 5 w 53"/>
                  <a:gd name="T5" fmla="*/ 45 h 51"/>
                  <a:gd name="T6" fmla="*/ 16 w 53"/>
                  <a:gd name="T7" fmla="*/ 51 h 51"/>
                  <a:gd name="T8" fmla="*/ 25 w 53"/>
                  <a:gd name="T9" fmla="*/ 47 h 51"/>
                  <a:gd name="T10" fmla="*/ 48 w 53"/>
                  <a:gd name="T11" fmla="*/ 25 h 51"/>
                  <a:gd name="T12" fmla="*/ 45 w 53"/>
                  <a:gd name="T13" fmla="*/ 5 h 51"/>
                  <a:gd name="T14" fmla="*/ 25 w 53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1">
                    <a:moveTo>
                      <a:pt x="25" y="7"/>
                    </a:moveTo>
                    <a:cubicBezTo>
                      <a:pt x="20" y="14"/>
                      <a:pt x="14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20" y="51"/>
                      <a:pt x="23" y="50"/>
                      <a:pt x="25" y="47"/>
                    </a:cubicBezTo>
                    <a:cubicBezTo>
                      <a:pt x="34" y="41"/>
                      <a:pt x="41" y="33"/>
                      <a:pt x="48" y="25"/>
                    </a:cubicBezTo>
                    <a:cubicBezTo>
                      <a:pt x="53" y="19"/>
                      <a:pt x="52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4968876" y="2360613"/>
                <a:ext cx="30163" cy="52388"/>
              </a:xfrm>
              <a:custGeom>
                <a:avLst/>
                <a:gdLst>
                  <a:gd name="T0" fmla="*/ 19 w 34"/>
                  <a:gd name="T1" fmla="*/ 0 h 58"/>
                  <a:gd name="T2" fmla="*/ 5 w 34"/>
                  <a:gd name="T3" fmla="*/ 15 h 58"/>
                  <a:gd name="T4" fmla="*/ 2 w 34"/>
                  <a:gd name="T5" fmla="*/ 40 h 58"/>
                  <a:gd name="T6" fmla="*/ 13 w 34"/>
                  <a:gd name="T7" fmla="*/ 58 h 58"/>
                  <a:gd name="T8" fmla="*/ 16 w 34"/>
                  <a:gd name="T9" fmla="*/ 58 h 58"/>
                  <a:gd name="T10" fmla="*/ 30 w 34"/>
                  <a:gd name="T11" fmla="*/ 47 h 58"/>
                  <a:gd name="T12" fmla="*/ 34 w 34"/>
                  <a:gd name="T13" fmla="*/ 15 h 58"/>
                  <a:gd name="T14" fmla="*/ 34 w 34"/>
                  <a:gd name="T15" fmla="*/ 14 h 58"/>
                  <a:gd name="T16" fmla="*/ 19 w 3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8">
                    <a:moveTo>
                      <a:pt x="19" y="0"/>
                    </a:moveTo>
                    <a:cubicBezTo>
                      <a:pt x="11" y="0"/>
                      <a:pt x="5" y="7"/>
                      <a:pt x="5" y="15"/>
                    </a:cubicBezTo>
                    <a:cubicBezTo>
                      <a:pt x="5" y="24"/>
                      <a:pt x="4" y="32"/>
                      <a:pt x="2" y="40"/>
                    </a:cubicBezTo>
                    <a:cubicBezTo>
                      <a:pt x="0" y="48"/>
                      <a:pt x="5" y="56"/>
                      <a:pt x="13" y="58"/>
                    </a:cubicBezTo>
                    <a:cubicBezTo>
                      <a:pt x="14" y="58"/>
                      <a:pt x="15" y="58"/>
                      <a:pt x="16" y="58"/>
                    </a:cubicBezTo>
                    <a:cubicBezTo>
                      <a:pt x="23" y="58"/>
                      <a:pt x="29" y="53"/>
                      <a:pt x="30" y="47"/>
                    </a:cubicBezTo>
                    <a:cubicBezTo>
                      <a:pt x="32" y="36"/>
                      <a:pt x="34" y="26"/>
                      <a:pt x="34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4973638" y="2205038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4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9" name="Freeform 31"/>
              <p:cNvSpPr>
                <a:spLocks/>
              </p:cNvSpPr>
              <p:nvPr/>
            </p:nvSpPr>
            <p:spPr bwMode="auto">
              <a:xfrm>
                <a:off x="4973638" y="2127250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4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4546601" y="2470150"/>
                <a:ext cx="53975" cy="33338"/>
              </a:xfrm>
              <a:custGeom>
                <a:avLst/>
                <a:gdLst>
                  <a:gd name="T0" fmla="*/ 46 w 60"/>
                  <a:gd name="T1" fmla="*/ 8 h 37"/>
                  <a:gd name="T2" fmla="*/ 21 w 60"/>
                  <a:gd name="T3" fmla="*/ 2 h 37"/>
                  <a:gd name="T4" fmla="*/ 3 w 60"/>
                  <a:gd name="T5" fmla="*/ 11 h 37"/>
                  <a:gd name="T6" fmla="*/ 12 w 60"/>
                  <a:gd name="T7" fmla="*/ 30 h 37"/>
                  <a:gd name="T8" fmla="*/ 43 w 60"/>
                  <a:gd name="T9" fmla="*/ 37 h 37"/>
                  <a:gd name="T10" fmla="*/ 44 w 60"/>
                  <a:gd name="T11" fmla="*/ 37 h 37"/>
                  <a:gd name="T12" fmla="*/ 59 w 60"/>
                  <a:gd name="T13" fmla="*/ 24 h 37"/>
                  <a:gd name="T14" fmla="*/ 46 w 60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7">
                    <a:moveTo>
                      <a:pt x="46" y="8"/>
                    </a:moveTo>
                    <a:cubicBezTo>
                      <a:pt x="38" y="7"/>
                      <a:pt x="29" y="5"/>
                      <a:pt x="21" y="2"/>
                    </a:cubicBezTo>
                    <a:cubicBezTo>
                      <a:pt x="14" y="0"/>
                      <a:pt x="6" y="4"/>
                      <a:pt x="3" y="11"/>
                    </a:cubicBezTo>
                    <a:cubicBezTo>
                      <a:pt x="0" y="19"/>
                      <a:pt x="4" y="27"/>
                      <a:pt x="12" y="30"/>
                    </a:cubicBezTo>
                    <a:cubicBezTo>
                      <a:pt x="22" y="33"/>
                      <a:pt x="32" y="36"/>
                      <a:pt x="43" y="37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51" y="37"/>
                      <a:pt x="58" y="32"/>
                      <a:pt x="59" y="24"/>
                    </a:cubicBezTo>
                    <a:cubicBezTo>
                      <a:pt x="60" y="16"/>
                      <a:pt x="54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4781551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4703763" y="2478088"/>
                <a:ext cx="50800" cy="25400"/>
              </a:xfrm>
              <a:custGeom>
                <a:avLst/>
                <a:gdLst>
                  <a:gd name="T0" fmla="*/ 44 w 58"/>
                  <a:gd name="T1" fmla="*/ 0 h 29"/>
                  <a:gd name="T2" fmla="*/ 15 w 58"/>
                  <a:gd name="T3" fmla="*/ 0 h 29"/>
                  <a:gd name="T4" fmla="*/ 0 w 58"/>
                  <a:gd name="T5" fmla="*/ 15 h 29"/>
                  <a:gd name="T6" fmla="*/ 15 w 58"/>
                  <a:gd name="T7" fmla="*/ 29 h 29"/>
                  <a:gd name="T8" fmla="*/ 44 w 58"/>
                  <a:gd name="T9" fmla="*/ 29 h 29"/>
                  <a:gd name="T10" fmla="*/ 58 w 58"/>
                  <a:gd name="T11" fmla="*/ 15 h 29"/>
                  <a:gd name="T12" fmla="*/ 44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4625976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5 w 58"/>
                  <a:gd name="T3" fmla="*/ 0 h 29"/>
                  <a:gd name="T4" fmla="*/ 0 w 58"/>
                  <a:gd name="T5" fmla="*/ 15 h 29"/>
                  <a:gd name="T6" fmla="*/ 15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4" name="Freeform 36"/>
              <p:cNvSpPr>
                <a:spLocks noEditPoints="1"/>
              </p:cNvSpPr>
              <p:nvPr/>
            </p:nvSpPr>
            <p:spPr bwMode="auto">
              <a:xfrm>
                <a:off x="4546601" y="2198688"/>
                <a:ext cx="376238" cy="92075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5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5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19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2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2"/>
                      <a:pt x="417" y="78"/>
                    </a:cubicBezTo>
                    <a:cubicBezTo>
                      <a:pt x="417" y="25"/>
                      <a:pt x="417" y="25"/>
                      <a:pt x="417" y="25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4"/>
                      <a:pt x="191" y="19"/>
                      <a:pt x="209" y="19"/>
                    </a:cubicBezTo>
                    <a:cubicBezTo>
                      <a:pt x="226" y="19"/>
                      <a:pt x="240" y="34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5" name="Freeform 37"/>
              <p:cNvSpPr>
                <a:spLocks noEditPoints="1"/>
              </p:cNvSpPr>
              <p:nvPr/>
            </p:nvSpPr>
            <p:spPr bwMode="auto">
              <a:xfrm>
                <a:off x="4546601" y="2314575"/>
                <a:ext cx="376238" cy="93663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4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4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19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1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1"/>
                      <a:pt x="417" y="78"/>
                    </a:cubicBezTo>
                    <a:cubicBezTo>
                      <a:pt x="417" y="24"/>
                      <a:pt x="417" y="24"/>
                      <a:pt x="417" y="24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3"/>
                      <a:pt x="191" y="19"/>
                      <a:pt x="209" y="19"/>
                    </a:cubicBezTo>
                    <a:cubicBezTo>
                      <a:pt x="226" y="19"/>
                      <a:pt x="240" y="33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4859338" y="2473325"/>
                <a:ext cx="52388" cy="30163"/>
              </a:xfrm>
              <a:custGeom>
                <a:avLst/>
                <a:gdLst>
                  <a:gd name="T0" fmla="*/ 39 w 58"/>
                  <a:gd name="T1" fmla="*/ 2 h 34"/>
                  <a:gd name="T2" fmla="*/ 14 w 58"/>
                  <a:gd name="T3" fmla="*/ 5 h 34"/>
                  <a:gd name="T4" fmla="*/ 0 w 58"/>
                  <a:gd name="T5" fmla="*/ 20 h 34"/>
                  <a:gd name="T6" fmla="*/ 14 w 58"/>
                  <a:gd name="T7" fmla="*/ 34 h 34"/>
                  <a:gd name="T8" fmla="*/ 14 w 58"/>
                  <a:gd name="T9" fmla="*/ 34 h 34"/>
                  <a:gd name="T10" fmla="*/ 46 w 58"/>
                  <a:gd name="T11" fmla="*/ 30 h 34"/>
                  <a:gd name="T12" fmla="*/ 56 w 58"/>
                  <a:gd name="T13" fmla="*/ 12 h 34"/>
                  <a:gd name="T14" fmla="*/ 39 w 58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4">
                    <a:moveTo>
                      <a:pt x="39" y="2"/>
                    </a:moveTo>
                    <a:cubicBezTo>
                      <a:pt x="31" y="4"/>
                      <a:pt x="22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6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5" y="34"/>
                      <a:pt x="36" y="32"/>
                      <a:pt x="46" y="30"/>
                    </a:cubicBezTo>
                    <a:cubicBezTo>
                      <a:pt x="54" y="28"/>
                      <a:pt x="58" y="20"/>
                      <a:pt x="56" y="12"/>
                    </a:cubicBezTo>
                    <a:cubicBezTo>
                      <a:pt x="55" y="5"/>
                      <a:pt x="47" y="0"/>
                      <a:pt x="39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811488" y="2498135"/>
              <a:ext cx="855305" cy="42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Virtual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Server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249084" y="4169260"/>
            <a:ext cx="1373904" cy="253916"/>
            <a:chOff x="3249084" y="4169264"/>
            <a:chExt cx="1373904" cy="253916"/>
          </a:xfrm>
        </p:grpSpPr>
        <p:sp>
          <p:nvSpPr>
            <p:cNvPr id="103" name="Rounded Rectangle 102"/>
            <p:cNvSpPr/>
            <p:nvPr/>
          </p:nvSpPr>
          <p:spPr>
            <a:xfrm>
              <a:off x="3249084" y="4192832"/>
              <a:ext cx="1373904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49084" y="4169264"/>
              <a:ext cx="13739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OpenStack Gateway</a:t>
              </a:r>
              <a:endParaRPr lang="en-US" sz="1050" dirty="0"/>
            </a:p>
          </p:txBody>
        </p:sp>
      </p:grpSp>
      <p:grpSp>
        <p:nvGrpSpPr>
          <p:cNvPr id="105" name="Group 104"/>
          <p:cNvGrpSpPr>
            <a:grpSpLocks noChangeAspect="1"/>
          </p:cNvGrpSpPr>
          <p:nvPr/>
        </p:nvGrpSpPr>
        <p:grpSpPr>
          <a:xfrm>
            <a:off x="7675740" y="2647951"/>
            <a:ext cx="866483" cy="1113008"/>
            <a:chOff x="6735883" y="1985963"/>
            <a:chExt cx="855305" cy="1098366"/>
          </a:xfrm>
        </p:grpSpPr>
        <p:grpSp>
          <p:nvGrpSpPr>
            <p:cNvPr id="106" name="Group 105"/>
            <p:cNvGrpSpPr/>
            <p:nvPr/>
          </p:nvGrpSpPr>
          <p:grpSpPr>
            <a:xfrm>
              <a:off x="6900010" y="1985963"/>
              <a:ext cx="527051" cy="517525"/>
              <a:chOff x="5513388" y="1985963"/>
              <a:chExt cx="527051" cy="517525"/>
            </a:xfrm>
          </p:grpSpPr>
          <p:sp>
            <p:nvSpPr>
              <p:cNvPr id="108" name="Freeform 39"/>
              <p:cNvSpPr>
                <a:spLocks/>
              </p:cNvSpPr>
              <p:nvPr/>
            </p:nvSpPr>
            <p:spPr bwMode="auto">
              <a:xfrm>
                <a:off x="5795963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9" name="Freeform 40"/>
              <p:cNvSpPr>
                <a:spLocks/>
              </p:cNvSpPr>
              <p:nvPr/>
            </p:nvSpPr>
            <p:spPr bwMode="auto">
              <a:xfrm>
                <a:off x="5822951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4 w 58"/>
                  <a:gd name="T3" fmla="*/ 0 h 29"/>
                  <a:gd name="T4" fmla="*/ 0 w 58"/>
                  <a:gd name="T5" fmla="*/ 15 h 29"/>
                  <a:gd name="T6" fmla="*/ 14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0" name="Freeform 41"/>
              <p:cNvSpPr>
                <a:spLocks/>
              </p:cNvSpPr>
              <p:nvPr/>
            </p:nvSpPr>
            <p:spPr bwMode="auto">
              <a:xfrm>
                <a:off x="5745163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1" name="Freeform 42"/>
              <p:cNvSpPr>
                <a:spLocks/>
              </p:cNvSpPr>
              <p:nvPr/>
            </p:nvSpPr>
            <p:spPr bwMode="auto">
              <a:xfrm>
                <a:off x="5589588" y="2470150"/>
                <a:ext cx="52388" cy="33338"/>
              </a:xfrm>
              <a:custGeom>
                <a:avLst/>
                <a:gdLst>
                  <a:gd name="T0" fmla="*/ 46 w 59"/>
                  <a:gd name="T1" fmla="*/ 8 h 37"/>
                  <a:gd name="T2" fmla="*/ 21 w 59"/>
                  <a:gd name="T3" fmla="*/ 2 h 37"/>
                  <a:gd name="T4" fmla="*/ 2 w 59"/>
                  <a:gd name="T5" fmla="*/ 11 h 37"/>
                  <a:gd name="T6" fmla="*/ 11 w 59"/>
                  <a:gd name="T7" fmla="*/ 30 h 37"/>
                  <a:gd name="T8" fmla="*/ 42 w 59"/>
                  <a:gd name="T9" fmla="*/ 37 h 37"/>
                  <a:gd name="T10" fmla="*/ 44 w 59"/>
                  <a:gd name="T11" fmla="*/ 37 h 37"/>
                  <a:gd name="T12" fmla="*/ 58 w 59"/>
                  <a:gd name="T13" fmla="*/ 24 h 37"/>
                  <a:gd name="T14" fmla="*/ 46 w 59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7">
                    <a:moveTo>
                      <a:pt x="46" y="8"/>
                    </a:moveTo>
                    <a:cubicBezTo>
                      <a:pt x="37" y="7"/>
                      <a:pt x="29" y="5"/>
                      <a:pt x="21" y="2"/>
                    </a:cubicBezTo>
                    <a:cubicBezTo>
                      <a:pt x="13" y="0"/>
                      <a:pt x="5" y="4"/>
                      <a:pt x="2" y="11"/>
                    </a:cubicBezTo>
                    <a:cubicBezTo>
                      <a:pt x="0" y="19"/>
                      <a:pt x="4" y="27"/>
                      <a:pt x="11" y="30"/>
                    </a:cubicBezTo>
                    <a:cubicBezTo>
                      <a:pt x="21" y="33"/>
                      <a:pt x="32" y="36"/>
                      <a:pt x="42" y="37"/>
                    </a:cubicBezTo>
                    <a:cubicBezTo>
                      <a:pt x="43" y="37"/>
                      <a:pt x="43" y="37"/>
                      <a:pt x="44" y="37"/>
                    </a:cubicBezTo>
                    <a:cubicBezTo>
                      <a:pt x="51" y="37"/>
                      <a:pt x="57" y="32"/>
                      <a:pt x="58" y="24"/>
                    </a:cubicBezTo>
                    <a:cubicBezTo>
                      <a:pt x="59" y="16"/>
                      <a:pt x="53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2" name="Freeform 43"/>
              <p:cNvSpPr>
                <a:spLocks/>
              </p:cNvSpPr>
              <p:nvPr/>
            </p:nvSpPr>
            <p:spPr bwMode="auto">
              <a:xfrm>
                <a:off x="5667376" y="2478088"/>
                <a:ext cx="52388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3" name="Freeform 44"/>
              <p:cNvSpPr>
                <a:spLocks/>
              </p:cNvSpPr>
              <p:nvPr/>
            </p:nvSpPr>
            <p:spPr bwMode="auto">
              <a:xfrm>
                <a:off x="5900738" y="2473325"/>
                <a:ext cx="52388" cy="30163"/>
              </a:xfrm>
              <a:custGeom>
                <a:avLst/>
                <a:gdLst>
                  <a:gd name="T0" fmla="*/ 40 w 59"/>
                  <a:gd name="T1" fmla="*/ 2 h 34"/>
                  <a:gd name="T2" fmla="*/ 14 w 59"/>
                  <a:gd name="T3" fmla="*/ 5 h 34"/>
                  <a:gd name="T4" fmla="*/ 0 w 59"/>
                  <a:gd name="T5" fmla="*/ 20 h 34"/>
                  <a:gd name="T6" fmla="*/ 15 w 59"/>
                  <a:gd name="T7" fmla="*/ 34 h 34"/>
                  <a:gd name="T8" fmla="*/ 15 w 59"/>
                  <a:gd name="T9" fmla="*/ 34 h 34"/>
                  <a:gd name="T10" fmla="*/ 46 w 59"/>
                  <a:gd name="T11" fmla="*/ 30 h 34"/>
                  <a:gd name="T12" fmla="*/ 57 w 59"/>
                  <a:gd name="T13" fmla="*/ 12 h 34"/>
                  <a:gd name="T14" fmla="*/ 40 w 59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4">
                    <a:moveTo>
                      <a:pt x="40" y="2"/>
                    </a:moveTo>
                    <a:cubicBezTo>
                      <a:pt x="31" y="4"/>
                      <a:pt x="23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7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6" y="34"/>
                      <a:pt x="36" y="32"/>
                      <a:pt x="46" y="30"/>
                    </a:cubicBezTo>
                    <a:cubicBezTo>
                      <a:pt x="54" y="28"/>
                      <a:pt x="59" y="20"/>
                      <a:pt x="57" y="12"/>
                    </a:cubicBezTo>
                    <a:cubicBezTo>
                      <a:pt x="55" y="5"/>
                      <a:pt x="47" y="0"/>
                      <a:pt x="40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4" name="Freeform 45"/>
              <p:cNvSpPr>
                <a:spLocks/>
              </p:cNvSpPr>
              <p:nvPr/>
            </p:nvSpPr>
            <p:spPr bwMode="auto">
              <a:xfrm>
                <a:off x="6015038" y="2127250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5" name="Freeform 46"/>
              <p:cNvSpPr>
                <a:spLocks/>
              </p:cNvSpPr>
              <p:nvPr/>
            </p:nvSpPr>
            <p:spPr bwMode="auto">
              <a:xfrm>
                <a:off x="6015038" y="2205038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6" name="Freeform 47"/>
              <p:cNvSpPr>
                <a:spLocks/>
              </p:cNvSpPr>
              <p:nvPr/>
            </p:nvSpPr>
            <p:spPr bwMode="auto">
              <a:xfrm>
                <a:off x="5565776" y="1992313"/>
                <a:ext cx="52388" cy="39688"/>
              </a:xfrm>
              <a:custGeom>
                <a:avLst/>
                <a:gdLst>
                  <a:gd name="T0" fmla="*/ 47 w 58"/>
                  <a:gd name="T1" fmla="*/ 29 h 43"/>
                  <a:gd name="T2" fmla="*/ 55 w 58"/>
                  <a:gd name="T3" fmla="*/ 11 h 43"/>
                  <a:gd name="T4" fmla="*/ 36 w 58"/>
                  <a:gd name="T5" fmla="*/ 2 h 43"/>
                  <a:gd name="T6" fmla="*/ 8 w 58"/>
                  <a:gd name="T7" fmla="*/ 17 h 43"/>
                  <a:gd name="T8" fmla="*/ 4 w 58"/>
                  <a:gd name="T9" fmla="*/ 37 h 43"/>
                  <a:gd name="T10" fmla="*/ 16 w 58"/>
                  <a:gd name="T11" fmla="*/ 43 h 43"/>
                  <a:gd name="T12" fmla="*/ 24 w 58"/>
                  <a:gd name="T13" fmla="*/ 41 h 43"/>
                  <a:gd name="T14" fmla="*/ 47 w 58"/>
                  <a:gd name="T1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47" y="29"/>
                    </a:moveTo>
                    <a:cubicBezTo>
                      <a:pt x="54" y="27"/>
                      <a:pt x="58" y="18"/>
                      <a:pt x="55" y="11"/>
                    </a:cubicBezTo>
                    <a:cubicBezTo>
                      <a:pt x="52" y="3"/>
                      <a:pt x="44" y="0"/>
                      <a:pt x="36" y="2"/>
                    </a:cubicBezTo>
                    <a:cubicBezTo>
                      <a:pt x="27" y="6"/>
                      <a:pt x="17" y="11"/>
                      <a:pt x="8" y="17"/>
                    </a:cubicBezTo>
                    <a:cubicBezTo>
                      <a:pt x="1" y="21"/>
                      <a:pt x="0" y="30"/>
                      <a:pt x="4" y="37"/>
                    </a:cubicBezTo>
                    <a:cubicBezTo>
                      <a:pt x="7" y="41"/>
                      <a:pt x="11" y="43"/>
                      <a:pt x="16" y="43"/>
                    </a:cubicBezTo>
                    <a:cubicBezTo>
                      <a:pt x="19" y="43"/>
                      <a:pt x="21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7" name="Freeform 48"/>
              <p:cNvSpPr>
                <a:spLocks/>
              </p:cNvSpPr>
              <p:nvPr/>
            </p:nvSpPr>
            <p:spPr bwMode="auto">
              <a:xfrm>
                <a:off x="6010276" y="2360613"/>
                <a:ext cx="30163" cy="52388"/>
              </a:xfrm>
              <a:custGeom>
                <a:avLst/>
                <a:gdLst>
                  <a:gd name="T0" fmla="*/ 19 w 33"/>
                  <a:gd name="T1" fmla="*/ 0 h 58"/>
                  <a:gd name="T2" fmla="*/ 4 w 33"/>
                  <a:gd name="T3" fmla="*/ 15 h 58"/>
                  <a:gd name="T4" fmla="*/ 1 w 33"/>
                  <a:gd name="T5" fmla="*/ 40 h 58"/>
                  <a:gd name="T6" fmla="*/ 12 w 33"/>
                  <a:gd name="T7" fmla="*/ 58 h 58"/>
                  <a:gd name="T8" fmla="*/ 16 w 33"/>
                  <a:gd name="T9" fmla="*/ 58 h 58"/>
                  <a:gd name="T10" fmla="*/ 30 w 33"/>
                  <a:gd name="T11" fmla="*/ 47 h 58"/>
                  <a:gd name="T12" fmla="*/ 33 w 33"/>
                  <a:gd name="T13" fmla="*/ 15 h 58"/>
                  <a:gd name="T14" fmla="*/ 33 w 33"/>
                  <a:gd name="T15" fmla="*/ 14 h 58"/>
                  <a:gd name="T16" fmla="*/ 19 w 33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8">
                    <a:moveTo>
                      <a:pt x="19" y="0"/>
                    </a:moveTo>
                    <a:cubicBezTo>
                      <a:pt x="11" y="0"/>
                      <a:pt x="4" y="7"/>
                      <a:pt x="4" y="15"/>
                    </a:cubicBezTo>
                    <a:cubicBezTo>
                      <a:pt x="4" y="24"/>
                      <a:pt x="3" y="32"/>
                      <a:pt x="1" y="40"/>
                    </a:cubicBezTo>
                    <a:cubicBezTo>
                      <a:pt x="0" y="48"/>
                      <a:pt x="5" y="56"/>
                      <a:pt x="12" y="58"/>
                    </a:cubicBezTo>
                    <a:cubicBezTo>
                      <a:pt x="13" y="58"/>
                      <a:pt x="14" y="58"/>
                      <a:pt x="16" y="58"/>
                    </a:cubicBezTo>
                    <a:cubicBezTo>
                      <a:pt x="22" y="58"/>
                      <a:pt x="28" y="53"/>
                      <a:pt x="30" y="47"/>
                    </a:cubicBezTo>
                    <a:cubicBezTo>
                      <a:pt x="32" y="36"/>
                      <a:pt x="33" y="26"/>
                      <a:pt x="33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8" name="Freeform 49"/>
              <p:cNvSpPr>
                <a:spLocks/>
              </p:cNvSpPr>
              <p:nvPr/>
            </p:nvSpPr>
            <p:spPr bwMode="auto">
              <a:xfrm>
                <a:off x="6015038" y="2282825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19" name="Freeform 50"/>
              <p:cNvSpPr>
                <a:spLocks/>
              </p:cNvSpPr>
              <p:nvPr/>
            </p:nvSpPr>
            <p:spPr bwMode="auto">
              <a:xfrm>
                <a:off x="5970588" y="2432050"/>
                <a:ext cx="46038" cy="46038"/>
              </a:xfrm>
              <a:custGeom>
                <a:avLst/>
                <a:gdLst>
                  <a:gd name="T0" fmla="*/ 25 w 52"/>
                  <a:gd name="T1" fmla="*/ 7 h 51"/>
                  <a:gd name="T2" fmla="*/ 7 w 52"/>
                  <a:gd name="T3" fmla="*/ 25 h 51"/>
                  <a:gd name="T4" fmla="*/ 5 w 52"/>
                  <a:gd name="T5" fmla="*/ 45 h 51"/>
                  <a:gd name="T6" fmla="*/ 16 w 52"/>
                  <a:gd name="T7" fmla="*/ 51 h 51"/>
                  <a:gd name="T8" fmla="*/ 25 w 52"/>
                  <a:gd name="T9" fmla="*/ 47 h 51"/>
                  <a:gd name="T10" fmla="*/ 47 w 52"/>
                  <a:gd name="T11" fmla="*/ 25 h 51"/>
                  <a:gd name="T12" fmla="*/ 45 w 52"/>
                  <a:gd name="T13" fmla="*/ 5 h 51"/>
                  <a:gd name="T14" fmla="*/ 25 w 52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1">
                    <a:moveTo>
                      <a:pt x="25" y="7"/>
                    </a:moveTo>
                    <a:cubicBezTo>
                      <a:pt x="19" y="14"/>
                      <a:pt x="13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19" y="51"/>
                      <a:pt x="22" y="50"/>
                      <a:pt x="25" y="47"/>
                    </a:cubicBezTo>
                    <a:cubicBezTo>
                      <a:pt x="33" y="41"/>
                      <a:pt x="41" y="33"/>
                      <a:pt x="47" y="25"/>
                    </a:cubicBezTo>
                    <a:cubicBezTo>
                      <a:pt x="52" y="19"/>
                      <a:pt x="51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0" name="Freeform 51"/>
              <p:cNvSpPr>
                <a:spLocks/>
              </p:cNvSpPr>
              <p:nvPr/>
            </p:nvSpPr>
            <p:spPr bwMode="auto">
              <a:xfrm>
                <a:off x="5513388" y="2193925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4 h 58"/>
                  <a:gd name="T6" fmla="*/ 14 w 28"/>
                  <a:gd name="T7" fmla="*/ 0 h 58"/>
                  <a:gd name="T8" fmla="*/ 0 w 28"/>
                  <a:gd name="T9" fmla="*/ 14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1" name="Freeform 52"/>
              <p:cNvSpPr>
                <a:spLocks/>
              </p:cNvSpPr>
              <p:nvPr/>
            </p:nvSpPr>
            <p:spPr bwMode="auto">
              <a:xfrm>
                <a:off x="5718176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2" name="Freeform 53"/>
              <p:cNvSpPr>
                <a:spLocks/>
              </p:cNvSpPr>
              <p:nvPr/>
            </p:nvSpPr>
            <p:spPr bwMode="auto">
              <a:xfrm>
                <a:off x="5530851" y="2422525"/>
                <a:ext cx="44450" cy="47625"/>
              </a:xfrm>
              <a:custGeom>
                <a:avLst/>
                <a:gdLst>
                  <a:gd name="T0" fmla="*/ 28 w 50"/>
                  <a:gd name="T1" fmla="*/ 8 h 53"/>
                  <a:gd name="T2" fmla="*/ 8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4 w 50"/>
                  <a:gd name="T11" fmla="*/ 49 h 53"/>
                  <a:gd name="T12" fmla="*/ 44 w 50"/>
                  <a:gd name="T13" fmla="*/ 28 h 53"/>
                  <a:gd name="T14" fmla="*/ 28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8" y="8"/>
                    </a:moveTo>
                    <a:cubicBezTo>
                      <a:pt x="24" y="2"/>
                      <a:pt x="15" y="0"/>
                      <a:pt x="8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6" y="41"/>
                      <a:pt x="24" y="49"/>
                    </a:cubicBezTo>
                    <a:cubicBezTo>
                      <a:pt x="27" y="51"/>
                      <a:pt x="30" y="53"/>
                      <a:pt x="34" y="53"/>
                    </a:cubicBezTo>
                    <a:cubicBezTo>
                      <a:pt x="38" y="53"/>
                      <a:pt x="41" y="51"/>
                      <a:pt x="44" y="49"/>
                    </a:cubicBezTo>
                    <a:cubicBezTo>
                      <a:pt x="50" y="43"/>
                      <a:pt x="50" y="34"/>
                      <a:pt x="44" y="28"/>
                    </a:cubicBezTo>
                    <a:cubicBezTo>
                      <a:pt x="38" y="22"/>
                      <a:pt x="33" y="15"/>
                      <a:pt x="28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3" name="Freeform 54"/>
              <p:cNvSpPr>
                <a:spLocks/>
              </p:cNvSpPr>
              <p:nvPr/>
            </p:nvSpPr>
            <p:spPr bwMode="auto">
              <a:xfrm>
                <a:off x="5873751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2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4" name="Freeform 55"/>
              <p:cNvSpPr>
                <a:spLocks/>
              </p:cNvSpPr>
              <p:nvPr/>
            </p:nvSpPr>
            <p:spPr bwMode="auto">
              <a:xfrm>
                <a:off x="5946776" y="1997075"/>
                <a:ext cx="50800" cy="41275"/>
              </a:xfrm>
              <a:custGeom>
                <a:avLst/>
                <a:gdLst>
                  <a:gd name="T0" fmla="*/ 10 w 57"/>
                  <a:gd name="T1" fmla="*/ 30 h 47"/>
                  <a:gd name="T2" fmla="*/ 32 w 57"/>
                  <a:gd name="T3" fmla="*/ 43 h 47"/>
                  <a:gd name="T4" fmla="*/ 41 w 57"/>
                  <a:gd name="T5" fmla="*/ 47 h 47"/>
                  <a:gd name="T6" fmla="*/ 52 w 57"/>
                  <a:gd name="T7" fmla="*/ 41 h 47"/>
                  <a:gd name="T8" fmla="*/ 50 w 57"/>
                  <a:gd name="T9" fmla="*/ 21 h 47"/>
                  <a:gd name="T10" fmla="*/ 23 w 57"/>
                  <a:gd name="T11" fmla="*/ 4 h 47"/>
                  <a:gd name="T12" fmla="*/ 4 w 57"/>
                  <a:gd name="T13" fmla="*/ 11 h 47"/>
                  <a:gd name="T14" fmla="*/ 10 w 57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47">
                    <a:moveTo>
                      <a:pt x="10" y="30"/>
                    </a:moveTo>
                    <a:cubicBezTo>
                      <a:pt x="18" y="33"/>
                      <a:pt x="25" y="38"/>
                      <a:pt x="32" y="43"/>
                    </a:cubicBezTo>
                    <a:cubicBezTo>
                      <a:pt x="34" y="46"/>
                      <a:pt x="38" y="47"/>
                      <a:pt x="41" y="47"/>
                    </a:cubicBezTo>
                    <a:cubicBezTo>
                      <a:pt x="45" y="47"/>
                      <a:pt x="49" y="45"/>
                      <a:pt x="52" y="41"/>
                    </a:cubicBezTo>
                    <a:cubicBezTo>
                      <a:pt x="57" y="35"/>
                      <a:pt x="56" y="26"/>
                      <a:pt x="50" y="21"/>
                    </a:cubicBezTo>
                    <a:cubicBezTo>
                      <a:pt x="41" y="14"/>
                      <a:pt x="32" y="9"/>
                      <a:pt x="23" y="4"/>
                    </a:cubicBezTo>
                    <a:cubicBezTo>
                      <a:pt x="16" y="0"/>
                      <a:pt x="7" y="3"/>
                      <a:pt x="4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5" name="Freeform 56"/>
              <p:cNvSpPr>
                <a:spLocks/>
              </p:cNvSpPr>
              <p:nvPr/>
            </p:nvSpPr>
            <p:spPr bwMode="auto">
              <a:xfrm>
                <a:off x="5518151" y="2039938"/>
                <a:ext cx="41275" cy="52388"/>
              </a:xfrm>
              <a:custGeom>
                <a:avLst/>
                <a:gdLst>
                  <a:gd name="T0" fmla="*/ 11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2 w 45"/>
                  <a:gd name="T13" fmla="*/ 38 h 57"/>
                  <a:gd name="T14" fmla="*/ 11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1" y="56"/>
                    </a:moveTo>
                    <a:cubicBezTo>
                      <a:pt x="13" y="57"/>
                      <a:pt x="14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2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0" y="2"/>
                      <a:pt x="16" y="9"/>
                    </a:cubicBezTo>
                    <a:cubicBezTo>
                      <a:pt x="10" y="18"/>
                      <a:pt x="6" y="28"/>
                      <a:pt x="2" y="38"/>
                    </a:cubicBezTo>
                    <a:cubicBezTo>
                      <a:pt x="0" y="45"/>
                      <a:pt x="4" y="54"/>
                      <a:pt x="11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6" name="Freeform 57"/>
              <p:cNvSpPr>
                <a:spLocks/>
              </p:cNvSpPr>
              <p:nvPr/>
            </p:nvSpPr>
            <p:spPr bwMode="auto">
              <a:xfrm>
                <a:off x="5640388" y="1985963"/>
                <a:ext cx="52388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7" name="Freeform 58"/>
              <p:cNvSpPr>
                <a:spLocks/>
              </p:cNvSpPr>
              <p:nvPr/>
            </p:nvSpPr>
            <p:spPr bwMode="auto">
              <a:xfrm>
                <a:off x="5513388" y="2271713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5 h 58"/>
                  <a:gd name="T6" fmla="*/ 14 w 28"/>
                  <a:gd name="T7" fmla="*/ 0 h 58"/>
                  <a:gd name="T8" fmla="*/ 0 w 28"/>
                  <a:gd name="T9" fmla="*/ 15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8" name="Freeform 59"/>
              <p:cNvSpPr>
                <a:spLocks/>
              </p:cNvSpPr>
              <p:nvPr/>
            </p:nvSpPr>
            <p:spPr bwMode="auto">
              <a:xfrm>
                <a:off x="5513388" y="2349500"/>
                <a:ext cx="26988" cy="52388"/>
              </a:xfrm>
              <a:custGeom>
                <a:avLst/>
                <a:gdLst>
                  <a:gd name="T0" fmla="*/ 29 w 30"/>
                  <a:gd name="T1" fmla="*/ 42 h 58"/>
                  <a:gd name="T2" fmla="*/ 28 w 30"/>
                  <a:gd name="T3" fmla="*/ 28 h 58"/>
                  <a:gd name="T4" fmla="*/ 28 w 30"/>
                  <a:gd name="T5" fmla="*/ 15 h 58"/>
                  <a:gd name="T6" fmla="*/ 14 w 30"/>
                  <a:gd name="T7" fmla="*/ 0 h 58"/>
                  <a:gd name="T8" fmla="*/ 0 w 30"/>
                  <a:gd name="T9" fmla="*/ 15 h 58"/>
                  <a:gd name="T10" fmla="*/ 0 w 30"/>
                  <a:gd name="T11" fmla="*/ 28 h 58"/>
                  <a:gd name="T12" fmla="*/ 1 w 30"/>
                  <a:gd name="T13" fmla="*/ 45 h 58"/>
                  <a:gd name="T14" fmla="*/ 15 w 30"/>
                  <a:gd name="T15" fmla="*/ 58 h 58"/>
                  <a:gd name="T16" fmla="*/ 17 w 30"/>
                  <a:gd name="T17" fmla="*/ 58 h 58"/>
                  <a:gd name="T18" fmla="*/ 29 w 30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58">
                    <a:moveTo>
                      <a:pt x="29" y="42"/>
                    </a:moveTo>
                    <a:cubicBezTo>
                      <a:pt x="29" y="37"/>
                      <a:pt x="28" y="33"/>
                      <a:pt x="28" y="28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5" y="58"/>
                      <a:pt x="16" y="58"/>
                      <a:pt x="17" y="58"/>
                    </a:cubicBezTo>
                    <a:cubicBezTo>
                      <a:pt x="25" y="57"/>
                      <a:pt x="30" y="50"/>
                      <a:pt x="29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29" name="Freeform 60"/>
              <p:cNvSpPr>
                <a:spLocks/>
              </p:cNvSpPr>
              <p:nvPr/>
            </p:nvSpPr>
            <p:spPr bwMode="auto">
              <a:xfrm>
                <a:off x="6000751" y="2051050"/>
                <a:ext cx="38100" cy="52388"/>
              </a:xfrm>
              <a:custGeom>
                <a:avLst/>
                <a:gdLst>
                  <a:gd name="T0" fmla="*/ 12 w 42"/>
                  <a:gd name="T1" fmla="*/ 47 h 58"/>
                  <a:gd name="T2" fmla="*/ 26 w 42"/>
                  <a:gd name="T3" fmla="*/ 58 h 58"/>
                  <a:gd name="T4" fmla="*/ 29 w 42"/>
                  <a:gd name="T5" fmla="*/ 57 h 58"/>
                  <a:gd name="T6" fmla="*/ 40 w 42"/>
                  <a:gd name="T7" fmla="*/ 40 h 58"/>
                  <a:gd name="T8" fmla="*/ 29 w 42"/>
                  <a:gd name="T9" fmla="*/ 10 h 58"/>
                  <a:gd name="T10" fmla="*/ 10 w 42"/>
                  <a:gd name="T11" fmla="*/ 4 h 58"/>
                  <a:gd name="T12" fmla="*/ 4 w 42"/>
                  <a:gd name="T13" fmla="*/ 23 h 58"/>
                  <a:gd name="T14" fmla="*/ 12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2" y="47"/>
                    </a:moveTo>
                    <a:cubicBezTo>
                      <a:pt x="14" y="53"/>
                      <a:pt x="20" y="58"/>
                      <a:pt x="26" y="58"/>
                    </a:cubicBezTo>
                    <a:cubicBezTo>
                      <a:pt x="27" y="58"/>
                      <a:pt x="28" y="58"/>
                      <a:pt x="29" y="57"/>
                    </a:cubicBezTo>
                    <a:cubicBezTo>
                      <a:pt x="37" y="56"/>
                      <a:pt x="42" y="48"/>
                      <a:pt x="40" y="40"/>
                    </a:cubicBezTo>
                    <a:cubicBezTo>
                      <a:pt x="38" y="30"/>
                      <a:pt x="34" y="20"/>
                      <a:pt x="29" y="10"/>
                    </a:cubicBezTo>
                    <a:cubicBezTo>
                      <a:pt x="26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7" y="31"/>
                      <a:pt x="10" y="39"/>
                      <a:pt x="12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30" name="Freeform 61"/>
              <p:cNvSpPr>
                <a:spLocks/>
              </p:cNvSpPr>
              <p:nvPr/>
            </p:nvSpPr>
            <p:spPr bwMode="auto">
              <a:xfrm>
                <a:off x="5513388" y="2117725"/>
                <a:ext cx="25400" cy="50800"/>
              </a:xfrm>
              <a:custGeom>
                <a:avLst/>
                <a:gdLst>
                  <a:gd name="T0" fmla="*/ 14 w 28"/>
                  <a:gd name="T1" fmla="*/ 57 h 57"/>
                  <a:gd name="T2" fmla="*/ 28 w 28"/>
                  <a:gd name="T3" fmla="*/ 43 h 57"/>
                  <a:gd name="T4" fmla="*/ 28 w 28"/>
                  <a:gd name="T5" fmla="*/ 14 h 57"/>
                  <a:gd name="T6" fmla="*/ 14 w 28"/>
                  <a:gd name="T7" fmla="*/ 0 h 57"/>
                  <a:gd name="T8" fmla="*/ 0 w 28"/>
                  <a:gd name="T9" fmla="*/ 14 h 57"/>
                  <a:gd name="T10" fmla="*/ 0 w 28"/>
                  <a:gd name="T11" fmla="*/ 43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cubicBezTo>
                      <a:pt x="22" y="57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31" name="Freeform 62"/>
              <p:cNvSpPr>
                <a:spLocks/>
              </p:cNvSpPr>
              <p:nvPr/>
            </p:nvSpPr>
            <p:spPr bwMode="auto">
              <a:xfrm>
                <a:off x="5581651" y="2058988"/>
                <a:ext cx="390525" cy="374650"/>
              </a:xfrm>
              <a:custGeom>
                <a:avLst/>
                <a:gdLst>
                  <a:gd name="T0" fmla="*/ 433 w 433"/>
                  <a:gd name="T1" fmla="*/ 146 h 416"/>
                  <a:gd name="T2" fmla="*/ 410 w 433"/>
                  <a:gd name="T3" fmla="*/ 123 h 416"/>
                  <a:gd name="T4" fmla="*/ 361 w 433"/>
                  <a:gd name="T5" fmla="*/ 123 h 416"/>
                  <a:gd name="T6" fmla="*/ 338 w 433"/>
                  <a:gd name="T7" fmla="*/ 146 h 416"/>
                  <a:gd name="T8" fmla="*/ 338 w 433"/>
                  <a:gd name="T9" fmla="*/ 168 h 416"/>
                  <a:gd name="T10" fmla="*/ 259 w 433"/>
                  <a:gd name="T11" fmla="*/ 194 h 416"/>
                  <a:gd name="T12" fmla="*/ 231 w 433"/>
                  <a:gd name="T13" fmla="*/ 174 h 416"/>
                  <a:gd name="T14" fmla="*/ 231 w 433"/>
                  <a:gd name="T15" fmla="*/ 93 h 416"/>
                  <a:gd name="T16" fmla="*/ 241 w 433"/>
                  <a:gd name="T17" fmla="*/ 93 h 416"/>
                  <a:gd name="T18" fmla="*/ 264 w 433"/>
                  <a:gd name="T19" fmla="*/ 70 h 416"/>
                  <a:gd name="T20" fmla="*/ 264 w 433"/>
                  <a:gd name="T21" fmla="*/ 23 h 416"/>
                  <a:gd name="T22" fmla="*/ 241 w 433"/>
                  <a:gd name="T23" fmla="*/ 0 h 416"/>
                  <a:gd name="T24" fmla="*/ 192 w 433"/>
                  <a:gd name="T25" fmla="*/ 0 h 416"/>
                  <a:gd name="T26" fmla="*/ 169 w 433"/>
                  <a:gd name="T27" fmla="*/ 23 h 416"/>
                  <a:gd name="T28" fmla="*/ 169 w 433"/>
                  <a:gd name="T29" fmla="*/ 70 h 416"/>
                  <a:gd name="T30" fmla="*/ 192 w 433"/>
                  <a:gd name="T31" fmla="*/ 93 h 416"/>
                  <a:gd name="T32" fmla="*/ 202 w 433"/>
                  <a:gd name="T33" fmla="*/ 93 h 416"/>
                  <a:gd name="T34" fmla="*/ 202 w 433"/>
                  <a:gd name="T35" fmla="*/ 174 h 416"/>
                  <a:gd name="T36" fmla="*/ 174 w 433"/>
                  <a:gd name="T37" fmla="*/ 194 h 416"/>
                  <a:gd name="T38" fmla="*/ 94 w 433"/>
                  <a:gd name="T39" fmla="*/ 168 h 416"/>
                  <a:gd name="T40" fmla="*/ 94 w 433"/>
                  <a:gd name="T41" fmla="*/ 142 h 416"/>
                  <a:gd name="T42" fmla="*/ 71 w 433"/>
                  <a:gd name="T43" fmla="*/ 118 h 416"/>
                  <a:gd name="T44" fmla="*/ 23 w 433"/>
                  <a:gd name="T45" fmla="*/ 118 h 416"/>
                  <a:gd name="T46" fmla="*/ 0 w 433"/>
                  <a:gd name="T47" fmla="*/ 142 h 416"/>
                  <a:gd name="T48" fmla="*/ 0 w 433"/>
                  <a:gd name="T49" fmla="*/ 188 h 416"/>
                  <a:gd name="T50" fmla="*/ 23 w 433"/>
                  <a:gd name="T51" fmla="*/ 212 h 416"/>
                  <a:gd name="T52" fmla="*/ 71 w 433"/>
                  <a:gd name="T53" fmla="*/ 212 h 416"/>
                  <a:gd name="T54" fmla="*/ 93 w 433"/>
                  <a:gd name="T55" fmla="*/ 197 h 416"/>
                  <a:gd name="T56" fmla="*/ 165 w 433"/>
                  <a:gd name="T57" fmla="*/ 221 h 416"/>
                  <a:gd name="T58" fmla="*/ 165 w 433"/>
                  <a:gd name="T59" fmla="*/ 224 h 416"/>
                  <a:gd name="T60" fmla="*/ 175 w 433"/>
                  <a:gd name="T61" fmla="*/ 255 h 416"/>
                  <a:gd name="T62" fmla="*/ 129 w 433"/>
                  <a:gd name="T63" fmla="*/ 319 h 416"/>
                  <a:gd name="T64" fmla="*/ 84 w 433"/>
                  <a:gd name="T65" fmla="*/ 319 h 416"/>
                  <a:gd name="T66" fmla="*/ 60 w 433"/>
                  <a:gd name="T67" fmla="*/ 342 h 416"/>
                  <a:gd name="T68" fmla="*/ 60 w 433"/>
                  <a:gd name="T69" fmla="*/ 389 h 416"/>
                  <a:gd name="T70" fmla="*/ 84 w 433"/>
                  <a:gd name="T71" fmla="*/ 412 h 416"/>
                  <a:gd name="T72" fmla="*/ 132 w 433"/>
                  <a:gd name="T73" fmla="*/ 412 h 416"/>
                  <a:gd name="T74" fmla="*/ 155 w 433"/>
                  <a:gd name="T75" fmla="*/ 389 h 416"/>
                  <a:gd name="T76" fmla="*/ 155 w 433"/>
                  <a:gd name="T77" fmla="*/ 342 h 416"/>
                  <a:gd name="T78" fmla="*/ 153 w 433"/>
                  <a:gd name="T79" fmla="*/ 334 h 416"/>
                  <a:gd name="T80" fmla="*/ 198 w 433"/>
                  <a:gd name="T81" fmla="*/ 272 h 416"/>
                  <a:gd name="T82" fmla="*/ 216 w 433"/>
                  <a:gd name="T83" fmla="*/ 276 h 416"/>
                  <a:gd name="T84" fmla="*/ 235 w 433"/>
                  <a:gd name="T85" fmla="*/ 272 h 416"/>
                  <a:gd name="T86" fmla="*/ 279 w 433"/>
                  <a:gd name="T87" fmla="*/ 333 h 416"/>
                  <a:gd name="T88" fmla="*/ 275 w 433"/>
                  <a:gd name="T89" fmla="*/ 346 h 416"/>
                  <a:gd name="T90" fmla="*/ 275 w 433"/>
                  <a:gd name="T91" fmla="*/ 392 h 416"/>
                  <a:gd name="T92" fmla="*/ 298 w 433"/>
                  <a:gd name="T93" fmla="*/ 416 h 416"/>
                  <a:gd name="T94" fmla="*/ 347 w 433"/>
                  <a:gd name="T95" fmla="*/ 416 h 416"/>
                  <a:gd name="T96" fmla="*/ 370 w 433"/>
                  <a:gd name="T97" fmla="*/ 392 h 416"/>
                  <a:gd name="T98" fmla="*/ 370 w 433"/>
                  <a:gd name="T99" fmla="*/ 346 h 416"/>
                  <a:gd name="T100" fmla="*/ 347 w 433"/>
                  <a:gd name="T101" fmla="*/ 322 h 416"/>
                  <a:gd name="T102" fmla="*/ 307 w 433"/>
                  <a:gd name="T103" fmla="*/ 322 h 416"/>
                  <a:gd name="T104" fmla="*/ 258 w 433"/>
                  <a:gd name="T105" fmla="*/ 255 h 416"/>
                  <a:gd name="T106" fmla="*/ 268 w 433"/>
                  <a:gd name="T107" fmla="*/ 224 h 416"/>
                  <a:gd name="T108" fmla="*/ 268 w 433"/>
                  <a:gd name="T109" fmla="*/ 221 h 416"/>
                  <a:gd name="T110" fmla="*/ 339 w 433"/>
                  <a:gd name="T111" fmla="*/ 198 h 416"/>
                  <a:gd name="T112" fmla="*/ 361 w 433"/>
                  <a:gd name="T113" fmla="*/ 216 h 416"/>
                  <a:gd name="T114" fmla="*/ 410 w 433"/>
                  <a:gd name="T115" fmla="*/ 216 h 416"/>
                  <a:gd name="T116" fmla="*/ 433 w 433"/>
                  <a:gd name="T117" fmla="*/ 193 h 416"/>
                  <a:gd name="T118" fmla="*/ 433 w 433"/>
                  <a:gd name="T119" fmla="*/ 14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3" h="416">
                    <a:moveTo>
                      <a:pt x="433" y="146"/>
                    </a:moveTo>
                    <a:cubicBezTo>
                      <a:pt x="433" y="133"/>
                      <a:pt x="422" y="123"/>
                      <a:pt x="410" y="123"/>
                    </a:cubicBezTo>
                    <a:cubicBezTo>
                      <a:pt x="361" y="123"/>
                      <a:pt x="361" y="123"/>
                      <a:pt x="361" y="123"/>
                    </a:cubicBezTo>
                    <a:cubicBezTo>
                      <a:pt x="349" y="123"/>
                      <a:pt x="338" y="133"/>
                      <a:pt x="338" y="146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259" y="194"/>
                      <a:pt x="259" y="194"/>
                      <a:pt x="259" y="194"/>
                    </a:cubicBezTo>
                    <a:cubicBezTo>
                      <a:pt x="252" y="184"/>
                      <a:pt x="242" y="177"/>
                      <a:pt x="231" y="174"/>
                    </a:cubicBezTo>
                    <a:cubicBezTo>
                      <a:pt x="231" y="93"/>
                      <a:pt x="231" y="93"/>
                      <a:pt x="231" y="93"/>
                    </a:cubicBezTo>
                    <a:cubicBezTo>
                      <a:pt x="241" y="93"/>
                      <a:pt x="241" y="93"/>
                      <a:pt x="241" y="93"/>
                    </a:cubicBezTo>
                    <a:cubicBezTo>
                      <a:pt x="253" y="93"/>
                      <a:pt x="264" y="83"/>
                      <a:pt x="264" y="70"/>
                    </a:cubicBezTo>
                    <a:cubicBezTo>
                      <a:pt x="264" y="23"/>
                      <a:pt x="264" y="23"/>
                      <a:pt x="264" y="23"/>
                    </a:cubicBezTo>
                    <a:cubicBezTo>
                      <a:pt x="264" y="10"/>
                      <a:pt x="253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0" y="0"/>
                      <a:pt x="169" y="10"/>
                      <a:pt x="169" y="23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9" y="83"/>
                      <a:pt x="180" y="93"/>
                      <a:pt x="192" y="93"/>
                    </a:cubicBezTo>
                    <a:cubicBezTo>
                      <a:pt x="202" y="93"/>
                      <a:pt x="202" y="93"/>
                      <a:pt x="202" y="93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91" y="177"/>
                      <a:pt x="181" y="184"/>
                      <a:pt x="174" y="194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29"/>
                      <a:pt x="84" y="118"/>
                      <a:pt x="71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10" y="118"/>
                      <a:pt x="0" y="129"/>
                      <a:pt x="0" y="142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10" y="212"/>
                      <a:pt x="23" y="212"/>
                    </a:cubicBezTo>
                    <a:cubicBezTo>
                      <a:pt x="71" y="212"/>
                      <a:pt x="71" y="212"/>
                      <a:pt x="71" y="212"/>
                    </a:cubicBezTo>
                    <a:cubicBezTo>
                      <a:pt x="81" y="212"/>
                      <a:pt x="89" y="206"/>
                      <a:pt x="93" y="197"/>
                    </a:cubicBezTo>
                    <a:cubicBezTo>
                      <a:pt x="165" y="221"/>
                      <a:pt x="165" y="221"/>
                      <a:pt x="165" y="221"/>
                    </a:cubicBezTo>
                    <a:cubicBezTo>
                      <a:pt x="165" y="222"/>
                      <a:pt x="165" y="223"/>
                      <a:pt x="165" y="224"/>
                    </a:cubicBezTo>
                    <a:cubicBezTo>
                      <a:pt x="165" y="235"/>
                      <a:pt x="169" y="246"/>
                      <a:pt x="175" y="255"/>
                    </a:cubicBezTo>
                    <a:cubicBezTo>
                      <a:pt x="129" y="319"/>
                      <a:pt x="129" y="319"/>
                      <a:pt x="129" y="319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71" y="319"/>
                      <a:pt x="60" y="329"/>
                      <a:pt x="60" y="342"/>
                    </a:cubicBezTo>
                    <a:cubicBezTo>
                      <a:pt x="60" y="389"/>
                      <a:pt x="60" y="389"/>
                      <a:pt x="60" y="389"/>
                    </a:cubicBezTo>
                    <a:cubicBezTo>
                      <a:pt x="60" y="401"/>
                      <a:pt x="71" y="412"/>
                      <a:pt x="84" y="412"/>
                    </a:cubicBezTo>
                    <a:cubicBezTo>
                      <a:pt x="132" y="412"/>
                      <a:pt x="132" y="412"/>
                      <a:pt x="132" y="412"/>
                    </a:cubicBezTo>
                    <a:cubicBezTo>
                      <a:pt x="145" y="412"/>
                      <a:pt x="155" y="401"/>
                      <a:pt x="155" y="389"/>
                    </a:cubicBezTo>
                    <a:cubicBezTo>
                      <a:pt x="155" y="342"/>
                      <a:pt x="155" y="342"/>
                      <a:pt x="155" y="342"/>
                    </a:cubicBezTo>
                    <a:cubicBezTo>
                      <a:pt x="155" y="339"/>
                      <a:pt x="154" y="336"/>
                      <a:pt x="153" y="334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204" y="274"/>
                      <a:pt x="210" y="276"/>
                      <a:pt x="216" y="276"/>
                    </a:cubicBezTo>
                    <a:cubicBezTo>
                      <a:pt x="223" y="276"/>
                      <a:pt x="229" y="274"/>
                      <a:pt x="235" y="272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7" y="337"/>
                      <a:pt x="275" y="341"/>
                      <a:pt x="275" y="346"/>
                    </a:cubicBezTo>
                    <a:cubicBezTo>
                      <a:pt x="275" y="392"/>
                      <a:pt x="275" y="392"/>
                      <a:pt x="275" y="392"/>
                    </a:cubicBezTo>
                    <a:cubicBezTo>
                      <a:pt x="275" y="405"/>
                      <a:pt x="285" y="416"/>
                      <a:pt x="298" y="416"/>
                    </a:cubicBezTo>
                    <a:cubicBezTo>
                      <a:pt x="347" y="416"/>
                      <a:pt x="347" y="416"/>
                      <a:pt x="347" y="416"/>
                    </a:cubicBezTo>
                    <a:cubicBezTo>
                      <a:pt x="359" y="416"/>
                      <a:pt x="370" y="405"/>
                      <a:pt x="370" y="392"/>
                    </a:cubicBezTo>
                    <a:cubicBezTo>
                      <a:pt x="370" y="346"/>
                      <a:pt x="370" y="346"/>
                      <a:pt x="370" y="346"/>
                    </a:cubicBezTo>
                    <a:cubicBezTo>
                      <a:pt x="370" y="333"/>
                      <a:pt x="359" y="322"/>
                      <a:pt x="347" y="322"/>
                    </a:cubicBezTo>
                    <a:cubicBezTo>
                      <a:pt x="307" y="322"/>
                      <a:pt x="307" y="322"/>
                      <a:pt x="307" y="322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64" y="246"/>
                      <a:pt x="268" y="235"/>
                      <a:pt x="268" y="224"/>
                    </a:cubicBezTo>
                    <a:cubicBezTo>
                      <a:pt x="268" y="223"/>
                      <a:pt x="268" y="222"/>
                      <a:pt x="268" y="221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42" y="208"/>
                      <a:pt x="350" y="216"/>
                      <a:pt x="361" y="216"/>
                    </a:cubicBezTo>
                    <a:cubicBezTo>
                      <a:pt x="410" y="216"/>
                      <a:pt x="410" y="216"/>
                      <a:pt x="410" y="216"/>
                    </a:cubicBezTo>
                    <a:cubicBezTo>
                      <a:pt x="422" y="216"/>
                      <a:pt x="433" y="206"/>
                      <a:pt x="433" y="193"/>
                    </a:cubicBezTo>
                    <a:lnTo>
                      <a:pt x="433" y="14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6735883" y="2498134"/>
              <a:ext cx="855305" cy="58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Virtual Private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Network</a:t>
              </a:r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4970993" y="1642914"/>
            <a:ext cx="887798" cy="568497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LBaaS</a:t>
            </a: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Driver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692955" y="1230346"/>
            <a:ext cx="1356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cs typeface="Franklin Gothic Book"/>
              </a:rPr>
              <a:t>BIG-IP Platform</a:t>
            </a:r>
            <a:endParaRPr lang="en-US" sz="12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6693695" y="689640"/>
            <a:ext cx="1323975" cy="450851"/>
            <a:chOff x="6718300" y="3035300"/>
            <a:chExt cx="1323975" cy="450851"/>
          </a:xfrm>
          <a:solidFill>
            <a:srgbClr val="4C4C4E"/>
          </a:solidFill>
        </p:grpSpPr>
        <p:sp>
          <p:nvSpPr>
            <p:cNvPr id="139" name="Freeform 5"/>
            <p:cNvSpPr>
              <a:spLocks noEditPoints="1"/>
            </p:cNvSpPr>
            <p:nvPr/>
          </p:nvSpPr>
          <p:spPr bwMode="auto">
            <a:xfrm>
              <a:off x="7127875" y="3148013"/>
              <a:ext cx="914400" cy="158750"/>
            </a:xfrm>
            <a:custGeom>
              <a:avLst/>
              <a:gdLst>
                <a:gd name="T0" fmla="*/ 818 w 835"/>
                <a:gd name="T1" fmla="*/ 0 h 144"/>
                <a:gd name="T2" fmla="*/ 17 w 835"/>
                <a:gd name="T3" fmla="*/ 0 h 144"/>
                <a:gd name="T4" fmla="*/ 0 w 835"/>
                <a:gd name="T5" fmla="*/ 17 h 144"/>
                <a:gd name="T6" fmla="*/ 0 w 835"/>
                <a:gd name="T7" fmla="*/ 42 h 144"/>
                <a:gd name="T8" fmla="*/ 452 w 835"/>
                <a:gd name="T9" fmla="*/ 42 h 144"/>
                <a:gd name="T10" fmla="*/ 478 w 835"/>
                <a:gd name="T11" fmla="*/ 68 h 144"/>
                <a:gd name="T12" fmla="*/ 478 w 835"/>
                <a:gd name="T13" fmla="*/ 144 h 144"/>
                <a:gd name="T14" fmla="*/ 818 w 835"/>
                <a:gd name="T15" fmla="*/ 144 h 144"/>
                <a:gd name="T16" fmla="*/ 835 w 835"/>
                <a:gd name="T17" fmla="*/ 127 h 144"/>
                <a:gd name="T18" fmla="*/ 835 w 835"/>
                <a:gd name="T19" fmla="*/ 17 h 144"/>
                <a:gd name="T20" fmla="*/ 818 w 835"/>
                <a:gd name="T21" fmla="*/ 0 h 144"/>
                <a:gd name="T22" fmla="*/ 676 w 835"/>
                <a:gd name="T23" fmla="*/ 83 h 144"/>
                <a:gd name="T24" fmla="*/ 665 w 835"/>
                <a:gd name="T25" fmla="*/ 94 h 144"/>
                <a:gd name="T26" fmla="*/ 521 w 835"/>
                <a:gd name="T27" fmla="*/ 94 h 144"/>
                <a:gd name="T28" fmla="*/ 510 w 835"/>
                <a:gd name="T29" fmla="*/ 83 h 144"/>
                <a:gd name="T30" fmla="*/ 510 w 835"/>
                <a:gd name="T31" fmla="*/ 72 h 144"/>
                <a:gd name="T32" fmla="*/ 521 w 835"/>
                <a:gd name="T33" fmla="*/ 61 h 144"/>
                <a:gd name="T34" fmla="*/ 665 w 835"/>
                <a:gd name="T35" fmla="*/ 61 h 144"/>
                <a:gd name="T36" fmla="*/ 676 w 835"/>
                <a:gd name="T37" fmla="*/ 72 h 144"/>
                <a:gd name="T38" fmla="*/ 676 w 835"/>
                <a:gd name="T39" fmla="*/ 83 h 144"/>
                <a:gd name="T40" fmla="*/ 768 w 835"/>
                <a:gd name="T41" fmla="*/ 107 h 144"/>
                <a:gd name="T42" fmla="*/ 738 w 835"/>
                <a:gd name="T43" fmla="*/ 77 h 144"/>
                <a:gd name="T44" fmla="*/ 768 w 835"/>
                <a:gd name="T45" fmla="*/ 47 h 144"/>
                <a:gd name="T46" fmla="*/ 798 w 835"/>
                <a:gd name="T47" fmla="*/ 77 h 144"/>
                <a:gd name="T48" fmla="*/ 768 w 835"/>
                <a:gd name="T49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5" h="144">
                  <a:moveTo>
                    <a:pt x="8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52" y="42"/>
                    <a:pt x="452" y="42"/>
                    <a:pt x="452" y="42"/>
                  </a:cubicBezTo>
                  <a:cubicBezTo>
                    <a:pt x="466" y="42"/>
                    <a:pt x="478" y="53"/>
                    <a:pt x="478" y="68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818" y="144"/>
                    <a:pt x="818" y="144"/>
                    <a:pt x="818" y="144"/>
                  </a:cubicBezTo>
                  <a:cubicBezTo>
                    <a:pt x="828" y="144"/>
                    <a:pt x="835" y="137"/>
                    <a:pt x="835" y="127"/>
                  </a:cubicBezTo>
                  <a:cubicBezTo>
                    <a:pt x="835" y="17"/>
                    <a:pt x="835" y="17"/>
                    <a:pt x="835" y="17"/>
                  </a:cubicBezTo>
                  <a:cubicBezTo>
                    <a:pt x="835" y="7"/>
                    <a:pt x="828" y="0"/>
                    <a:pt x="818" y="0"/>
                  </a:cubicBezTo>
                  <a:close/>
                  <a:moveTo>
                    <a:pt x="676" y="83"/>
                  </a:moveTo>
                  <a:cubicBezTo>
                    <a:pt x="676" y="89"/>
                    <a:pt x="671" y="94"/>
                    <a:pt x="665" y="94"/>
                  </a:cubicBezTo>
                  <a:cubicBezTo>
                    <a:pt x="521" y="94"/>
                    <a:pt x="521" y="94"/>
                    <a:pt x="521" y="94"/>
                  </a:cubicBezTo>
                  <a:cubicBezTo>
                    <a:pt x="515" y="94"/>
                    <a:pt x="510" y="89"/>
                    <a:pt x="510" y="83"/>
                  </a:cubicBezTo>
                  <a:cubicBezTo>
                    <a:pt x="510" y="72"/>
                    <a:pt x="510" y="72"/>
                    <a:pt x="510" y="72"/>
                  </a:cubicBezTo>
                  <a:cubicBezTo>
                    <a:pt x="510" y="66"/>
                    <a:pt x="515" y="61"/>
                    <a:pt x="521" y="61"/>
                  </a:cubicBezTo>
                  <a:cubicBezTo>
                    <a:pt x="665" y="61"/>
                    <a:pt x="665" y="61"/>
                    <a:pt x="665" y="61"/>
                  </a:cubicBezTo>
                  <a:cubicBezTo>
                    <a:pt x="671" y="61"/>
                    <a:pt x="676" y="66"/>
                    <a:pt x="676" y="72"/>
                  </a:cubicBezTo>
                  <a:lnTo>
                    <a:pt x="676" y="83"/>
                  </a:lnTo>
                  <a:close/>
                  <a:moveTo>
                    <a:pt x="768" y="107"/>
                  </a:moveTo>
                  <a:cubicBezTo>
                    <a:pt x="751" y="107"/>
                    <a:pt x="738" y="94"/>
                    <a:pt x="738" y="77"/>
                  </a:cubicBezTo>
                  <a:cubicBezTo>
                    <a:pt x="738" y="61"/>
                    <a:pt x="751" y="47"/>
                    <a:pt x="768" y="47"/>
                  </a:cubicBezTo>
                  <a:cubicBezTo>
                    <a:pt x="785" y="47"/>
                    <a:pt x="798" y="61"/>
                    <a:pt x="798" y="77"/>
                  </a:cubicBezTo>
                  <a:cubicBezTo>
                    <a:pt x="798" y="94"/>
                    <a:pt x="785" y="107"/>
                    <a:pt x="76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EditPoints="1"/>
            </p:cNvSpPr>
            <p:nvPr/>
          </p:nvSpPr>
          <p:spPr bwMode="auto">
            <a:xfrm>
              <a:off x="7127875" y="3035300"/>
              <a:ext cx="914400" cy="101600"/>
            </a:xfrm>
            <a:custGeom>
              <a:avLst/>
              <a:gdLst>
                <a:gd name="T0" fmla="*/ 818 w 835"/>
                <a:gd name="T1" fmla="*/ 0 h 92"/>
                <a:gd name="T2" fmla="*/ 17 w 835"/>
                <a:gd name="T3" fmla="*/ 0 h 92"/>
                <a:gd name="T4" fmla="*/ 0 w 835"/>
                <a:gd name="T5" fmla="*/ 17 h 92"/>
                <a:gd name="T6" fmla="*/ 0 w 835"/>
                <a:gd name="T7" fmla="*/ 75 h 92"/>
                <a:gd name="T8" fmla="*/ 17 w 835"/>
                <a:gd name="T9" fmla="*/ 92 h 92"/>
                <a:gd name="T10" fmla="*/ 818 w 835"/>
                <a:gd name="T11" fmla="*/ 92 h 92"/>
                <a:gd name="T12" fmla="*/ 835 w 835"/>
                <a:gd name="T13" fmla="*/ 75 h 92"/>
                <a:gd name="T14" fmla="*/ 835 w 835"/>
                <a:gd name="T15" fmla="*/ 17 h 92"/>
                <a:gd name="T16" fmla="*/ 818 w 835"/>
                <a:gd name="T17" fmla="*/ 0 h 92"/>
                <a:gd name="T18" fmla="*/ 822 w 835"/>
                <a:gd name="T19" fmla="*/ 84 h 92"/>
                <a:gd name="T20" fmla="*/ 17 w 835"/>
                <a:gd name="T21" fmla="*/ 84 h 92"/>
                <a:gd name="T22" fmla="*/ 13 w 835"/>
                <a:gd name="T23" fmla="*/ 81 h 92"/>
                <a:gd name="T24" fmla="*/ 17 w 835"/>
                <a:gd name="T25" fmla="*/ 78 h 92"/>
                <a:gd name="T26" fmla="*/ 822 w 835"/>
                <a:gd name="T27" fmla="*/ 78 h 92"/>
                <a:gd name="T28" fmla="*/ 825 w 835"/>
                <a:gd name="T29" fmla="*/ 81 h 92"/>
                <a:gd name="T30" fmla="*/ 822 w 835"/>
                <a:gd name="T31" fmla="*/ 84 h 92"/>
                <a:gd name="T32" fmla="*/ 822 w 835"/>
                <a:gd name="T33" fmla="*/ 70 h 92"/>
                <a:gd name="T34" fmla="*/ 17 w 835"/>
                <a:gd name="T35" fmla="*/ 70 h 92"/>
                <a:gd name="T36" fmla="*/ 13 w 835"/>
                <a:gd name="T37" fmla="*/ 67 h 92"/>
                <a:gd name="T38" fmla="*/ 17 w 835"/>
                <a:gd name="T39" fmla="*/ 64 h 92"/>
                <a:gd name="T40" fmla="*/ 822 w 835"/>
                <a:gd name="T41" fmla="*/ 64 h 92"/>
                <a:gd name="T42" fmla="*/ 825 w 835"/>
                <a:gd name="T43" fmla="*/ 67 h 92"/>
                <a:gd name="T44" fmla="*/ 822 w 835"/>
                <a:gd name="T45" fmla="*/ 7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5" h="92">
                  <a:moveTo>
                    <a:pt x="8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4"/>
                    <a:pt x="8" y="92"/>
                    <a:pt x="17" y="92"/>
                  </a:cubicBezTo>
                  <a:cubicBezTo>
                    <a:pt x="818" y="92"/>
                    <a:pt x="818" y="92"/>
                    <a:pt x="818" y="92"/>
                  </a:cubicBezTo>
                  <a:cubicBezTo>
                    <a:pt x="828" y="92"/>
                    <a:pt x="835" y="84"/>
                    <a:pt x="835" y="75"/>
                  </a:cubicBezTo>
                  <a:cubicBezTo>
                    <a:pt x="835" y="17"/>
                    <a:pt x="835" y="17"/>
                    <a:pt x="835" y="17"/>
                  </a:cubicBezTo>
                  <a:cubicBezTo>
                    <a:pt x="835" y="7"/>
                    <a:pt x="828" y="0"/>
                    <a:pt x="818" y="0"/>
                  </a:cubicBezTo>
                  <a:close/>
                  <a:moveTo>
                    <a:pt x="822" y="84"/>
                  </a:moveTo>
                  <a:cubicBezTo>
                    <a:pt x="17" y="84"/>
                    <a:pt x="17" y="84"/>
                    <a:pt x="17" y="84"/>
                  </a:cubicBezTo>
                  <a:cubicBezTo>
                    <a:pt x="15" y="84"/>
                    <a:pt x="13" y="83"/>
                    <a:pt x="13" y="81"/>
                  </a:cubicBezTo>
                  <a:cubicBezTo>
                    <a:pt x="13" y="79"/>
                    <a:pt x="15" y="78"/>
                    <a:pt x="17" y="78"/>
                  </a:cubicBezTo>
                  <a:cubicBezTo>
                    <a:pt x="822" y="78"/>
                    <a:pt x="822" y="78"/>
                    <a:pt x="822" y="78"/>
                  </a:cubicBezTo>
                  <a:cubicBezTo>
                    <a:pt x="824" y="78"/>
                    <a:pt x="825" y="79"/>
                    <a:pt x="825" y="81"/>
                  </a:cubicBezTo>
                  <a:cubicBezTo>
                    <a:pt x="825" y="83"/>
                    <a:pt x="824" y="84"/>
                    <a:pt x="822" y="84"/>
                  </a:cubicBezTo>
                  <a:close/>
                  <a:moveTo>
                    <a:pt x="822" y="70"/>
                  </a:moveTo>
                  <a:cubicBezTo>
                    <a:pt x="17" y="70"/>
                    <a:pt x="17" y="70"/>
                    <a:pt x="17" y="70"/>
                  </a:cubicBezTo>
                  <a:cubicBezTo>
                    <a:pt x="15" y="70"/>
                    <a:pt x="13" y="69"/>
                    <a:pt x="13" y="67"/>
                  </a:cubicBezTo>
                  <a:cubicBezTo>
                    <a:pt x="13" y="65"/>
                    <a:pt x="15" y="64"/>
                    <a:pt x="17" y="64"/>
                  </a:cubicBezTo>
                  <a:cubicBezTo>
                    <a:pt x="822" y="64"/>
                    <a:pt x="822" y="64"/>
                    <a:pt x="822" y="64"/>
                  </a:cubicBezTo>
                  <a:cubicBezTo>
                    <a:pt x="824" y="64"/>
                    <a:pt x="825" y="65"/>
                    <a:pt x="825" y="67"/>
                  </a:cubicBezTo>
                  <a:cubicBezTo>
                    <a:pt x="825" y="69"/>
                    <a:pt x="824" y="70"/>
                    <a:pt x="8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EditPoints="1"/>
            </p:cNvSpPr>
            <p:nvPr/>
          </p:nvSpPr>
          <p:spPr bwMode="auto">
            <a:xfrm>
              <a:off x="6718300" y="3214688"/>
              <a:ext cx="914400" cy="271463"/>
            </a:xfrm>
            <a:custGeom>
              <a:avLst/>
              <a:gdLst>
                <a:gd name="T0" fmla="*/ 17 w 835"/>
                <a:gd name="T1" fmla="*/ 0 h 248"/>
                <a:gd name="T2" fmla="*/ 0 w 835"/>
                <a:gd name="T3" fmla="*/ 75 h 248"/>
                <a:gd name="T4" fmla="*/ 818 w 835"/>
                <a:gd name="T5" fmla="*/ 92 h 248"/>
                <a:gd name="T6" fmla="*/ 835 w 835"/>
                <a:gd name="T7" fmla="*/ 17 h 248"/>
                <a:gd name="T8" fmla="*/ 822 w 835"/>
                <a:gd name="T9" fmla="*/ 84 h 248"/>
                <a:gd name="T10" fmla="*/ 13 w 835"/>
                <a:gd name="T11" fmla="*/ 81 h 248"/>
                <a:gd name="T12" fmla="*/ 822 w 835"/>
                <a:gd name="T13" fmla="*/ 78 h 248"/>
                <a:gd name="T14" fmla="*/ 822 w 835"/>
                <a:gd name="T15" fmla="*/ 84 h 248"/>
                <a:gd name="T16" fmla="*/ 16 w 835"/>
                <a:gd name="T17" fmla="*/ 70 h 248"/>
                <a:gd name="T18" fmla="*/ 16 w 835"/>
                <a:gd name="T19" fmla="*/ 64 h 248"/>
                <a:gd name="T20" fmla="*/ 825 w 835"/>
                <a:gd name="T21" fmla="*/ 67 h 248"/>
                <a:gd name="T22" fmla="*/ 818 w 835"/>
                <a:gd name="T23" fmla="*/ 103 h 248"/>
                <a:gd name="T24" fmla="*/ 0 w 835"/>
                <a:gd name="T25" fmla="*/ 120 h 248"/>
                <a:gd name="T26" fmla="*/ 17 w 835"/>
                <a:gd name="T27" fmla="*/ 248 h 248"/>
                <a:gd name="T28" fmla="*/ 835 w 835"/>
                <a:gd name="T29" fmla="*/ 231 h 248"/>
                <a:gd name="T30" fmla="*/ 818 w 835"/>
                <a:gd name="T31" fmla="*/ 103 h 248"/>
                <a:gd name="T32" fmla="*/ 305 w 835"/>
                <a:gd name="T33" fmla="*/ 191 h 248"/>
                <a:gd name="T34" fmla="*/ 292 w 835"/>
                <a:gd name="T35" fmla="*/ 183 h 248"/>
                <a:gd name="T36" fmla="*/ 301 w 835"/>
                <a:gd name="T37" fmla="*/ 170 h 248"/>
                <a:gd name="T38" fmla="*/ 314 w 835"/>
                <a:gd name="T39" fmla="*/ 178 h 248"/>
                <a:gd name="T40" fmla="*/ 350 w 835"/>
                <a:gd name="T41" fmla="*/ 183 h 248"/>
                <a:gd name="T42" fmla="*/ 338 w 835"/>
                <a:gd name="T43" fmla="*/ 191 h 248"/>
                <a:gd name="T44" fmla="*/ 329 w 835"/>
                <a:gd name="T45" fmla="*/ 178 h 248"/>
                <a:gd name="T46" fmla="*/ 342 w 835"/>
                <a:gd name="T47" fmla="*/ 170 h 248"/>
                <a:gd name="T48" fmla="*/ 350 w 835"/>
                <a:gd name="T49" fmla="*/ 183 h 248"/>
                <a:gd name="T50" fmla="*/ 379 w 835"/>
                <a:gd name="T51" fmla="*/ 191 h 248"/>
                <a:gd name="T52" fmla="*/ 366 w 835"/>
                <a:gd name="T53" fmla="*/ 183 h 248"/>
                <a:gd name="T54" fmla="*/ 375 w 835"/>
                <a:gd name="T55" fmla="*/ 170 h 248"/>
                <a:gd name="T56" fmla="*/ 387 w 835"/>
                <a:gd name="T57" fmla="*/ 178 h 248"/>
                <a:gd name="T58" fmla="*/ 424 w 835"/>
                <a:gd name="T59" fmla="*/ 183 h 248"/>
                <a:gd name="T60" fmla="*/ 412 w 835"/>
                <a:gd name="T61" fmla="*/ 191 h 248"/>
                <a:gd name="T62" fmla="*/ 403 w 835"/>
                <a:gd name="T63" fmla="*/ 178 h 248"/>
                <a:gd name="T64" fmla="*/ 416 w 835"/>
                <a:gd name="T65" fmla="*/ 170 h 248"/>
                <a:gd name="T66" fmla="*/ 424 w 835"/>
                <a:gd name="T67" fmla="*/ 183 h 248"/>
                <a:gd name="T68" fmla="*/ 453 w 835"/>
                <a:gd name="T69" fmla="*/ 191 h 248"/>
                <a:gd name="T70" fmla="*/ 440 w 835"/>
                <a:gd name="T71" fmla="*/ 183 h 248"/>
                <a:gd name="T72" fmla="*/ 449 w 835"/>
                <a:gd name="T73" fmla="*/ 170 h 248"/>
                <a:gd name="T74" fmla="*/ 461 w 835"/>
                <a:gd name="T75" fmla="*/ 178 h 248"/>
                <a:gd name="T76" fmla="*/ 675 w 835"/>
                <a:gd name="T77" fmla="*/ 186 h 248"/>
                <a:gd name="T78" fmla="*/ 521 w 835"/>
                <a:gd name="T79" fmla="*/ 197 h 248"/>
                <a:gd name="T80" fmla="*/ 510 w 835"/>
                <a:gd name="T81" fmla="*/ 175 h 248"/>
                <a:gd name="T82" fmla="*/ 664 w 835"/>
                <a:gd name="T83" fmla="*/ 164 h 248"/>
                <a:gd name="T84" fmla="*/ 675 w 835"/>
                <a:gd name="T85" fmla="*/ 186 h 248"/>
                <a:gd name="T86" fmla="*/ 737 w 835"/>
                <a:gd name="T87" fmla="*/ 181 h 248"/>
                <a:gd name="T88" fmla="*/ 798 w 835"/>
                <a:gd name="T89" fmla="*/ 1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5" h="248">
                  <a:moveTo>
                    <a:pt x="8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4"/>
                    <a:pt x="7" y="92"/>
                    <a:pt x="17" y="92"/>
                  </a:cubicBezTo>
                  <a:cubicBezTo>
                    <a:pt x="818" y="92"/>
                    <a:pt x="818" y="92"/>
                    <a:pt x="818" y="92"/>
                  </a:cubicBezTo>
                  <a:cubicBezTo>
                    <a:pt x="827" y="92"/>
                    <a:pt x="835" y="84"/>
                    <a:pt x="835" y="75"/>
                  </a:cubicBezTo>
                  <a:cubicBezTo>
                    <a:pt x="835" y="17"/>
                    <a:pt x="835" y="17"/>
                    <a:pt x="835" y="17"/>
                  </a:cubicBezTo>
                  <a:cubicBezTo>
                    <a:pt x="835" y="7"/>
                    <a:pt x="827" y="0"/>
                    <a:pt x="818" y="0"/>
                  </a:cubicBezTo>
                  <a:close/>
                  <a:moveTo>
                    <a:pt x="822" y="84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14" y="84"/>
                    <a:pt x="13" y="83"/>
                    <a:pt x="13" y="81"/>
                  </a:cubicBezTo>
                  <a:cubicBezTo>
                    <a:pt x="13" y="79"/>
                    <a:pt x="14" y="78"/>
                    <a:pt x="16" y="78"/>
                  </a:cubicBezTo>
                  <a:cubicBezTo>
                    <a:pt x="822" y="78"/>
                    <a:pt x="822" y="78"/>
                    <a:pt x="822" y="78"/>
                  </a:cubicBezTo>
                  <a:cubicBezTo>
                    <a:pt x="823" y="78"/>
                    <a:pt x="825" y="79"/>
                    <a:pt x="825" y="81"/>
                  </a:cubicBezTo>
                  <a:cubicBezTo>
                    <a:pt x="825" y="83"/>
                    <a:pt x="823" y="84"/>
                    <a:pt x="822" y="84"/>
                  </a:cubicBezTo>
                  <a:close/>
                  <a:moveTo>
                    <a:pt x="822" y="70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4" y="70"/>
                    <a:pt x="13" y="69"/>
                    <a:pt x="13" y="67"/>
                  </a:cubicBezTo>
                  <a:cubicBezTo>
                    <a:pt x="13" y="65"/>
                    <a:pt x="14" y="64"/>
                    <a:pt x="16" y="64"/>
                  </a:cubicBezTo>
                  <a:cubicBezTo>
                    <a:pt x="822" y="64"/>
                    <a:pt x="822" y="64"/>
                    <a:pt x="822" y="64"/>
                  </a:cubicBezTo>
                  <a:cubicBezTo>
                    <a:pt x="823" y="64"/>
                    <a:pt x="825" y="65"/>
                    <a:pt x="825" y="67"/>
                  </a:cubicBezTo>
                  <a:cubicBezTo>
                    <a:pt x="825" y="69"/>
                    <a:pt x="823" y="70"/>
                    <a:pt x="822" y="70"/>
                  </a:cubicBezTo>
                  <a:close/>
                  <a:moveTo>
                    <a:pt x="818" y="103"/>
                  </a:moveTo>
                  <a:cubicBezTo>
                    <a:pt x="17" y="103"/>
                    <a:pt x="17" y="103"/>
                    <a:pt x="17" y="103"/>
                  </a:cubicBezTo>
                  <a:cubicBezTo>
                    <a:pt x="7" y="103"/>
                    <a:pt x="0" y="110"/>
                    <a:pt x="0" y="1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40"/>
                    <a:pt x="7" y="248"/>
                    <a:pt x="17" y="248"/>
                  </a:cubicBezTo>
                  <a:cubicBezTo>
                    <a:pt x="818" y="248"/>
                    <a:pt x="818" y="248"/>
                    <a:pt x="818" y="248"/>
                  </a:cubicBezTo>
                  <a:cubicBezTo>
                    <a:pt x="827" y="248"/>
                    <a:pt x="835" y="240"/>
                    <a:pt x="835" y="231"/>
                  </a:cubicBezTo>
                  <a:cubicBezTo>
                    <a:pt x="835" y="120"/>
                    <a:pt x="835" y="120"/>
                    <a:pt x="835" y="120"/>
                  </a:cubicBezTo>
                  <a:cubicBezTo>
                    <a:pt x="835" y="110"/>
                    <a:pt x="827" y="103"/>
                    <a:pt x="818" y="103"/>
                  </a:cubicBezTo>
                  <a:close/>
                  <a:moveTo>
                    <a:pt x="314" y="183"/>
                  </a:moveTo>
                  <a:cubicBezTo>
                    <a:pt x="314" y="187"/>
                    <a:pt x="310" y="191"/>
                    <a:pt x="305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296" y="191"/>
                    <a:pt x="292" y="187"/>
                    <a:pt x="292" y="183"/>
                  </a:cubicBezTo>
                  <a:cubicBezTo>
                    <a:pt x="292" y="178"/>
                    <a:pt x="292" y="178"/>
                    <a:pt x="292" y="178"/>
                  </a:cubicBezTo>
                  <a:cubicBezTo>
                    <a:pt x="292" y="174"/>
                    <a:pt x="296" y="170"/>
                    <a:pt x="301" y="170"/>
                  </a:cubicBezTo>
                  <a:cubicBezTo>
                    <a:pt x="305" y="170"/>
                    <a:pt x="305" y="170"/>
                    <a:pt x="305" y="170"/>
                  </a:cubicBezTo>
                  <a:cubicBezTo>
                    <a:pt x="310" y="170"/>
                    <a:pt x="314" y="174"/>
                    <a:pt x="314" y="178"/>
                  </a:cubicBezTo>
                  <a:lnTo>
                    <a:pt x="314" y="183"/>
                  </a:lnTo>
                  <a:close/>
                  <a:moveTo>
                    <a:pt x="350" y="183"/>
                  </a:moveTo>
                  <a:cubicBezTo>
                    <a:pt x="350" y="187"/>
                    <a:pt x="347" y="191"/>
                    <a:pt x="342" y="191"/>
                  </a:cubicBezTo>
                  <a:cubicBezTo>
                    <a:pt x="338" y="191"/>
                    <a:pt x="338" y="191"/>
                    <a:pt x="338" y="191"/>
                  </a:cubicBezTo>
                  <a:cubicBezTo>
                    <a:pt x="333" y="191"/>
                    <a:pt x="329" y="187"/>
                    <a:pt x="329" y="183"/>
                  </a:cubicBezTo>
                  <a:cubicBezTo>
                    <a:pt x="329" y="178"/>
                    <a:pt x="329" y="178"/>
                    <a:pt x="329" y="178"/>
                  </a:cubicBezTo>
                  <a:cubicBezTo>
                    <a:pt x="329" y="174"/>
                    <a:pt x="333" y="170"/>
                    <a:pt x="338" y="170"/>
                  </a:cubicBezTo>
                  <a:cubicBezTo>
                    <a:pt x="342" y="170"/>
                    <a:pt x="342" y="170"/>
                    <a:pt x="342" y="170"/>
                  </a:cubicBezTo>
                  <a:cubicBezTo>
                    <a:pt x="347" y="170"/>
                    <a:pt x="350" y="174"/>
                    <a:pt x="350" y="178"/>
                  </a:cubicBezTo>
                  <a:lnTo>
                    <a:pt x="350" y="183"/>
                  </a:lnTo>
                  <a:close/>
                  <a:moveTo>
                    <a:pt x="387" y="183"/>
                  </a:moveTo>
                  <a:cubicBezTo>
                    <a:pt x="387" y="187"/>
                    <a:pt x="384" y="191"/>
                    <a:pt x="379" y="191"/>
                  </a:cubicBezTo>
                  <a:cubicBezTo>
                    <a:pt x="375" y="191"/>
                    <a:pt x="375" y="191"/>
                    <a:pt x="375" y="191"/>
                  </a:cubicBezTo>
                  <a:cubicBezTo>
                    <a:pt x="370" y="191"/>
                    <a:pt x="366" y="187"/>
                    <a:pt x="366" y="183"/>
                  </a:cubicBezTo>
                  <a:cubicBezTo>
                    <a:pt x="366" y="178"/>
                    <a:pt x="366" y="178"/>
                    <a:pt x="366" y="178"/>
                  </a:cubicBezTo>
                  <a:cubicBezTo>
                    <a:pt x="366" y="174"/>
                    <a:pt x="370" y="170"/>
                    <a:pt x="375" y="170"/>
                  </a:cubicBezTo>
                  <a:cubicBezTo>
                    <a:pt x="379" y="170"/>
                    <a:pt x="379" y="170"/>
                    <a:pt x="379" y="170"/>
                  </a:cubicBezTo>
                  <a:cubicBezTo>
                    <a:pt x="384" y="170"/>
                    <a:pt x="387" y="174"/>
                    <a:pt x="387" y="178"/>
                  </a:cubicBezTo>
                  <a:lnTo>
                    <a:pt x="387" y="183"/>
                  </a:lnTo>
                  <a:close/>
                  <a:moveTo>
                    <a:pt x="424" y="183"/>
                  </a:moveTo>
                  <a:cubicBezTo>
                    <a:pt x="424" y="187"/>
                    <a:pt x="420" y="191"/>
                    <a:pt x="416" y="191"/>
                  </a:cubicBezTo>
                  <a:cubicBezTo>
                    <a:pt x="412" y="191"/>
                    <a:pt x="412" y="191"/>
                    <a:pt x="412" y="191"/>
                  </a:cubicBezTo>
                  <a:cubicBezTo>
                    <a:pt x="407" y="191"/>
                    <a:pt x="403" y="187"/>
                    <a:pt x="403" y="183"/>
                  </a:cubicBezTo>
                  <a:cubicBezTo>
                    <a:pt x="403" y="178"/>
                    <a:pt x="403" y="178"/>
                    <a:pt x="403" y="178"/>
                  </a:cubicBezTo>
                  <a:cubicBezTo>
                    <a:pt x="403" y="174"/>
                    <a:pt x="407" y="170"/>
                    <a:pt x="412" y="170"/>
                  </a:cubicBezTo>
                  <a:cubicBezTo>
                    <a:pt x="416" y="170"/>
                    <a:pt x="416" y="170"/>
                    <a:pt x="416" y="170"/>
                  </a:cubicBezTo>
                  <a:cubicBezTo>
                    <a:pt x="420" y="170"/>
                    <a:pt x="424" y="174"/>
                    <a:pt x="424" y="178"/>
                  </a:cubicBezTo>
                  <a:lnTo>
                    <a:pt x="424" y="183"/>
                  </a:lnTo>
                  <a:close/>
                  <a:moveTo>
                    <a:pt x="461" y="183"/>
                  </a:moveTo>
                  <a:cubicBezTo>
                    <a:pt x="461" y="187"/>
                    <a:pt x="457" y="191"/>
                    <a:pt x="453" y="191"/>
                  </a:cubicBezTo>
                  <a:cubicBezTo>
                    <a:pt x="449" y="191"/>
                    <a:pt x="449" y="191"/>
                    <a:pt x="449" y="191"/>
                  </a:cubicBezTo>
                  <a:cubicBezTo>
                    <a:pt x="444" y="191"/>
                    <a:pt x="440" y="187"/>
                    <a:pt x="440" y="183"/>
                  </a:cubicBezTo>
                  <a:cubicBezTo>
                    <a:pt x="440" y="178"/>
                    <a:pt x="440" y="178"/>
                    <a:pt x="440" y="178"/>
                  </a:cubicBezTo>
                  <a:cubicBezTo>
                    <a:pt x="440" y="174"/>
                    <a:pt x="444" y="170"/>
                    <a:pt x="449" y="170"/>
                  </a:cubicBezTo>
                  <a:cubicBezTo>
                    <a:pt x="453" y="170"/>
                    <a:pt x="453" y="170"/>
                    <a:pt x="453" y="170"/>
                  </a:cubicBezTo>
                  <a:cubicBezTo>
                    <a:pt x="457" y="170"/>
                    <a:pt x="461" y="174"/>
                    <a:pt x="461" y="178"/>
                  </a:cubicBezTo>
                  <a:lnTo>
                    <a:pt x="461" y="183"/>
                  </a:lnTo>
                  <a:close/>
                  <a:moveTo>
                    <a:pt x="675" y="186"/>
                  </a:moveTo>
                  <a:cubicBezTo>
                    <a:pt x="675" y="192"/>
                    <a:pt x="670" y="197"/>
                    <a:pt x="664" y="197"/>
                  </a:cubicBezTo>
                  <a:cubicBezTo>
                    <a:pt x="521" y="197"/>
                    <a:pt x="521" y="197"/>
                    <a:pt x="521" y="197"/>
                  </a:cubicBezTo>
                  <a:cubicBezTo>
                    <a:pt x="515" y="197"/>
                    <a:pt x="510" y="192"/>
                    <a:pt x="510" y="186"/>
                  </a:cubicBezTo>
                  <a:cubicBezTo>
                    <a:pt x="510" y="175"/>
                    <a:pt x="510" y="175"/>
                    <a:pt x="510" y="175"/>
                  </a:cubicBezTo>
                  <a:cubicBezTo>
                    <a:pt x="510" y="169"/>
                    <a:pt x="515" y="164"/>
                    <a:pt x="521" y="164"/>
                  </a:cubicBezTo>
                  <a:cubicBezTo>
                    <a:pt x="664" y="164"/>
                    <a:pt x="664" y="164"/>
                    <a:pt x="664" y="164"/>
                  </a:cubicBezTo>
                  <a:cubicBezTo>
                    <a:pt x="670" y="164"/>
                    <a:pt x="675" y="169"/>
                    <a:pt x="675" y="175"/>
                  </a:cubicBezTo>
                  <a:lnTo>
                    <a:pt x="675" y="186"/>
                  </a:lnTo>
                  <a:close/>
                  <a:moveTo>
                    <a:pt x="768" y="211"/>
                  </a:moveTo>
                  <a:cubicBezTo>
                    <a:pt x="751" y="211"/>
                    <a:pt x="737" y="197"/>
                    <a:pt x="737" y="181"/>
                  </a:cubicBezTo>
                  <a:cubicBezTo>
                    <a:pt x="737" y="164"/>
                    <a:pt x="751" y="150"/>
                    <a:pt x="768" y="150"/>
                  </a:cubicBezTo>
                  <a:cubicBezTo>
                    <a:pt x="784" y="150"/>
                    <a:pt x="798" y="164"/>
                    <a:pt x="798" y="181"/>
                  </a:cubicBezTo>
                  <a:cubicBezTo>
                    <a:pt x="798" y="197"/>
                    <a:pt x="784" y="211"/>
                    <a:pt x="768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81512" y="531609"/>
            <a:ext cx="859719" cy="1029253"/>
            <a:chOff x="3410434" y="2679556"/>
            <a:chExt cx="669632" cy="801476"/>
          </a:xfrm>
        </p:grpSpPr>
        <p:sp>
          <p:nvSpPr>
            <p:cNvPr id="143" name="Freeform 19"/>
            <p:cNvSpPr>
              <a:spLocks noEditPoints="1"/>
            </p:cNvSpPr>
            <p:nvPr/>
          </p:nvSpPr>
          <p:spPr bwMode="auto">
            <a:xfrm>
              <a:off x="3527670" y="2679556"/>
              <a:ext cx="434897" cy="464634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sp>
        <p:nvSpPr>
          <p:cNvPr id="149" name="Rounded Rectangle 148"/>
          <p:cNvSpPr>
            <a:spLocks noChangeAspect="1"/>
          </p:cNvSpPr>
          <p:nvPr/>
        </p:nvSpPr>
        <p:spPr>
          <a:xfrm>
            <a:off x="1621876" y="939547"/>
            <a:ext cx="1936841" cy="1228816"/>
          </a:xfrm>
          <a:prstGeom prst="roundRect">
            <a:avLst>
              <a:gd name="adj" fmla="val 24315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8" name="Freeform 32"/>
          <p:cNvSpPr>
            <a:spLocks noEditPoints="1"/>
          </p:cNvSpPr>
          <p:nvPr/>
        </p:nvSpPr>
        <p:spPr bwMode="auto">
          <a:xfrm>
            <a:off x="5549253" y="388101"/>
            <a:ext cx="619079" cy="143511"/>
          </a:xfrm>
          <a:custGeom>
            <a:avLst/>
            <a:gdLst>
              <a:gd name="T0" fmla="*/ 522 w 554"/>
              <a:gd name="T1" fmla="*/ 0 h 128"/>
              <a:gd name="T2" fmla="*/ 32 w 554"/>
              <a:gd name="T3" fmla="*/ 0 h 128"/>
              <a:gd name="T4" fmla="*/ 0 w 554"/>
              <a:gd name="T5" fmla="*/ 32 h 128"/>
              <a:gd name="T6" fmla="*/ 0 w 554"/>
              <a:gd name="T7" fmla="*/ 96 h 128"/>
              <a:gd name="T8" fmla="*/ 32 w 554"/>
              <a:gd name="T9" fmla="*/ 128 h 128"/>
              <a:gd name="T10" fmla="*/ 522 w 554"/>
              <a:gd name="T11" fmla="*/ 128 h 128"/>
              <a:gd name="T12" fmla="*/ 554 w 554"/>
              <a:gd name="T13" fmla="*/ 96 h 128"/>
              <a:gd name="T14" fmla="*/ 554 w 554"/>
              <a:gd name="T15" fmla="*/ 32 h 128"/>
              <a:gd name="T16" fmla="*/ 522 w 554"/>
              <a:gd name="T17" fmla="*/ 0 h 128"/>
              <a:gd name="T18" fmla="*/ 277 w 554"/>
              <a:gd name="T19" fmla="*/ 106 h 128"/>
              <a:gd name="T20" fmla="*/ 234 w 554"/>
              <a:gd name="T21" fmla="*/ 64 h 128"/>
              <a:gd name="T22" fmla="*/ 277 w 554"/>
              <a:gd name="T23" fmla="*/ 21 h 128"/>
              <a:gd name="T24" fmla="*/ 320 w 554"/>
              <a:gd name="T25" fmla="*/ 64 h 128"/>
              <a:gd name="T26" fmla="*/ 277 w 554"/>
              <a:gd name="T27" fmla="*/ 10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4" h="128">
                <a:moveTo>
                  <a:pt x="522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13"/>
                  <a:pt x="14" y="128"/>
                  <a:pt x="32" y="128"/>
                </a:cubicBezTo>
                <a:cubicBezTo>
                  <a:pt x="522" y="128"/>
                  <a:pt x="522" y="128"/>
                  <a:pt x="522" y="128"/>
                </a:cubicBezTo>
                <a:cubicBezTo>
                  <a:pt x="540" y="128"/>
                  <a:pt x="554" y="113"/>
                  <a:pt x="554" y="96"/>
                </a:cubicBezTo>
                <a:cubicBezTo>
                  <a:pt x="554" y="32"/>
                  <a:pt x="554" y="32"/>
                  <a:pt x="554" y="32"/>
                </a:cubicBezTo>
                <a:cubicBezTo>
                  <a:pt x="554" y="14"/>
                  <a:pt x="540" y="0"/>
                  <a:pt x="522" y="0"/>
                </a:cubicBezTo>
                <a:close/>
                <a:moveTo>
                  <a:pt x="277" y="106"/>
                </a:moveTo>
                <a:cubicBezTo>
                  <a:pt x="254" y="106"/>
                  <a:pt x="234" y="87"/>
                  <a:pt x="234" y="64"/>
                </a:cubicBezTo>
                <a:cubicBezTo>
                  <a:pt x="234" y="40"/>
                  <a:pt x="254" y="21"/>
                  <a:pt x="277" y="21"/>
                </a:cubicBezTo>
                <a:cubicBezTo>
                  <a:pt x="301" y="21"/>
                  <a:pt x="320" y="40"/>
                  <a:pt x="320" y="64"/>
                </a:cubicBezTo>
                <a:cubicBezTo>
                  <a:pt x="320" y="87"/>
                  <a:pt x="301" y="106"/>
                  <a:pt x="277" y="106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6930851" y="3857425"/>
            <a:ext cx="1011875" cy="1034433"/>
            <a:chOff x="3589813" y="2686196"/>
            <a:chExt cx="1011875" cy="1033515"/>
          </a:xfrm>
        </p:grpSpPr>
        <p:grpSp>
          <p:nvGrpSpPr>
            <p:cNvPr id="156" name="Group 155"/>
            <p:cNvGrpSpPr/>
            <p:nvPr/>
          </p:nvGrpSpPr>
          <p:grpSpPr>
            <a:xfrm>
              <a:off x="3850481" y="2686196"/>
              <a:ext cx="490538" cy="488950"/>
              <a:chOff x="3836988" y="2997200"/>
              <a:chExt cx="490538" cy="488950"/>
            </a:xfrm>
          </p:grpSpPr>
          <p:sp>
            <p:nvSpPr>
              <p:cNvPr id="158" name="Freeform 113"/>
              <p:cNvSpPr>
                <a:spLocks/>
              </p:cNvSpPr>
              <p:nvPr/>
            </p:nvSpPr>
            <p:spPr bwMode="auto">
              <a:xfrm>
                <a:off x="3836988" y="2997200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59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60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61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62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63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64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3589813" y="3170818"/>
              <a:ext cx="1011875" cy="54889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BIG-IP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Local Traffic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Manager </a:t>
              </a:r>
              <a:endParaRPr lang="en-US" sz="1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9835" y="5223087"/>
            <a:ext cx="1976908" cy="1318415"/>
            <a:chOff x="389835" y="5223086"/>
            <a:chExt cx="1976908" cy="1318415"/>
          </a:xfrm>
        </p:grpSpPr>
        <p:grpSp>
          <p:nvGrpSpPr>
            <p:cNvPr id="145" name="Group 144"/>
            <p:cNvGrpSpPr/>
            <p:nvPr/>
          </p:nvGrpSpPr>
          <p:grpSpPr>
            <a:xfrm>
              <a:off x="389835" y="5223086"/>
              <a:ext cx="1976908" cy="1246660"/>
              <a:chOff x="2679804" y="612740"/>
              <a:chExt cx="1976908" cy="1246660"/>
            </a:xfrm>
          </p:grpSpPr>
          <p:sp>
            <p:nvSpPr>
              <p:cNvPr id="147" name="Rounded Rectangle 146"/>
              <p:cNvSpPr>
                <a:spLocks noChangeAspect="1"/>
              </p:cNvSpPr>
              <p:nvPr/>
            </p:nvSpPr>
            <p:spPr>
              <a:xfrm>
                <a:off x="2679804" y="715236"/>
                <a:ext cx="1976908" cy="1144164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ounded Rectangle 153"/>
              <p:cNvSpPr>
                <a:spLocks noChangeAspect="1"/>
              </p:cNvSpPr>
              <p:nvPr/>
            </p:nvSpPr>
            <p:spPr>
              <a:xfrm>
                <a:off x="2986486" y="612740"/>
                <a:ext cx="1363545" cy="180166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Neutron Server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5" name="Freeform 32"/>
            <p:cNvSpPr>
              <a:spLocks noEditPoints="1"/>
            </p:cNvSpPr>
            <p:nvPr/>
          </p:nvSpPr>
          <p:spPr bwMode="auto">
            <a:xfrm>
              <a:off x="1068750" y="6397991"/>
              <a:ext cx="619079" cy="143510"/>
            </a:xfrm>
            <a:custGeom>
              <a:avLst/>
              <a:gdLst>
                <a:gd name="T0" fmla="*/ 522 w 554"/>
                <a:gd name="T1" fmla="*/ 0 h 128"/>
                <a:gd name="T2" fmla="*/ 32 w 554"/>
                <a:gd name="T3" fmla="*/ 0 h 128"/>
                <a:gd name="T4" fmla="*/ 0 w 554"/>
                <a:gd name="T5" fmla="*/ 32 h 128"/>
                <a:gd name="T6" fmla="*/ 0 w 554"/>
                <a:gd name="T7" fmla="*/ 96 h 128"/>
                <a:gd name="T8" fmla="*/ 32 w 554"/>
                <a:gd name="T9" fmla="*/ 128 h 128"/>
                <a:gd name="T10" fmla="*/ 522 w 554"/>
                <a:gd name="T11" fmla="*/ 128 h 128"/>
                <a:gd name="T12" fmla="*/ 554 w 554"/>
                <a:gd name="T13" fmla="*/ 96 h 128"/>
                <a:gd name="T14" fmla="*/ 554 w 554"/>
                <a:gd name="T15" fmla="*/ 32 h 128"/>
                <a:gd name="T16" fmla="*/ 522 w 554"/>
                <a:gd name="T17" fmla="*/ 0 h 128"/>
                <a:gd name="T18" fmla="*/ 277 w 554"/>
                <a:gd name="T19" fmla="*/ 106 h 128"/>
                <a:gd name="T20" fmla="*/ 234 w 554"/>
                <a:gd name="T21" fmla="*/ 64 h 128"/>
                <a:gd name="T22" fmla="*/ 277 w 554"/>
                <a:gd name="T23" fmla="*/ 21 h 128"/>
                <a:gd name="T24" fmla="*/ 320 w 554"/>
                <a:gd name="T25" fmla="*/ 64 h 128"/>
                <a:gd name="T26" fmla="*/ 277 w 554"/>
                <a:gd name="T27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4" h="128">
                  <a:moveTo>
                    <a:pt x="52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3"/>
                    <a:pt x="14" y="128"/>
                    <a:pt x="32" y="128"/>
                  </a:cubicBezTo>
                  <a:cubicBezTo>
                    <a:pt x="522" y="128"/>
                    <a:pt x="522" y="128"/>
                    <a:pt x="522" y="128"/>
                  </a:cubicBezTo>
                  <a:cubicBezTo>
                    <a:pt x="540" y="128"/>
                    <a:pt x="554" y="113"/>
                    <a:pt x="554" y="96"/>
                  </a:cubicBezTo>
                  <a:cubicBezTo>
                    <a:pt x="554" y="32"/>
                    <a:pt x="554" y="32"/>
                    <a:pt x="554" y="32"/>
                  </a:cubicBezTo>
                  <a:cubicBezTo>
                    <a:pt x="554" y="14"/>
                    <a:pt x="540" y="0"/>
                    <a:pt x="522" y="0"/>
                  </a:cubicBezTo>
                  <a:close/>
                  <a:moveTo>
                    <a:pt x="277" y="106"/>
                  </a:moveTo>
                  <a:cubicBezTo>
                    <a:pt x="254" y="106"/>
                    <a:pt x="234" y="87"/>
                    <a:pt x="234" y="64"/>
                  </a:cubicBezTo>
                  <a:cubicBezTo>
                    <a:pt x="234" y="40"/>
                    <a:pt x="254" y="21"/>
                    <a:pt x="277" y="21"/>
                  </a:cubicBezTo>
                  <a:cubicBezTo>
                    <a:pt x="301" y="21"/>
                    <a:pt x="320" y="40"/>
                    <a:pt x="320" y="64"/>
                  </a:cubicBezTo>
                  <a:cubicBezTo>
                    <a:pt x="320" y="87"/>
                    <a:pt x="301" y="106"/>
                    <a:pt x="277" y="10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08756" y="2503614"/>
            <a:ext cx="1140110" cy="906396"/>
            <a:chOff x="511271" y="3162300"/>
            <a:chExt cx="855305" cy="679797"/>
          </a:xfrm>
        </p:grpSpPr>
        <p:sp>
          <p:nvSpPr>
            <p:cNvPr id="150" name="Freeform 54"/>
            <p:cNvSpPr>
              <a:spLocks noEditPoints="1"/>
            </p:cNvSpPr>
            <p:nvPr/>
          </p:nvSpPr>
          <p:spPr bwMode="auto">
            <a:xfrm>
              <a:off x="664286" y="3162300"/>
              <a:ext cx="549275" cy="365125"/>
            </a:xfrm>
            <a:custGeom>
              <a:avLst/>
              <a:gdLst>
                <a:gd name="T0" fmla="*/ 506 w 609"/>
                <a:gd name="T1" fmla="*/ 67 h 406"/>
                <a:gd name="T2" fmla="*/ 449 w 609"/>
                <a:gd name="T3" fmla="*/ 0 h 406"/>
                <a:gd name="T4" fmla="*/ 160 w 609"/>
                <a:gd name="T5" fmla="*/ 57 h 406"/>
                <a:gd name="T6" fmla="*/ 134 w 609"/>
                <a:gd name="T7" fmla="*/ 63 h 406"/>
                <a:gd name="T8" fmla="*/ 76 w 609"/>
                <a:gd name="T9" fmla="*/ 135 h 406"/>
                <a:gd name="T10" fmla="*/ 0 w 609"/>
                <a:gd name="T11" fmla="*/ 193 h 406"/>
                <a:gd name="T12" fmla="*/ 58 w 609"/>
                <a:gd name="T13" fmla="*/ 338 h 406"/>
                <a:gd name="T14" fmla="*/ 104 w 609"/>
                <a:gd name="T15" fmla="*/ 349 h 406"/>
                <a:gd name="T16" fmla="*/ 392 w 609"/>
                <a:gd name="T17" fmla="*/ 406 h 406"/>
                <a:gd name="T18" fmla="*/ 449 w 609"/>
                <a:gd name="T19" fmla="*/ 343 h 406"/>
                <a:gd name="T20" fmla="*/ 534 w 609"/>
                <a:gd name="T21" fmla="*/ 285 h 406"/>
                <a:gd name="T22" fmla="*/ 552 w 609"/>
                <a:gd name="T23" fmla="*/ 270 h 406"/>
                <a:gd name="T24" fmla="*/ 609 w 609"/>
                <a:gd name="T25" fmla="*/ 125 h 406"/>
                <a:gd name="T26" fmla="*/ 582 w 609"/>
                <a:gd name="T27" fmla="*/ 213 h 406"/>
                <a:gd name="T28" fmla="*/ 518 w 609"/>
                <a:gd name="T29" fmla="*/ 243 h 406"/>
                <a:gd name="T30" fmla="*/ 505 w 609"/>
                <a:gd name="T31" fmla="*/ 260 h 406"/>
                <a:gd name="T32" fmla="*/ 506 w 609"/>
                <a:gd name="T33" fmla="*/ 285 h 406"/>
                <a:gd name="T34" fmla="*/ 436 w 609"/>
                <a:gd name="T35" fmla="*/ 315 h 406"/>
                <a:gd name="T36" fmla="*/ 422 w 609"/>
                <a:gd name="T37" fmla="*/ 349 h 406"/>
                <a:gd name="T38" fmla="*/ 161 w 609"/>
                <a:gd name="T39" fmla="*/ 378 h 406"/>
                <a:gd name="T40" fmla="*/ 132 w 609"/>
                <a:gd name="T41" fmla="*/ 324 h 406"/>
                <a:gd name="T42" fmla="*/ 58 w 609"/>
                <a:gd name="T43" fmla="*/ 310 h 406"/>
                <a:gd name="T44" fmla="*/ 28 w 609"/>
                <a:gd name="T45" fmla="*/ 193 h 406"/>
                <a:gd name="T46" fmla="*/ 92 w 609"/>
                <a:gd name="T47" fmla="*/ 163 h 406"/>
                <a:gd name="T48" fmla="*/ 105 w 609"/>
                <a:gd name="T49" fmla="*/ 146 h 406"/>
                <a:gd name="T50" fmla="*/ 104 w 609"/>
                <a:gd name="T51" fmla="*/ 120 h 406"/>
                <a:gd name="T52" fmla="*/ 174 w 609"/>
                <a:gd name="T53" fmla="*/ 91 h 406"/>
                <a:gd name="T54" fmla="*/ 188 w 609"/>
                <a:gd name="T55" fmla="*/ 57 h 406"/>
                <a:gd name="T56" fmla="*/ 449 w 609"/>
                <a:gd name="T57" fmla="*/ 27 h 406"/>
                <a:gd name="T58" fmla="*/ 478 w 609"/>
                <a:gd name="T59" fmla="*/ 81 h 406"/>
                <a:gd name="T60" fmla="*/ 552 w 609"/>
                <a:gd name="T61" fmla="*/ 95 h 406"/>
                <a:gd name="T62" fmla="*/ 582 w 609"/>
                <a:gd name="T63" fmla="*/ 21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9" h="406">
                  <a:moveTo>
                    <a:pt x="552" y="67"/>
                  </a:moveTo>
                  <a:cubicBezTo>
                    <a:pt x="506" y="67"/>
                    <a:pt x="506" y="67"/>
                    <a:pt x="506" y="67"/>
                  </a:cubicBezTo>
                  <a:cubicBezTo>
                    <a:pt x="506" y="57"/>
                    <a:pt x="506" y="57"/>
                    <a:pt x="506" y="57"/>
                  </a:cubicBezTo>
                  <a:cubicBezTo>
                    <a:pt x="506" y="25"/>
                    <a:pt x="480" y="0"/>
                    <a:pt x="44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86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02" y="63"/>
                    <a:pt x="76" y="89"/>
                    <a:pt x="76" y="120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26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6" y="338"/>
                    <a:pt x="58" y="338"/>
                  </a:cubicBezTo>
                  <a:cubicBezTo>
                    <a:pt x="104" y="338"/>
                    <a:pt x="104" y="338"/>
                    <a:pt x="104" y="338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4" y="380"/>
                    <a:pt x="130" y="406"/>
                    <a:pt x="161" y="406"/>
                  </a:cubicBezTo>
                  <a:cubicBezTo>
                    <a:pt x="392" y="406"/>
                    <a:pt x="392" y="406"/>
                    <a:pt x="392" y="406"/>
                  </a:cubicBezTo>
                  <a:cubicBezTo>
                    <a:pt x="424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8" y="343"/>
                    <a:pt x="534" y="317"/>
                    <a:pt x="534" y="285"/>
                  </a:cubicBezTo>
                  <a:cubicBezTo>
                    <a:pt x="534" y="270"/>
                    <a:pt x="534" y="270"/>
                    <a:pt x="534" y="270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84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4" y="67"/>
                    <a:pt x="552" y="67"/>
                  </a:cubicBezTo>
                  <a:close/>
                  <a:moveTo>
                    <a:pt x="582" y="213"/>
                  </a:moveTo>
                  <a:cubicBezTo>
                    <a:pt x="582" y="229"/>
                    <a:pt x="568" y="243"/>
                    <a:pt x="552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4" y="243"/>
                    <a:pt x="510" y="245"/>
                    <a:pt x="507" y="248"/>
                  </a:cubicBezTo>
                  <a:cubicBezTo>
                    <a:pt x="505" y="251"/>
                    <a:pt x="504" y="256"/>
                    <a:pt x="505" y="260"/>
                  </a:cubicBezTo>
                  <a:cubicBezTo>
                    <a:pt x="506" y="263"/>
                    <a:pt x="506" y="265"/>
                    <a:pt x="506" y="267"/>
                  </a:cubicBezTo>
                  <a:cubicBezTo>
                    <a:pt x="506" y="285"/>
                    <a:pt x="506" y="285"/>
                    <a:pt x="506" y="285"/>
                  </a:cubicBezTo>
                  <a:cubicBezTo>
                    <a:pt x="506" y="302"/>
                    <a:pt x="493" y="315"/>
                    <a:pt x="476" y="315"/>
                  </a:cubicBezTo>
                  <a:cubicBezTo>
                    <a:pt x="436" y="315"/>
                    <a:pt x="436" y="315"/>
                    <a:pt x="436" y="315"/>
                  </a:cubicBezTo>
                  <a:cubicBezTo>
                    <a:pt x="428" y="315"/>
                    <a:pt x="422" y="321"/>
                    <a:pt x="422" y="329"/>
                  </a:cubicBezTo>
                  <a:cubicBezTo>
                    <a:pt x="422" y="349"/>
                    <a:pt x="422" y="349"/>
                    <a:pt x="422" y="349"/>
                  </a:cubicBezTo>
                  <a:cubicBezTo>
                    <a:pt x="422" y="365"/>
                    <a:pt x="408" y="378"/>
                    <a:pt x="392" y="378"/>
                  </a:cubicBezTo>
                  <a:cubicBezTo>
                    <a:pt x="161" y="378"/>
                    <a:pt x="161" y="378"/>
                    <a:pt x="161" y="378"/>
                  </a:cubicBezTo>
                  <a:cubicBezTo>
                    <a:pt x="145" y="378"/>
                    <a:pt x="132" y="365"/>
                    <a:pt x="132" y="349"/>
                  </a:cubicBezTo>
                  <a:cubicBezTo>
                    <a:pt x="132" y="324"/>
                    <a:pt x="132" y="324"/>
                    <a:pt x="132" y="324"/>
                  </a:cubicBezTo>
                  <a:cubicBezTo>
                    <a:pt x="132" y="317"/>
                    <a:pt x="125" y="310"/>
                    <a:pt x="118" y="310"/>
                  </a:cubicBezTo>
                  <a:cubicBezTo>
                    <a:pt x="58" y="310"/>
                    <a:pt x="58" y="310"/>
                    <a:pt x="58" y="310"/>
                  </a:cubicBezTo>
                  <a:cubicBezTo>
                    <a:pt x="41" y="310"/>
                    <a:pt x="28" y="297"/>
                    <a:pt x="28" y="281"/>
                  </a:cubicBezTo>
                  <a:cubicBezTo>
                    <a:pt x="28" y="193"/>
                    <a:pt x="28" y="193"/>
                    <a:pt x="28" y="193"/>
                  </a:cubicBezTo>
                  <a:cubicBezTo>
                    <a:pt x="28" y="176"/>
                    <a:pt x="41" y="163"/>
                    <a:pt x="58" y="163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6" y="163"/>
                    <a:pt x="100" y="161"/>
                    <a:pt x="103" y="158"/>
                  </a:cubicBezTo>
                  <a:cubicBezTo>
                    <a:pt x="105" y="154"/>
                    <a:pt x="106" y="150"/>
                    <a:pt x="105" y="146"/>
                  </a:cubicBezTo>
                  <a:cubicBezTo>
                    <a:pt x="104" y="143"/>
                    <a:pt x="104" y="140"/>
                    <a:pt x="104" y="13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04"/>
                    <a:pt x="117" y="91"/>
                    <a:pt x="134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82" y="91"/>
                    <a:pt x="188" y="84"/>
                    <a:pt x="188" y="77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41"/>
                    <a:pt x="201" y="27"/>
                    <a:pt x="218" y="27"/>
                  </a:cubicBezTo>
                  <a:cubicBezTo>
                    <a:pt x="449" y="27"/>
                    <a:pt x="449" y="27"/>
                    <a:pt x="449" y="27"/>
                  </a:cubicBezTo>
                  <a:cubicBezTo>
                    <a:pt x="465" y="27"/>
                    <a:pt x="478" y="41"/>
                    <a:pt x="478" y="57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78" y="89"/>
                    <a:pt x="484" y="95"/>
                    <a:pt x="492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68" y="95"/>
                    <a:pt x="582" y="109"/>
                    <a:pt x="582" y="125"/>
                  </a:cubicBezTo>
                  <a:lnTo>
                    <a:pt x="582" y="213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11271" y="3521240"/>
              <a:ext cx="855305" cy="32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Public</a:t>
              </a:r>
              <a:br>
                <a:rPr lang="en-US" sz="1200" dirty="0">
                  <a:cs typeface="Franklin Gothic Book"/>
                </a:rPr>
              </a:br>
              <a:r>
                <a:rPr lang="en-US" sz="1200" dirty="0">
                  <a:cs typeface="Franklin Gothic Book"/>
                </a:rPr>
                <a:t>Cloud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96688" y="2503614"/>
            <a:ext cx="1140110" cy="906396"/>
            <a:chOff x="1402452" y="3162300"/>
            <a:chExt cx="855305" cy="679797"/>
          </a:xfrm>
        </p:grpSpPr>
        <p:sp>
          <p:nvSpPr>
            <p:cNvPr id="153" name="Freeform 56"/>
            <p:cNvSpPr>
              <a:spLocks noEditPoints="1"/>
            </p:cNvSpPr>
            <p:nvPr/>
          </p:nvSpPr>
          <p:spPr bwMode="auto">
            <a:xfrm>
              <a:off x="1556261" y="3162300"/>
              <a:ext cx="547687" cy="365125"/>
            </a:xfrm>
            <a:custGeom>
              <a:avLst/>
              <a:gdLst>
                <a:gd name="T0" fmla="*/ 551 w 609"/>
                <a:gd name="T1" fmla="*/ 67 h 406"/>
                <a:gd name="T2" fmla="*/ 505 w 609"/>
                <a:gd name="T3" fmla="*/ 67 h 406"/>
                <a:gd name="T4" fmla="*/ 505 w 609"/>
                <a:gd name="T5" fmla="*/ 57 h 406"/>
                <a:gd name="T6" fmla="*/ 448 w 609"/>
                <a:gd name="T7" fmla="*/ 0 h 406"/>
                <a:gd name="T8" fmla="*/ 352 w 609"/>
                <a:gd name="T9" fmla="*/ 0 h 406"/>
                <a:gd name="T10" fmla="*/ 217 w 609"/>
                <a:gd name="T11" fmla="*/ 0 h 406"/>
                <a:gd name="T12" fmla="*/ 160 w 609"/>
                <a:gd name="T13" fmla="*/ 57 h 406"/>
                <a:gd name="T14" fmla="*/ 160 w 609"/>
                <a:gd name="T15" fmla="*/ 63 h 406"/>
                <a:gd name="T16" fmla="*/ 133 w 609"/>
                <a:gd name="T17" fmla="*/ 63 h 406"/>
                <a:gd name="T18" fmla="*/ 76 w 609"/>
                <a:gd name="T19" fmla="*/ 120 h 406"/>
                <a:gd name="T20" fmla="*/ 76 w 609"/>
                <a:gd name="T21" fmla="*/ 135 h 406"/>
                <a:gd name="T22" fmla="*/ 57 w 609"/>
                <a:gd name="T23" fmla="*/ 135 h 406"/>
                <a:gd name="T24" fmla="*/ 0 w 609"/>
                <a:gd name="T25" fmla="*/ 193 h 406"/>
                <a:gd name="T26" fmla="*/ 0 w 609"/>
                <a:gd name="T27" fmla="*/ 281 h 406"/>
                <a:gd name="T28" fmla="*/ 57 w 609"/>
                <a:gd name="T29" fmla="*/ 338 h 406"/>
                <a:gd name="T30" fmla="*/ 103 w 609"/>
                <a:gd name="T31" fmla="*/ 338 h 406"/>
                <a:gd name="T32" fmla="*/ 103 w 609"/>
                <a:gd name="T33" fmla="*/ 349 h 406"/>
                <a:gd name="T34" fmla="*/ 161 w 609"/>
                <a:gd name="T35" fmla="*/ 406 h 406"/>
                <a:gd name="T36" fmla="*/ 241 w 609"/>
                <a:gd name="T37" fmla="*/ 406 h 406"/>
                <a:gd name="T38" fmla="*/ 391 w 609"/>
                <a:gd name="T39" fmla="*/ 406 h 406"/>
                <a:gd name="T40" fmla="*/ 449 w 609"/>
                <a:gd name="T41" fmla="*/ 349 h 406"/>
                <a:gd name="T42" fmla="*/ 449 w 609"/>
                <a:gd name="T43" fmla="*/ 343 h 406"/>
                <a:gd name="T44" fmla="*/ 476 w 609"/>
                <a:gd name="T45" fmla="*/ 343 h 406"/>
                <a:gd name="T46" fmla="*/ 533 w 609"/>
                <a:gd name="T47" fmla="*/ 285 h 406"/>
                <a:gd name="T48" fmla="*/ 533 w 609"/>
                <a:gd name="T49" fmla="*/ 270 h 406"/>
                <a:gd name="T50" fmla="*/ 551 w 609"/>
                <a:gd name="T51" fmla="*/ 270 h 406"/>
                <a:gd name="T52" fmla="*/ 609 w 609"/>
                <a:gd name="T53" fmla="*/ 213 h 406"/>
                <a:gd name="T54" fmla="*/ 609 w 609"/>
                <a:gd name="T55" fmla="*/ 125 h 406"/>
                <a:gd name="T56" fmla="*/ 551 w 609"/>
                <a:gd name="T57" fmla="*/ 67 h 406"/>
                <a:gd name="T58" fmla="*/ 249 w 609"/>
                <a:gd name="T59" fmla="*/ 378 h 406"/>
                <a:gd name="T60" fmla="*/ 161 w 609"/>
                <a:gd name="T61" fmla="*/ 378 h 406"/>
                <a:gd name="T62" fmla="*/ 131 w 609"/>
                <a:gd name="T63" fmla="*/ 349 h 406"/>
                <a:gd name="T64" fmla="*/ 131 w 609"/>
                <a:gd name="T65" fmla="*/ 324 h 406"/>
                <a:gd name="T66" fmla="*/ 117 w 609"/>
                <a:gd name="T67" fmla="*/ 310 h 406"/>
                <a:gd name="T68" fmla="*/ 57 w 609"/>
                <a:gd name="T69" fmla="*/ 310 h 406"/>
                <a:gd name="T70" fmla="*/ 28 w 609"/>
                <a:gd name="T71" fmla="*/ 281 h 406"/>
                <a:gd name="T72" fmla="*/ 28 w 609"/>
                <a:gd name="T73" fmla="*/ 193 h 406"/>
                <a:gd name="T74" fmla="*/ 57 w 609"/>
                <a:gd name="T75" fmla="*/ 163 h 406"/>
                <a:gd name="T76" fmla="*/ 91 w 609"/>
                <a:gd name="T77" fmla="*/ 163 h 406"/>
                <a:gd name="T78" fmla="*/ 102 w 609"/>
                <a:gd name="T79" fmla="*/ 158 h 406"/>
                <a:gd name="T80" fmla="*/ 104 w 609"/>
                <a:gd name="T81" fmla="*/ 146 h 406"/>
                <a:gd name="T82" fmla="*/ 103 w 609"/>
                <a:gd name="T83" fmla="*/ 138 h 406"/>
                <a:gd name="T84" fmla="*/ 103 w 609"/>
                <a:gd name="T85" fmla="*/ 120 h 406"/>
                <a:gd name="T86" fmla="*/ 133 w 609"/>
                <a:gd name="T87" fmla="*/ 91 h 406"/>
                <a:gd name="T88" fmla="*/ 174 w 609"/>
                <a:gd name="T89" fmla="*/ 91 h 406"/>
                <a:gd name="T90" fmla="*/ 187 w 609"/>
                <a:gd name="T91" fmla="*/ 77 h 406"/>
                <a:gd name="T92" fmla="*/ 187 w 609"/>
                <a:gd name="T93" fmla="*/ 57 h 406"/>
                <a:gd name="T94" fmla="*/ 217 w 609"/>
                <a:gd name="T95" fmla="*/ 27 h 406"/>
                <a:gd name="T96" fmla="*/ 344 w 609"/>
                <a:gd name="T97" fmla="*/ 27 h 406"/>
                <a:gd name="T98" fmla="*/ 249 w 609"/>
                <a:gd name="T99" fmla="*/ 37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9" h="406">
                  <a:moveTo>
                    <a:pt x="551" y="67"/>
                  </a:moveTo>
                  <a:cubicBezTo>
                    <a:pt x="505" y="67"/>
                    <a:pt x="505" y="67"/>
                    <a:pt x="505" y="67"/>
                  </a:cubicBezTo>
                  <a:cubicBezTo>
                    <a:pt x="505" y="57"/>
                    <a:pt x="505" y="57"/>
                    <a:pt x="505" y="57"/>
                  </a:cubicBezTo>
                  <a:cubicBezTo>
                    <a:pt x="505" y="25"/>
                    <a:pt x="480" y="0"/>
                    <a:pt x="44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85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01" y="63"/>
                    <a:pt x="76" y="89"/>
                    <a:pt x="76" y="120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26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6" y="338"/>
                    <a:pt x="57" y="338"/>
                  </a:cubicBezTo>
                  <a:cubicBezTo>
                    <a:pt x="103" y="338"/>
                    <a:pt x="103" y="338"/>
                    <a:pt x="103" y="33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03" y="380"/>
                    <a:pt x="129" y="406"/>
                    <a:pt x="161" y="406"/>
                  </a:cubicBezTo>
                  <a:cubicBezTo>
                    <a:pt x="241" y="406"/>
                    <a:pt x="241" y="406"/>
                    <a:pt x="241" y="406"/>
                  </a:cubicBezTo>
                  <a:cubicBezTo>
                    <a:pt x="391" y="406"/>
                    <a:pt x="391" y="406"/>
                    <a:pt x="391" y="406"/>
                  </a:cubicBezTo>
                  <a:cubicBezTo>
                    <a:pt x="423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7" y="343"/>
                    <a:pt x="533" y="317"/>
                    <a:pt x="533" y="285"/>
                  </a:cubicBezTo>
                  <a:cubicBezTo>
                    <a:pt x="533" y="270"/>
                    <a:pt x="533" y="270"/>
                    <a:pt x="533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83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3" y="67"/>
                    <a:pt x="551" y="67"/>
                  </a:cubicBezTo>
                  <a:close/>
                  <a:moveTo>
                    <a:pt x="249" y="378"/>
                  </a:moveTo>
                  <a:cubicBezTo>
                    <a:pt x="161" y="378"/>
                    <a:pt x="161" y="378"/>
                    <a:pt x="161" y="378"/>
                  </a:cubicBezTo>
                  <a:cubicBezTo>
                    <a:pt x="144" y="378"/>
                    <a:pt x="131" y="365"/>
                    <a:pt x="131" y="349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31" y="317"/>
                    <a:pt x="125" y="310"/>
                    <a:pt x="117" y="310"/>
                  </a:cubicBezTo>
                  <a:cubicBezTo>
                    <a:pt x="57" y="310"/>
                    <a:pt x="57" y="310"/>
                    <a:pt x="57" y="310"/>
                  </a:cubicBezTo>
                  <a:cubicBezTo>
                    <a:pt x="41" y="310"/>
                    <a:pt x="28" y="297"/>
                    <a:pt x="28" y="281"/>
                  </a:cubicBezTo>
                  <a:cubicBezTo>
                    <a:pt x="28" y="193"/>
                    <a:pt x="28" y="193"/>
                    <a:pt x="28" y="193"/>
                  </a:cubicBezTo>
                  <a:cubicBezTo>
                    <a:pt x="28" y="176"/>
                    <a:pt x="41" y="163"/>
                    <a:pt x="57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5" y="163"/>
                    <a:pt x="99" y="161"/>
                    <a:pt x="102" y="158"/>
                  </a:cubicBezTo>
                  <a:cubicBezTo>
                    <a:pt x="105" y="154"/>
                    <a:pt x="105" y="150"/>
                    <a:pt x="104" y="146"/>
                  </a:cubicBezTo>
                  <a:cubicBezTo>
                    <a:pt x="104" y="143"/>
                    <a:pt x="103" y="140"/>
                    <a:pt x="103" y="138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103" y="104"/>
                    <a:pt x="117" y="91"/>
                    <a:pt x="133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81" y="91"/>
                    <a:pt x="187" y="84"/>
                    <a:pt x="187" y="77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7" y="41"/>
                    <a:pt x="201" y="27"/>
                    <a:pt x="217" y="27"/>
                  </a:cubicBezTo>
                  <a:cubicBezTo>
                    <a:pt x="344" y="27"/>
                    <a:pt x="344" y="27"/>
                    <a:pt x="344" y="27"/>
                  </a:cubicBezTo>
                  <a:lnTo>
                    <a:pt x="249" y="37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02452" y="3521240"/>
              <a:ext cx="855305" cy="32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Private/Public</a:t>
              </a:r>
              <a:br>
                <a:rPr lang="en-US" sz="1200" dirty="0">
                  <a:cs typeface="Franklin Gothic Book"/>
                </a:rPr>
              </a:br>
              <a:r>
                <a:rPr lang="en-US" sz="1200" dirty="0">
                  <a:cs typeface="Franklin Gothic Book"/>
                </a:rPr>
                <a:t>Cloud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185850" y="2503614"/>
            <a:ext cx="874290" cy="906396"/>
            <a:chOff x="2444595" y="3162300"/>
            <a:chExt cx="655888" cy="679797"/>
          </a:xfrm>
        </p:grpSpPr>
        <p:sp>
          <p:nvSpPr>
            <p:cNvPr id="168" name="Freeform 55"/>
            <p:cNvSpPr>
              <a:spLocks noEditPoints="1"/>
            </p:cNvSpPr>
            <p:nvPr/>
          </p:nvSpPr>
          <p:spPr bwMode="auto">
            <a:xfrm>
              <a:off x="2497902" y="3162300"/>
              <a:ext cx="549275" cy="365125"/>
            </a:xfrm>
            <a:custGeom>
              <a:avLst/>
              <a:gdLst>
                <a:gd name="T0" fmla="*/ 551 w 609"/>
                <a:gd name="T1" fmla="*/ 67 h 406"/>
                <a:gd name="T2" fmla="*/ 505 w 609"/>
                <a:gd name="T3" fmla="*/ 67 h 406"/>
                <a:gd name="T4" fmla="*/ 505 w 609"/>
                <a:gd name="T5" fmla="*/ 57 h 406"/>
                <a:gd name="T6" fmla="*/ 448 w 609"/>
                <a:gd name="T7" fmla="*/ 0 h 406"/>
                <a:gd name="T8" fmla="*/ 352 w 609"/>
                <a:gd name="T9" fmla="*/ 0 h 406"/>
                <a:gd name="T10" fmla="*/ 217 w 609"/>
                <a:gd name="T11" fmla="*/ 0 h 406"/>
                <a:gd name="T12" fmla="*/ 160 w 609"/>
                <a:gd name="T13" fmla="*/ 57 h 406"/>
                <a:gd name="T14" fmla="*/ 160 w 609"/>
                <a:gd name="T15" fmla="*/ 63 h 406"/>
                <a:gd name="T16" fmla="*/ 133 w 609"/>
                <a:gd name="T17" fmla="*/ 63 h 406"/>
                <a:gd name="T18" fmla="*/ 75 w 609"/>
                <a:gd name="T19" fmla="*/ 120 h 406"/>
                <a:gd name="T20" fmla="*/ 75 w 609"/>
                <a:gd name="T21" fmla="*/ 135 h 406"/>
                <a:gd name="T22" fmla="*/ 57 w 609"/>
                <a:gd name="T23" fmla="*/ 135 h 406"/>
                <a:gd name="T24" fmla="*/ 0 w 609"/>
                <a:gd name="T25" fmla="*/ 193 h 406"/>
                <a:gd name="T26" fmla="*/ 0 w 609"/>
                <a:gd name="T27" fmla="*/ 281 h 406"/>
                <a:gd name="T28" fmla="*/ 57 w 609"/>
                <a:gd name="T29" fmla="*/ 338 h 406"/>
                <a:gd name="T30" fmla="*/ 103 w 609"/>
                <a:gd name="T31" fmla="*/ 338 h 406"/>
                <a:gd name="T32" fmla="*/ 103 w 609"/>
                <a:gd name="T33" fmla="*/ 349 h 406"/>
                <a:gd name="T34" fmla="*/ 160 w 609"/>
                <a:gd name="T35" fmla="*/ 406 h 406"/>
                <a:gd name="T36" fmla="*/ 241 w 609"/>
                <a:gd name="T37" fmla="*/ 406 h 406"/>
                <a:gd name="T38" fmla="*/ 391 w 609"/>
                <a:gd name="T39" fmla="*/ 406 h 406"/>
                <a:gd name="T40" fmla="*/ 449 w 609"/>
                <a:gd name="T41" fmla="*/ 349 h 406"/>
                <a:gd name="T42" fmla="*/ 449 w 609"/>
                <a:gd name="T43" fmla="*/ 343 h 406"/>
                <a:gd name="T44" fmla="*/ 476 w 609"/>
                <a:gd name="T45" fmla="*/ 343 h 406"/>
                <a:gd name="T46" fmla="*/ 533 w 609"/>
                <a:gd name="T47" fmla="*/ 285 h 406"/>
                <a:gd name="T48" fmla="*/ 533 w 609"/>
                <a:gd name="T49" fmla="*/ 270 h 406"/>
                <a:gd name="T50" fmla="*/ 551 w 609"/>
                <a:gd name="T51" fmla="*/ 270 h 406"/>
                <a:gd name="T52" fmla="*/ 609 w 609"/>
                <a:gd name="T53" fmla="*/ 213 h 406"/>
                <a:gd name="T54" fmla="*/ 609 w 609"/>
                <a:gd name="T55" fmla="*/ 125 h 406"/>
                <a:gd name="T56" fmla="*/ 551 w 609"/>
                <a:gd name="T57" fmla="*/ 67 h 406"/>
                <a:gd name="T58" fmla="*/ 248 w 609"/>
                <a:gd name="T59" fmla="*/ 378 h 406"/>
                <a:gd name="T60" fmla="*/ 160 w 609"/>
                <a:gd name="T61" fmla="*/ 378 h 406"/>
                <a:gd name="T62" fmla="*/ 131 w 609"/>
                <a:gd name="T63" fmla="*/ 349 h 406"/>
                <a:gd name="T64" fmla="*/ 131 w 609"/>
                <a:gd name="T65" fmla="*/ 324 h 406"/>
                <a:gd name="T66" fmla="*/ 117 w 609"/>
                <a:gd name="T67" fmla="*/ 310 h 406"/>
                <a:gd name="T68" fmla="*/ 57 w 609"/>
                <a:gd name="T69" fmla="*/ 310 h 406"/>
                <a:gd name="T70" fmla="*/ 27 w 609"/>
                <a:gd name="T71" fmla="*/ 281 h 406"/>
                <a:gd name="T72" fmla="*/ 27 w 609"/>
                <a:gd name="T73" fmla="*/ 193 h 406"/>
                <a:gd name="T74" fmla="*/ 57 w 609"/>
                <a:gd name="T75" fmla="*/ 163 h 406"/>
                <a:gd name="T76" fmla="*/ 91 w 609"/>
                <a:gd name="T77" fmla="*/ 163 h 406"/>
                <a:gd name="T78" fmla="*/ 102 w 609"/>
                <a:gd name="T79" fmla="*/ 158 h 406"/>
                <a:gd name="T80" fmla="*/ 104 w 609"/>
                <a:gd name="T81" fmla="*/ 146 h 406"/>
                <a:gd name="T82" fmla="*/ 103 w 609"/>
                <a:gd name="T83" fmla="*/ 138 h 406"/>
                <a:gd name="T84" fmla="*/ 103 w 609"/>
                <a:gd name="T85" fmla="*/ 120 h 406"/>
                <a:gd name="T86" fmla="*/ 133 w 609"/>
                <a:gd name="T87" fmla="*/ 91 h 406"/>
                <a:gd name="T88" fmla="*/ 174 w 609"/>
                <a:gd name="T89" fmla="*/ 91 h 406"/>
                <a:gd name="T90" fmla="*/ 187 w 609"/>
                <a:gd name="T91" fmla="*/ 77 h 406"/>
                <a:gd name="T92" fmla="*/ 187 w 609"/>
                <a:gd name="T93" fmla="*/ 57 h 406"/>
                <a:gd name="T94" fmla="*/ 217 w 609"/>
                <a:gd name="T95" fmla="*/ 27 h 406"/>
                <a:gd name="T96" fmla="*/ 344 w 609"/>
                <a:gd name="T97" fmla="*/ 27 h 406"/>
                <a:gd name="T98" fmla="*/ 248 w 609"/>
                <a:gd name="T99" fmla="*/ 37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9" h="406">
                  <a:moveTo>
                    <a:pt x="551" y="67"/>
                  </a:moveTo>
                  <a:cubicBezTo>
                    <a:pt x="505" y="67"/>
                    <a:pt x="505" y="67"/>
                    <a:pt x="505" y="67"/>
                  </a:cubicBezTo>
                  <a:cubicBezTo>
                    <a:pt x="505" y="57"/>
                    <a:pt x="505" y="57"/>
                    <a:pt x="505" y="57"/>
                  </a:cubicBezTo>
                  <a:cubicBezTo>
                    <a:pt x="505" y="25"/>
                    <a:pt x="480" y="0"/>
                    <a:pt x="44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85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01" y="63"/>
                    <a:pt x="75" y="89"/>
                    <a:pt x="75" y="120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25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5" y="338"/>
                    <a:pt x="57" y="338"/>
                  </a:cubicBezTo>
                  <a:cubicBezTo>
                    <a:pt x="103" y="338"/>
                    <a:pt x="103" y="338"/>
                    <a:pt x="103" y="33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03" y="380"/>
                    <a:pt x="129" y="406"/>
                    <a:pt x="160" y="406"/>
                  </a:cubicBezTo>
                  <a:cubicBezTo>
                    <a:pt x="241" y="406"/>
                    <a:pt x="241" y="406"/>
                    <a:pt x="241" y="406"/>
                  </a:cubicBezTo>
                  <a:cubicBezTo>
                    <a:pt x="391" y="406"/>
                    <a:pt x="391" y="406"/>
                    <a:pt x="391" y="406"/>
                  </a:cubicBezTo>
                  <a:cubicBezTo>
                    <a:pt x="423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7" y="343"/>
                    <a:pt x="533" y="317"/>
                    <a:pt x="533" y="285"/>
                  </a:cubicBezTo>
                  <a:cubicBezTo>
                    <a:pt x="533" y="270"/>
                    <a:pt x="533" y="270"/>
                    <a:pt x="533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83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3" y="67"/>
                    <a:pt x="551" y="67"/>
                  </a:cubicBezTo>
                  <a:close/>
                  <a:moveTo>
                    <a:pt x="248" y="378"/>
                  </a:moveTo>
                  <a:cubicBezTo>
                    <a:pt x="160" y="378"/>
                    <a:pt x="160" y="378"/>
                    <a:pt x="160" y="378"/>
                  </a:cubicBezTo>
                  <a:cubicBezTo>
                    <a:pt x="144" y="378"/>
                    <a:pt x="131" y="365"/>
                    <a:pt x="131" y="349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31" y="317"/>
                    <a:pt x="125" y="310"/>
                    <a:pt x="117" y="310"/>
                  </a:cubicBezTo>
                  <a:cubicBezTo>
                    <a:pt x="57" y="310"/>
                    <a:pt x="57" y="310"/>
                    <a:pt x="57" y="310"/>
                  </a:cubicBezTo>
                  <a:cubicBezTo>
                    <a:pt x="41" y="310"/>
                    <a:pt x="27" y="297"/>
                    <a:pt x="27" y="281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176"/>
                    <a:pt x="41" y="163"/>
                    <a:pt x="57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5" y="163"/>
                    <a:pt x="99" y="161"/>
                    <a:pt x="102" y="158"/>
                  </a:cubicBezTo>
                  <a:cubicBezTo>
                    <a:pt x="104" y="154"/>
                    <a:pt x="105" y="150"/>
                    <a:pt x="104" y="146"/>
                  </a:cubicBezTo>
                  <a:cubicBezTo>
                    <a:pt x="104" y="143"/>
                    <a:pt x="103" y="140"/>
                    <a:pt x="103" y="138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103" y="104"/>
                    <a:pt x="116" y="91"/>
                    <a:pt x="133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81" y="91"/>
                    <a:pt x="187" y="84"/>
                    <a:pt x="187" y="77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7" y="41"/>
                    <a:pt x="201" y="27"/>
                    <a:pt x="217" y="27"/>
                  </a:cubicBezTo>
                  <a:cubicBezTo>
                    <a:pt x="344" y="27"/>
                    <a:pt x="344" y="27"/>
                    <a:pt x="344" y="27"/>
                  </a:cubicBezTo>
                  <a:lnTo>
                    <a:pt x="248" y="37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444595" y="3521240"/>
              <a:ext cx="655888" cy="32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Hybrid</a:t>
              </a:r>
              <a:br>
                <a:rPr lang="en-US" sz="1200" dirty="0">
                  <a:cs typeface="Franklin Gothic Book"/>
                </a:rPr>
              </a:br>
              <a:r>
                <a:rPr lang="en-US" sz="1200" dirty="0">
                  <a:cs typeface="Franklin Gothic Book"/>
                </a:rPr>
                <a:t>Cloud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12496" y="2503614"/>
            <a:ext cx="874598" cy="906396"/>
            <a:chOff x="3364819" y="3162300"/>
            <a:chExt cx="656119" cy="679797"/>
          </a:xfrm>
        </p:grpSpPr>
        <p:sp>
          <p:nvSpPr>
            <p:cNvPr id="171" name="Freeform 53"/>
            <p:cNvSpPr>
              <a:spLocks/>
            </p:cNvSpPr>
            <p:nvPr/>
          </p:nvSpPr>
          <p:spPr bwMode="auto">
            <a:xfrm>
              <a:off x="3418241" y="3162300"/>
              <a:ext cx="549275" cy="365125"/>
            </a:xfrm>
            <a:custGeom>
              <a:avLst/>
              <a:gdLst>
                <a:gd name="T0" fmla="*/ 552 w 609"/>
                <a:gd name="T1" fmla="*/ 67 h 406"/>
                <a:gd name="T2" fmla="*/ 506 w 609"/>
                <a:gd name="T3" fmla="*/ 67 h 406"/>
                <a:gd name="T4" fmla="*/ 506 w 609"/>
                <a:gd name="T5" fmla="*/ 57 h 406"/>
                <a:gd name="T6" fmla="*/ 448 w 609"/>
                <a:gd name="T7" fmla="*/ 0 h 406"/>
                <a:gd name="T8" fmla="*/ 217 w 609"/>
                <a:gd name="T9" fmla="*/ 0 h 406"/>
                <a:gd name="T10" fmla="*/ 160 w 609"/>
                <a:gd name="T11" fmla="*/ 57 h 406"/>
                <a:gd name="T12" fmla="*/ 160 w 609"/>
                <a:gd name="T13" fmla="*/ 63 h 406"/>
                <a:gd name="T14" fmla="*/ 133 w 609"/>
                <a:gd name="T15" fmla="*/ 63 h 406"/>
                <a:gd name="T16" fmla="*/ 76 w 609"/>
                <a:gd name="T17" fmla="*/ 120 h 406"/>
                <a:gd name="T18" fmla="*/ 76 w 609"/>
                <a:gd name="T19" fmla="*/ 135 h 406"/>
                <a:gd name="T20" fmla="*/ 57 w 609"/>
                <a:gd name="T21" fmla="*/ 135 h 406"/>
                <a:gd name="T22" fmla="*/ 0 w 609"/>
                <a:gd name="T23" fmla="*/ 193 h 406"/>
                <a:gd name="T24" fmla="*/ 0 w 609"/>
                <a:gd name="T25" fmla="*/ 281 h 406"/>
                <a:gd name="T26" fmla="*/ 57 w 609"/>
                <a:gd name="T27" fmla="*/ 338 h 406"/>
                <a:gd name="T28" fmla="*/ 104 w 609"/>
                <a:gd name="T29" fmla="*/ 338 h 406"/>
                <a:gd name="T30" fmla="*/ 104 w 609"/>
                <a:gd name="T31" fmla="*/ 349 h 406"/>
                <a:gd name="T32" fmla="*/ 161 w 609"/>
                <a:gd name="T33" fmla="*/ 406 h 406"/>
                <a:gd name="T34" fmla="*/ 392 w 609"/>
                <a:gd name="T35" fmla="*/ 406 h 406"/>
                <a:gd name="T36" fmla="*/ 449 w 609"/>
                <a:gd name="T37" fmla="*/ 349 h 406"/>
                <a:gd name="T38" fmla="*/ 449 w 609"/>
                <a:gd name="T39" fmla="*/ 343 h 406"/>
                <a:gd name="T40" fmla="*/ 476 w 609"/>
                <a:gd name="T41" fmla="*/ 343 h 406"/>
                <a:gd name="T42" fmla="*/ 533 w 609"/>
                <a:gd name="T43" fmla="*/ 285 h 406"/>
                <a:gd name="T44" fmla="*/ 533 w 609"/>
                <a:gd name="T45" fmla="*/ 270 h 406"/>
                <a:gd name="T46" fmla="*/ 552 w 609"/>
                <a:gd name="T47" fmla="*/ 270 h 406"/>
                <a:gd name="T48" fmla="*/ 609 w 609"/>
                <a:gd name="T49" fmla="*/ 213 h 406"/>
                <a:gd name="T50" fmla="*/ 609 w 609"/>
                <a:gd name="T51" fmla="*/ 125 h 406"/>
                <a:gd name="T52" fmla="*/ 552 w 609"/>
                <a:gd name="T53" fmla="*/ 6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9" h="406">
                  <a:moveTo>
                    <a:pt x="552" y="67"/>
                  </a:moveTo>
                  <a:cubicBezTo>
                    <a:pt x="506" y="67"/>
                    <a:pt x="506" y="67"/>
                    <a:pt x="506" y="67"/>
                  </a:cubicBezTo>
                  <a:cubicBezTo>
                    <a:pt x="506" y="57"/>
                    <a:pt x="506" y="57"/>
                    <a:pt x="506" y="57"/>
                  </a:cubicBezTo>
                  <a:cubicBezTo>
                    <a:pt x="506" y="25"/>
                    <a:pt x="480" y="0"/>
                    <a:pt x="448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86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02" y="63"/>
                    <a:pt x="76" y="89"/>
                    <a:pt x="76" y="120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26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6" y="338"/>
                    <a:pt x="57" y="338"/>
                  </a:cubicBezTo>
                  <a:cubicBezTo>
                    <a:pt x="104" y="338"/>
                    <a:pt x="104" y="338"/>
                    <a:pt x="104" y="338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4" y="380"/>
                    <a:pt x="129" y="406"/>
                    <a:pt x="161" y="406"/>
                  </a:cubicBezTo>
                  <a:cubicBezTo>
                    <a:pt x="392" y="406"/>
                    <a:pt x="392" y="406"/>
                    <a:pt x="392" y="406"/>
                  </a:cubicBezTo>
                  <a:cubicBezTo>
                    <a:pt x="423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8" y="343"/>
                    <a:pt x="533" y="317"/>
                    <a:pt x="533" y="285"/>
                  </a:cubicBezTo>
                  <a:cubicBezTo>
                    <a:pt x="533" y="270"/>
                    <a:pt x="533" y="270"/>
                    <a:pt x="533" y="270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83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3" y="67"/>
                    <a:pt x="552" y="6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364819" y="3521240"/>
              <a:ext cx="656119" cy="32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Private</a:t>
              </a:r>
              <a:br>
                <a:rPr lang="en-US" sz="1200" dirty="0">
                  <a:cs typeface="Franklin Gothic Book"/>
                </a:rPr>
              </a:br>
              <a:r>
                <a:rPr lang="en-US" sz="1200" dirty="0">
                  <a:cs typeface="Franklin Gothic Book"/>
                </a:rPr>
                <a:t>Cloud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752495" y="2372381"/>
            <a:ext cx="723882" cy="871429"/>
            <a:chOff x="5825257" y="4085169"/>
            <a:chExt cx="723882" cy="871430"/>
          </a:xfrm>
        </p:grpSpPr>
        <p:sp>
          <p:nvSpPr>
            <p:cNvPr id="174" name="Freeform 57"/>
            <p:cNvSpPr>
              <a:spLocks noEditPoints="1"/>
            </p:cNvSpPr>
            <p:nvPr/>
          </p:nvSpPr>
          <p:spPr bwMode="auto">
            <a:xfrm>
              <a:off x="5876129" y="4085169"/>
              <a:ext cx="622138" cy="624418"/>
            </a:xfrm>
            <a:custGeom>
              <a:avLst/>
              <a:gdLst>
                <a:gd name="T0" fmla="*/ 0 w 520"/>
                <a:gd name="T1" fmla="*/ 260 h 520"/>
                <a:gd name="T2" fmla="*/ 520 w 520"/>
                <a:gd name="T3" fmla="*/ 260 h 520"/>
                <a:gd name="T4" fmla="*/ 398 w 520"/>
                <a:gd name="T5" fmla="*/ 85 h 520"/>
                <a:gd name="T6" fmla="*/ 433 w 520"/>
                <a:gd name="T7" fmla="*/ 119 h 520"/>
                <a:gd name="T8" fmla="*/ 476 w 520"/>
                <a:gd name="T9" fmla="*/ 226 h 520"/>
                <a:gd name="T10" fmla="*/ 465 w 520"/>
                <a:gd name="T11" fmla="*/ 194 h 520"/>
                <a:gd name="T12" fmla="*/ 443 w 520"/>
                <a:gd name="T13" fmla="*/ 182 h 520"/>
                <a:gd name="T14" fmla="*/ 413 w 520"/>
                <a:gd name="T15" fmla="*/ 153 h 520"/>
                <a:gd name="T16" fmla="*/ 373 w 520"/>
                <a:gd name="T17" fmla="*/ 158 h 520"/>
                <a:gd name="T18" fmla="*/ 387 w 520"/>
                <a:gd name="T19" fmla="*/ 123 h 520"/>
                <a:gd name="T20" fmla="*/ 399 w 520"/>
                <a:gd name="T21" fmla="*/ 92 h 520"/>
                <a:gd name="T22" fmla="*/ 369 w 520"/>
                <a:gd name="T23" fmla="*/ 75 h 520"/>
                <a:gd name="T24" fmla="*/ 383 w 520"/>
                <a:gd name="T25" fmla="*/ 107 h 520"/>
                <a:gd name="T26" fmla="*/ 362 w 520"/>
                <a:gd name="T27" fmla="*/ 99 h 520"/>
                <a:gd name="T28" fmla="*/ 326 w 520"/>
                <a:gd name="T29" fmla="*/ 91 h 520"/>
                <a:gd name="T30" fmla="*/ 270 w 520"/>
                <a:gd name="T31" fmla="*/ 78 h 520"/>
                <a:gd name="T32" fmla="*/ 241 w 520"/>
                <a:gd name="T33" fmla="*/ 126 h 520"/>
                <a:gd name="T34" fmla="*/ 291 w 520"/>
                <a:gd name="T35" fmla="*/ 95 h 520"/>
                <a:gd name="T36" fmla="*/ 322 w 520"/>
                <a:gd name="T37" fmla="*/ 177 h 520"/>
                <a:gd name="T38" fmla="*/ 293 w 520"/>
                <a:gd name="T39" fmla="*/ 158 h 520"/>
                <a:gd name="T40" fmla="*/ 252 w 520"/>
                <a:gd name="T41" fmla="*/ 184 h 520"/>
                <a:gd name="T42" fmla="*/ 184 w 520"/>
                <a:gd name="T43" fmla="*/ 236 h 520"/>
                <a:gd name="T44" fmla="*/ 170 w 520"/>
                <a:gd name="T45" fmla="*/ 239 h 520"/>
                <a:gd name="T46" fmla="*/ 122 w 520"/>
                <a:gd name="T47" fmla="*/ 266 h 520"/>
                <a:gd name="T48" fmla="*/ 141 w 520"/>
                <a:gd name="T49" fmla="*/ 290 h 520"/>
                <a:gd name="T50" fmla="*/ 152 w 520"/>
                <a:gd name="T51" fmla="*/ 326 h 520"/>
                <a:gd name="T52" fmla="*/ 259 w 520"/>
                <a:gd name="T53" fmla="*/ 359 h 520"/>
                <a:gd name="T54" fmla="*/ 238 w 520"/>
                <a:gd name="T55" fmla="*/ 426 h 520"/>
                <a:gd name="T56" fmla="*/ 234 w 520"/>
                <a:gd name="T57" fmla="*/ 485 h 520"/>
                <a:gd name="T58" fmla="*/ 187 w 520"/>
                <a:gd name="T59" fmla="*/ 484 h 520"/>
                <a:gd name="T60" fmla="*/ 105 w 520"/>
                <a:gd name="T61" fmla="*/ 409 h 520"/>
                <a:gd name="T62" fmla="*/ 101 w 520"/>
                <a:gd name="T63" fmla="*/ 342 h 520"/>
                <a:gd name="T64" fmla="*/ 128 w 520"/>
                <a:gd name="T65" fmla="*/ 302 h 520"/>
                <a:gd name="T66" fmla="*/ 89 w 520"/>
                <a:gd name="T67" fmla="*/ 209 h 520"/>
                <a:gd name="T68" fmla="*/ 74 w 520"/>
                <a:gd name="T69" fmla="*/ 244 h 520"/>
                <a:gd name="T70" fmla="*/ 93 w 520"/>
                <a:gd name="T71" fmla="*/ 150 h 520"/>
                <a:gd name="T72" fmla="*/ 106 w 520"/>
                <a:gd name="T73" fmla="*/ 93 h 520"/>
                <a:gd name="T74" fmla="*/ 217 w 520"/>
                <a:gd name="T75" fmla="*/ 55 h 520"/>
                <a:gd name="T76" fmla="*/ 242 w 520"/>
                <a:gd name="T77" fmla="*/ 55 h 520"/>
                <a:gd name="T78" fmla="*/ 294 w 520"/>
                <a:gd name="T79" fmla="*/ 51 h 520"/>
                <a:gd name="T80" fmla="*/ 421 w 520"/>
                <a:gd name="T81" fmla="*/ 424 h 520"/>
                <a:gd name="T82" fmla="*/ 423 w 520"/>
                <a:gd name="T83" fmla="*/ 400 h 520"/>
                <a:gd name="T84" fmla="*/ 402 w 520"/>
                <a:gd name="T85" fmla="*/ 325 h 520"/>
                <a:gd name="T86" fmla="*/ 348 w 520"/>
                <a:gd name="T87" fmla="*/ 252 h 520"/>
                <a:gd name="T88" fmla="*/ 382 w 520"/>
                <a:gd name="T89" fmla="*/ 206 h 520"/>
                <a:gd name="T90" fmla="*/ 435 w 520"/>
                <a:gd name="T91" fmla="*/ 202 h 520"/>
                <a:gd name="T92" fmla="*/ 474 w 520"/>
                <a:gd name="T93" fmla="*/ 238 h 520"/>
                <a:gd name="T94" fmla="*/ 488 w 520"/>
                <a:gd name="T95" fmla="*/ 28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cubicBezTo>
                    <a:pt x="116" y="0"/>
                    <a:pt x="0" y="116"/>
                    <a:pt x="0" y="260"/>
                  </a:cubicBezTo>
                  <a:cubicBezTo>
                    <a:pt x="0" y="403"/>
                    <a:pt x="116" y="520"/>
                    <a:pt x="260" y="520"/>
                  </a:cubicBezTo>
                  <a:cubicBezTo>
                    <a:pt x="403" y="520"/>
                    <a:pt x="520" y="403"/>
                    <a:pt x="520" y="260"/>
                  </a:cubicBezTo>
                  <a:cubicBezTo>
                    <a:pt x="520" y="116"/>
                    <a:pt x="403" y="0"/>
                    <a:pt x="260" y="0"/>
                  </a:cubicBezTo>
                  <a:close/>
                  <a:moveTo>
                    <a:pt x="398" y="85"/>
                  </a:moveTo>
                  <a:cubicBezTo>
                    <a:pt x="401" y="87"/>
                    <a:pt x="420" y="104"/>
                    <a:pt x="415" y="106"/>
                  </a:cubicBezTo>
                  <a:cubicBezTo>
                    <a:pt x="411" y="108"/>
                    <a:pt x="433" y="119"/>
                    <a:pt x="433" y="119"/>
                  </a:cubicBezTo>
                  <a:cubicBezTo>
                    <a:pt x="465" y="134"/>
                    <a:pt x="485" y="206"/>
                    <a:pt x="485" y="219"/>
                  </a:cubicBezTo>
                  <a:cubicBezTo>
                    <a:pt x="485" y="232"/>
                    <a:pt x="481" y="232"/>
                    <a:pt x="476" y="226"/>
                  </a:cubicBezTo>
                  <a:cubicBezTo>
                    <a:pt x="471" y="221"/>
                    <a:pt x="474" y="211"/>
                    <a:pt x="473" y="205"/>
                  </a:cubicBezTo>
                  <a:cubicBezTo>
                    <a:pt x="471" y="199"/>
                    <a:pt x="469" y="195"/>
                    <a:pt x="465" y="194"/>
                  </a:cubicBezTo>
                  <a:cubicBezTo>
                    <a:pt x="461" y="192"/>
                    <a:pt x="452" y="184"/>
                    <a:pt x="450" y="175"/>
                  </a:cubicBezTo>
                  <a:cubicBezTo>
                    <a:pt x="448" y="166"/>
                    <a:pt x="445" y="179"/>
                    <a:pt x="443" y="182"/>
                  </a:cubicBezTo>
                  <a:cubicBezTo>
                    <a:pt x="441" y="185"/>
                    <a:pt x="437" y="182"/>
                    <a:pt x="436" y="174"/>
                  </a:cubicBezTo>
                  <a:cubicBezTo>
                    <a:pt x="434" y="166"/>
                    <a:pt x="420" y="152"/>
                    <a:pt x="413" y="153"/>
                  </a:cubicBezTo>
                  <a:cubicBezTo>
                    <a:pt x="406" y="155"/>
                    <a:pt x="399" y="174"/>
                    <a:pt x="395" y="174"/>
                  </a:cubicBezTo>
                  <a:cubicBezTo>
                    <a:pt x="391" y="173"/>
                    <a:pt x="374" y="170"/>
                    <a:pt x="373" y="158"/>
                  </a:cubicBezTo>
                  <a:cubicBezTo>
                    <a:pt x="372" y="145"/>
                    <a:pt x="383" y="144"/>
                    <a:pt x="390" y="142"/>
                  </a:cubicBezTo>
                  <a:cubicBezTo>
                    <a:pt x="397" y="140"/>
                    <a:pt x="386" y="131"/>
                    <a:pt x="387" y="123"/>
                  </a:cubicBezTo>
                  <a:cubicBezTo>
                    <a:pt x="388" y="114"/>
                    <a:pt x="394" y="117"/>
                    <a:pt x="401" y="111"/>
                  </a:cubicBezTo>
                  <a:cubicBezTo>
                    <a:pt x="408" y="105"/>
                    <a:pt x="399" y="92"/>
                    <a:pt x="399" y="92"/>
                  </a:cubicBezTo>
                  <a:cubicBezTo>
                    <a:pt x="397" y="89"/>
                    <a:pt x="396" y="83"/>
                    <a:pt x="398" y="85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6"/>
                    <a:pt x="389" y="90"/>
                  </a:cubicBezTo>
                  <a:cubicBezTo>
                    <a:pt x="391" y="95"/>
                    <a:pt x="392" y="108"/>
                    <a:pt x="383" y="107"/>
                  </a:cubicBezTo>
                  <a:cubicBezTo>
                    <a:pt x="375" y="105"/>
                    <a:pt x="379" y="98"/>
                    <a:pt x="376" y="96"/>
                  </a:cubicBezTo>
                  <a:cubicBezTo>
                    <a:pt x="374" y="94"/>
                    <a:pt x="365" y="106"/>
                    <a:pt x="362" y="99"/>
                  </a:cubicBezTo>
                  <a:cubicBezTo>
                    <a:pt x="359" y="92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6"/>
                    <a:pt x="302" y="93"/>
                  </a:cubicBezTo>
                  <a:cubicBezTo>
                    <a:pt x="299" y="81"/>
                    <a:pt x="283" y="77"/>
                    <a:pt x="270" y="78"/>
                  </a:cubicBezTo>
                  <a:cubicBezTo>
                    <a:pt x="258" y="79"/>
                    <a:pt x="215" y="83"/>
                    <a:pt x="214" y="99"/>
                  </a:cubicBezTo>
                  <a:cubicBezTo>
                    <a:pt x="213" y="115"/>
                    <a:pt x="240" y="110"/>
                    <a:pt x="241" y="126"/>
                  </a:cubicBezTo>
                  <a:cubicBezTo>
                    <a:pt x="242" y="143"/>
                    <a:pt x="253" y="137"/>
                    <a:pt x="256" y="120"/>
                  </a:cubicBezTo>
                  <a:cubicBezTo>
                    <a:pt x="259" y="104"/>
                    <a:pt x="271" y="83"/>
                    <a:pt x="291" y="95"/>
                  </a:cubicBezTo>
                  <a:cubicBezTo>
                    <a:pt x="312" y="108"/>
                    <a:pt x="316" y="126"/>
                    <a:pt x="317" y="143"/>
                  </a:cubicBezTo>
                  <a:cubicBezTo>
                    <a:pt x="318" y="159"/>
                    <a:pt x="322" y="169"/>
                    <a:pt x="322" y="177"/>
                  </a:cubicBezTo>
                  <a:cubicBezTo>
                    <a:pt x="322" y="186"/>
                    <a:pt x="315" y="198"/>
                    <a:pt x="310" y="185"/>
                  </a:cubicBezTo>
                  <a:cubicBezTo>
                    <a:pt x="304" y="171"/>
                    <a:pt x="300" y="150"/>
                    <a:pt x="293" y="158"/>
                  </a:cubicBezTo>
                  <a:cubicBezTo>
                    <a:pt x="287" y="166"/>
                    <a:pt x="298" y="184"/>
                    <a:pt x="286" y="186"/>
                  </a:cubicBezTo>
                  <a:cubicBezTo>
                    <a:pt x="273" y="188"/>
                    <a:pt x="264" y="176"/>
                    <a:pt x="252" y="184"/>
                  </a:cubicBezTo>
                  <a:cubicBezTo>
                    <a:pt x="239" y="192"/>
                    <a:pt x="214" y="222"/>
                    <a:pt x="208" y="230"/>
                  </a:cubicBezTo>
                  <a:cubicBezTo>
                    <a:pt x="203" y="239"/>
                    <a:pt x="187" y="228"/>
                    <a:pt x="184" y="236"/>
                  </a:cubicBezTo>
                  <a:cubicBezTo>
                    <a:pt x="181" y="244"/>
                    <a:pt x="185" y="258"/>
                    <a:pt x="180" y="258"/>
                  </a:cubicBezTo>
                  <a:cubicBezTo>
                    <a:pt x="174" y="258"/>
                    <a:pt x="168" y="247"/>
                    <a:pt x="170" y="239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2" y="266"/>
                  </a:cubicBezTo>
                  <a:cubicBezTo>
                    <a:pt x="130" y="270"/>
                    <a:pt x="159" y="246"/>
                    <a:pt x="153" y="265"/>
                  </a:cubicBezTo>
                  <a:cubicBezTo>
                    <a:pt x="148" y="283"/>
                    <a:pt x="131" y="283"/>
                    <a:pt x="141" y="290"/>
                  </a:cubicBezTo>
                  <a:cubicBezTo>
                    <a:pt x="151" y="297"/>
                    <a:pt x="157" y="297"/>
                    <a:pt x="154" y="305"/>
                  </a:cubicBezTo>
                  <a:cubicBezTo>
                    <a:pt x="152" y="314"/>
                    <a:pt x="143" y="321"/>
                    <a:pt x="152" y="326"/>
                  </a:cubicBezTo>
                  <a:cubicBezTo>
                    <a:pt x="160" y="331"/>
                    <a:pt x="197" y="335"/>
                    <a:pt x="212" y="344"/>
                  </a:cubicBezTo>
                  <a:cubicBezTo>
                    <a:pt x="228" y="353"/>
                    <a:pt x="245" y="358"/>
                    <a:pt x="259" y="359"/>
                  </a:cubicBezTo>
                  <a:cubicBezTo>
                    <a:pt x="272" y="361"/>
                    <a:pt x="271" y="372"/>
                    <a:pt x="266" y="384"/>
                  </a:cubicBezTo>
                  <a:cubicBezTo>
                    <a:pt x="262" y="395"/>
                    <a:pt x="258" y="421"/>
                    <a:pt x="238" y="426"/>
                  </a:cubicBezTo>
                  <a:cubicBezTo>
                    <a:pt x="219" y="431"/>
                    <a:pt x="232" y="446"/>
                    <a:pt x="216" y="458"/>
                  </a:cubicBezTo>
                  <a:cubicBezTo>
                    <a:pt x="201" y="469"/>
                    <a:pt x="221" y="483"/>
                    <a:pt x="234" y="485"/>
                  </a:cubicBezTo>
                  <a:cubicBezTo>
                    <a:pt x="246" y="487"/>
                    <a:pt x="255" y="485"/>
                    <a:pt x="252" y="493"/>
                  </a:cubicBezTo>
                  <a:cubicBezTo>
                    <a:pt x="249" y="500"/>
                    <a:pt x="215" y="494"/>
                    <a:pt x="187" y="484"/>
                  </a:cubicBezTo>
                  <a:cubicBezTo>
                    <a:pt x="159" y="474"/>
                    <a:pt x="154" y="444"/>
                    <a:pt x="149" y="430"/>
                  </a:cubicBezTo>
                  <a:cubicBezTo>
                    <a:pt x="144" y="415"/>
                    <a:pt x="115" y="412"/>
                    <a:pt x="105" y="409"/>
                  </a:cubicBezTo>
                  <a:cubicBezTo>
                    <a:pt x="96" y="406"/>
                    <a:pt x="73" y="361"/>
                    <a:pt x="87" y="358"/>
                  </a:cubicBezTo>
                  <a:cubicBezTo>
                    <a:pt x="100" y="354"/>
                    <a:pt x="97" y="349"/>
                    <a:pt x="101" y="342"/>
                  </a:cubicBezTo>
                  <a:cubicBezTo>
                    <a:pt x="106" y="335"/>
                    <a:pt x="126" y="325"/>
                    <a:pt x="132" y="324"/>
                  </a:cubicBezTo>
                  <a:cubicBezTo>
                    <a:pt x="138" y="323"/>
                    <a:pt x="138" y="305"/>
                    <a:pt x="128" y="302"/>
                  </a:cubicBezTo>
                  <a:cubicBezTo>
                    <a:pt x="119" y="298"/>
                    <a:pt x="98" y="283"/>
                    <a:pt x="96" y="270"/>
                  </a:cubicBezTo>
                  <a:cubicBezTo>
                    <a:pt x="94" y="256"/>
                    <a:pt x="88" y="212"/>
                    <a:pt x="89" y="209"/>
                  </a:cubicBezTo>
                  <a:cubicBezTo>
                    <a:pt x="90" y="206"/>
                    <a:pt x="79" y="216"/>
                    <a:pt x="79" y="229"/>
                  </a:cubicBezTo>
                  <a:cubicBezTo>
                    <a:pt x="79" y="243"/>
                    <a:pt x="74" y="258"/>
                    <a:pt x="74" y="244"/>
                  </a:cubicBezTo>
                  <a:cubicBezTo>
                    <a:pt x="74" y="229"/>
                    <a:pt x="75" y="198"/>
                    <a:pt x="76" y="192"/>
                  </a:cubicBezTo>
                  <a:cubicBezTo>
                    <a:pt x="77" y="186"/>
                    <a:pt x="80" y="155"/>
                    <a:pt x="93" y="150"/>
                  </a:cubicBezTo>
                  <a:cubicBezTo>
                    <a:pt x="105" y="145"/>
                    <a:pt x="101" y="133"/>
                    <a:pt x="100" y="123"/>
                  </a:cubicBezTo>
                  <a:cubicBezTo>
                    <a:pt x="98" y="114"/>
                    <a:pt x="94" y="102"/>
                    <a:pt x="106" y="93"/>
                  </a:cubicBezTo>
                  <a:cubicBezTo>
                    <a:pt x="106" y="93"/>
                    <a:pt x="147" y="60"/>
                    <a:pt x="206" y="44"/>
                  </a:cubicBezTo>
                  <a:cubicBezTo>
                    <a:pt x="206" y="44"/>
                    <a:pt x="218" y="44"/>
                    <a:pt x="217" y="55"/>
                  </a:cubicBezTo>
                  <a:cubicBezTo>
                    <a:pt x="216" y="65"/>
                    <a:pt x="231" y="57"/>
                    <a:pt x="234" y="54"/>
                  </a:cubicBezTo>
                  <a:cubicBezTo>
                    <a:pt x="236" y="51"/>
                    <a:pt x="240" y="50"/>
                    <a:pt x="242" y="55"/>
                  </a:cubicBezTo>
                  <a:cubicBezTo>
                    <a:pt x="244" y="60"/>
                    <a:pt x="252" y="55"/>
                    <a:pt x="256" y="51"/>
                  </a:cubicBezTo>
                  <a:cubicBezTo>
                    <a:pt x="260" y="47"/>
                    <a:pt x="275" y="37"/>
                    <a:pt x="294" y="51"/>
                  </a:cubicBezTo>
                  <a:cubicBezTo>
                    <a:pt x="314" y="64"/>
                    <a:pt x="330" y="89"/>
                    <a:pt x="326" y="91"/>
                  </a:cubicBezTo>
                  <a:close/>
                  <a:moveTo>
                    <a:pt x="421" y="424"/>
                  </a:moveTo>
                  <a:cubicBezTo>
                    <a:pt x="421" y="424"/>
                    <a:pt x="412" y="433"/>
                    <a:pt x="408" y="428"/>
                  </a:cubicBezTo>
                  <a:cubicBezTo>
                    <a:pt x="403" y="423"/>
                    <a:pt x="417" y="411"/>
                    <a:pt x="423" y="400"/>
                  </a:cubicBezTo>
                  <a:cubicBezTo>
                    <a:pt x="430" y="388"/>
                    <a:pt x="438" y="345"/>
                    <a:pt x="437" y="333"/>
                  </a:cubicBezTo>
                  <a:cubicBezTo>
                    <a:pt x="437" y="321"/>
                    <a:pt x="417" y="318"/>
                    <a:pt x="402" y="325"/>
                  </a:cubicBezTo>
                  <a:cubicBezTo>
                    <a:pt x="387" y="332"/>
                    <a:pt x="353" y="307"/>
                    <a:pt x="349" y="290"/>
                  </a:cubicBezTo>
                  <a:cubicBezTo>
                    <a:pt x="344" y="272"/>
                    <a:pt x="347" y="258"/>
                    <a:pt x="348" y="252"/>
                  </a:cubicBezTo>
                  <a:cubicBezTo>
                    <a:pt x="349" y="247"/>
                    <a:pt x="357" y="228"/>
                    <a:pt x="365" y="228"/>
                  </a:cubicBezTo>
                  <a:cubicBezTo>
                    <a:pt x="365" y="228"/>
                    <a:pt x="382" y="218"/>
                    <a:pt x="382" y="206"/>
                  </a:cubicBezTo>
                  <a:cubicBezTo>
                    <a:pt x="382" y="194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2"/>
                  </a:cubicBezTo>
                  <a:cubicBezTo>
                    <a:pt x="437" y="215"/>
                    <a:pt x="445" y="219"/>
                    <a:pt x="453" y="221"/>
                  </a:cubicBezTo>
                  <a:cubicBezTo>
                    <a:pt x="461" y="222"/>
                    <a:pt x="474" y="232"/>
                    <a:pt x="474" y="238"/>
                  </a:cubicBezTo>
                  <a:cubicBezTo>
                    <a:pt x="475" y="243"/>
                    <a:pt x="485" y="246"/>
                    <a:pt x="488" y="247"/>
                  </a:cubicBezTo>
                  <a:cubicBezTo>
                    <a:pt x="490" y="247"/>
                    <a:pt x="494" y="254"/>
                    <a:pt x="488" y="286"/>
                  </a:cubicBezTo>
                  <a:cubicBezTo>
                    <a:pt x="483" y="318"/>
                    <a:pt x="461" y="385"/>
                    <a:pt x="421" y="424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825257" y="4694989"/>
              <a:ext cx="7238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Internet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58800" y="3779036"/>
            <a:ext cx="836016" cy="780465"/>
            <a:chOff x="2021497" y="5503403"/>
            <a:chExt cx="836016" cy="780464"/>
          </a:xfrm>
        </p:grpSpPr>
        <p:sp>
          <p:nvSpPr>
            <p:cNvPr id="177" name="Freeform 22"/>
            <p:cNvSpPr>
              <a:spLocks noEditPoints="1"/>
            </p:cNvSpPr>
            <p:nvPr/>
          </p:nvSpPr>
          <p:spPr bwMode="auto">
            <a:xfrm rot="16200000">
              <a:off x="2184513" y="5503336"/>
              <a:ext cx="509983" cy="510118"/>
            </a:xfrm>
            <a:custGeom>
              <a:avLst/>
              <a:gdLst>
                <a:gd name="T0" fmla="*/ 213 w 425"/>
                <a:gd name="T1" fmla="*/ 0 h 425"/>
                <a:gd name="T2" fmla="*/ 0 w 425"/>
                <a:gd name="T3" fmla="*/ 213 h 425"/>
                <a:gd name="T4" fmla="*/ 213 w 425"/>
                <a:gd name="T5" fmla="*/ 425 h 425"/>
                <a:gd name="T6" fmla="*/ 425 w 425"/>
                <a:gd name="T7" fmla="*/ 213 h 425"/>
                <a:gd name="T8" fmla="*/ 213 w 425"/>
                <a:gd name="T9" fmla="*/ 0 h 425"/>
                <a:gd name="T10" fmla="*/ 159 w 425"/>
                <a:gd name="T11" fmla="*/ 77 h 425"/>
                <a:gd name="T12" fmla="*/ 191 w 425"/>
                <a:gd name="T13" fmla="*/ 77 h 425"/>
                <a:gd name="T14" fmla="*/ 191 w 425"/>
                <a:gd name="T15" fmla="*/ 37 h 425"/>
                <a:gd name="T16" fmla="*/ 213 w 425"/>
                <a:gd name="T17" fmla="*/ 16 h 425"/>
                <a:gd name="T18" fmla="*/ 234 w 425"/>
                <a:gd name="T19" fmla="*/ 37 h 425"/>
                <a:gd name="T20" fmla="*/ 234 w 425"/>
                <a:gd name="T21" fmla="*/ 77 h 425"/>
                <a:gd name="T22" fmla="*/ 266 w 425"/>
                <a:gd name="T23" fmla="*/ 77 h 425"/>
                <a:gd name="T24" fmla="*/ 274 w 425"/>
                <a:gd name="T25" fmla="*/ 90 h 425"/>
                <a:gd name="T26" fmla="*/ 222 w 425"/>
                <a:gd name="T27" fmla="*/ 163 h 425"/>
                <a:gd name="T28" fmla="*/ 203 w 425"/>
                <a:gd name="T29" fmla="*/ 163 h 425"/>
                <a:gd name="T30" fmla="*/ 152 w 425"/>
                <a:gd name="T31" fmla="*/ 90 h 425"/>
                <a:gd name="T32" fmla="*/ 159 w 425"/>
                <a:gd name="T33" fmla="*/ 77 h 425"/>
                <a:gd name="T34" fmla="*/ 116 w 425"/>
                <a:gd name="T35" fmla="*/ 266 h 425"/>
                <a:gd name="T36" fmla="*/ 102 w 425"/>
                <a:gd name="T37" fmla="*/ 273 h 425"/>
                <a:gd name="T38" fmla="*/ 29 w 425"/>
                <a:gd name="T39" fmla="*/ 222 h 425"/>
                <a:gd name="T40" fmla="*/ 29 w 425"/>
                <a:gd name="T41" fmla="*/ 203 h 425"/>
                <a:gd name="T42" fmla="*/ 102 w 425"/>
                <a:gd name="T43" fmla="*/ 152 h 425"/>
                <a:gd name="T44" fmla="*/ 116 w 425"/>
                <a:gd name="T45" fmla="*/ 159 h 425"/>
                <a:gd name="T46" fmla="*/ 116 w 425"/>
                <a:gd name="T47" fmla="*/ 191 h 425"/>
                <a:gd name="T48" fmla="*/ 172 w 425"/>
                <a:gd name="T49" fmla="*/ 191 h 425"/>
                <a:gd name="T50" fmla="*/ 194 w 425"/>
                <a:gd name="T51" fmla="*/ 213 h 425"/>
                <a:gd name="T52" fmla="*/ 172 w 425"/>
                <a:gd name="T53" fmla="*/ 234 h 425"/>
                <a:gd name="T54" fmla="*/ 116 w 425"/>
                <a:gd name="T55" fmla="*/ 234 h 425"/>
                <a:gd name="T56" fmla="*/ 116 w 425"/>
                <a:gd name="T57" fmla="*/ 266 h 425"/>
                <a:gd name="T58" fmla="*/ 266 w 425"/>
                <a:gd name="T59" fmla="*/ 348 h 425"/>
                <a:gd name="T60" fmla="*/ 234 w 425"/>
                <a:gd name="T61" fmla="*/ 348 h 425"/>
                <a:gd name="T62" fmla="*/ 234 w 425"/>
                <a:gd name="T63" fmla="*/ 388 h 425"/>
                <a:gd name="T64" fmla="*/ 213 w 425"/>
                <a:gd name="T65" fmla="*/ 409 h 425"/>
                <a:gd name="T66" fmla="*/ 191 w 425"/>
                <a:gd name="T67" fmla="*/ 388 h 425"/>
                <a:gd name="T68" fmla="*/ 191 w 425"/>
                <a:gd name="T69" fmla="*/ 348 h 425"/>
                <a:gd name="T70" fmla="*/ 159 w 425"/>
                <a:gd name="T71" fmla="*/ 348 h 425"/>
                <a:gd name="T72" fmla="*/ 152 w 425"/>
                <a:gd name="T73" fmla="*/ 335 h 425"/>
                <a:gd name="T74" fmla="*/ 203 w 425"/>
                <a:gd name="T75" fmla="*/ 262 h 425"/>
                <a:gd name="T76" fmla="*/ 222 w 425"/>
                <a:gd name="T77" fmla="*/ 262 h 425"/>
                <a:gd name="T78" fmla="*/ 273 w 425"/>
                <a:gd name="T79" fmla="*/ 335 h 425"/>
                <a:gd name="T80" fmla="*/ 266 w 425"/>
                <a:gd name="T81" fmla="*/ 348 h 425"/>
                <a:gd name="T82" fmla="*/ 396 w 425"/>
                <a:gd name="T83" fmla="*/ 222 h 425"/>
                <a:gd name="T84" fmla="*/ 323 w 425"/>
                <a:gd name="T85" fmla="*/ 273 h 425"/>
                <a:gd name="T86" fmla="*/ 310 w 425"/>
                <a:gd name="T87" fmla="*/ 266 h 425"/>
                <a:gd name="T88" fmla="*/ 310 w 425"/>
                <a:gd name="T89" fmla="*/ 234 h 425"/>
                <a:gd name="T90" fmla="*/ 253 w 425"/>
                <a:gd name="T91" fmla="*/ 234 h 425"/>
                <a:gd name="T92" fmla="*/ 232 w 425"/>
                <a:gd name="T93" fmla="*/ 213 h 425"/>
                <a:gd name="T94" fmla="*/ 253 w 425"/>
                <a:gd name="T95" fmla="*/ 191 h 425"/>
                <a:gd name="T96" fmla="*/ 310 w 425"/>
                <a:gd name="T97" fmla="*/ 191 h 425"/>
                <a:gd name="T98" fmla="*/ 310 w 425"/>
                <a:gd name="T99" fmla="*/ 159 h 425"/>
                <a:gd name="T100" fmla="*/ 323 w 425"/>
                <a:gd name="T101" fmla="*/ 152 h 425"/>
                <a:gd name="T102" fmla="*/ 396 w 425"/>
                <a:gd name="T103" fmla="*/ 203 h 425"/>
                <a:gd name="T104" fmla="*/ 396 w 425"/>
                <a:gd name="T105" fmla="*/ 2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5" h="425">
                  <a:moveTo>
                    <a:pt x="213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5"/>
                    <a:pt x="330" y="0"/>
                    <a:pt x="213" y="0"/>
                  </a:cubicBezTo>
                  <a:close/>
                  <a:moveTo>
                    <a:pt x="159" y="77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91" y="37"/>
                    <a:pt x="191" y="37"/>
                    <a:pt x="191" y="37"/>
                  </a:cubicBezTo>
                  <a:cubicBezTo>
                    <a:pt x="191" y="25"/>
                    <a:pt x="201" y="16"/>
                    <a:pt x="213" y="16"/>
                  </a:cubicBezTo>
                  <a:cubicBezTo>
                    <a:pt x="225" y="16"/>
                    <a:pt x="234" y="25"/>
                    <a:pt x="234" y="3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76" y="77"/>
                    <a:pt x="279" y="83"/>
                    <a:pt x="274" y="90"/>
                  </a:cubicBezTo>
                  <a:cubicBezTo>
                    <a:pt x="222" y="163"/>
                    <a:pt x="222" y="163"/>
                    <a:pt x="222" y="163"/>
                  </a:cubicBezTo>
                  <a:cubicBezTo>
                    <a:pt x="217" y="171"/>
                    <a:pt x="208" y="171"/>
                    <a:pt x="203" y="163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7" y="83"/>
                    <a:pt x="150" y="77"/>
                    <a:pt x="159" y="77"/>
                  </a:cubicBezTo>
                  <a:close/>
                  <a:moveTo>
                    <a:pt x="116" y="266"/>
                  </a:moveTo>
                  <a:cubicBezTo>
                    <a:pt x="116" y="275"/>
                    <a:pt x="110" y="279"/>
                    <a:pt x="102" y="273"/>
                  </a:cubicBezTo>
                  <a:cubicBezTo>
                    <a:pt x="29" y="222"/>
                    <a:pt x="29" y="222"/>
                    <a:pt x="29" y="222"/>
                  </a:cubicBezTo>
                  <a:cubicBezTo>
                    <a:pt x="22" y="217"/>
                    <a:pt x="22" y="208"/>
                    <a:pt x="29" y="203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110" y="147"/>
                    <a:pt x="116" y="150"/>
                    <a:pt x="116" y="159"/>
                  </a:cubicBezTo>
                  <a:cubicBezTo>
                    <a:pt x="116" y="191"/>
                    <a:pt x="116" y="191"/>
                    <a:pt x="116" y="191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184" y="191"/>
                    <a:pt x="194" y="201"/>
                    <a:pt x="194" y="213"/>
                  </a:cubicBezTo>
                  <a:cubicBezTo>
                    <a:pt x="194" y="224"/>
                    <a:pt x="184" y="234"/>
                    <a:pt x="172" y="234"/>
                  </a:cubicBezTo>
                  <a:cubicBezTo>
                    <a:pt x="116" y="234"/>
                    <a:pt x="116" y="234"/>
                    <a:pt x="116" y="234"/>
                  </a:cubicBezTo>
                  <a:lnTo>
                    <a:pt x="116" y="266"/>
                  </a:lnTo>
                  <a:close/>
                  <a:moveTo>
                    <a:pt x="266" y="348"/>
                  </a:moveTo>
                  <a:cubicBezTo>
                    <a:pt x="234" y="348"/>
                    <a:pt x="234" y="348"/>
                    <a:pt x="234" y="348"/>
                  </a:cubicBezTo>
                  <a:cubicBezTo>
                    <a:pt x="234" y="388"/>
                    <a:pt x="234" y="388"/>
                    <a:pt x="234" y="388"/>
                  </a:cubicBezTo>
                  <a:cubicBezTo>
                    <a:pt x="234" y="400"/>
                    <a:pt x="225" y="409"/>
                    <a:pt x="213" y="409"/>
                  </a:cubicBezTo>
                  <a:cubicBezTo>
                    <a:pt x="201" y="409"/>
                    <a:pt x="191" y="400"/>
                    <a:pt x="191" y="388"/>
                  </a:cubicBezTo>
                  <a:cubicBezTo>
                    <a:pt x="191" y="348"/>
                    <a:pt x="191" y="348"/>
                    <a:pt x="191" y="348"/>
                  </a:cubicBezTo>
                  <a:cubicBezTo>
                    <a:pt x="159" y="348"/>
                    <a:pt x="159" y="348"/>
                    <a:pt x="159" y="348"/>
                  </a:cubicBezTo>
                  <a:cubicBezTo>
                    <a:pt x="150" y="348"/>
                    <a:pt x="147" y="342"/>
                    <a:pt x="152" y="335"/>
                  </a:cubicBezTo>
                  <a:cubicBezTo>
                    <a:pt x="203" y="262"/>
                    <a:pt x="203" y="262"/>
                    <a:pt x="203" y="262"/>
                  </a:cubicBezTo>
                  <a:cubicBezTo>
                    <a:pt x="208" y="254"/>
                    <a:pt x="217" y="254"/>
                    <a:pt x="222" y="262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9" y="342"/>
                    <a:pt x="276" y="348"/>
                    <a:pt x="266" y="348"/>
                  </a:cubicBezTo>
                  <a:close/>
                  <a:moveTo>
                    <a:pt x="396" y="222"/>
                  </a:moveTo>
                  <a:cubicBezTo>
                    <a:pt x="323" y="273"/>
                    <a:pt x="323" y="273"/>
                    <a:pt x="323" y="273"/>
                  </a:cubicBezTo>
                  <a:cubicBezTo>
                    <a:pt x="316" y="279"/>
                    <a:pt x="310" y="275"/>
                    <a:pt x="310" y="266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41" y="234"/>
                    <a:pt x="232" y="224"/>
                    <a:pt x="232" y="213"/>
                  </a:cubicBezTo>
                  <a:cubicBezTo>
                    <a:pt x="232" y="201"/>
                    <a:pt x="241" y="191"/>
                    <a:pt x="253" y="191"/>
                  </a:cubicBezTo>
                  <a:cubicBezTo>
                    <a:pt x="310" y="191"/>
                    <a:pt x="310" y="191"/>
                    <a:pt x="310" y="19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50"/>
                    <a:pt x="316" y="147"/>
                    <a:pt x="323" y="152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404" y="208"/>
                    <a:pt x="404" y="217"/>
                    <a:pt x="396" y="222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1497" y="6022257"/>
              <a:ext cx="836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cs typeface="Franklin Gothic Book"/>
                </a:rPr>
                <a:t>Router</a:t>
              </a:r>
              <a:endParaRPr lang="en-US" sz="1200" dirty="0">
                <a:cs typeface="Franklin Gothic Book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941148" y="497484"/>
            <a:ext cx="886041" cy="884126"/>
            <a:chOff x="1821680" y="1016681"/>
            <a:chExt cx="664704" cy="663095"/>
          </a:xfrm>
        </p:grpSpPr>
        <p:grpSp>
          <p:nvGrpSpPr>
            <p:cNvPr id="180" name="Group 179"/>
            <p:cNvGrpSpPr/>
            <p:nvPr/>
          </p:nvGrpSpPr>
          <p:grpSpPr>
            <a:xfrm>
              <a:off x="1869076" y="1016681"/>
              <a:ext cx="569913" cy="471488"/>
              <a:chOff x="1025526" y="1023938"/>
              <a:chExt cx="569913" cy="471488"/>
            </a:xfrm>
          </p:grpSpPr>
          <p:sp>
            <p:nvSpPr>
              <p:cNvPr id="182" name="Freeform 40"/>
              <p:cNvSpPr>
                <a:spLocks noEditPoints="1"/>
              </p:cNvSpPr>
              <p:nvPr/>
            </p:nvSpPr>
            <p:spPr bwMode="auto">
              <a:xfrm>
                <a:off x="1065213" y="1023938"/>
                <a:ext cx="490538" cy="346075"/>
              </a:xfrm>
              <a:custGeom>
                <a:avLst/>
                <a:gdLst>
                  <a:gd name="T0" fmla="*/ 75 w 544"/>
                  <a:gd name="T1" fmla="*/ 384 h 384"/>
                  <a:gd name="T2" fmla="*/ 470 w 544"/>
                  <a:gd name="T3" fmla="*/ 384 h 384"/>
                  <a:gd name="T4" fmla="*/ 544 w 544"/>
                  <a:gd name="T5" fmla="*/ 309 h 384"/>
                  <a:gd name="T6" fmla="*/ 544 w 544"/>
                  <a:gd name="T7" fmla="*/ 75 h 384"/>
                  <a:gd name="T8" fmla="*/ 470 w 544"/>
                  <a:gd name="T9" fmla="*/ 0 h 384"/>
                  <a:gd name="T10" fmla="*/ 75 w 544"/>
                  <a:gd name="T11" fmla="*/ 0 h 384"/>
                  <a:gd name="T12" fmla="*/ 0 w 544"/>
                  <a:gd name="T13" fmla="*/ 75 h 384"/>
                  <a:gd name="T14" fmla="*/ 0 w 544"/>
                  <a:gd name="T15" fmla="*/ 309 h 384"/>
                  <a:gd name="T16" fmla="*/ 75 w 544"/>
                  <a:gd name="T17" fmla="*/ 384 h 384"/>
                  <a:gd name="T18" fmla="*/ 54 w 544"/>
                  <a:gd name="T19" fmla="*/ 96 h 384"/>
                  <a:gd name="T20" fmla="*/ 96 w 544"/>
                  <a:gd name="T21" fmla="*/ 53 h 384"/>
                  <a:gd name="T22" fmla="*/ 447 w 544"/>
                  <a:gd name="T23" fmla="*/ 53 h 384"/>
                  <a:gd name="T24" fmla="*/ 491 w 544"/>
                  <a:gd name="T25" fmla="*/ 96 h 384"/>
                  <a:gd name="T26" fmla="*/ 491 w 544"/>
                  <a:gd name="T27" fmla="*/ 289 h 384"/>
                  <a:gd name="T28" fmla="*/ 448 w 544"/>
                  <a:gd name="T29" fmla="*/ 331 h 384"/>
                  <a:gd name="T30" fmla="*/ 95 w 544"/>
                  <a:gd name="T31" fmla="*/ 331 h 384"/>
                  <a:gd name="T32" fmla="*/ 54 w 544"/>
                  <a:gd name="T33" fmla="*/ 289 h 384"/>
                  <a:gd name="T34" fmla="*/ 54 w 544"/>
                  <a:gd name="T35" fmla="*/ 96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4" h="384">
                    <a:moveTo>
                      <a:pt x="75" y="384"/>
                    </a:moveTo>
                    <a:cubicBezTo>
                      <a:pt x="470" y="384"/>
                      <a:pt x="470" y="384"/>
                      <a:pt x="470" y="384"/>
                    </a:cubicBezTo>
                    <a:cubicBezTo>
                      <a:pt x="511" y="384"/>
                      <a:pt x="544" y="351"/>
                      <a:pt x="544" y="309"/>
                    </a:cubicBezTo>
                    <a:cubicBezTo>
                      <a:pt x="544" y="75"/>
                      <a:pt x="544" y="75"/>
                      <a:pt x="544" y="75"/>
                    </a:cubicBezTo>
                    <a:cubicBezTo>
                      <a:pt x="544" y="34"/>
                      <a:pt x="511" y="0"/>
                      <a:pt x="47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51"/>
                      <a:pt x="34" y="384"/>
                      <a:pt x="75" y="384"/>
                    </a:cubicBezTo>
                    <a:close/>
                    <a:moveTo>
                      <a:pt x="54" y="96"/>
                    </a:moveTo>
                    <a:cubicBezTo>
                      <a:pt x="54" y="73"/>
                      <a:pt x="73" y="53"/>
                      <a:pt x="96" y="53"/>
                    </a:cubicBezTo>
                    <a:cubicBezTo>
                      <a:pt x="447" y="53"/>
                      <a:pt x="447" y="53"/>
                      <a:pt x="447" y="53"/>
                    </a:cubicBezTo>
                    <a:cubicBezTo>
                      <a:pt x="470" y="53"/>
                      <a:pt x="491" y="73"/>
                      <a:pt x="491" y="96"/>
                    </a:cubicBezTo>
                    <a:cubicBezTo>
                      <a:pt x="491" y="289"/>
                      <a:pt x="491" y="289"/>
                      <a:pt x="491" y="289"/>
                    </a:cubicBezTo>
                    <a:cubicBezTo>
                      <a:pt x="491" y="312"/>
                      <a:pt x="471" y="331"/>
                      <a:pt x="448" y="331"/>
                    </a:cubicBezTo>
                    <a:cubicBezTo>
                      <a:pt x="95" y="331"/>
                      <a:pt x="95" y="331"/>
                      <a:pt x="95" y="331"/>
                    </a:cubicBezTo>
                    <a:cubicBezTo>
                      <a:pt x="72" y="331"/>
                      <a:pt x="54" y="312"/>
                      <a:pt x="54" y="289"/>
                    </a:cubicBezTo>
                    <a:lnTo>
                      <a:pt x="54" y="9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Arial"/>
                </a:endParaRPr>
              </a:p>
            </p:txBody>
          </p:sp>
          <p:sp>
            <p:nvSpPr>
              <p:cNvPr id="183" name="Freeform 41"/>
              <p:cNvSpPr>
                <a:spLocks/>
              </p:cNvSpPr>
              <p:nvPr/>
            </p:nvSpPr>
            <p:spPr bwMode="auto">
              <a:xfrm>
                <a:off x="1025526" y="1408113"/>
                <a:ext cx="569913" cy="87313"/>
              </a:xfrm>
              <a:custGeom>
                <a:avLst/>
                <a:gdLst>
                  <a:gd name="T0" fmla="*/ 624 w 633"/>
                  <a:gd name="T1" fmla="*/ 80 h 96"/>
                  <a:gd name="T2" fmla="*/ 558 w 633"/>
                  <a:gd name="T3" fmla="*/ 6 h 96"/>
                  <a:gd name="T4" fmla="*/ 542 w 633"/>
                  <a:gd name="T5" fmla="*/ 0 h 96"/>
                  <a:gd name="T6" fmla="*/ 90 w 633"/>
                  <a:gd name="T7" fmla="*/ 0 h 96"/>
                  <a:gd name="T8" fmla="*/ 74 w 633"/>
                  <a:gd name="T9" fmla="*/ 6 h 96"/>
                  <a:gd name="T10" fmla="*/ 9 w 633"/>
                  <a:gd name="T11" fmla="*/ 80 h 96"/>
                  <a:gd name="T12" fmla="*/ 18 w 633"/>
                  <a:gd name="T13" fmla="*/ 96 h 96"/>
                  <a:gd name="T14" fmla="*/ 615 w 633"/>
                  <a:gd name="T15" fmla="*/ 96 h 96"/>
                  <a:gd name="T16" fmla="*/ 624 w 633"/>
                  <a:gd name="T17" fmla="*/ 8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3" h="96">
                    <a:moveTo>
                      <a:pt x="624" y="80"/>
                    </a:moveTo>
                    <a:cubicBezTo>
                      <a:pt x="558" y="6"/>
                      <a:pt x="558" y="6"/>
                      <a:pt x="558" y="6"/>
                    </a:cubicBezTo>
                    <a:cubicBezTo>
                      <a:pt x="553" y="0"/>
                      <a:pt x="547" y="0"/>
                      <a:pt x="54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6" y="0"/>
                      <a:pt x="80" y="0"/>
                      <a:pt x="74" y="6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0" y="91"/>
                      <a:pt x="6" y="96"/>
                      <a:pt x="18" y="96"/>
                    </a:cubicBezTo>
                    <a:cubicBezTo>
                      <a:pt x="615" y="96"/>
                      <a:pt x="615" y="96"/>
                      <a:pt x="615" y="96"/>
                    </a:cubicBezTo>
                    <a:cubicBezTo>
                      <a:pt x="626" y="96"/>
                      <a:pt x="633" y="91"/>
                      <a:pt x="624" y="8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cs typeface="Arial"/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1821680" y="1483568"/>
              <a:ext cx="664704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Arial"/>
                </a:rPr>
                <a:t>Desktop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731772" y="5764124"/>
            <a:ext cx="1140110" cy="804371"/>
            <a:chOff x="1929081" y="1839913"/>
            <a:chExt cx="855305" cy="603278"/>
          </a:xfrm>
        </p:grpSpPr>
        <p:sp>
          <p:nvSpPr>
            <p:cNvPr id="185" name="Freeform 12"/>
            <p:cNvSpPr>
              <a:spLocks/>
            </p:cNvSpPr>
            <p:nvPr/>
          </p:nvSpPr>
          <p:spPr bwMode="auto">
            <a:xfrm>
              <a:off x="2117743" y="1839913"/>
              <a:ext cx="477838" cy="411162"/>
            </a:xfrm>
            <a:custGeom>
              <a:avLst/>
              <a:gdLst>
                <a:gd name="T0" fmla="*/ 531 w 531"/>
                <a:gd name="T1" fmla="*/ 81 h 456"/>
                <a:gd name="T2" fmla="*/ 516 w 531"/>
                <a:gd name="T3" fmla="*/ 96 h 456"/>
                <a:gd name="T4" fmla="*/ 447 w 531"/>
                <a:gd name="T5" fmla="*/ 96 h 456"/>
                <a:gd name="T6" fmla="*/ 432 w 531"/>
                <a:gd name="T7" fmla="*/ 82 h 456"/>
                <a:gd name="T8" fmla="*/ 328 w 531"/>
                <a:gd name="T9" fmla="*/ 129 h 456"/>
                <a:gd name="T10" fmla="*/ 328 w 531"/>
                <a:gd name="T11" fmla="*/ 207 h 456"/>
                <a:gd name="T12" fmla="*/ 432 w 531"/>
                <a:gd name="T13" fmla="*/ 207 h 456"/>
                <a:gd name="T14" fmla="*/ 432 w 531"/>
                <a:gd name="T15" fmla="*/ 196 h 456"/>
                <a:gd name="T16" fmla="*/ 447 w 531"/>
                <a:gd name="T17" fmla="*/ 181 h 456"/>
                <a:gd name="T18" fmla="*/ 516 w 531"/>
                <a:gd name="T19" fmla="*/ 181 h 456"/>
                <a:gd name="T20" fmla="*/ 531 w 531"/>
                <a:gd name="T21" fmla="*/ 196 h 456"/>
                <a:gd name="T22" fmla="*/ 531 w 531"/>
                <a:gd name="T23" fmla="*/ 261 h 456"/>
                <a:gd name="T24" fmla="*/ 516 w 531"/>
                <a:gd name="T25" fmla="*/ 276 h 456"/>
                <a:gd name="T26" fmla="*/ 447 w 531"/>
                <a:gd name="T27" fmla="*/ 276 h 456"/>
                <a:gd name="T28" fmla="*/ 432 w 531"/>
                <a:gd name="T29" fmla="*/ 261 h 456"/>
                <a:gd name="T30" fmla="*/ 432 w 531"/>
                <a:gd name="T31" fmla="*/ 249 h 456"/>
                <a:gd name="T32" fmla="*/ 328 w 531"/>
                <a:gd name="T33" fmla="*/ 249 h 456"/>
                <a:gd name="T34" fmla="*/ 328 w 531"/>
                <a:gd name="T35" fmla="*/ 328 h 456"/>
                <a:gd name="T36" fmla="*/ 432 w 531"/>
                <a:gd name="T37" fmla="*/ 374 h 456"/>
                <a:gd name="T38" fmla="*/ 447 w 531"/>
                <a:gd name="T39" fmla="*/ 361 h 456"/>
                <a:gd name="T40" fmla="*/ 516 w 531"/>
                <a:gd name="T41" fmla="*/ 361 h 456"/>
                <a:gd name="T42" fmla="*/ 531 w 531"/>
                <a:gd name="T43" fmla="*/ 376 h 456"/>
                <a:gd name="T44" fmla="*/ 531 w 531"/>
                <a:gd name="T45" fmla="*/ 441 h 456"/>
                <a:gd name="T46" fmla="*/ 516 w 531"/>
                <a:gd name="T47" fmla="*/ 456 h 456"/>
                <a:gd name="T48" fmla="*/ 447 w 531"/>
                <a:gd name="T49" fmla="*/ 456 h 456"/>
                <a:gd name="T50" fmla="*/ 432 w 531"/>
                <a:gd name="T51" fmla="*/ 441 h 456"/>
                <a:gd name="T52" fmla="*/ 432 w 531"/>
                <a:gd name="T53" fmla="*/ 420 h 456"/>
                <a:gd name="T54" fmla="*/ 315 w 531"/>
                <a:gd name="T55" fmla="*/ 368 h 456"/>
                <a:gd name="T56" fmla="*/ 278 w 531"/>
                <a:gd name="T57" fmla="*/ 386 h 456"/>
                <a:gd name="T58" fmla="*/ 50 w 531"/>
                <a:gd name="T59" fmla="*/ 386 h 456"/>
                <a:gd name="T60" fmla="*/ 0 w 531"/>
                <a:gd name="T61" fmla="*/ 337 h 456"/>
                <a:gd name="T62" fmla="*/ 0 w 531"/>
                <a:gd name="T63" fmla="*/ 120 h 456"/>
                <a:gd name="T64" fmla="*/ 50 w 531"/>
                <a:gd name="T65" fmla="*/ 70 h 456"/>
                <a:gd name="T66" fmla="*/ 278 w 531"/>
                <a:gd name="T67" fmla="*/ 70 h 456"/>
                <a:gd name="T68" fmla="*/ 315 w 531"/>
                <a:gd name="T69" fmla="*/ 89 h 456"/>
                <a:gd name="T70" fmla="*/ 432 w 531"/>
                <a:gd name="T71" fmla="*/ 37 h 456"/>
                <a:gd name="T72" fmla="*/ 432 w 531"/>
                <a:gd name="T73" fmla="*/ 16 h 456"/>
                <a:gd name="T74" fmla="*/ 447 w 531"/>
                <a:gd name="T75" fmla="*/ 0 h 456"/>
                <a:gd name="T76" fmla="*/ 516 w 531"/>
                <a:gd name="T77" fmla="*/ 0 h 456"/>
                <a:gd name="T78" fmla="*/ 531 w 531"/>
                <a:gd name="T79" fmla="*/ 16 h 456"/>
                <a:gd name="T80" fmla="*/ 531 w 531"/>
                <a:gd name="T81" fmla="*/ 8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456">
                  <a:moveTo>
                    <a:pt x="531" y="81"/>
                  </a:moveTo>
                  <a:cubicBezTo>
                    <a:pt x="531" y="89"/>
                    <a:pt x="524" y="96"/>
                    <a:pt x="516" y="96"/>
                  </a:cubicBezTo>
                  <a:cubicBezTo>
                    <a:pt x="447" y="96"/>
                    <a:pt x="447" y="96"/>
                    <a:pt x="447" y="96"/>
                  </a:cubicBezTo>
                  <a:cubicBezTo>
                    <a:pt x="439" y="96"/>
                    <a:pt x="433" y="90"/>
                    <a:pt x="432" y="82"/>
                  </a:cubicBezTo>
                  <a:cubicBezTo>
                    <a:pt x="328" y="129"/>
                    <a:pt x="328" y="129"/>
                    <a:pt x="328" y="129"/>
                  </a:cubicBezTo>
                  <a:cubicBezTo>
                    <a:pt x="328" y="207"/>
                    <a:pt x="328" y="207"/>
                    <a:pt x="328" y="207"/>
                  </a:cubicBezTo>
                  <a:cubicBezTo>
                    <a:pt x="432" y="207"/>
                    <a:pt x="432" y="207"/>
                    <a:pt x="432" y="207"/>
                  </a:cubicBezTo>
                  <a:cubicBezTo>
                    <a:pt x="432" y="196"/>
                    <a:pt x="432" y="196"/>
                    <a:pt x="432" y="196"/>
                  </a:cubicBezTo>
                  <a:cubicBezTo>
                    <a:pt x="432" y="187"/>
                    <a:pt x="439" y="181"/>
                    <a:pt x="447" y="181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24" y="181"/>
                    <a:pt x="531" y="187"/>
                    <a:pt x="531" y="196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31" y="269"/>
                    <a:pt x="524" y="276"/>
                    <a:pt x="516" y="276"/>
                  </a:cubicBezTo>
                  <a:cubicBezTo>
                    <a:pt x="447" y="276"/>
                    <a:pt x="447" y="276"/>
                    <a:pt x="447" y="276"/>
                  </a:cubicBezTo>
                  <a:cubicBezTo>
                    <a:pt x="439" y="276"/>
                    <a:pt x="432" y="269"/>
                    <a:pt x="432" y="261"/>
                  </a:cubicBezTo>
                  <a:cubicBezTo>
                    <a:pt x="432" y="249"/>
                    <a:pt x="432" y="249"/>
                    <a:pt x="432" y="249"/>
                  </a:cubicBezTo>
                  <a:cubicBezTo>
                    <a:pt x="328" y="249"/>
                    <a:pt x="328" y="249"/>
                    <a:pt x="328" y="24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32" y="374"/>
                    <a:pt x="432" y="374"/>
                    <a:pt x="432" y="374"/>
                  </a:cubicBezTo>
                  <a:cubicBezTo>
                    <a:pt x="433" y="367"/>
                    <a:pt x="439" y="361"/>
                    <a:pt x="447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24" y="361"/>
                    <a:pt x="531" y="368"/>
                    <a:pt x="531" y="376"/>
                  </a:cubicBezTo>
                  <a:cubicBezTo>
                    <a:pt x="531" y="441"/>
                    <a:pt x="531" y="441"/>
                    <a:pt x="531" y="441"/>
                  </a:cubicBezTo>
                  <a:cubicBezTo>
                    <a:pt x="531" y="449"/>
                    <a:pt x="524" y="456"/>
                    <a:pt x="516" y="456"/>
                  </a:cubicBezTo>
                  <a:cubicBezTo>
                    <a:pt x="447" y="456"/>
                    <a:pt x="447" y="456"/>
                    <a:pt x="447" y="456"/>
                  </a:cubicBezTo>
                  <a:cubicBezTo>
                    <a:pt x="439" y="456"/>
                    <a:pt x="432" y="449"/>
                    <a:pt x="432" y="441"/>
                  </a:cubicBezTo>
                  <a:cubicBezTo>
                    <a:pt x="432" y="420"/>
                    <a:pt x="432" y="420"/>
                    <a:pt x="432" y="420"/>
                  </a:cubicBezTo>
                  <a:cubicBezTo>
                    <a:pt x="315" y="368"/>
                    <a:pt x="315" y="368"/>
                    <a:pt x="315" y="368"/>
                  </a:cubicBezTo>
                  <a:cubicBezTo>
                    <a:pt x="306" y="379"/>
                    <a:pt x="293" y="386"/>
                    <a:pt x="278" y="38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22" y="386"/>
                    <a:pt x="0" y="364"/>
                    <a:pt x="0" y="33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93"/>
                    <a:pt x="22" y="70"/>
                    <a:pt x="50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93" y="70"/>
                    <a:pt x="306" y="78"/>
                    <a:pt x="315" y="89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32" y="16"/>
                    <a:pt x="432" y="16"/>
                  </a:cubicBezTo>
                  <a:cubicBezTo>
                    <a:pt x="432" y="7"/>
                    <a:pt x="439" y="0"/>
                    <a:pt x="447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24" y="0"/>
                    <a:pt x="531" y="7"/>
                    <a:pt x="531" y="16"/>
                  </a:cubicBezTo>
                  <a:lnTo>
                    <a:pt x="531" y="81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929081" y="2246983"/>
              <a:ext cx="85530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Provisioning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36267" y="5398754"/>
            <a:ext cx="1140110" cy="1101995"/>
            <a:chOff x="2132012" y="5518152"/>
            <a:chExt cx="1140110" cy="1101995"/>
          </a:xfrm>
        </p:grpSpPr>
        <p:pic>
          <p:nvPicPr>
            <p:cNvPr id="188" name="Picture 187" descr="VE-big.e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263" y="5518152"/>
              <a:ext cx="427609" cy="315341"/>
            </a:xfrm>
            <a:prstGeom prst="rect">
              <a:avLst/>
            </a:prstGeom>
          </p:spPr>
        </p:pic>
        <p:grpSp>
          <p:nvGrpSpPr>
            <p:cNvPr id="189" name="Group 188"/>
            <p:cNvGrpSpPr/>
            <p:nvPr/>
          </p:nvGrpSpPr>
          <p:grpSpPr>
            <a:xfrm>
              <a:off x="2132012" y="5867400"/>
              <a:ext cx="1140110" cy="752747"/>
              <a:chOff x="4213954" y="1418349"/>
              <a:chExt cx="855305" cy="564560"/>
            </a:xfrm>
          </p:grpSpPr>
          <p:sp>
            <p:nvSpPr>
              <p:cNvPr id="190" name="Freeform 32"/>
              <p:cNvSpPr>
                <a:spLocks noEditPoints="1"/>
              </p:cNvSpPr>
              <p:nvPr/>
            </p:nvSpPr>
            <p:spPr bwMode="auto">
              <a:xfrm>
                <a:off x="4391575" y="1418349"/>
                <a:ext cx="500062" cy="115888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3954" y="1539711"/>
                <a:ext cx="855305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cs typeface="Franklin Gothic Book"/>
                  </a:rPr>
                  <a:t>BIG-IP </a:t>
                </a:r>
                <a:endParaRPr lang="en-US" sz="1200" dirty="0" smtClean="0">
                  <a:cs typeface="Franklin Gothic Book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cs typeface="Franklin Gothic Book"/>
                  </a:rPr>
                  <a:t>Virtual Edition(s)</a:t>
                </a:r>
                <a:endParaRPr lang="en-US" sz="1200" dirty="0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7585566" y="1406747"/>
            <a:ext cx="1140110" cy="1107626"/>
            <a:chOff x="7519360" y="2647951"/>
            <a:chExt cx="1140110" cy="1107626"/>
          </a:xfrm>
        </p:grpSpPr>
        <p:grpSp>
          <p:nvGrpSpPr>
            <p:cNvPr id="193" name="Group 192"/>
            <p:cNvGrpSpPr/>
            <p:nvPr/>
          </p:nvGrpSpPr>
          <p:grpSpPr>
            <a:xfrm>
              <a:off x="7738139" y="2647951"/>
              <a:ext cx="702552" cy="690033"/>
              <a:chOff x="4471988" y="1985963"/>
              <a:chExt cx="527051" cy="517525"/>
            </a:xfrm>
          </p:grpSpPr>
          <p:sp>
            <p:nvSpPr>
              <p:cNvPr id="195" name="Freeform 13"/>
              <p:cNvSpPr>
                <a:spLocks/>
              </p:cNvSpPr>
              <p:nvPr/>
            </p:nvSpPr>
            <p:spPr bwMode="auto">
              <a:xfrm>
                <a:off x="4471988" y="2117725"/>
                <a:ext cx="25400" cy="50800"/>
              </a:xfrm>
              <a:custGeom>
                <a:avLst/>
                <a:gdLst>
                  <a:gd name="T0" fmla="*/ 14 w 29"/>
                  <a:gd name="T1" fmla="*/ 57 h 57"/>
                  <a:gd name="T2" fmla="*/ 29 w 29"/>
                  <a:gd name="T3" fmla="*/ 43 h 57"/>
                  <a:gd name="T4" fmla="*/ 29 w 29"/>
                  <a:gd name="T5" fmla="*/ 14 h 57"/>
                  <a:gd name="T6" fmla="*/ 14 w 29"/>
                  <a:gd name="T7" fmla="*/ 0 h 57"/>
                  <a:gd name="T8" fmla="*/ 0 w 29"/>
                  <a:gd name="T9" fmla="*/ 14 h 57"/>
                  <a:gd name="T10" fmla="*/ 0 w 29"/>
                  <a:gd name="T11" fmla="*/ 43 h 57"/>
                  <a:gd name="T12" fmla="*/ 14 w 29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7">
                    <a:moveTo>
                      <a:pt x="14" y="57"/>
                    </a:moveTo>
                    <a:cubicBezTo>
                      <a:pt x="22" y="57"/>
                      <a:pt x="29" y="51"/>
                      <a:pt x="29" y="4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14"/>
              <p:cNvSpPr>
                <a:spLocks/>
              </p:cNvSpPr>
              <p:nvPr/>
            </p:nvSpPr>
            <p:spPr bwMode="auto">
              <a:xfrm>
                <a:off x="4471988" y="2271713"/>
                <a:ext cx="25400" cy="52388"/>
              </a:xfrm>
              <a:custGeom>
                <a:avLst/>
                <a:gdLst>
                  <a:gd name="T0" fmla="*/ 14 w 29"/>
                  <a:gd name="T1" fmla="*/ 58 h 58"/>
                  <a:gd name="T2" fmla="*/ 29 w 29"/>
                  <a:gd name="T3" fmla="*/ 43 h 58"/>
                  <a:gd name="T4" fmla="*/ 29 w 29"/>
                  <a:gd name="T5" fmla="*/ 15 h 58"/>
                  <a:gd name="T6" fmla="*/ 14 w 29"/>
                  <a:gd name="T7" fmla="*/ 0 h 58"/>
                  <a:gd name="T8" fmla="*/ 0 w 29"/>
                  <a:gd name="T9" fmla="*/ 15 h 58"/>
                  <a:gd name="T10" fmla="*/ 0 w 29"/>
                  <a:gd name="T11" fmla="*/ 43 h 58"/>
                  <a:gd name="T12" fmla="*/ 14 w 29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58"/>
                    </a:move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15"/>
              <p:cNvSpPr>
                <a:spLocks/>
              </p:cNvSpPr>
              <p:nvPr/>
            </p:nvSpPr>
            <p:spPr bwMode="auto">
              <a:xfrm>
                <a:off x="4487863" y="2422525"/>
                <a:ext cx="44450" cy="47625"/>
              </a:xfrm>
              <a:custGeom>
                <a:avLst/>
                <a:gdLst>
                  <a:gd name="T0" fmla="*/ 29 w 50"/>
                  <a:gd name="T1" fmla="*/ 8 h 53"/>
                  <a:gd name="T2" fmla="*/ 9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5 w 50"/>
                  <a:gd name="T11" fmla="*/ 49 h 53"/>
                  <a:gd name="T12" fmla="*/ 45 w 50"/>
                  <a:gd name="T13" fmla="*/ 28 h 53"/>
                  <a:gd name="T14" fmla="*/ 29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9" y="8"/>
                    </a:moveTo>
                    <a:cubicBezTo>
                      <a:pt x="24" y="2"/>
                      <a:pt x="15" y="0"/>
                      <a:pt x="9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7" y="41"/>
                      <a:pt x="24" y="49"/>
                    </a:cubicBezTo>
                    <a:cubicBezTo>
                      <a:pt x="27" y="51"/>
                      <a:pt x="31" y="53"/>
                      <a:pt x="34" y="53"/>
                    </a:cubicBezTo>
                    <a:cubicBezTo>
                      <a:pt x="38" y="53"/>
                      <a:pt x="42" y="51"/>
                      <a:pt x="45" y="49"/>
                    </a:cubicBezTo>
                    <a:cubicBezTo>
                      <a:pt x="50" y="43"/>
                      <a:pt x="50" y="34"/>
                      <a:pt x="45" y="28"/>
                    </a:cubicBezTo>
                    <a:cubicBezTo>
                      <a:pt x="39" y="22"/>
                      <a:pt x="33" y="15"/>
                      <a:pt x="29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16"/>
              <p:cNvSpPr>
                <a:spLocks/>
              </p:cNvSpPr>
              <p:nvPr/>
            </p:nvSpPr>
            <p:spPr bwMode="auto">
              <a:xfrm>
                <a:off x="4471988" y="2193925"/>
                <a:ext cx="25400" cy="52388"/>
              </a:xfrm>
              <a:custGeom>
                <a:avLst/>
                <a:gdLst>
                  <a:gd name="T0" fmla="*/ 14 w 29"/>
                  <a:gd name="T1" fmla="*/ 58 h 58"/>
                  <a:gd name="T2" fmla="*/ 29 w 29"/>
                  <a:gd name="T3" fmla="*/ 43 h 58"/>
                  <a:gd name="T4" fmla="*/ 29 w 29"/>
                  <a:gd name="T5" fmla="*/ 14 h 58"/>
                  <a:gd name="T6" fmla="*/ 14 w 29"/>
                  <a:gd name="T7" fmla="*/ 0 h 58"/>
                  <a:gd name="T8" fmla="*/ 0 w 29"/>
                  <a:gd name="T9" fmla="*/ 14 h 58"/>
                  <a:gd name="T10" fmla="*/ 0 w 29"/>
                  <a:gd name="T11" fmla="*/ 43 h 58"/>
                  <a:gd name="T12" fmla="*/ 14 w 29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58"/>
                    </a:move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17"/>
              <p:cNvSpPr>
                <a:spLocks/>
              </p:cNvSpPr>
              <p:nvPr/>
            </p:nvSpPr>
            <p:spPr bwMode="auto">
              <a:xfrm>
                <a:off x="4830763" y="1985963"/>
                <a:ext cx="50800" cy="26988"/>
              </a:xfrm>
              <a:custGeom>
                <a:avLst/>
                <a:gdLst>
                  <a:gd name="T0" fmla="*/ 15 w 57"/>
                  <a:gd name="T1" fmla="*/ 29 h 29"/>
                  <a:gd name="T2" fmla="*/ 44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5 w 57"/>
                  <a:gd name="T9" fmla="*/ 0 h 29"/>
                  <a:gd name="T10" fmla="*/ 0 w 57"/>
                  <a:gd name="T11" fmla="*/ 15 h 29"/>
                  <a:gd name="T12" fmla="*/ 15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5" y="29"/>
                    </a:moveTo>
                    <a:cubicBezTo>
                      <a:pt x="44" y="29"/>
                      <a:pt x="44" y="29"/>
                      <a:pt x="44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18"/>
              <p:cNvSpPr>
                <a:spLocks/>
              </p:cNvSpPr>
              <p:nvPr/>
            </p:nvSpPr>
            <p:spPr bwMode="auto">
              <a:xfrm>
                <a:off x="4905376" y="1997075"/>
                <a:ext cx="50800" cy="41275"/>
              </a:xfrm>
              <a:custGeom>
                <a:avLst/>
                <a:gdLst>
                  <a:gd name="T0" fmla="*/ 10 w 56"/>
                  <a:gd name="T1" fmla="*/ 30 h 47"/>
                  <a:gd name="T2" fmla="*/ 31 w 56"/>
                  <a:gd name="T3" fmla="*/ 43 h 47"/>
                  <a:gd name="T4" fmla="*/ 40 w 56"/>
                  <a:gd name="T5" fmla="*/ 47 h 47"/>
                  <a:gd name="T6" fmla="*/ 51 w 56"/>
                  <a:gd name="T7" fmla="*/ 41 h 47"/>
                  <a:gd name="T8" fmla="*/ 49 w 56"/>
                  <a:gd name="T9" fmla="*/ 21 h 47"/>
                  <a:gd name="T10" fmla="*/ 22 w 56"/>
                  <a:gd name="T11" fmla="*/ 4 h 47"/>
                  <a:gd name="T12" fmla="*/ 3 w 56"/>
                  <a:gd name="T13" fmla="*/ 11 h 47"/>
                  <a:gd name="T14" fmla="*/ 10 w 56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47">
                    <a:moveTo>
                      <a:pt x="10" y="30"/>
                    </a:moveTo>
                    <a:cubicBezTo>
                      <a:pt x="17" y="33"/>
                      <a:pt x="25" y="38"/>
                      <a:pt x="31" y="43"/>
                    </a:cubicBezTo>
                    <a:cubicBezTo>
                      <a:pt x="34" y="46"/>
                      <a:pt x="37" y="47"/>
                      <a:pt x="40" y="47"/>
                    </a:cubicBezTo>
                    <a:cubicBezTo>
                      <a:pt x="44" y="47"/>
                      <a:pt x="49" y="45"/>
                      <a:pt x="51" y="41"/>
                    </a:cubicBezTo>
                    <a:cubicBezTo>
                      <a:pt x="56" y="35"/>
                      <a:pt x="55" y="26"/>
                      <a:pt x="49" y="21"/>
                    </a:cubicBezTo>
                    <a:cubicBezTo>
                      <a:pt x="41" y="14"/>
                      <a:pt x="32" y="9"/>
                      <a:pt x="22" y="4"/>
                    </a:cubicBezTo>
                    <a:cubicBezTo>
                      <a:pt x="15" y="0"/>
                      <a:pt x="7" y="3"/>
                      <a:pt x="3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19"/>
              <p:cNvSpPr>
                <a:spLocks/>
              </p:cNvSpPr>
              <p:nvPr/>
            </p:nvSpPr>
            <p:spPr bwMode="auto">
              <a:xfrm>
                <a:off x="4476751" y="2039938"/>
                <a:ext cx="39688" cy="52388"/>
              </a:xfrm>
              <a:custGeom>
                <a:avLst/>
                <a:gdLst>
                  <a:gd name="T0" fmla="*/ 12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3 w 45"/>
                  <a:gd name="T13" fmla="*/ 38 h 57"/>
                  <a:gd name="T14" fmla="*/ 12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2" y="56"/>
                    </a:moveTo>
                    <a:cubicBezTo>
                      <a:pt x="13" y="57"/>
                      <a:pt x="15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3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1" y="2"/>
                      <a:pt x="16" y="9"/>
                    </a:cubicBezTo>
                    <a:cubicBezTo>
                      <a:pt x="11" y="18"/>
                      <a:pt x="6" y="28"/>
                      <a:pt x="3" y="38"/>
                    </a:cubicBezTo>
                    <a:cubicBezTo>
                      <a:pt x="0" y="45"/>
                      <a:pt x="4" y="54"/>
                      <a:pt x="12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0"/>
              <p:cNvSpPr>
                <a:spLocks/>
              </p:cNvSpPr>
              <p:nvPr/>
            </p:nvSpPr>
            <p:spPr bwMode="auto">
              <a:xfrm>
                <a:off x="4522788" y="1992313"/>
                <a:ext cx="52388" cy="39688"/>
              </a:xfrm>
              <a:custGeom>
                <a:avLst/>
                <a:gdLst>
                  <a:gd name="T0" fmla="*/ 55 w 58"/>
                  <a:gd name="T1" fmla="*/ 11 h 43"/>
                  <a:gd name="T2" fmla="*/ 37 w 58"/>
                  <a:gd name="T3" fmla="*/ 2 h 43"/>
                  <a:gd name="T4" fmla="*/ 9 w 58"/>
                  <a:gd name="T5" fmla="*/ 17 h 43"/>
                  <a:gd name="T6" fmla="*/ 4 w 58"/>
                  <a:gd name="T7" fmla="*/ 37 h 43"/>
                  <a:gd name="T8" fmla="*/ 16 w 58"/>
                  <a:gd name="T9" fmla="*/ 43 h 43"/>
                  <a:gd name="T10" fmla="*/ 24 w 58"/>
                  <a:gd name="T11" fmla="*/ 41 h 43"/>
                  <a:gd name="T12" fmla="*/ 47 w 58"/>
                  <a:gd name="T13" fmla="*/ 29 h 43"/>
                  <a:gd name="T14" fmla="*/ 55 w 58"/>
                  <a:gd name="T15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55" y="11"/>
                    </a:moveTo>
                    <a:cubicBezTo>
                      <a:pt x="53" y="3"/>
                      <a:pt x="44" y="0"/>
                      <a:pt x="37" y="2"/>
                    </a:cubicBezTo>
                    <a:cubicBezTo>
                      <a:pt x="27" y="6"/>
                      <a:pt x="17" y="11"/>
                      <a:pt x="9" y="17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7" y="41"/>
                      <a:pt x="12" y="43"/>
                      <a:pt x="16" y="43"/>
                    </a:cubicBezTo>
                    <a:cubicBezTo>
                      <a:pt x="19" y="43"/>
                      <a:pt x="22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ubicBezTo>
                      <a:pt x="54" y="27"/>
                      <a:pt x="58" y="18"/>
                      <a:pt x="55" y="11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1"/>
              <p:cNvSpPr>
                <a:spLocks/>
              </p:cNvSpPr>
              <p:nvPr/>
            </p:nvSpPr>
            <p:spPr bwMode="auto">
              <a:xfrm>
                <a:off x="4959351" y="2051050"/>
                <a:ext cx="36513" cy="52388"/>
              </a:xfrm>
              <a:custGeom>
                <a:avLst/>
                <a:gdLst>
                  <a:gd name="T0" fmla="*/ 13 w 42"/>
                  <a:gd name="T1" fmla="*/ 47 h 58"/>
                  <a:gd name="T2" fmla="*/ 27 w 42"/>
                  <a:gd name="T3" fmla="*/ 58 h 58"/>
                  <a:gd name="T4" fmla="*/ 30 w 42"/>
                  <a:gd name="T5" fmla="*/ 57 h 58"/>
                  <a:gd name="T6" fmla="*/ 41 w 42"/>
                  <a:gd name="T7" fmla="*/ 40 h 58"/>
                  <a:gd name="T8" fmla="*/ 30 w 42"/>
                  <a:gd name="T9" fmla="*/ 10 h 58"/>
                  <a:gd name="T10" fmla="*/ 11 w 42"/>
                  <a:gd name="T11" fmla="*/ 4 h 58"/>
                  <a:gd name="T12" fmla="*/ 4 w 42"/>
                  <a:gd name="T13" fmla="*/ 23 h 58"/>
                  <a:gd name="T14" fmla="*/ 13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3" y="47"/>
                    </a:moveTo>
                    <a:cubicBezTo>
                      <a:pt x="14" y="53"/>
                      <a:pt x="20" y="58"/>
                      <a:pt x="27" y="58"/>
                    </a:cubicBezTo>
                    <a:cubicBezTo>
                      <a:pt x="28" y="58"/>
                      <a:pt x="29" y="58"/>
                      <a:pt x="30" y="57"/>
                    </a:cubicBezTo>
                    <a:cubicBezTo>
                      <a:pt x="38" y="56"/>
                      <a:pt x="42" y="48"/>
                      <a:pt x="41" y="40"/>
                    </a:cubicBezTo>
                    <a:cubicBezTo>
                      <a:pt x="38" y="30"/>
                      <a:pt x="35" y="20"/>
                      <a:pt x="30" y="10"/>
                    </a:cubicBezTo>
                    <a:cubicBezTo>
                      <a:pt x="26" y="3"/>
                      <a:pt x="18" y="0"/>
                      <a:pt x="11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8" y="31"/>
                      <a:pt x="11" y="39"/>
                      <a:pt x="13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2"/>
              <p:cNvSpPr>
                <a:spLocks/>
              </p:cNvSpPr>
              <p:nvPr/>
            </p:nvSpPr>
            <p:spPr bwMode="auto">
              <a:xfrm>
                <a:off x="4598988" y="1985963"/>
                <a:ext cx="52388" cy="26988"/>
              </a:xfrm>
              <a:custGeom>
                <a:avLst/>
                <a:gdLst>
                  <a:gd name="T0" fmla="*/ 14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4 w 58"/>
                  <a:gd name="T9" fmla="*/ 0 h 29"/>
                  <a:gd name="T10" fmla="*/ 0 w 58"/>
                  <a:gd name="T11" fmla="*/ 15 h 29"/>
                  <a:gd name="T12" fmla="*/ 14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3"/>
              <p:cNvSpPr>
                <a:spLocks/>
              </p:cNvSpPr>
              <p:nvPr/>
            </p:nvSpPr>
            <p:spPr bwMode="auto">
              <a:xfrm>
                <a:off x="4676776" y="1985963"/>
                <a:ext cx="50800" cy="26988"/>
              </a:xfrm>
              <a:custGeom>
                <a:avLst/>
                <a:gdLst>
                  <a:gd name="T0" fmla="*/ 15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5 w 58"/>
                  <a:gd name="T9" fmla="*/ 0 h 29"/>
                  <a:gd name="T10" fmla="*/ 0 w 58"/>
                  <a:gd name="T11" fmla="*/ 15 h 29"/>
                  <a:gd name="T12" fmla="*/ 15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5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"/>
              <p:cNvSpPr>
                <a:spLocks/>
              </p:cNvSpPr>
              <p:nvPr/>
            </p:nvSpPr>
            <p:spPr bwMode="auto">
              <a:xfrm>
                <a:off x="4752976" y="1985963"/>
                <a:ext cx="52388" cy="26988"/>
              </a:xfrm>
              <a:custGeom>
                <a:avLst/>
                <a:gdLst>
                  <a:gd name="T0" fmla="*/ 15 w 58"/>
                  <a:gd name="T1" fmla="*/ 29 h 29"/>
                  <a:gd name="T2" fmla="*/ 43 w 58"/>
                  <a:gd name="T3" fmla="*/ 29 h 29"/>
                  <a:gd name="T4" fmla="*/ 58 w 58"/>
                  <a:gd name="T5" fmla="*/ 15 h 29"/>
                  <a:gd name="T6" fmla="*/ 43 w 58"/>
                  <a:gd name="T7" fmla="*/ 0 h 29"/>
                  <a:gd name="T8" fmla="*/ 15 w 58"/>
                  <a:gd name="T9" fmla="*/ 0 h 29"/>
                  <a:gd name="T10" fmla="*/ 0 w 58"/>
                  <a:gd name="T11" fmla="*/ 15 h 29"/>
                  <a:gd name="T12" fmla="*/ 15 w 58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15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5"/>
              <p:cNvSpPr>
                <a:spLocks/>
              </p:cNvSpPr>
              <p:nvPr/>
            </p:nvSpPr>
            <p:spPr bwMode="auto">
              <a:xfrm>
                <a:off x="4471988" y="2349500"/>
                <a:ext cx="26988" cy="52388"/>
              </a:xfrm>
              <a:custGeom>
                <a:avLst/>
                <a:gdLst>
                  <a:gd name="T0" fmla="*/ 30 w 31"/>
                  <a:gd name="T1" fmla="*/ 42 h 58"/>
                  <a:gd name="T2" fmla="*/ 29 w 31"/>
                  <a:gd name="T3" fmla="*/ 28 h 58"/>
                  <a:gd name="T4" fmla="*/ 29 w 31"/>
                  <a:gd name="T5" fmla="*/ 15 h 58"/>
                  <a:gd name="T6" fmla="*/ 14 w 31"/>
                  <a:gd name="T7" fmla="*/ 0 h 58"/>
                  <a:gd name="T8" fmla="*/ 0 w 31"/>
                  <a:gd name="T9" fmla="*/ 15 h 58"/>
                  <a:gd name="T10" fmla="*/ 0 w 31"/>
                  <a:gd name="T11" fmla="*/ 28 h 58"/>
                  <a:gd name="T12" fmla="*/ 1 w 31"/>
                  <a:gd name="T13" fmla="*/ 45 h 58"/>
                  <a:gd name="T14" fmla="*/ 15 w 31"/>
                  <a:gd name="T15" fmla="*/ 58 h 58"/>
                  <a:gd name="T16" fmla="*/ 17 w 31"/>
                  <a:gd name="T17" fmla="*/ 58 h 58"/>
                  <a:gd name="T18" fmla="*/ 30 w 31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58">
                    <a:moveTo>
                      <a:pt x="30" y="42"/>
                    </a:moveTo>
                    <a:cubicBezTo>
                      <a:pt x="29" y="37"/>
                      <a:pt x="29" y="33"/>
                      <a:pt x="29" y="2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6" y="58"/>
                      <a:pt x="17" y="58"/>
                      <a:pt x="17" y="58"/>
                    </a:cubicBezTo>
                    <a:cubicBezTo>
                      <a:pt x="25" y="57"/>
                      <a:pt x="31" y="50"/>
                      <a:pt x="30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6"/>
              <p:cNvSpPr>
                <a:spLocks/>
              </p:cNvSpPr>
              <p:nvPr/>
            </p:nvSpPr>
            <p:spPr bwMode="auto">
              <a:xfrm>
                <a:off x="4973638" y="2282825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4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7"/>
              <p:cNvSpPr>
                <a:spLocks noEditPoints="1"/>
              </p:cNvSpPr>
              <p:nvPr/>
            </p:nvSpPr>
            <p:spPr bwMode="auto">
              <a:xfrm>
                <a:off x="4546601" y="2081213"/>
                <a:ext cx="376238" cy="92075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5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5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20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2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2"/>
                      <a:pt x="417" y="78"/>
                    </a:cubicBezTo>
                    <a:cubicBezTo>
                      <a:pt x="417" y="25"/>
                      <a:pt x="417" y="25"/>
                      <a:pt x="417" y="25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4"/>
                      <a:pt x="191" y="20"/>
                      <a:pt x="209" y="20"/>
                    </a:cubicBezTo>
                    <a:cubicBezTo>
                      <a:pt x="226" y="20"/>
                      <a:pt x="240" y="34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8"/>
              <p:cNvSpPr>
                <a:spLocks/>
              </p:cNvSpPr>
              <p:nvPr/>
            </p:nvSpPr>
            <p:spPr bwMode="auto">
              <a:xfrm>
                <a:off x="4927601" y="2432050"/>
                <a:ext cx="47625" cy="46038"/>
              </a:xfrm>
              <a:custGeom>
                <a:avLst/>
                <a:gdLst>
                  <a:gd name="T0" fmla="*/ 25 w 53"/>
                  <a:gd name="T1" fmla="*/ 7 h 51"/>
                  <a:gd name="T2" fmla="*/ 7 w 53"/>
                  <a:gd name="T3" fmla="*/ 25 h 51"/>
                  <a:gd name="T4" fmla="*/ 5 w 53"/>
                  <a:gd name="T5" fmla="*/ 45 h 51"/>
                  <a:gd name="T6" fmla="*/ 16 w 53"/>
                  <a:gd name="T7" fmla="*/ 51 h 51"/>
                  <a:gd name="T8" fmla="*/ 25 w 53"/>
                  <a:gd name="T9" fmla="*/ 47 h 51"/>
                  <a:gd name="T10" fmla="*/ 48 w 53"/>
                  <a:gd name="T11" fmla="*/ 25 h 51"/>
                  <a:gd name="T12" fmla="*/ 45 w 53"/>
                  <a:gd name="T13" fmla="*/ 5 h 51"/>
                  <a:gd name="T14" fmla="*/ 25 w 53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1">
                    <a:moveTo>
                      <a:pt x="25" y="7"/>
                    </a:moveTo>
                    <a:cubicBezTo>
                      <a:pt x="20" y="14"/>
                      <a:pt x="14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20" y="51"/>
                      <a:pt x="23" y="50"/>
                      <a:pt x="25" y="47"/>
                    </a:cubicBezTo>
                    <a:cubicBezTo>
                      <a:pt x="34" y="41"/>
                      <a:pt x="41" y="33"/>
                      <a:pt x="48" y="25"/>
                    </a:cubicBezTo>
                    <a:cubicBezTo>
                      <a:pt x="53" y="19"/>
                      <a:pt x="52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9"/>
              <p:cNvSpPr>
                <a:spLocks/>
              </p:cNvSpPr>
              <p:nvPr/>
            </p:nvSpPr>
            <p:spPr bwMode="auto">
              <a:xfrm>
                <a:off x="4968876" y="2360613"/>
                <a:ext cx="30163" cy="52388"/>
              </a:xfrm>
              <a:custGeom>
                <a:avLst/>
                <a:gdLst>
                  <a:gd name="T0" fmla="*/ 19 w 34"/>
                  <a:gd name="T1" fmla="*/ 0 h 58"/>
                  <a:gd name="T2" fmla="*/ 5 w 34"/>
                  <a:gd name="T3" fmla="*/ 15 h 58"/>
                  <a:gd name="T4" fmla="*/ 2 w 34"/>
                  <a:gd name="T5" fmla="*/ 40 h 58"/>
                  <a:gd name="T6" fmla="*/ 13 w 34"/>
                  <a:gd name="T7" fmla="*/ 58 h 58"/>
                  <a:gd name="T8" fmla="*/ 16 w 34"/>
                  <a:gd name="T9" fmla="*/ 58 h 58"/>
                  <a:gd name="T10" fmla="*/ 30 w 34"/>
                  <a:gd name="T11" fmla="*/ 47 h 58"/>
                  <a:gd name="T12" fmla="*/ 34 w 34"/>
                  <a:gd name="T13" fmla="*/ 15 h 58"/>
                  <a:gd name="T14" fmla="*/ 34 w 34"/>
                  <a:gd name="T15" fmla="*/ 14 h 58"/>
                  <a:gd name="T16" fmla="*/ 19 w 3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8">
                    <a:moveTo>
                      <a:pt x="19" y="0"/>
                    </a:moveTo>
                    <a:cubicBezTo>
                      <a:pt x="11" y="0"/>
                      <a:pt x="5" y="7"/>
                      <a:pt x="5" y="15"/>
                    </a:cubicBezTo>
                    <a:cubicBezTo>
                      <a:pt x="5" y="24"/>
                      <a:pt x="4" y="32"/>
                      <a:pt x="2" y="40"/>
                    </a:cubicBezTo>
                    <a:cubicBezTo>
                      <a:pt x="0" y="48"/>
                      <a:pt x="5" y="56"/>
                      <a:pt x="13" y="58"/>
                    </a:cubicBezTo>
                    <a:cubicBezTo>
                      <a:pt x="14" y="58"/>
                      <a:pt x="15" y="58"/>
                      <a:pt x="16" y="58"/>
                    </a:cubicBezTo>
                    <a:cubicBezTo>
                      <a:pt x="23" y="58"/>
                      <a:pt x="29" y="53"/>
                      <a:pt x="30" y="47"/>
                    </a:cubicBezTo>
                    <a:cubicBezTo>
                      <a:pt x="32" y="36"/>
                      <a:pt x="34" y="26"/>
                      <a:pt x="34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30"/>
              <p:cNvSpPr>
                <a:spLocks/>
              </p:cNvSpPr>
              <p:nvPr/>
            </p:nvSpPr>
            <p:spPr bwMode="auto">
              <a:xfrm>
                <a:off x="4973638" y="2205038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4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31"/>
              <p:cNvSpPr>
                <a:spLocks/>
              </p:cNvSpPr>
              <p:nvPr/>
            </p:nvSpPr>
            <p:spPr bwMode="auto">
              <a:xfrm>
                <a:off x="4973638" y="2127250"/>
                <a:ext cx="25400" cy="52388"/>
              </a:xfrm>
              <a:custGeom>
                <a:avLst/>
                <a:gdLst>
                  <a:gd name="T0" fmla="*/ 14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4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4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4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ubicBezTo>
                      <a:pt x="22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32"/>
              <p:cNvSpPr>
                <a:spLocks/>
              </p:cNvSpPr>
              <p:nvPr/>
            </p:nvSpPr>
            <p:spPr bwMode="auto">
              <a:xfrm>
                <a:off x="4546601" y="2470150"/>
                <a:ext cx="53975" cy="33338"/>
              </a:xfrm>
              <a:custGeom>
                <a:avLst/>
                <a:gdLst>
                  <a:gd name="T0" fmla="*/ 46 w 60"/>
                  <a:gd name="T1" fmla="*/ 8 h 37"/>
                  <a:gd name="T2" fmla="*/ 21 w 60"/>
                  <a:gd name="T3" fmla="*/ 2 h 37"/>
                  <a:gd name="T4" fmla="*/ 3 w 60"/>
                  <a:gd name="T5" fmla="*/ 11 h 37"/>
                  <a:gd name="T6" fmla="*/ 12 w 60"/>
                  <a:gd name="T7" fmla="*/ 30 h 37"/>
                  <a:gd name="T8" fmla="*/ 43 w 60"/>
                  <a:gd name="T9" fmla="*/ 37 h 37"/>
                  <a:gd name="T10" fmla="*/ 44 w 60"/>
                  <a:gd name="T11" fmla="*/ 37 h 37"/>
                  <a:gd name="T12" fmla="*/ 59 w 60"/>
                  <a:gd name="T13" fmla="*/ 24 h 37"/>
                  <a:gd name="T14" fmla="*/ 46 w 60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7">
                    <a:moveTo>
                      <a:pt x="46" y="8"/>
                    </a:moveTo>
                    <a:cubicBezTo>
                      <a:pt x="38" y="7"/>
                      <a:pt x="29" y="5"/>
                      <a:pt x="21" y="2"/>
                    </a:cubicBezTo>
                    <a:cubicBezTo>
                      <a:pt x="14" y="0"/>
                      <a:pt x="6" y="4"/>
                      <a:pt x="3" y="11"/>
                    </a:cubicBezTo>
                    <a:cubicBezTo>
                      <a:pt x="0" y="19"/>
                      <a:pt x="4" y="27"/>
                      <a:pt x="12" y="30"/>
                    </a:cubicBezTo>
                    <a:cubicBezTo>
                      <a:pt x="22" y="33"/>
                      <a:pt x="32" y="36"/>
                      <a:pt x="43" y="37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51" y="37"/>
                      <a:pt x="58" y="32"/>
                      <a:pt x="59" y="24"/>
                    </a:cubicBezTo>
                    <a:cubicBezTo>
                      <a:pt x="60" y="16"/>
                      <a:pt x="54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33"/>
              <p:cNvSpPr>
                <a:spLocks/>
              </p:cNvSpPr>
              <p:nvPr/>
            </p:nvSpPr>
            <p:spPr bwMode="auto">
              <a:xfrm>
                <a:off x="4781551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34"/>
              <p:cNvSpPr>
                <a:spLocks/>
              </p:cNvSpPr>
              <p:nvPr/>
            </p:nvSpPr>
            <p:spPr bwMode="auto">
              <a:xfrm>
                <a:off x="4703763" y="2478088"/>
                <a:ext cx="50800" cy="25400"/>
              </a:xfrm>
              <a:custGeom>
                <a:avLst/>
                <a:gdLst>
                  <a:gd name="T0" fmla="*/ 44 w 58"/>
                  <a:gd name="T1" fmla="*/ 0 h 29"/>
                  <a:gd name="T2" fmla="*/ 15 w 58"/>
                  <a:gd name="T3" fmla="*/ 0 h 29"/>
                  <a:gd name="T4" fmla="*/ 0 w 58"/>
                  <a:gd name="T5" fmla="*/ 15 h 29"/>
                  <a:gd name="T6" fmla="*/ 15 w 58"/>
                  <a:gd name="T7" fmla="*/ 29 h 29"/>
                  <a:gd name="T8" fmla="*/ 44 w 58"/>
                  <a:gd name="T9" fmla="*/ 29 h 29"/>
                  <a:gd name="T10" fmla="*/ 58 w 58"/>
                  <a:gd name="T11" fmla="*/ 15 h 29"/>
                  <a:gd name="T12" fmla="*/ 44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4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35"/>
              <p:cNvSpPr>
                <a:spLocks/>
              </p:cNvSpPr>
              <p:nvPr/>
            </p:nvSpPr>
            <p:spPr bwMode="auto">
              <a:xfrm>
                <a:off x="4625976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5 w 58"/>
                  <a:gd name="T3" fmla="*/ 0 h 29"/>
                  <a:gd name="T4" fmla="*/ 0 w 58"/>
                  <a:gd name="T5" fmla="*/ 15 h 29"/>
                  <a:gd name="T6" fmla="*/ 15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36"/>
              <p:cNvSpPr>
                <a:spLocks noEditPoints="1"/>
              </p:cNvSpPr>
              <p:nvPr/>
            </p:nvSpPr>
            <p:spPr bwMode="auto">
              <a:xfrm>
                <a:off x="4546601" y="2198688"/>
                <a:ext cx="376238" cy="92075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5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5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19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2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2"/>
                      <a:pt x="417" y="78"/>
                    </a:cubicBezTo>
                    <a:cubicBezTo>
                      <a:pt x="417" y="25"/>
                      <a:pt x="417" y="25"/>
                      <a:pt x="417" y="25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4"/>
                      <a:pt x="191" y="19"/>
                      <a:pt x="209" y="19"/>
                    </a:cubicBezTo>
                    <a:cubicBezTo>
                      <a:pt x="226" y="19"/>
                      <a:pt x="240" y="34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37"/>
              <p:cNvSpPr>
                <a:spLocks noEditPoints="1"/>
              </p:cNvSpPr>
              <p:nvPr/>
            </p:nvSpPr>
            <p:spPr bwMode="auto">
              <a:xfrm>
                <a:off x="4546601" y="2314575"/>
                <a:ext cx="376238" cy="93663"/>
              </a:xfrm>
              <a:custGeom>
                <a:avLst/>
                <a:gdLst>
                  <a:gd name="T0" fmla="*/ 392 w 417"/>
                  <a:gd name="T1" fmla="*/ 0 h 103"/>
                  <a:gd name="T2" fmla="*/ 25 w 417"/>
                  <a:gd name="T3" fmla="*/ 0 h 103"/>
                  <a:gd name="T4" fmla="*/ 0 w 417"/>
                  <a:gd name="T5" fmla="*/ 24 h 103"/>
                  <a:gd name="T6" fmla="*/ 0 w 417"/>
                  <a:gd name="T7" fmla="*/ 78 h 103"/>
                  <a:gd name="T8" fmla="*/ 25 w 417"/>
                  <a:gd name="T9" fmla="*/ 103 h 103"/>
                  <a:gd name="T10" fmla="*/ 392 w 417"/>
                  <a:gd name="T11" fmla="*/ 103 h 103"/>
                  <a:gd name="T12" fmla="*/ 417 w 417"/>
                  <a:gd name="T13" fmla="*/ 78 h 103"/>
                  <a:gd name="T14" fmla="*/ 417 w 417"/>
                  <a:gd name="T15" fmla="*/ 24 h 103"/>
                  <a:gd name="T16" fmla="*/ 392 w 417"/>
                  <a:gd name="T17" fmla="*/ 0 h 103"/>
                  <a:gd name="T18" fmla="*/ 209 w 417"/>
                  <a:gd name="T19" fmla="*/ 83 h 103"/>
                  <a:gd name="T20" fmla="*/ 177 w 417"/>
                  <a:gd name="T21" fmla="*/ 51 h 103"/>
                  <a:gd name="T22" fmla="*/ 209 w 417"/>
                  <a:gd name="T23" fmla="*/ 19 h 103"/>
                  <a:gd name="T24" fmla="*/ 240 w 417"/>
                  <a:gd name="T25" fmla="*/ 51 h 103"/>
                  <a:gd name="T26" fmla="*/ 209 w 417"/>
                  <a:gd name="T27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03">
                    <a:moveTo>
                      <a:pt x="39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1"/>
                      <a:pt x="12" y="103"/>
                      <a:pt x="25" y="103"/>
                    </a:cubicBezTo>
                    <a:cubicBezTo>
                      <a:pt x="392" y="103"/>
                      <a:pt x="392" y="103"/>
                      <a:pt x="392" y="103"/>
                    </a:cubicBezTo>
                    <a:cubicBezTo>
                      <a:pt x="406" y="103"/>
                      <a:pt x="417" y="91"/>
                      <a:pt x="417" y="78"/>
                    </a:cubicBezTo>
                    <a:cubicBezTo>
                      <a:pt x="417" y="24"/>
                      <a:pt x="417" y="24"/>
                      <a:pt x="417" y="24"/>
                    </a:cubicBezTo>
                    <a:cubicBezTo>
                      <a:pt x="417" y="11"/>
                      <a:pt x="406" y="0"/>
                      <a:pt x="392" y="0"/>
                    </a:cubicBezTo>
                    <a:close/>
                    <a:moveTo>
                      <a:pt x="209" y="83"/>
                    </a:moveTo>
                    <a:cubicBezTo>
                      <a:pt x="191" y="83"/>
                      <a:pt x="177" y="69"/>
                      <a:pt x="177" y="51"/>
                    </a:cubicBezTo>
                    <a:cubicBezTo>
                      <a:pt x="177" y="33"/>
                      <a:pt x="191" y="19"/>
                      <a:pt x="209" y="19"/>
                    </a:cubicBezTo>
                    <a:cubicBezTo>
                      <a:pt x="226" y="19"/>
                      <a:pt x="240" y="33"/>
                      <a:pt x="240" y="51"/>
                    </a:cubicBezTo>
                    <a:cubicBezTo>
                      <a:pt x="240" y="69"/>
                      <a:pt x="226" y="83"/>
                      <a:pt x="209" y="83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38"/>
              <p:cNvSpPr>
                <a:spLocks/>
              </p:cNvSpPr>
              <p:nvPr/>
            </p:nvSpPr>
            <p:spPr bwMode="auto">
              <a:xfrm>
                <a:off x="4859338" y="2473325"/>
                <a:ext cx="52388" cy="30163"/>
              </a:xfrm>
              <a:custGeom>
                <a:avLst/>
                <a:gdLst>
                  <a:gd name="T0" fmla="*/ 39 w 58"/>
                  <a:gd name="T1" fmla="*/ 2 h 34"/>
                  <a:gd name="T2" fmla="*/ 14 w 58"/>
                  <a:gd name="T3" fmla="*/ 5 h 34"/>
                  <a:gd name="T4" fmla="*/ 0 w 58"/>
                  <a:gd name="T5" fmla="*/ 20 h 34"/>
                  <a:gd name="T6" fmla="*/ 14 w 58"/>
                  <a:gd name="T7" fmla="*/ 34 h 34"/>
                  <a:gd name="T8" fmla="*/ 14 w 58"/>
                  <a:gd name="T9" fmla="*/ 34 h 34"/>
                  <a:gd name="T10" fmla="*/ 46 w 58"/>
                  <a:gd name="T11" fmla="*/ 30 h 34"/>
                  <a:gd name="T12" fmla="*/ 56 w 58"/>
                  <a:gd name="T13" fmla="*/ 12 h 34"/>
                  <a:gd name="T14" fmla="*/ 39 w 58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4">
                    <a:moveTo>
                      <a:pt x="39" y="2"/>
                    </a:moveTo>
                    <a:cubicBezTo>
                      <a:pt x="31" y="4"/>
                      <a:pt x="22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6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5" y="34"/>
                      <a:pt x="36" y="32"/>
                      <a:pt x="46" y="30"/>
                    </a:cubicBezTo>
                    <a:cubicBezTo>
                      <a:pt x="54" y="28"/>
                      <a:pt x="58" y="20"/>
                      <a:pt x="56" y="12"/>
                    </a:cubicBezTo>
                    <a:cubicBezTo>
                      <a:pt x="55" y="5"/>
                      <a:pt x="47" y="0"/>
                      <a:pt x="39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7519360" y="3330845"/>
              <a:ext cx="114011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Virtual</a:t>
              </a:r>
              <a:br>
                <a:rPr lang="en-US" sz="1200" dirty="0">
                  <a:cs typeface="Franklin Gothic Book"/>
                </a:rPr>
              </a:br>
              <a:r>
                <a:rPr lang="en-US" sz="1200" dirty="0">
                  <a:cs typeface="Franklin Gothic Book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02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528710" y="3923821"/>
            <a:ext cx="0" cy="1218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528710" y="4426158"/>
            <a:ext cx="0" cy="2545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3095469" y="4685325"/>
            <a:ext cx="866483" cy="890892"/>
            <a:chOff x="6735883" y="1985965"/>
            <a:chExt cx="855305" cy="879173"/>
          </a:xfrm>
        </p:grpSpPr>
        <p:grpSp>
          <p:nvGrpSpPr>
            <p:cNvPr id="127" name="Group 126"/>
            <p:cNvGrpSpPr/>
            <p:nvPr/>
          </p:nvGrpSpPr>
          <p:grpSpPr>
            <a:xfrm>
              <a:off x="6900010" y="1985965"/>
              <a:ext cx="527051" cy="517526"/>
              <a:chOff x="5513388" y="1985963"/>
              <a:chExt cx="527051" cy="517525"/>
            </a:xfrm>
          </p:grpSpPr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5795963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5822951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4 w 58"/>
                  <a:gd name="T3" fmla="*/ 0 h 29"/>
                  <a:gd name="T4" fmla="*/ 0 w 58"/>
                  <a:gd name="T5" fmla="*/ 15 h 29"/>
                  <a:gd name="T6" fmla="*/ 14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5745163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5589588" y="2470150"/>
                <a:ext cx="52388" cy="33338"/>
              </a:xfrm>
              <a:custGeom>
                <a:avLst/>
                <a:gdLst>
                  <a:gd name="T0" fmla="*/ 46 w 59"/>
                  <a:gd name="T1" fmla="*/ 8 h 37"/>
                  <a:gd name="T2" fmla="*/ 21 w 59"/>
                  <a:gd name="T3" fmla="*/ 2 h 37"/>
                  <a:gd name="T4" fmla="*/ 2 w 59"/>
                  <a:gd name="T5" fmla="*/ 11 h 37"/>
                  <a:gd name="T6" fmla="*/ 11 w 59"/>
                  <a:gd name="T7" fmla="*/ 30 h 37"/>
                  <a:gd name="T8" fmla="*/ 42 w 59"/>
                  <a:gd name="T9" fmla="*/ 37 h 37"/>
                  <a:gd name="T10" fmla="*/ 44 w 59"/>
                  <a:gd name="T11" fmla="*/ 37 h 37"/>
                  <a:gd name="T12" fmla="*/ 58 w 59"/>
                  <a:gd name="T13" fmla="*/ 24 h 37"/>
                  <a:gd name="T14" fmla="*/ 46 w 59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7">
                    <a:moveTo>
                      <a:pt x="46" y="8"/>
                    </a:moveTo>
                    <a:cubicBezTo>
                      <a:pt x="37" y="7"/>
                      <a:pt x="29" y="5"/>
                      <a:pt x="21" y="2"/>
                    </a:cubicBezTo>
                    <a:cubicBezTo>
                      <a:pt x="13" y="0"/>
                      <a:pt x="5" y="4"/>
                      <a:pt x="2" y="11"/>
                    </a:cubicBezTo>
                    <a:cubicBezTo>
                      <a:pt x="0" y="19"/>
                      <a:pt x="4" y="27"/>
                      <a:pt x="11" y="30"/>
                    </a:cubicBezTo>
                    <a:cubicBezTo>
                      <a:pt x="21" y="33"/>
                      <a:pt x="32" y="36"/>
                      <a:pt x="42" y="37"/>
                    </a:cubicBezTo>
                    <a:cubicBezTo>
                      <a:pt x="43" y="37"/>
                      <a:pt x="43" y="37"/>
                      <a:pt x="44" y="37"/>
                    </a:cubicBezTo>
                    <a:cubicBezTo>
                      <a:pt x="51" y="37"/>
                      <a:pt x="57" y="32"/>
                      <a:pt x="58" y="24"/>
                    </a:cubicBezTo>
                    <a:cubicBezTo>
                      <a:pt x="59" y="16"/>
                      <a:pt x="53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5667376" y="2478088"/>
                <a:ext cx="52388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5900738" y="2473325"/>
                <a:ext cx="52388" cy="30163"/>
              </a:xfrm>
              <a:custGeom>
                <a:avLst/>
                <a:gdLst>
                  <a:gd name="T0" fmla="*/ 40 w 59"/>
                  <a:gd name="T1" fmla="*/ 2 h 34"/>
                  <a:gd name="T2" fmla="*/ 14 w 59"/>
                  <a:gd name="T3" fmla="*/ 5 h 34"/>
                  <a:gd name="T4" fmla="*/ 0 w 59"/>
                  <a:gd name="T5" fmla="*/ 20 h 34"/>
                  <a:gd name="T6" fmla="*/ 15 w 59"/>
                  <a:gd name="T7" fmla="*/ 34 h 34"/>
                  <a:gd name="T8" fmla="*/ 15 w 59"/>
                  <a:gd name="T9" fmla="*/ 34 h 34"/>
                  <a:gd name="T10" fmla="*/ 46 w 59"/>
                  <a:gd name="T11" fmla="*/ 30 h 34"/>
                  <a:gd name="T12" fmla="*/ 57 w 59"/>
                  <a:gd name="T13" fmla="*/ 12 h 34"/>
                  <a:gd name="T14" fmla="*/ 40 w 59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4">
                    <a:moveTo>
                      <a:pt x="40" y="2"/>
                    </a:moveTo>
                    <a:cubicBezTo>
                      <a:pt x="31" y="4"/>
                      <a:pt x="23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7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6" y="34"/>
                      <a:pt x="36" y="32"/>
                      <a:pt x="46" y="30"/>
                    </a:cubicBezTo>
                    <a:cubicBezTo>
                      <a:pt x="54" y="28"/>
                      <a:pt x="59" y="20"/>
                      <a:pt x="57" y="12"/>
                    </a:cubicBezTo>
                    <a:cubicBezTo>
                      <a:pt x="55" y="5"/>
                      <a:pt x="47" y="0"/>
                      <a:pt x="40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6015038" y="2127250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6015038" y="2205038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5565776" y="1992313"/>
                <a:ext cx="52388" cy="39688"/>
              </a:xfrm>
              <a:custGeom>
                <a:avLst/>
                <a:gdLst>
                  <a:gd name="T0" fmla="*/ 47 w 58"/>
                  <a:gd name="T1" fmla="*/ 29 h 43"/>
                  <a:gd name="T2" fmla="*/ 55 w 58"/>
                  <a:gd name="T3" fmla="*/ 11 h 43"/>
                  <a:gd name="T4" fmla="*/ 36 w 58"/>
                  <a:gd name="T5" fmla="*/ 2 h 43"/>
                  <a:gd name="T6" fmla="*/ 8 w 58"/>
                  <a:gd name="T7" fmla="*/ 17 h 43"/>
                  <a:gd name="T8" fmla="*/ 4 w 58"/>
                  <a:gd name="T9" fmla="*/ 37 h 43"/>
                  <a:gd name="T10" fmla="*/ 16 w 58"/>
                  <a:gd name="T11" fmla="*/ 43 h 43"/>
                  <a:gd name="T12" fmla="*/ 24 w 58"/>
                  <a:gd name="T13" fmla="*/ 41 h 43"/>
                  <a:gd name="T14" fmla="*/ 47 w 58"/>
                  <a:gd name="T1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47" y="29"/>
                    </a:moveTo>
                    <a:cubicBezTo>
                      <a:pt x="54" y="27"/>
                      <a:pt x="58" y="18"/>
                      <a:pt x="55" y="11"/>
                    </a:cubicBezTo>
                    <a:cubicBezTo>
                      <a:pt x="52" y="3"/>
                      <a:pt x="44" y="0"/>
                      <a:pt x="36" y="2"/>
                    </a:cubicBezTo>
                    <a:cubicBezTo>
                      <a:pt x="27" y="6"/>
                      <a:pt x="17" y="11"/>
                      <a:pt x="8" y="17"/>
                    </a:cubicBezTo>
                    <a:cubicBezTo>
                      <a:pt x="1" y="21"/>
                      <a:pt x="0" y="30"/>
                      <a:pt x="4" y="37"/>
                    </a:cubicBezTo>
                    <a:cubicBezTo>
                      <a:pt x="7" y="41"/>
                      <a:pt x="11" y="43"/>
                      <a:pt x="16" y="43"/>
                    </a:cubicBezTo>
                    <a:cubicBezTo>
                      <a:pt x="19" y="43"/>
                      <a:pt x="21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8" name="Freeform 48"/>
              <p:cNvSpPr>
                <a:spLocks/>
              </p:cNvSpPr>
              <p:nvPr/>
            </p:nvSpPr>
            <p:spPr bwMode="auto">
              <a:xfrm>
                <a:off x="6010276" y="2360613"/>
                <a:ext cx="30163" cy="52388"/>
              </a:xfrm>
              <a:custGeom>
                <a:avLst/>
                <a:gdLst>
                  <a:gd name="T0" fmla="*/ 19 w 33"/>
                  <a:gd name="T1" fmla="*/ 0 h 58"/>
                  <a:gd name="T2" fmla="*/ 4 w 33"/>
                  <a:gd name="T3" fmla="*/ 15 h 58"/>
                  <a:gd name="T4" fmla="*/ 1 w 33"/>
                  <a:gd name="T5" fmla="*/ 40 h 58"/>
                  <a:gd name="T6" fmla="*/ 12 w 33"/>
                  <a:gd name="T7" fmla="*/ 58 h 58"/>
                  <a:gd name="T8" fmla="*/ 16 w 33"/>
                  <a:gd name="T9" fmla="*/ 58 h 58"/>
                  <a:gd name="T10" fmla="*/ 30 w 33"/>
                  <a:gd name="T11" fmla="*/ 47 h 58"/>
                  <a:gd name="T12" fmla="*/ 33 w 33"/>
                  <a:gd name="T13" fmla="*/ 15 h 58"/>
                  <a:gd name="T14" fmla="*/ 33 w 33"/>
                  <a:gd name="T15" fmla="*/ 14 h 58"/>
                  <a:gd name="T16" fmla="*/ 19 w 33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8">
                    <a:moveTo>
                      <a:pt x="19" y="0"/>
                    </a:moveTo>
                    <a:cubicBezTo>
                      <a:pt x="11" y="0"/>
                      <a:pt x="4" y="7"/>
                      <a:pt x="4" y="15"/>
                    </a:cubicBezTo>
                    <a:cubicBezTo>
                      <a:pt x="4" y="24"/>
                      <a:pt x="3" y="32"/>
                      <a:pt x="1" y="40"/>
                    </a:cubicBezTo>
                    <a:cubicBezTo>
                      <a:pt x="0" y="48"/>
                      <a:pt x="5" y="56"/>
                      <a:pt x="12" y="58"/>
                    </a:cubicBezTo>
                    <a:cubicBezTo>
                      <a:pt x="13" y="58"/>
                      <a:pt x="14" y="58"/>
                      <a:pt x="16" y="58"/>
                    </a:cubicBezTo>
                    <a:cubicBezTo>
                      <a:pt x="22" y="58"/>
                      <a:pt x="28" y="53"/>
                      <a:pt x="30" y="47"/>
                    </a:cubicBezTo>
                    <a:cubicBezTo>
                      <a:pt x="32" y="36"/>
                      <a:pt x="33" y="26"/>
                      <a:pt x="33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39" name="Freeform 49"/>
              <p:cNvSpPr>
                <a:spLocks/>
              </p:cNvSpPr>
              <p:nvPr/>
            </p:nvSpPr>
            <p:spPr bwMode="auto">
              <a:xfrm>
                <a:off x="6015038" y="2282825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0" name="Freeform 50"/>
              <p:cNvSpPr>
                <a:spLocks/>
              </p:cNvSpPr>
              <p:nvPr/>
            </p:nvSpPr>
            <p:spPr bwMode="auto">
              <a:xfrm>
                <a:off x="5970588" y="2432050"/>
                <a:ext cx="46038" cy="46038"/>
              </a:xfrm>
              <a:custGeom>
                <a:avLst/>
                <a:gdLst>
                  <a:gd name="T0" fmla="*/ 25 w 52"/>
                  <a:gd name="T1" fmla="*/ 7 h 51"/>
                  <a:gd name="T2" fmla="*/ 7 w 52"/>
                  <a:gd name="T3" fmla="*/ 25 h 51"/>
                  <a:gd name="T4" fmla="*/ 5 w 52"/>
                  <a:gd name="T5" fmla="*/ 45 h 51"/>
                  <a:gd name="T6" fmla="*/ 16 w 52"/>
                  <a:gd name="T7" fmla="*/ 51 h 51"/>
                  <a:gd name="T8" fmla="*/ 25 w 52"/>
                  <a:gd name="T9" fmla="*/ 47 h 51"/>
                  <a:gd name="T10" fmla="*/ 47 w 52"/>
                  <a:gd name="T11" fmla="*/ 25 h 51"/>
                  <a:gd name="T12" fmla="*/ 45 w 52"/>
                  <a:gd name="T13" fmla="*/ 5 h 51"/>
                  <a:gd name="T14" fmla="*/ 25 w 52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1">
                    <a:moveTo>
                      <a:pt x="25" y="7"/>
                    </a:moveTo>
                    <a:cubicBezTo>
                      <a:pt x="19" y="14"/>
                      <a:pt x="13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19" y="51"/>
                      <a:pt x="22" y="50"/>
                      <a:pt x="25" y="47"/>
                    </a:cubicBezTo>
                    <a:cubicBezTo>
                      <a:pt x="33" y="41"/>
                      <a:pt x="41" y="33"/>
                      <a:pt x="47" y="25"/>
                    </a:cubicBezTo>
                    <a:cubicBezTo>
                      <a:pt x="52" y="19"/>
                      <a:pt x="51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1" name="Freeform 51"/>
              <p:cNvSpPr>
                <a:spLocks/>
              </p:cNvSpPr>
              <p:nvPr/>
            </p:nvSpPr>
            <p:spPr bwMode="auto">
              <a:xfrm>
                <a:off x="5513388" y="2193925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4 h 58"/>
                  <a:gd name="T6" fmla="*/ 14 w 28"/>
                  <a:gd name="T7" fmla="*/ 0 h 58"/>
                  <a:gd name="T8" fmla="*/ 0 w 28"/>
                  <a:gd name="T9" fmla="*/ 14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2" name="Freeform 52"/>
              <p:cNvSpPr>
                <a:spLocks/>
              </p:cNvSpPr>
              <p:nvPr/>
            </p:nvSpPr>
            <p:spPr bwMode="auto">
              <a:xfrm>
                <a:off x="5718176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3" name="Freeform 53"/>
              <p:cNvSpPr>
                <a:spLocks/>
              </p:cNvSpPr>
              <p:nvPr/>
            </p:nvSpPr>
            <p:spPr bwMode="auto">
              <a:xfrm>
                <a:off x="5530851" y="2422525"/>
                <a:ext cx="44450" cy="47625"/>
              </a:xfrm>
              <a:custGeom>
                <a:avLst/>
                <a:gdLst>
                  <a:gd name="T0" fmla="*/ 28 w 50"/>
                  <a:gd name="T1" fmla="*/ 8 h 53"/>
                  <a:gd name="T2" fmla="*/ 8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4 w 50"/>
                  <a:gd name="T11" fmla="*/ 49 h 53"/>
                  <a:gd name="T12" fmla="*/ 44 w 50"/>
                  <a:gd name="T13" fmla="*/ 28 h 53"/>
                  <a:gd name="T14" fmla="*/ 28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8" y="8"/>
                    </a:moveTo>
                    <a:cubicBezTo>
                      <a:pt x="24" y="2"/>
                      <a:pt x="15" y="0"/>
                      <a:pt x="8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6" y="41"/>
                      <a:pt x="24" y="49"/>
                    </a:cubicBezTo>
                    <a:cubicBezTo>
                      <a:pt x="27" y="51"/>
                      <a:pt x="30" y="53"/>
                      <a:pt x="34" y="53"/>
                    </a:cubicBezTo>
                    <a:cubicBezTo>
                      <a:pt x="38" y="53"/>
                      <a:pt x="41" y="51"/>
                      <a:pt x="44" y="49"/>
                    </a:cubicBezTo>
                    <a:cubicBezTo>
                      <a:pt x="50" y="43"/>
                      <a:pt x="50" y="34"/>
                      <a:pt x="44" y="28"/>
                    </a:cubicBezTo>
                    <a:cubicBezTo>
                      <a:pt x="38" y="22"/>
                      <a:pt x="33" y="15"/>
                      <a:pt x="28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4" name="Freeform 54"/>
              <p:cNvSpPr>
                <a:spLocks/>
              </p:cNvSpPr>
              <p:nvPr/>
            </p:nvSpPr>
            <p:spPr bwMode="auto">
              <a:xfrm>
                <a:off x="5873751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2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5" name="Freeform 55"/>
              <p:cNvSpPr>
                <a:spLocks/>
              </p:cNvSpPr>
              <p:nvPr/>
            </p:nvSpPr>
            <p:spPr bwMode="auto">
              <a:xfrm>
                <a:off x="5946776" y="1997075"/>
                <a:ext cx="50800" cy="41275"/>
              </a:xfrm>
              <a:custGeom>
                <a:avLst/>
                <a:gdLst>
                  <a:gd name="T0" fmla="*/ 10 w 57"/>
                  <a:gd name="T1" fmla="*/ 30 h 47"/>
                  <a:gd name="T2" fmla="*/ 32 w 57"/>
                  <a:gd name="T3" fmla="*/ 43 h 47"/>
                  <a:gd name="T4" fmla="*/ 41 w 57"/>
                  <a:gd name="T5" fmla="*/ 47 h 47"/>
                  <a:gd name="T6" fmla="*/ 52 w 57"/>
                  <a:gd name="T7" fmla="*/ 41 h 47"/>
                  <a:gd name="T8" fmla="*/ 50 w 57"/>
                  <a:gd name="T9" fmla="*/ 21 h 47"/>
                  <a:gd name="T10" fmla="*/ 23 w 57"/>
                  <a:gd name="T11" fmla="*/ 4 h 47"/>
                  <a:gd name="T12" fmla="*/ 4 w 57"/>
                  <a:gd name="T13" fmla="*/ 11 h 47"/>
                  <a:gd name="T14" fmla="*/ 10 w 57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47">
                    <a:moveTo>
                      <a:pt x="10" y="30"/>
                    </a:moveTo>
                    <a:cubicBezTo>
                      <a:pt x="18" y="33"/>
                      <a:pt x="25" y="38"/>
                      <a:pt x="32" y="43"/>
                    </a:cubicBezTo>
                    <a:cubicBezTo>
                      <a:pt x="34" y="46"/>
                      <a:pt x="38" y="47"/>
                      <a:pt x="41" y="47"/>
                    </a:cubicBezTo>
                    <a:cubicBezTo>
                      <a:pt x="45" y="47"/>
                      <a:pt x="49" y="45"/>
                      <a:pt x="52" y="41"/>
                    </a:cubicBezTo>
                    <a:cubicBezTo>
                      <a:pt x="57" y="35"/>
                      <a:pt x="56" y="26"/>
                      <a:pt x="50" y="21"/>
                    </a:cubicBezTo>
                    <a:cubicBezTo>
                      <a:pt x="41" y="14"/>
                      <a:pt x="32" y="9"/>
                      <a:pt x="23" y="4"/>
                    </a:cubicBezTo>
                    <a:cubicBezTo>
                      <a:pt x="16" y="0"/>
                      <a:pt x="7" y="3"/>
                      <a:pt x="4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6" name="Freeform 56"/>
              <p:cNvSpPr>
                <a:spLocks/>
              </p:cNvSpPr>
              <p:nvPr/>
            </p:nvSpPr>
            <p:spPr bwMode="auto">
              <a:xfrm>
                <a:off x="5518151" y="2039938"/>
                <a:ext cx="41275" cy="52388"/>
              </a:xfrm>
              <a:custGeom>
                <a:avLst/>
                <a:gdLst>
                  <a:gd name="T0" fmla="*/ 11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2 w 45"/>
                  <a:gd name="T13" fmla="*/ 38 h 57"/>
                  <a:gd name="T14" fmla="*/ 11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1" y="56"/>
                    </a:moveTo>
                    <a:cubicBezTo>
                      <a:pt x="13" y="57"/>
                      <a:pt x="14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2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0" y="2"/>
                      <a:pt x="16" y="9"/>
                    </a:cubicBezTo>
                    <a:cubicBezTo>
                      <a:pt x="10" y="18"/>
                      <a:pt x="6" y="28"/>
                      <a:pt x="2" y="38"/>
                    </a:cubicBezTo>
                    <a:cubicBezTo>
                      <a:pt x="0" y="45"/>
                      <a:pt x="4" y="54"/>
                      <a:pt x="11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7" name="Freeform 57"/>
              <p:cNvSpPr>
                <a:spLocks/>
              </p:cNvSpPr>
              <p:nvPr/>
            </p:nvSpPr>
            <p:spPr bwMode="auto">
              <a:xfrm>
                <a:off x="5640388" y="1985963"/>
                <a:ext cx="52388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8" name="Freeform 58"/>
              <p:cNvSpPr>
                <a:spLocks/>
              </p:cNvSpPr>
              <p:nvPr/>
            </p:nvSpPr>
            <p:spPr bwMode="auto">
              <a:xfrm>
                <a:off x="5513388" y="2271713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5 h 58"/>
                  <a:gd name="T6" fmla="*/ 14 w 28"/>
                  <a:gd name="T7" fmla="*/ 0 h 58"/>
                  <a:gd name="T8" fmla="*/ 0 w 28"/>
                  <a:gd name="T9" fmla="*/ 15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49" name="Freeform 59"/>
              <p:cNvSpPr>
                <a:spLocks/>
              </p:cNvSpPr>
              <p:nvPr/>
            </p:nvSpPr>
            <p:spPr bwMode="auto">
              <a:xfrm>
                <a:off x="5513388" y="2349500"/>
                <a:ext cx="26988" cy="52388"/>
              </a:xfrm>
              <a:custGeom>
                <a:avLst/>
                <a:gdLst>
                  <a:gd name="T0" fmla="*/ 29 w 30"/>
                  <a:gd name="T1" fmla="*/ 42 h 58"/>
                  <a:gd name="T2" fmla="*/ 28 w 30"/>
                  <a:gd name="T3" fmla="*/ 28 h 58"/>
                  <a:gd name="T4" fmla="*/ 28 w 30"/>
                  <a:gd name="T5" fmla="*/ 15 h 58"/>
                  <a:gd name="T6" fmla="*/ 14 w 30"/>
                  <a:gd name="T7" fmla="*/ 0 h 58"/>
                  <a:gd name="T8" fmla="*/ 0 w 30"/>
                  <a:gd name="T9" fmla="*/ 15 h 58"/>
                  <a:gd name="T10" fmla="*/ 0 w 30"/>
                  <a:gd name="T11" fmla="*/ 28 h 58"/>
                  <a:gd name="T12" fmla="*/ 1 w 30"/>
                  <a:gd name="T13" fmla="*/ 45 h 58"/>
                  <a:gd name="T14" fmla="*/ 15 w 30"/>
                  <a:gd name="T15" fmla="*/ 58 h 58"/>
                  <a:gd name="T16" fmla="*/ 17 w 30"/>
                  <a:gd name="T17" fmla="*/ 58 h 58"/>
                  <a:gd name="T18" fmla="*/ 29 w 30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58">
                    <a:moveTo>
                      <a:pt x="29" y="42"/>
                    </a:moveTo>
                    <a:cubicBezTo>
                      <a:pt x="29" y="37"/>
                      <a:pt x="28" y="33"/>
                      <a:pt x="28" y="28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5" y="58"/>
                      <a:pt x="16" y="58"/>
                      <a:pt x="17" y="58"/>
                    </a:cubicBezTo>
                    <a:cubicBezTo>
                      <a:pt x="25" y="57"/>
                      <a:pt x="30" y="50"/>
                      <a:pt x="29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0" name="Freeform 60"/>
              <p:cNvSpPr>
                <a:spLocks/>
              </p:cNvSpPr>
              <p:nvPr/>
            </p:nvSpPr>
            <p:spPr bwMode="auto">
              <a:xfrm>
                <a:off x="6000751" y="2051050"/>
                <a:ext cx="38100" cy="52388"/>
              </a:xfrm>
              <a:custGeom>
                <a:avLst/>
                <a:gdLst>
                  <a:gd name="T0" fmla="*/ 12 w 42"/>
                  <a:gd name="T1" fmla="*/ 47 h 58"/>
                  <a:gd name="T2" fmla="*/ 26 w 42"/>
                  <a:gd name="T3" fmla="*/ 58 h 58"/>
                  <a:gd name="T4" fmla="*/ 29 w 42"/>
                  <a:gd name="T5" fmla="*/ 57 h 58"/>
                  <a:gd name="T6" fmla="*/ 40 w 42"/>
                  <a:gd name="T7" fmla="*/ 40 h 58"/>
                  <a:gd name="T8" fmla="*/ 29 w 42"/>
                  <a:gd name="T9" fmla="*/ 10 h 58"/>
                  <a:gd name="T10" fmla="*/ 10 w 42"/>
                  <a:gd name="T11" fmla="*/ 4 h 58"/>
                  <a:gd name="T12" fmla="*/ 4 w 42"/>
                  <a:gd name="T13" fmla="*/ 23 h 58"/>
                  <a:gd name="T14" fmla="*/ 12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2" y="47"/>
                    </a:moveTo>
                    <a:cubicBezTo>
                      <a:pt x="14" y="53"/>
                      <a:pt x="20" y="58"/>
                      <a:pt x="26" y="58"/>
                    </a:cubicBezTo>
                    <a:cubicBezTo>
                      <a:pt x="27" y="58"/>
                      <a:pt x="28" y="58"/>
                      <a:pt x="29" y="57"/>
                    </a:cubicBezTo>
                    <a:cubicBezTo>
                      <a:pt x="37" y="56"/>
                      <a:pt x="42" y="48"/>
                      <a:pt x="40" y="40"/>
                    </a:cubicBezTo>
                    <a:cubicBezTo>
                      <a:pt x="38" y="30"/>
                      <a:pt x="34" y="20"/>
                      <a:pt x="29" y="10"/>
                    </a:cubicBezTo>
                    <a:cubicBezTo>
                      <a:pt x="26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7" y="31"/>
                      <a:pt x="10" y="39"/>
                      <a:pt x="12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1" name="Freeform 61"/>
              <p:cNvSpPr>
                <a:spLocks/>
              </p:cNvSpPr>
              <p:nvPr/>
            </p:nvSpPr>
            <p:spPr bwMode="auto">
              <a:xfrm>
                <a:off x="5513388" y="2117725"/>
                <a:ext cx="25400" cy="50800"/>
              </a:xfrm>
              <a:custGeom>
                <a:avLst/>
                <a:gdLst>
                  <a:gd name="T0" fmla="*/ 14 w 28"/>
                  <a:gd name="T1" fmla="*/ 57 h 57"/>
                  <a:gd name="T2" fmla="*/ 28 w 28"/>
                  <a:gd name="T3" fmla="*/ 43 h 57"/>
                  <a:gd name="T4" fmla="*/ 28 w 28"/>
                  <a:gd name="T5" fmla="*/ 14 h 57"/>
                  <a:gd name="T6" fmla="*/ 14 w 28"/>
                  <a:gd name="T7" fmla="*/ 0 h 57"/>
                  <a:gd name="T8" fmla="*/ 0 w 28"/>
                  <a:gd name="T9" fmla="*/ 14 h 57"/>
                  <a:gd name="T10" fmla="*/ 0 w 28"/>
                  <a:gd name="T11" fmla="*/ 43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cubicBezTo>
                      <a:pt x="22" y="57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2" name="Freeform 62"/>
              <p:cNvSpPr>
                <a:spLocks/>
              </p:cNvSpPr>
              <p:nvPr/>
            </p:nvSpPr>
            <p:spPr bwMode="auto">
              <a:xfrm>
                <a:off x="5581651" y="2058988"/>
                <a:ext cx="390525" cy="374650"/>
              </a:xfrm>
              <a:custGeom>
                <a:avLst/>
                <a:gdLst>
                  <a:gd name="T0" fmla="*/ 433 w 433"/>
                  <a:gd name="T1" fmla="*/ 146 h 416"/>
                  <a:gd name="T2" fmla="*/ 410 w 433"/>
                  <a:gd name="T3" fmla="*/ 123 h 416"/>
                  <a:gd name="T4" fmla="*/ 361 w 433"/>
                  <a:gd name="T5" fmla="*/ 123 h 416"/>
                  <a:gd name="T6" fmla="*/ 338 w 433"/>
                  <a:gd name="T7" fmla="*/ 146 h 416"/>
                  <a:gd name="T8" fmla="*/ 338 w 433"/>
                  <a:gd name="T9" fmla="*/ 168 h 416"/>
                  <a:gd name="T10" fmla="*/ 259 w 433"/>
                  <a:gd name="T11" fmla="*/ 194 h 416"/>
                  <a:gd name="T12" fmla="*/ 231 w 433"/>
                  <a:gd name="T13" fmla="*/ 174 h 416"/>
                  <a:gd name="T14" fmla="*/ 231 w 433"/>
                  <a:gd name="T15" fmla="*/ 93 h 416"/>
                  <a:gd name="T16" fmla="*/ 241 w 433"/>
                  <a:gd name="T17" fmla="*/ 93 h 416"/>
                  <a:gd name="T18" fmla="*/ 264 w 433"/>
                  <a:gd name="T19" fmla="*/ 70 h 416"/>
                  <a:gd name="T20" fmla="*/ 264 w 433"/>
                  <a:gd name="T21" fmla="*/ 23 h 416"/>
                  <a:gd name="T22" fmla="*/ 241 w 433"/>
                  <a:gd name="T23" fmla="*/ 0 h 416"/>
                  <a:gd name="T24" fmla="*/ 192 w 433"/>
                  <a:gd name="T25" fmla="*/ 0 h 416"/>
                  <a:gd name="T26" fmla="*/ 169 w 433"/>
                  <a:gd name="T27" fmla="*/ 23 h 416"/>
                  <a:gd name="T28" fmla="*/ 169 w 433"/>
                  <a:gd name="T29" fmla="*/ 70 h 416"/>
                  <a:gd name="T30" fmla="*/ 192 w 433"/>
                  <a:gd name="T31" fmla="*/ 93 h 416"/>
                  <a:gd name="T32" fmla="*/ 202 w 433"/>
                  <a:gd name="T33" fmla="*/ 93 h 416"/>
                  <a:gd name="T34" fmla="*/ 202 w 433"/>
                  <a:gd name="T35" fmla="*/ 174 h 416"/>
                  <a:gd name="T36" fmla="*/ 174 w 433"/>
                  <a:gd name="T37" fmla="*/ 194 h 416"/>
                  <a:gd name="T38" fmla="*/ 94 w 433"/>
                  <a:gd name="T39" fmla="*/ 168 h 416"/>
                  <a:gd name="T40" fmla="*/ 94 w 433"/>
                  <a:gd name="T41" fmla="*/ 142 h 416"/>
                  <a:gd name="T42" fmla="*/ 71 w 433"/>
                  <a:gd name="T43" fmla="*/ 118 h 416"/>
                  <a:gd name="T44" fmla="*/ 23 w 433"/>
                  <a:gd name="T45" fmla="*/ 118 h 416"/>
                  <a:gd name="T46" fmla="*/ 0 w 433"/>
                  <a:gd name="T47" fmla="*/ 142 h 416"/>
                  <a:gd name="T48" fmla="*/ 0 w 433"/>
                  <a:gd name="T49" fmla="*/ 188 h 416"/>
                  <a:gd name="T50" fmla="*/ 23 w 433"/>
                  <a:gd name="T51" fmla="*/ 212 h 416"/>
                  <a:gd name="T52" fmla="*/ 71 w 433"/>
                  <a:gd name="T53" fmla="*/ 212 h 416"/>
                  <a:gd name="T54" fmla="*/ 93 w 433"/>
                  <a:gd name="T55" fmla="*/ 197 h 416"/>
                  <a:gd name="T56" fmla="*/ 165 w 433"/>
                  <a:gd name="T57" fmla="*/ 221 h 416"/>
                  <a:gd name="T58" fmla="*/ 165 w 433"/>
                  <a:gd name="T59" fmla="*/ 224 h 416"/>
                  <a:gd name="T60" fmla="*/ 175 w 433"/>
                  <a:gd name="T61" fmla="*/ 255 h 416"/>
                  <a:gd name="T62" fmla="*/ 129 w 433"/>
                  <a:gd name="T63" fmla="*/ 319 h 416"/>
                  <a:gd name="T64" fmla="*/ 84 w 433"/>
                  <a:gd name="T65" fmla="*/ 319 h 416"/>
                  <a:gd name="T66" fmla="*/ 60 w 433"/>
                  <a:gd name="T67" fmla="*/ 342 h 416"/>
                  <a:gd name="T68" fmla="*/ 60 w 433"/>
                  <a:gd name="T69" fmla="*/ 389 h 416"/>
                  <a:gd name="T70" fmla="*/ 84 w 433"/>
                  <a:gd name="T71" fmla="*/ 412 h 416"/>
                  <a:gd name="T72" fmla="*/ 132 w 433"/>
                  <a:gd name="T73" fmla="*/ 412 h 416"/>
                  <a:gd name="T74" fmla="*/ 155 w 433"/>
                  <a:gd name="T75" fmla="*/ 389 h 416"/>
                  <a:gd name="T76" fmla="*/ 155 w 433"/>
                  <a:gd name="T77" fmla="*/ 342 h 416"/>
                  <a:gd name="T78" fmla="*/ 153 w 433"/>
                  <a:gd name="T79" fmla="*/ 334 h 416"/>
                  <a:gd name="T80" fmla="*/ 198 w 433"/>
                  <a:gd name="T81" fmla="*/ 272 h 416"/>
                  <a:gd name="T82" fmla="*/ 216 w 433"/>
                  <a:gd name="T83" fmla="*/ 276 h 416"/>
                  <a:gd name="T84" fmla="*/ 235 w 433"/>
                  <a:gd name="T85" fmla="*/ 272 h 416"/>
                  <a:gd name="T86" fmla="*/ 279 w 433"/>
                  <a:gd name="T87" fmla="*/ 333 h 416"/>
                  <a:gd name="T88" fmla="*/ 275 w 433"/>
                  <a:gd name="T89" fmla="*/ 346 h 416"/>
                  <a:gd name="T90" fmla="*/ 275 w 433"/>
                  <a:gd name="T91" fmla="*/ 392 h 416"/>
                  <a:gd name="T92" fmla="*/ 298 w 433"/>
                  <a:gd name="T93" fmla="*/ 416 h 416"/>
                  <a:gd name="T94" fmla="*/ 347 w 433"/>
                  <a:gd name="T95" fmla="*/ 416 h 416"/>
                  <a:gd name="T96" fmla="*/ 370 w 433"/>
                  <a:gd name="T97" fmla="*/ 392 h 416"/>
                  <a:gd name="T98" fmla="*/ 370 w 433"/>
                  <a:gd name="T99" fmla="*/ 346 h 416"/>
                  <a:gd name="T100" fmla="*/ 347 w 433"/>
                  <a:gd name="T101" fmla="*/ 322 h 416"/>
                  <a:gd name="T102" fmla="*/ 307 w 433"/>
                  <a:gd name="T103" fmla="*/ 322 h 416"/>
                  <a:gd name="T104" fmla="*/ 258 w 433"/>
                  <a:gd name="T105" fmla="*/ 255 h 416"/>
                  <a:gd name="T106" fmla="*/ 268 w 433"/>
                  <a:gd name="T107" fmla="*/ 224 h 416"/>
                  <a:gd name="T108" fmla="*/ 268 w 433"/>
                  <a:gd name="T109" fmla="*/ 221 h 416"/>
                  <a:gd name="T110" fmla="*/ 339 w 433"/>
                  <a:gd name="T111" fmla="*/ 198 h 416"/>
                  <a:gd name="T112" fmla="*/ 361 w 433"/>
                  <a:gd name="T113" fmla="*/ 216 h 416"/>
                  <a:gd name="T114" fmla="*/ 410 w 433"/>
                  <a:gd name="T115" fmla="*/ 216 h 416"/>
                  <a:gd name="T116" fmla="*/ 433 w 433"/>
                  <a:gd name="T117" fmla="*/ 193 h 416"/>
                  <a:gd name="T118" fmla="*/ 433 w 433"/>
                  <a:gd name="T119" fmla="*/ 14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3" h="416">
                    <a:moveTo>
                      <a:pt x="433" y="146"/>
                    </a:moveTo>
                    <a:cubicBezTo>
                      <a:pt x="433" y="133"/>
                      <a:pt x="422" y="123"/>
                      <a:pt x="410" y="123"/>
                    </a:cubicBezTo>
                    <a:cubicBezTo>
                      <a:pt x="361" y="123"/>
                      <a:pt x="361" y="123"/>
                      <a:pt x="361" y="123"/>
                    </a:cubicBezTo>
                    <a:cubicBezTo>
                      <a:pt x="349" y="123"/>
                      <a:pt x="338" y="133"/>
                      <a:pt x="338" y="146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259" y="194"/>
                      <a:pt x="259" y="194"/>
                      <a:pt x="259" y="194"/>
                    </a:cubicBezTo>
                    <a:cubicBezTo>
                      <a:pt x="252" y="184"/>
                      <a:pt x="242" y="177"/>
                      <a:pt x="231" y="174"/>
                    </a:cubicBezTo>
                    <a:cubicBezTo>
                      <a:pt x="231" y="93"/>
                      <a:pt x="231" y="93"/>
                      <a:pt x="231" y="93"/>
                    </a:cubicBezTo>
                    <a:cubicBezTo>
                      <a:pt x="241" y="93"/>
                      <a:pt x="241" y="93"/>
                      <a:pt x="241" y="93"/>
                    </a:cubicBezTo>
                    <a:cubicBezTo>
                      <a:pt x="253" y="93"/>
                      <a:pt x="264" y="83"/>
                      <a:pt x="264" y="70"/>
                    </a:cubicBezTo>
                    <a:cubicBezTo>
                      <a:pt x="264" y="23"/>
                      <a:pt x="264" y="23"/>
                      <a:pt x="264" y="23"/>
                    </a:cubicBezTo>
                    <a:cubicBezTo>
                      <a:pt x="264" y="10"/>
                      <a:pt x="253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0" y="0"/>
                      <a:pt x="169" y="10"/>
                      <a:pt x="169" y="23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9" y="83"/>
                      <a:pt x="180" y="93"/>
                      <a:pt x="192" y="93"/>
                    </a:cubicBezTo>
                    <a:cubicBezTo>
                      <a:pt x="202" y="93"/>
                      <a:pt x="202" y="93"/>
                      <a:pt x="202" y="93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91" y="177"/>
                      <a:pt x="181" y="184"/>
                      <a:pt x="174" y="194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29"/>
                      <a:pt x="84" y="118"/>
                      <a:pt x="71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10" y="118"/>
                      <a:pt x="0" y="129"/>
                      <a:pt x="0" y="142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10" y="212"/>
                      <a:pt x="23" y="212"/>
                    </a:cubicBezTo>
                    <a:cubicBezTo>
                      <a:pt x="71" y="212"/>
                      <a:pt x="71" y="212"/>
                      <a:pt x="71" y="212"/>
                    </a:cubicBezTo>
                    <a:cubicBezTo>
                      <a:pt x="81" y="212"/>
                      <a:pt x="89" y="206"/>
                      <a:pt x="93" y="197"/>
                    </a:cubicBezTo>
                    <a:cubicBezTo>
                      <a:pt x="165" y="221"/>
                      <a:pt x="165" y="221"/>
                      <a:pt x="165" y="221"/>
                    </a:cubicBezTo>
                    <a:cubicBezTo>
                      <a:pt x="165" y="222"/>
                      <a:pt x="165" y="223"/>
                      <a:pt x="165" y="224"/>
                    </a:cubicBezTo>
                    <a:cubicBezTo>
                      <a:pt x="165" y="235"/>
                      <a:pt x="169" y="246"/>
                      <a:pt x="175" y="255"/>
                    </a:cubicBezTo>
                    <a:cubicBezTo>
                      <a:pt x="129" y="319"/>
                      <a:pt x="129" y="319"/>
                      <a:pt x="129" y="319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71" y="319"/>
                      <a:pt x="60" y="329"/>
                      <a:pt x="60" y="342"/>
                    </a:cubicBezTo>
                    <a:cubicBezTo>
                      <a:pt x="60" y="389"/>
                      <a:pt x="60" y="389"/>
                      <a:pt x="60" y="389"/>
                    </a:cubicBezTo>
                    <a:cubicBezTo>
                      <a:pt x="60" y="401"/>
                      <a:pt x="71" y="412"/>
                      <a:pt x="84" y="412"/>
                    </a:cubicBezTo>
                    <a:cubicBezTo>
                      <a:pt x="132" y="412"/>
                      <a:pt x="132" y="412"/>
                      <a:pt x="132" y="412"/>
                    </a:cubicBezTo>
                    <a:cubicBezTo>
                      <a:pt x="145" y="412"/>
                      <a:pt x="155" y="401"/>
                      <a:pt x="155" y="389"/>
                    </a:cubicBezTo>
                    <a:cubicBezTo>
                      <a:pt x="155" y="342"/>
                      <a:pt x="155" y="342"/>
                      <a:pt x="155" y="342"/>
                    </a:cubicBezTo>
                    <a:cubicBezTo>
                      <a:pt x="155" y="339"/>
                      <a:pt x="154" y="336"/>
                      <a:pt x="153" y="334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204" y="274"/>
                      <a:pt x="210" y="276"/>
                      <a:pt x="216" y="276"/>
                    </a:cubicBezTo>
                    <a:cubicBezTo>
                      <a:pt x="223" y="276"/>
                      <a:pt x="229" y="274"/>
                      <a:pt x="235" y="272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7" y="337"/>
                      <a:pt x="275" y="341"/>
                      <a:pt x="275" y="346"/>
                    </a:cubicBezTo>
                    <a:cubicBezTo>
                      <a:pt x="275" y="392"/>
                      <a:pt x="275" y="392"/>
                      <a:pt x="275" y="392"/>
                    </a:cubicBezTo>
                    <a:cubicBezTo>
                      <a:pt x="275" y="405"/>
                      <a:pt x="285" y="416"/>
                      <a:pt x="298" y="416"/>
                    </a:cubicBezTo>
                    <a:cubicBezTo>
                      <a:pt x="347" y="416"/>
                      <a:pt x="347" y="416"/>
                      <a:pt x="347" y="416"/>
                    </a:cubicBezTo>
                    <a:cubicBezTo>
                      <a:pt x="359" y="416"/>
                      <a:pt x="370" y="405"/>
                      <a:pt x="370" y="392"/>
                    </a:cubicBezTo>
                    <a:cubicBezTo>
                      <a:pt x="370" y="346"/>
                      <a:pt x="370" y="346"/>
                      <a:pt x="370" y="346"/>
                    </a:cubicBezTo>
                    <a:cubicBezTo>
                      <a:pt x="370" y="333"/>
                      <a:pt x="359" y="322"/>
                      <a:pt x="347" y="322"/>
                    </a:cubicBezTo>
                    <a:cubicBezTo>
                      <a:pt x="307" y="322"/>
                      <a:pt x="307" y="322"/>
                      <a:pt x="307" y="322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64" y="246"/>
                      <a:pt x="268" y="235"/>
                      <a:pt x="268" y="224"/>
                    </a:cubicBezTo>
                    <a:cubicBezTo>
                      <a:pt x="268" y="223"/>
                      <a:pt x="268" y="222"/>
                      <a:pt x="268" y="221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42" y="208"/>
                      <a:pt x="350" y="216"/>
                      <a:pt x="361" y="216"/>
                    </a:cubicBezTo>
                    <a:cubicBezTo>
                      <a:pt x="410" y="216"/>
                      <a:pt x="410" y="216"/>
                      <a:pt x="410" y="216"/>
                    </a:cubicBezTo>
                    <a:cubicBezTo>
                      <a:pt x="422" y="216"/>
                      <a:pt x="433" y="206"/>
                      <a:pt x="433" y="193"/>
                    </a:cubicBezTo>
                    <a:lnTo>
                      <a:pt x="433" y="14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735883" y="2498134"/>
              <a:ext cx="855305" cy="36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VLAN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(tagged)</a:t>
              </a:r>
              <a:endParaRPr lang="en-US" sz="10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742095" y="2207997"/>
            <a:ext cx="1573230" cy="2297132"/>
            <a:chOff x="3715168" y="807329"/>
            <a:chExt cx="1573230" cy="2297132"/>
          </a:xfrm>
        </p:grpSpPr>
        <p:sp>
          <p:nvSpPr>
            <p:cNvPr id="159" name="Rounded Rectangle 158"/>
            <p:cNvSpPr/>
            <p:nvPr/>
          </p:nvSpPr>
          <p:spPr>
            <a:xfrm>
              <a:off x="3715168" y="914298"/>
              <a:ext cx="1573230" cy="2190163"/>
            </a:xfrm>
            <a:prstGeom prst="roundRect">
              <a:avLst>
                <a:gd name="adj" fmla="val 8285"/>
              </a:avLst>
            </a:prstGeom>
            <a:noFill/>
            <a:ln w="12700" cmpd="sng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3940514" y="807329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Compute 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6" name="Elbow Connector 175"/>
          <p:cNvCxnSpPr>
            <a:stCxn id="99" idx="3"/>
            <a:endCxn id="136" idx="4"/>
          </p:cNvCxnSpPr>
          <p:nvPr/>
        </p:nvCxnSpPr>
        <p:spPr>
          <a:xfrm flipH="1">
            <a:off x="3795679" y="2686560"/>
            <a:ext cx="50946" cy="2260117"/>
          </a:xfrm>
          <a:prstGeom prst="bentConnector3">
            <a:avLst>
              <a:gd name="adj1" fmla="val -101462"/>
            </a:avLst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2877937" y="2467366"/>
            <a:ext cx="1301547" cy="950971"/>
            <a:chOff x="2729458" y="2467366"/>
            <a:chExt cx="1301547" cy="950971"/>
          </a:xfrm>
        </p:grpSpPr>
        <p:sp>
          <p:nvSpPr>
            <p:cNvPr id="99" name="Rectangle 98"/>
            <p:cNvSpPr/>
            <p:nvPr/>
          </p:nvSpPr>
          <p:spPr>
            <a:xfrm>
              <a:off x="3340770" y="2602346"/>
              <a:ext cx="357376" cy="168427"/>
            </a:xfrm>
            <a:prstGeom prst="rect">
              <a:avLst/>
            </a:prstGeom>
            <a:ln w="6350" cmpd="sng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dirty="0" smtClean="0"/>
                <a:t>1.1</a:t>
              </a:r>
              <a:endParaRPr lang="en-US" sz="8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823443" y="2528902"/>
              <a:ext cx="777094" cy="822945"/>
              <a:chOff x="6280353" y="1792561"/>
              <a:chExt cx="777094" cy="822945"/>
            </a:xfrm>
          </p:grpSpPr>
          <p:pic>
            <p:nvPicPr>
              <p:cNvPr id="102" name="Picture 101" descr="funnel-3app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5342" y="2064874"/>
                <a:ext cx="388265" cy="171474"/>
              </a:xfrm>
              <a:prstGeom prst="rect">
                <a:avLst/>
              </a:prstGeom>
            </p:spPr>
          </p:pic>
          <p:sp>
            <p:nvSpPr>
              <p:cNvPr id="103" name="Rounded Rectangle 102"/>
              <p:cNvSpPr/>
              <p:nvPr/>
            </p:nvSpPr>
            <p:spPr>
              <a:xfrm>
                <a:off x="6288694" y="2222500"/>
                <a:ext cx="760413" cy="1758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280353" y="2193636"/>
                <a:ext cx="7770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cs typeface="Franklin Gothic Book"/>
                  </a:rPr>
                  <a:t>Hypervisor</a:t>
                </a:r>
                <a:endParaRPr lang="en-US" sz="900" dirty="0"/>
              </a:p>
            </p:txBody>
          </p:sp>
          <p:sp>
            <p:nvSpPr>
              <p:cNvPr id="105" name="Freeform 23"/>
              <p:cNvSpPr>
                <a:spLocks noEditPoints="1"/>
              </p:cNvSpPr>
              <p:nvPr/>
            </p:nvSpPr>
            <p:spPr bwMode="auto">
              <a:xfrm rot="16200000">
                <a:off x="6580347" y="2145953"/>
                <a:ext cx="177106" cy="762000"/>
              </a:xfrm>
              <a:custGeom>
                <a:avLst/>
                <a:gdLst>
                  <a:gd name="T0" fmla="*/ 96 w 128"/>
                  <a:gd name="T1" fmla="*/ 0 h 555"/>
                  <a:gd name="T2" fmla="*/ 32 w 128"/>
                  <a:gd name="T3" fmla="*/ 0 h 555"/>
                  <a:gd name="T4" fmla="*/ 0 w 128"/>
                  <a:gd name="T5" fmla="*/ 32 h 555"/>
                  <a:gd name="T6" fmla="*/ 0 w 128"/>
                  <a:gd name="T7" fmla="*/ 523 h 555"/>
                  <a:gd name="T8" fmla="*/ 32 w 128"/>
                  <a:gd name="T9" fmla="*/ 555 h 555"/>
                  <a:gd name="T10" fmla="*/ 96 w 128"/>
                  <a:gd name="T11" fmla="*/ 555 h 555"/>
                  <a:gd name="T12" fmla="*/ 128 w 128"/>
                  <a:gd name="T13" fmla="*/ 523 h 555"/>
                  <a:gd name="T14" fmla="*/ 128 w 128"/>
                  <a:gd name="T15" fmla="*/ 32 h 555"/>
                  <a:gd name="T16" fmla="*/ 96 w 128"/>
                  <a:gd name="T17" fmla="*/ 0 h 555"/>
                  <a:gd name="T18" fmla="*/ 64 w 128"/>
                  <a:gd name="T19" fmla="*/ 320 h 555"/>
                  <a:gd name="T20" fmla="*/ 21 w 128"/>
                  <a:gd name="T21" fmla="*/ 278 h 555"/>
                  <a:gd name="T22" fmla="*/ 64 w 128"/>
                  <a:gd name="T23" fmla="*/ 235 h 555"/>
                  <a:gd name="T24" fmla="*/ 107 w 128"/>
                  <a:gd name="T25" fmla="*/ 278 h 555"/>
                  <a:gd name="T26" fmla="*/ 64 w 128"/>
                  <a:gd name="T27" fmla="*/ 32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555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1"/>
                      <a:pt x="14" y="555"/>
                      <a:pt x="32" y="555"/>
                    </a:cubicBezTo>
                    <a:cubicBezTo>
                      <a:pt x="96" y="555"/>
                      <a:pt x="96" y="555"/>
                      <a:pt x="96" y="555"/>
                    </a:cubicBezTo>
                    <a:cubicBezTo>
                      <a:pt x="114" y="555"/>
                      <a:pt x="128" y="541"/>
                      <a:pt x="128" y="52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15"/>
                      <a:pt x="114" y="0"/>
                      <a:pt x="96" y="0"/>
                    </a:cubicBezTo>
                    <a:close/>
                    <a:moveTo>
                      <a:pt x="64" y="320"/>
                    </a:moveTo>
                    <a:cubicBezTo>
                      <a:pt x="40" y="320"/>
                      <a:pt x="21" y="301"/>
                      <a:pt x="21" y="278"/>
                    </a:cubicBezTo>
                    <a:cubicBezTo>
                      <a:pt x="21" y="254"/>
                      <a:pt x="40" y="235"/>
                      <a:pt x="64" y="235"/>
                    </a:cubicBezTo>
                    <a:cubicBezTo>
                      <a:pt x="87" y="235"/>
                      <a:pt x="107" y="254"/>
                      <a:pt x="107" y="278"/>
                    </a:cubicBezTo>
                    <a:cubicBezTo>
                      <a:pt x="107" y="301"/>
                      <a:pt x="87" y="320"/>
                      <a:pt x="64" y="32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180"/>
              <p:cNvSpPr>
                <a:spLocks noEditPoints="1"/>
              </p:cNvSpPr>
              <p:nvPr/>
            </p:nvSpPr>
            <p:spPr bwMode="auto">
              <a:xfrm>
                <a:off x="6465342" y="1792561"/>
                <a:ext cx="407116" cy="315315"/>
              </a:xfrm>
              <a:custGeom>
                <a:avLst/>
                <a:gdLst>
                  <a:gd name="T0" fmla="*/ 269 w 287"/>
                  <a:gd name="T1" fmla="*/ 9 h 222"/>
                  <a:gd name="T2" fmla="*/ 264 w 287"/>
                  <a:gd name="T3" fmla="*/ 6 h 222"/>
                  <a:gd name="T4" fmla="*/ 241 w 287"/>
                  <a:gd name="T5" fmla="*/ 0 h 222"/>
                  <a:gd name="T6" fmla="*/ 240 w 287"/>
                  <a:gd name="T7" fmla="*/ 0 h 222"/>
                  <a:gd name="T8" fmla="*/ 46 w 287"/>
                  <a:gd name="T9" fmla="*/ 0 h 222"/>
                  <a:gd name="T10" fmla="*/ 0 w 287"/>
                  <a:gd name="T11" fmla="*/ 46 h 222"/>
                  <a:gd name="T12" fmla="*/ 0 w 287"/>
                  <a:gd name="T13" fmla="*/ 175 h 222"/>
                  <a:gd name="T14" fmla="*/ 0 w 287"/>
                  <a:gd name="T15" fmla="*/ 176 h 222"/>
                  <a:gd name="T16" fmla="*/ 6 w 287"/>
                  <a:gd name="T17" fmla="*/ 199 h 222"/>
                  <a:gd name="T18" fmla="*/ 10 w 287"/>
                  <a:gd name="T19" fmla="*/ 204 h 222"/>
                  <a:gd name="T20" fmla="*/ 46 w 287"/>
                  <a:gd name="T21" fmla="*/ 222 h 222"/>
                  <a:gd name="T22" fmla="*/ 240 w 287"/>
                  <a:gd name="T23" fmla="*/ 222 h 222"/>
                  <a:gd name="T24" fmla="*/ 287 w 287"/>
                  <a:gd name="T25" fmla="*/ 175 h 222"/>
                  <a:gd name="T26" fmla="*/ 287 w 287"/>
                  <a:gd name="T27" fmla="*/ 46 h 222"/>
                  <a:gd name="T28" fmla="*/ 269 w 287"/>
                  <a:gd name="T29" fmla="*/ 9 h 222"/>
                  <a:gd name="T30" fmla="*/ 112 w 287"/>
                  <a:gd name="T31" fmla="*/ 161 h 222"/>
                  <a:gd name="T32" fmla="*/ 89 w 287"/>
                  <a:gd name="T33" fmla="*/ 161 h 222"/>
                  <a:gd name="T34" fmla="*/ 59 w 287"/>
                  <a:gd name="T35" fmla="*/ 69 h 222"/>
                  <a:gd name="T36" fmla="*/ 80 w 287"/>
                  <a:gd name="T37" fmla="*/ 69 h 222"/>
                  <a:gd name="T38" fmla="*/ 101 w 287"/>
                  <a:gd name="T39" fmla="*/ 133 h 222"/>
                  <a:gd name="T40" fmla="*/ 101 w 287"/>
                  <a:gd name="T41" fmla="*/ 133 h 222"/>
                  <a:gd name="T42" fmla="*/ 122 w 287"/>
                  <a:gd name="T43" fmla="*/ 69 h 222"/>
                  <a:gd name="T44" fmla="*/ 143 w 287"/>
                  <a:gd name="T45" fmla="*/ 69 h 222"/>
                  <a:gd name="T46" fmla="*/ 112 w 287"/>
                  <a:gd name="T47" fmla="*/ 161 h 222"/>
                  <a:gd name="T48" fmla="*/ 221 w 287"/>
                  <a:gd name="T49" fmla="*/ 161 h 222"/>
                  <a:gd name="T50" fmla="*/ 151 w 287"/>
                  <a:gd name="T51" fmla="*/ 161 h 222"/>
                  <a:gd name="T52" fmla="*/ 151 w 287"/>
                  <a:gd name="T53" fmla="*/ 69 h 222"/>
                  <a:gd name="T54" fmla="*/ 219 w 287"/>
                  <a:gd name="T55" fmla="*/ 69 h 222"/>
                  <a:gd name="T56" fmla="*/ 219 w 287"/>
                  <a:gd name="T57" fmla="*/ 86 h 222"/>
                  <a:gd name="T58" fmla="*/ 171 w 287"/>
                  <a:gd name="T59" fmla="*/ 86 h 222"/>
                  <a:gd name="T60" fmla="*/ 171 w 287"/>
                  <a:gd name="T61" fmla="*/ 105 h 222"/>
                  <a:gd name="T62" fmla="*/ 215 w 287"/>
                  <a:gd name="T63" fmla="*/ 105 h 222"/>
                  <a:gd name="T64" fmla="*/ 215 w 287"/>
                  <a:gd name="T65" fmla="*/ 121 h 222"/>
                  <a:gd name="T66" fmla="*/ 171 w 287"/>
                  <a:gd name="T67" fmla="*/ 121 h 222"/>
                  <a:gd name="T68" fmla="*/ 171 w 287"/>
                  <a:gd name="T69" fmla="*/ 144 h 222"/>
                  <a:gd name="T70" fmla="*/ 221 w 287"/>
                  <a:gd name="T71" fmla="*/ 144 h 222"/>
                  <a:gd name="T72" fmla="*/ 221 w 287"/>
                  <a:gd name="T73" fmla="*/ 16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7" h="222">
                    <a:moveTo>
                      <a:pt x="269" y="9"/>
                    </a:moveTo>
                    <a:cubicBezTo>
                      <a:pt x="267" y="8"/>
                      <a:pt x="266" y="7"/>
                      <a:pt x="264" y="6"/>
                    </a:cubicBezTo>
                    <a:cubicBezTo>
                      <a:pt x="257" y="2"/>
                      <a:pt x="250" y="0"/>
                      <a:pt x="241" y="0"/>
                    </a:cubicBezTo>
                    <a:cubicBezTo>
                      <a:pt x="241" y="0"/>
                      <a:pt x="241" y="0"/>
                      <a:pt x="24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0"/>
                      <a:pt x="0" y="4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5"/>
                      <a:pt x="2" y="192"/>
                      <a:pt x="6" y="199"/>
                    </a:cubicBezTo>
                    <a:cubicBezTo>
                      <a:pt x="7" y="201"/>
                      <a:pt x="9" y="202"/>
                      <a:pt x="10" y="204"/>
                    </a:cubicBezTo>
                    <a:cubicBezTo>
                      <a:pt x="18" y="215"/>
                      <a:pt x="32" y="222"/>
                      <a:pt x="46" y="222"/>
                    </a:cubicBezTo>
                    <a:cubicBezTo>
                      <a:pt x="240" y="222"/>
                      <a:pt x="240" y="222"/>
                      <a:pt x="240" y="222"/>
                    </a:cubicBezTo>
                    <a:cubicBezTo>
                      <a:pt x="266" y="222"/>
                      <a:pt x="287" y="201"/>
                      <a:pt x="287" y="175"/>
                    </a:cubicBezTo>
                    <a:cubicBezTo>
                      <a:pt x="287" y="46"/>
                      <a:pt x="287" y="46"/>
                      <a:pt x="287" y="46"/>
                    </a:cubicBezTo>
                    <a:cubicBezTo>
                      <a:pt x="287" y="31"/>
                      <a:pt x="280" y="18"/>
                      <a:pt x="269" y="9"/>
                    </a:cubicBezTo>
                    <a:close/>
                    <a:moveTo>
                      <a:pt x="112" y="161"/>
                    </a:moveTo>
                    <a:cubicBezTo>
                      <a:pt x="89" y="161"/>
                      <a:pt x="89" y="161"/>
                      <a:pt x="89" y="161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22" y="69"/>
                      <a:pt x="122" y="69"/>
                      <a:pt x="122" y="69"/>
                    </a:cubicBezTo>
                    <a:cubicBezTo>
                      <a:pt x="143" y="69"/>
                      <a:pt x="143" y="69"/>
                      <a:pt x="143" y="69"/>
                    </a:cubicBezTo>
                    <a:lnTo>
                      <a:pt x="112" y="161"/>
                    </a:lnTo>
                    <a:close/>
                    <a:moveTo>
                      <a:pt x="221" y="161"/>
                    </a:moveTo>
                    <a:cubicBezTo>
                      <a:pt x="151" y="161"/>
                      <a:pt x="151" y="161"/>
                      <a:pt x="151" y="161"/>
                    </a:cubicBezTo>
                    <a:cubicBezTo>
                      <a:pt x="151" y="69"/>
                      <a:pt x="151" y="69"/>
                      <a:pt x="151" y="69"/>
                    </a:cubicBezTo>
                    <a:cubicBezTo>
                      <a:pt x="219" y="69"/>
                      <a:pt x="219" y="69"/>
                      <a:pt x="219" y="69"/>
                    </a:cubicBezTo>
                    <a:cubicBezTo>
                      <a:pt x="219" y="86"/>
                      <a:pt x="219" y="86"/>
                      <a:pt x="219" y="86"/>
                    </a:cubicBezTo>
                    <a:cubicBezTo>
                      <a:pt x="171" y="86"/>
                      <a:pt x="171" y="86"/>
                      <a:pt x="171" y="86"/>
                    </a:cubicBezTo>
                    <a:cubicBezTo>
                      <a:pt x="171" y="105"/>
                      <a:pt x="171" y="105"/>
                      <a:pt x="171" y="105"/>
                    </a:cubicBezTo>
                    <a:cubicBezTo>
                      <a:pt x="215" y="105"/>
                      <a:pt x="215" y="105"/>
                      <a:pt x="215" y="105"/>
                    </a:cubicBezTo>
                    <a:cubicBezTo>
                      <a:pt x="215" y="121"/>
                      <a:pt x="215" y="121"/>
                      <a:pt x="215" y="121"/>
                    </a:cubicBezTo>
                    <a:cubicBezTo>
                      <a:pt x="171" y="121"/>
                      <a:pt x="171" y="121"/>
                      <a:pt x="171" y="121"/>
                    </a:cubicBezTo>
                    <a:cubicBezTo>
                      <a:pt x="171" y="144"/>
                      <a:pt x="171" y="144"/>
                      <a:pt x="171" y="144"/>
                    </a:cubicBezTo>
                    <a:cubicBezTo>
                      <a:pt x="221" y="144"/>
                      <a:pt x="221" y="144"/>
                      <a:pt x="221" y="144"/>
                    </a:cubicBezTo>
                    <a:lnTo>
                      <a:pt x="221" y="161"/>
                    </a:lnTo>
                    <a:close/>
                  </a:path>
                </a:pathLst>
              </a:custGeom>
              <a:solidFill>
                <a:srgbClr val="1E9EE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2729458" y="2467366"/>
              <a:ext cx="1301547" cy="950971"/>
            </a:xfrm>
            <a:prstGeom prst="roundRect">
              <a:avLst>
                <a:gd name="adj" fmla="val 8285"/>
              </a:avLst>
            </a:prstGeom>
            <a:noFill/>
            <a:ln w="12700" cmpd="sng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74941" y="2968221"/>
              <a:ext cx="400237" cy="154345"/>
            </a:xfrm>
            <a:prstGeom prst="rect">
              <a:avLst/>
            </a:prstGeom>
            <a:solidFill>
              <a:schemeClr val="bg2"/>
            </a:solidFill>
            <a:ln w="6350" cmpd="sng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dirty="0" smtClean="0"/>
                <a:t>eth0</a:t>
              </a:r>
              <a:endParaRPr lang="en-US" sz="800" dirty="0"/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3050329" y="3538022"/>
            <a:ext cx="956762" cy="385799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OVS bridge</a:t>
            </a:r>
          </a:p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br-int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50329" y="4045652"/>
            <a:ext cx="956762" cy="380506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000" dirty="0">
                <a:solidFill>
                  <a:srgbClr val="FFFFFF"/>
                </a:solidFill>
              </a:rPr>
              <a:t>OVS bridge</a:t>
            </a:r>
          </a:p>
          <a:p>
            <a:pPr lvl="0" algn="ctr"/>
            <a:r>
              <a:rPr lang="en-US" sz="1000" dirty="0" err="1">
                <a:solidFill>
                  <a:srgbClr val="FFFFFF"/>
                </a:solidFill>
              </a:rPr>
              <a:t>br</a:t>
            </a:r>
            <a:r>
              <a:rPr lang="en-US" sz="1000" dirty="0" smtClean="0">
                <a:solidFill>
                  <a:srgbClr val="FFFFFF"/>
                </a:solidFill>
              </a:rPr>
              <a:t>-ex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3528710" y="3416191"/>
            <a:ext cx="0" cy="1218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367215" y="4582726"/>
            <a:ext cx="2819519" cy="443279"/>
            <a:chOff x="6051913" y="3519713"/>
            <a:chExt cx="3047518" cy="574924"/>
          </a:xfrm>
          <a:solidFill>
            <a:srgbClr val="DDD9C3"/>
          </a:solidFill>
        </p:grpSpPr>
        <p:sp>
          <p:nvSpPr>
            <p:cNvPr id="188" name="Rectangle 187"/>
            <p:cNvSpPr/>
            <p:nvPr/>
          </p:nvSpPr>
          <p:spPr>
            <a:xfrm>
              <a:off x="6089030" y="3565019"/>
              <a:ext cx="3010401" cy="5296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51913" y="3519713"/>
              <a:ext cx="550901" cy="2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Legend</a:t>
              </a:r>
              <a:endParaRPr lang="en-US" sz="8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189753" y="3731602"/>
              <a:ext cx="2843030" cy="159672"/>
              <a:chOff x="6043493" y="5123160"/>
              <a:chExt cx="2843030" cy="148108"/>
            </a:xfrm>
            <a:grpFill/>
          </p:grpSpPr>
          <p:sp>
            <p:nvSpPr>
              <p:cNvPr id="194" name="TextBox 193"/>
              <p:cNvSpPr txBox="1"/>
              <p:nvPr/>
            </p:nvSpPr>
            <p:spPr>
              <a:xfrm>
                <a:off x="6542290" y="5123160"/>
                <a:ext cx="2344233" cy="148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/>
                  <a:t>Device VLAN to interface and tag mapping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6043493" y="5190788"/>
                <a:ext cx="414254" cy="0"/>
              </a:xfrm>
              <a:prstGeom prst="line">
                <a:avLst/>
              </a:prstGeom>
              <a:grpFill/>
              <a:ln w="9525" cmpd="sng">
                <a:solidFill>
                  <a:schemeClr val="accent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6189754" y="3884348"/>
              <a:ext cx="2658442" cy="159673"/>
              <a:chOff x="6043494" y="5325845"/>
              <a:chExt cx="2658442" cy="148109"/>
            </a:xfrm>
            <a:grpFill/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6043494" y="5399899"/>
                <a:ext cx="414254" cy="0"/>
              </a:xfrm>
              <a:prstGeom prst="line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6542290" y="5325845"/>
                <a:ext cx="2159646" cy="148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/>
                  <a:t>network traffic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17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ounded Rectangle 250"/>
          <p:cNvSpPr>
            <a:spLocks noChangeAspect="1"/>
          </p:cNvSpPr>
          <p:nvPr/>
        </p:nvSpPr>
        <p:spPr>
          <a:xfrm>
            <a:off x="3697478" y="2736320"/>
            <a:ext cx="4624585" cy="3836931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53"/>
          <p:cNvSpPr>
            <a:spLocks/>
          </p:cNvSpPr>
          <p:nvPr/>
        </p:nvSpPr>
        <p:spPr bwMode="auto">
          <a:xfrm>
            <a:off x="7219968" y="2729853"/>
            <a:ext cx="1358518" cy="903296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grpSp>
        <p:nvGrpSpPr>
          <p:cNvPr id="257" name="Group 256"/>
          <p:cNvGrpSpPr/>
          <p:nvPr/>
        </p:nvGrpSpPr>
        <p:grpSpPr>
          <a:xfrm>
            <a:off x="7219968" y="4260192"/>
            <a:ext cx="859719" cy="1029253"/>
            <a:chOff x="3410434" y="2679556"/>
            <a:chExt cx="669632" cy="801476"/>
          </a:xfrm>
        </p:grpSpPr>
        <p:sp>
          <p:nvSpPr>
            <p:cNvPr id="258" name="Freeform 19"/>
            <p:cNvSpPr>
              <a:spLocks noEditPoints="1"/>
            </p:cNvSpPr>
            <p:nvPr/>
          </p:nvSpPr>
          <p:spPr bwMode="auto">
            <a:xfrm>
              <a:off x="3527670" y="2679556"/>
              <a:ext cx="434897" cy="464634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160744" y="3802459"/>
            <a:ext cx="1918015" cy="1950844"/>
            <a:chOff x="4664258" y="564726"/>
            <a:chExt cx="1918015" cy="1950844"/>
          </a:xfrm>
        </p:grpSpPr>
        <p:grpSp>
          <p:nvGrpSpPr>
            <p:cNvPr id="300" name="Group 299"/>
            <p:cNvGrpSpPr/>
            <p:nvPr/>
          </p:nvGrpSpPr>
          <p:grpSpPr>
            <a:xfrm>
              <a:off x="4664258" y="564726"/>
              <a:ext cx="1918015" cy="1950844"/>
              <a:chOff x="5499151" y="792003"/>
              <a:chExt cx="1918015" cy="1950844"/>
            </a:xfrm>
          </p:grpSpPr>
          <p:sp>
            <p:nvSpPr>
              <p:cNvPr id="309" name="Rounded Rectangle 308"/>
              <p:cNvSpPr>
                <a:spLocks noChangeAspect="1"/>
              </p:cNvSpPr>
              <p:nvPr/>
            </p:nvSpPr>
            <p:spPr>
              <a:xfrm>
                <a:off x="5657280" y="792003"/>
                <a:ext cx="1601757" cy="169370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5499151" y="2481237"/>
                <a:ext cx="19180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cs typeface="Franklin Gothic Book"/>
                  </a:rPr>
                  <a:t>BIG-IP </a:t>
                </a:r>
                <a:r>
                  <a:rPr lang="en-US" sz="1200" dirty="0" smtClean="0">
                    <a:cs typeface="Franklin Gothic Book"/>
                  </a:rPr>
                  <a:t>VE or Platform</a:t>
                </a:r>
                <a:endParaRPr lang="en-US" sz="1200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5017092" y="1546831"/>
              <a:ext cx="1212346" cy="412838"/>
              <a:chOff x="6718300" y="3035300"/>
              <a:chExt cx="1323975" cy="450851"/>
            </a:xfrm>
            <a:solidFill>
              <a:srgbClr val="4C4C4E"/>
            </a:solidFill>
          </p:grpSpPr>
          <p:sp>
            <p:nvSpPr>
              <p:cNvPr id="306" name="Freeform 5"/>
              <p:cNvSpPr>
                <a:spLocks noEditPoints="1"/>
              </p:cNvSpPr>
              <p:nvPr/>
            </p:nvSpPr>
            <p:spPr bwMode="auto">
              <a:xfrm>
                <a:off x="7127873" y="3148011"/>
                <a:ext cx="914400" cy="158750"/>
              </a:xfrm>
              <a:custGeom>
                <a:avLst/>
                <a:gdLst>
                  <a:gd name="T0" fmla="*/ 818 w 835"/>
                  <a:gd name="T1" fmla="*/ 0 h 144"/>
                  <a:gd name="T2" fmla="*/ 17 w 835"/>
                  <a:gd name="T3" fmla="*/ 0 h 144"/>
                  <a:gd name="T4" fmla="*/ 0 w 835"/>
                  <a:gd name="T5" fmla="*/ 17 h 144"/>
                  <a:gd name="T6" fmla="*/ 0 w 835"/>
                  <a:gd name="T7" fmla="*/ 42 h 144"/>
                  <a:gd name="T8" fmla="*/ 452 w 835"/>
                  <a:gd name="T9" fmla="*/ 42 h 144"/>
                  <a:gd name="T10" fmla="*/ 478 w 835"/>
                  <a:gd name="T11" fmla="*/ 68 h 144"/>
                  <a:gd name="T12" fmla="*/ 478 w 835"/>
                  <a:gd name="T13" fmla="*/ 144 h 144"/>
                  <a:gd name="T14" fmla="*/ 818 w 835"/>
                  <a:gd name="T15" fmla="*/ 144 h 144"/>
                  <a:gd name="T16" fmla="*/ 835 w 835"/>
                  <a:gd name="T17" fmla="*/ 127 h 144"/>
                  <a:gd name="T18" fmla="*/ 835 w 835"/>
                  <a:gd name="T19" fmla="*/ 17 h 144"/>
                  <a:gd name="T20" fmla="*/ 818 w 835"/>
                  <a:gd name="T21" fmla="*/ 0 h 144"/>
                  <a:gd name="T22" fmla="*/ 676 w 835"/>
                  <a:gd name="T23" fmla="*/ 83 h 144"/>
                  <a:gd name="T24" fmla="*/ 665 w 835"/>
                  <a:gd name="T25" fmla="*/ 94 h 144"/>
                  <a:gd name="T26" fmla="*/ 521 w 835"/>
                  <a:gd name="T27" fmla="*/ 94 h 144"/>
                  <a:gd name="T28" fmla="*/ 510 w 835"/>
                  <a:gd name="T29" fmla="*/ 83 h 144"/>
                  <a:gd name="T30" fmla="*/ 510 w 835"/>
                  <a:gd name="T31" fmla="*/ 72 h 144"/>
                  <a:gd name="T32" fmla="*/ 521 w 835"/>
                  <a:gd name="T33" fmla="*/ 61 h 144"/>
                  <a:gd name="T34" fmla="*/ 665 w 835"/>
                  <a:gd name="T35" fmla="*/ 61 h 144"/>
                  <a:gd name="T36" fmla="*/ 676 w 835"/>
                  <a:gd name="T37" fmla="*/ 72 h 144"/>
                  <a:gd name="T38" fmla="*/ 676 w 835"/>
                  <a:gd name="T39" fmla="*/ 83 h 144"/>
                  <a:gd name="T40" fmla="*/ 768 w 835"/>
                  <a:gd name="T41" fmla="*/ 107 h 144"/>
                  <a:gd name="T42" fmla="*/ 738 w 835"/>
                  <a:gd name="T43" fmla="*/ 77 h 144"/>
                  <a:gd name="T44" fmla="*/ 768 w 835"/>
                  <a:gd name="T45" fmla="*/ 47 h 144"/>
                  <a:gd name="T46" fmla="*/ 798 w 835"/>
                  <a:gd name="T47" fmla="*/ 77 h 144"/>
                  <a:gd name="T48" fmla="*/ 768 w 835"/>
                  <a:gd name="T49" fmla="*/ 10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144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52" y="42"/>
                      <a:pt x="452" y="42"/>
                      <a:pt x="452" y="42"/>
                    </a:cubicBezTo>
                    <a:cubicBezTo>
                      <a:pt x="466" y="42"/>
                      <a:pt x="478" y="53"/>
                      <a:pt x="478" y="68"/>
                    </a:cubicBezTo>
                    <a:cubicBezTo>
                      <a:pt x="478" y="144"/>
                      <a:pt x="478" y="144"/>
                      <a:pt x="478" y="144"/>
                    </a:cubicBezTo>
                    <a:cubicBezTo>
                      <a:pt x="818" y="144"/>
                      <a:pt x="818" y="144"/>
                      <a:pt x="818" y="144"/>
                    </a:cubicBezTo>
                    <a:cubicBezTo>
                      <a:pt x="828" y="144"/>
                      <a:pt x="835" y="137"/>
                      <a:pt x="835" y="127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676" y="83"/>
                    </a:moveTo>
                    <a:cubicBezTo>
                      <a:pt x="676" y="89"/>
                      <a:pt x="671" y="94"/>
                      <a:pt x="665" y="94"/>
                    </a:cubicBezTo>
                    <a:cubicBezTo>
                      <a:pt x="521" y="94"/>
                      <a:pt x="521" y="94"/>
                      <a:pt x="521" y="94"/>
                    </a:cubicBezTo>
                    <a:cubicBezTo>
                      <a:pt x="515" y="94"/>
                      <a:pt x="510" y="89"/>
                      <a:pt x="510" y="83"/>
                    </a:cubicBezTo>
                    <a:cubicBezTo>
                      <a:pt x="510" y="72"/>
                      <a:pt x="510" y="72"/>
                      <a:pt x="510" y="72"/>
                    </a:cubicBezTo>
                    <a:cubicBezTo>
                      <a:pt x="510" y="66"/>
                      <a:pt x="515" y="61"/>
                      <a:pt x="521" y="61"/>
                    </a:cubicBezTo>
                    <a:cubicBezTo>
                      <a:pt x="665" y="61"/>
                      <a:pt x="665" y="61"/>
                      <a:pt x="665" y="61"/>
                    </a:cubicBezTo>
                    <a:cubicBezTo>
                      <a:pt x="671" y="61"/>
                      <a:pt x="676" y="66"/>
                      <a:pt x="676" y="72"/>
                    </a:cubicBezTo>
                    <a:lnTo>
                      <a:pt x="676" y="83"/>
                    </a:lnTo>
                    <a:close/>
                    <a:moveTo>
                      <a:pt x="768" y="107"/>
                    </a:moveTo>
                    <a:cubicBezTo>
                      <a:pt x="751" y="107"/>
                      <a:pt x="738" y="94"/>
                      <a:pt x="738" y="77"/>
                    </a:cubicBezTo>
                    <a:cubicBezTo>
                      <a:pt x="738" y="61"/>
                      <a:pt x="751" y="47"/>
                      <a:pt x="768" y="47"/>
                    </a:cubicBezTo>
                    <a:cubicBezTo>
                      <a:pt x="785" y="47"/>
                      <a:pt x="798" y="61"/>
                      <a:pt x="798" y="77"/>
                    </a:cubicBezTo>
                    <a:cubicBezTo>
                      <a:pt x="798" y="94"/>
                      <a:pt x="785" y="107"/>
                      <a:pt x="768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6"/>
              <p:cNvSpPr>
                <a:spLocks noEditPoints="1"/>
              </p:cNvSpPr>
              <p:nvPr/>
            </p:nvSpPr>
            <p:spPr bwMode="auto">
              <a:xfrm>
                <a:off x="7127875" y="3035300"/>
                <a:ext cx="914400" cy="101600"/>
              </a:xfrm>
              <a:custGeom>
                <a:avLst/>
                <a:gdLst>
                  <a:gd name="T0" fmla="*/ 818 w 835"/>
                  <a:gd name="T1" fmla="*/ 0 h 92"/>
                  <a:gd name="T2" fmla="*/ 17 w 835"/>
                  <a:gd name="T3" fmla="*/ 0 h 92"/>
                  <a:gd name="T4" fmla="*/ 0 w 835"/>
                  <a:gd name="T5" fmla="*/ 17 h 92"/>
                  <a:gd name="T6" fmla="*/ 0 w 835"/>
                  <a:gd name="T7" fmla="*/ 75 h 92"/>
                  <a:gd name="T8" fmla="*/ 17 w 835"/>
                  <a:gd name="T9" fmla="*/ 92 h 92"/>
                  <a:gd name="T10" fmla="*/ 818 w 835"/>
                  <a:gd name="T11" fmla="*/ 92 h 92"/>
                  <a:gd name="T12" fmla="*/ 835 w 835"/>
                  <a:gd name="T13" fmla="*/ 75 h 92"/>
                  <a:gd name="T14" fmla="*/ 835 w 835"/>
                  <a:gd name="T15" fmla="*/ 17 h 92"/>
                  <a:gd name="T16" fmla="*/ 818 w 835"/>
                  <a:gd name="T17" fmla="*/ 0 h 92"/>
                  <a:gd name="T18" fmla="*/ 822 w 835"/>
                  <a:gd name="T19" fmla="*/ 84 h 92"/>
                  <a:gd name="T20" fmla="*/ 17 w 835"/>
                  <a:gd name="T21" fmla="*/ 84 h 92"/>
                  <a:gd name="T22" fmla="*/ 13 w 835"/>
                  <a:gd name="T23" fmla="*/ 81 h 92"/>
                  <a:gd name="T24" fmla="*/ 17 w 835"/>
                  <a:gd name="T25" fmla="*/ 78 h 92"/>
                  <a:gd name="T26" fmla="*/ 822 w 835"/>
                  <a:gd name="T27" fmla="*/ 78 h 92"/>
                  <a:gd name="T28" fmla="*/ 825 w 835"/>
                  <a:gd name="T29" fmla="*/ 81 h 92"/>
                  <a:gd name="T30" fmla="*/ 822 w 835"/>
                  <a:gd name="T31" fmla="*/ 84 h 92"/>
                  <a:gd name="T32" fmla="*/ 822 w 835"/>
                  <a:gd name="T33" fmla="*/ 70 h 92"/>
                  <a:gd name="T34" fmla="*/ 17 w 835"/>
                  <a:gd name="T35" fmla="*/ 70 h 92"/>
                  <a:gd name="T36" fmla="*/ 13 w 835"/>
                  <a:gd name="T37" fmla="*/ 67 h 92"/>
                  <a:gd name="T38" fmla="*/ 17 w 835"/>
                  <a:gd name="T39" fmla="*/ 64 h 92"/>
                  <a:gd name="T40" fmla="*/ 822 w 835"/>
                  <a:gd name="T41" fmla="*/ 64 h 92"/>
                  <a:gd name="T42" fmla="*/ 825 w 835"/>
                  <a:gd name="T43" fmla="*/ 67 h 92"/>
                  <a:gd name="T44" fmla="*/ 822 w 835"/>
                  <a:gd name="T45" fmla="*/ 7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5" h="92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8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8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7" y="84"/>
                      <a:pt x="17" y="84"/>
                      <a:pt x="17" y="84"/>
                    </a:cubicBezTo>
                    <a:cubicBezTo>
                      <a:pt x="15" y="84"/>
                      <a:pt x="13" y="83"/>
                      <a:pt x="13" y="81"/>
                    </a:cubicBezTo>
                    <a:cubicBezTo>
                      <a:pt x="13" y="79"/>
                      <a:pt x="15" y="78"/>
                      <a:pt x="17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4" y="78"/>
                      <a:pt x="825" y="79"/>
                      <a:pt x="825" y="81"/>
                    </a:cubicBezTo>
                    <a:cubicBezTo>
                      <a:pt x="825" y="83"/>
                      <a:pt x="824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7" y="70"/>
                      <a:pt x="17" y="70"/>
                      <a:pt x="17" y="70"/>
                    </a:cubicBezTo>
                    <a:cubicBezTo>
                      <a:pt x="15" y="70"/>
                      <a:pt x="13" y="69"/>
                      <a:pt x="13" y="67"/>
                    </a:cubicBezTo>
                    <a:cubicBezTo>
                      <a:pt x="13" y="65"/>
                      <a:pt x="15" y="64"/>
                      <a:pt x="17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4" y="64"/>
                      <a:pt x="825" y="65"/>
                      <a:pt x="825" y="67"/>
                    </a:cubicBezTo>
                    <a:cubicBezTo>
                      <a:pt x="825" y="69"/>
                      <a:pt x="824" y="70"/>
                      <a:pt x="82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"/>
              <p:cNvSpPr>
                <a:spLocks noEditPoints="1"/>
              </p:cNvSpPr>
              <p:nvPr/>
            </p:nvSpPr>
            <p:spPr bwMode="auto">
              <a:xfrm>
                <a:off x="6718300" y="3214688"/>
                <a:ext cx="914400" cy="271463"/>
              </a:xfrm>
              <a:custGeom>
                <a:avLst/>
                <a:gdLst>
                  <a:gd name="T0" fmla="*/ 17 w 835"/>
                  <a:gd name="T1" fmla="*/ 0 h 248"/>
                  <a:gd name="T2" fmla="*/ 0 w 835"/>
                  <a:gd name="T3" fmla="*/ 75 h 248"/>
                  <a:gd name="T4" fmla="*/ 818 w 835"/>
                  <a:gd name="T5" fmla="*/ 92 h 248"/>
                  <a:gd name="T6" fmla="*/ 835 w 835"/>
                  <a:gd name="T7" fmla="*/ 17 h 248"/>
                  <a:gd name="T8" fmla="*/ 822 w 835"/>
                  <a:gd name="T9" fmla="*/ 84 h 248"/>
                  <a:gd name="T10" fmla="*/ 13 w 835"/>
                  <a:gd name="T11" fmla="*/ 81 h 248"/>
                  <a:gd name="T12" fmla="*/ 822 w 835"/>
                  <a:gd name="T13" fmla="*/ 78 h 248"/>
                  <a:gd name="T14" fmla="*/ 822 w 835"/>
                  <a:gd name="T15" fmla="*/ 84 h 248"/>
                  <a:gd name="T16" fmla="*/ 16 w 835"/>
                  <a:gd name="T17" fmla="*/ 70 h 248"/>
                  <a:gd name="T18" fmla="*/ 16 w 835"/>
                  <a:gd name="T19" fmla="*/ 64 h 248"/>
                  <a:gd name="T20" fmla="*/ 825 w 835"/>
                  <a:gd name="T21" fmla="*/ 67 h 248"/>
                  <a:gd name="T22" fmla="*/ 818 w 835"/>
                  <a:gd name="T23" fmla="*/ 103 h 248"/>
                  <a:gd name="T24" fmla="*/ 0 w 835"/>
                  <a:gd name="T25" fmla="*/ 120 h 248"/>
                  <a:gd name="T26" fmla="*/ 17 w 835"/>
                  <a:gd name="T27" fmla="*/ 248 h 248"/>
                  <a:gd name="T28" fmla="*/ 835 w 835"/>
                  <a:gd name="T29" fmla="*/ 231 h 248"/>
                  <a:gd name="T30" fmla="*/ 818 w 835"/>
                  <a:gd name="T31" fmla="*/ 103 h 248"/>
                  <a:gd name="T32" fmla="*/ 305 w 835"/>
                  <a:gd name="T33" fmla="*/ 191 h 248"/>
                  <a:gd name="T34" fmla="*/ 292 w 835"/>
                  <a:gd name="T35" fmla="*/ 183 h 248"/>
                  <a:gd name="T36" fmla="*/ 301 w 835"/>
                  <a:gd name="T37" fmla="*/ 170 h 248"/>
                  <a:gd name="T38" fmla="*/ 314 w 835"/>
                  <a:gd name="T39" fmla="*/ 178 h 248"/>
                  <a:gd name="T40" fmla="*/ 350 w 835"/>
                  <a:gd name="T41" fmla="*/ 183 h 248"/>
                  <a:gd name="T42" fmla="*/ 338 w 835"/>
                  <a:gd name="T43" fmla="*/ 191 h 248"/>
                  <a:gd name="T44" fmla="*/ 329 w 835"/>
                  <a:gd name="T45" fmla="*/ 178 h 248"/>
                  <a:gd name="T46" fmla="*/ 342 w 835"/>
                  <a:gd name="T47" fmla="*/ 170 h 248"/>
                  <a:gd name="T48" fmla="*/ 350 w 835"/>
                  <a:gd name="T49" fmla="*/ 183 h 248"/>
                  <a:gd name="T50" fmla="*/ 379 w 835"/>
                  <a:gd name="T51" fmla="*/ 191 h 248"/>
                  <a:gd name="T52" fmla="*/ 366 w 835"/>
                  <a:gd name="T53" fmla="*/ 183 h 248"/>
                  <a:gd name="T54" fmla="*/ 375 w 835"/>
                  <a:gd name="T55" fmla="*/ 170 h 248"/>
                  <a:gd name="T56" fmla="*/ 387 w 835"/>
                  <a:gd name="T57" fmla="*/ 178 h 248"/>
                  <a:gd name="T58" fmla="*/ 424 w 835"/>
                  <a:gd name="T59" fmla="*/ 183 h 248"/>
                  <a:gd name="T60" fmla="*/ 412 w 835"/>
                  <a:gd name="T61" fmla="*/ 191 h 248"/>
                  <a:gd name="T62" fmla="*/ 403 w 835"/>
                  <a:gd name="T63" fmla="*/ 178 h 248"/>
                  <a:gd name="T64" fmla="*/ 416 w 835"/>
                  <a:gd name="T65" fmla="*/ 170 h 248"/>
                  <a:gd name="T66" fmla="*/ 424 w 835"/>
                  <a:gd name="T67" fmla="*/ 183 h 248"/>
                  <a:gd name="T68" fmla="*/ 453 w 835"/>
                  <a:gd name="T69" fmla="*/ 191 h 248"/>
                  <a:gd name="T70" fmla="*/ 440 w 835"/>
                  <a:gd name="T71" fmla="*/ 183 h 248"/>
                  <a:gd name="T72" fmla="*/ 449 w 835"/>
                  <a:gd name="T73" fmla="*/ 170 h 248"/>
                  <a:gd name="T74" fmla="*/ 461 w 835"/>
                  <a:gd name="T75" fmla="*/ 178 h 248"/>
                  <a:gd name="T76" fmla="*/ 675 w 835"/>
                  <a:gd name="T77" fmla="*/ 186 h 248"/>
                  <a:gd name="T78" fmla="*/ 521 w 835"/>
                  <a:gd name="T79" fmla="*/ 197 h 248"/>
                  <a:gd name="T80" fmla="*/ 510 w 835"/>
                  <a:gd name="T81" fmla="*/ 175 h 248"/>
                  <a:gd name="T82" fmla="*/ 664 w 835"/>
                  <a:gd name="T83" fmla="*/ 164 h 248"/>
                  <a:gd name="T84" fmla="*/ 675 w 835"/>
                  <a:gd name="T85" fmla="*/ 186 h 248"/>
                  <a:gd name="T86" fmla="*/ 737 w 835"/>
                  <a:gd name="T87" fmla="*/ 181 h 248"/>
                  <a:gd name="T88" fmla="*/ 798 w 835"/>
                  <a:gd name="T89" fmla="*/ 181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5" h="248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7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7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4" y="84"/>
                      <a:pt x="13" y="83"/>
                      <a:pt x="13" y="81"/>
                    </a:cubicBezTo>
                    <a:cubicBezTo>
                      <a:pt x="13" y="79"/>
                      <a:pt x="14" y="78"/>
                      <a:pt x="16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3" y="78"/>
                      <a:pt x="825" y="79"/>
                      <a:pt x="825" y="81"/>
                    </a:cubicBezTo>
                    <a:cubicBezTo>
                      <a:pt x="825" y="83"/>
                      <a:pt x="823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6" y="70"/>
                      <a:pt x="16" y="70"/>
                      <a:pt x="16" y="70"/>
                    </a:cubicBezTo>
                    <a:cubicBezTo>
                      <a:pt x="14" y="70"/>
                      <a:pt x="13" y="69"/>
                      <a:pt x="13" y="67"/>
                    </a:cubicBezTo>
                    <a:cubicBezTo>
                      <a:pt x="13" y="65"/>
                      <a:pt x="14" y="64"/>
                      <a:pt x="16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3" y="64"/>
                      <a:pt x="825" y="65"/>
                      <a:pt x="825" y="67"/>
                    </a:cubicBezTo>
                    <a:cubicBezTo>
                      <a:pt x="825" y="69"/>
                      <a:pt x="823" y="70"/>
                      <a:pt x="822" y="70"/>
                    </a:cubicBezTo>
                    <a:close/>
                    <a:moveTo>
                      <a:pt x="818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7" y="103"/>
                      <a:pt x="0" y="110"/>
                      <a:pt x="0" y="120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40"/>
                      <a:pt x="7" y="248"/>
                      <a:pt x="17" y="248"/>
                    </a:cubicBezTo>
                    <a:cubicBezTo>
                      <a:pt x="818" y="248"/>
                      <a:pt x="818" y="248"/>
                      <a:pt x="818" y="248"/>
                    </a:cubicBezTo>
                    <a:cubicBezTo>
                      <a:pt x="827" y="248"/>
                      <a:pt x="835" y="240"/>
                      <a:pt x="835" y="231"/>
                    </a:cubicBezTo>
                    <a:cubicBezTo>
                      <a:pt x="835" y="120"/>
                      <a:pt x="835" y="120"/>
                      <a:pt x="835" y="120"/>
                    </a:cubicBezTo>
                    <a:cubicBezTo>
                      <a:pt x="835" y="110"/>
                      <a:pt x="827" y="103"/>
                      <a:pt x="818" y="103"/>
                    </a:cubicBezTo>
                    <a:close/>
                    <a:moveTo>
                      <a:pt x="314" y="183"/>
                    </a:moveTo>
                    <a:cubicBezTo>
                      <a:pt x="314" y="187"/>
                      <a:pt x="310" y="191"/>
                      <a:pt x="305" y="191"/>
                    </a:cubicBezTo>
                    <a:cubicBezTo>
                      <a:pt x="301" y="191"/>
                      <a:pt x="301" y="191"/>
                      <a:pt x="301" y="191"/>
                    </a:cubicBezTo>
                    <a:cubicBezTo>
                      <a:pt x="296" y="191"/>
                      <a:pt x="292" y="187"/>
                      <a:pt x="292" y="183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174"/>
                      <a:pt x="296" y="170"/>
                      <a:pt x="301" y="170"/>
                    </a:cubicBezTo>
                    <a:cubicBezTo>
                      <a:pt x="305" y="170"/>
                      <a:pt x="305" y="170"/>
                      <a:pt x="305" y="170"/>
                    </a:cubicBezTo>
                    <a:cubicBezTo>
                      <a:pt x="310" y="170"/>
                      <a:pt x="314" y="174"/>
                      <a:pt x="314" y="178"/>
                    </a:cubicBezTo>
                    <a:lnTo>
                      <a:pt x="314" y="183"/>
                    </a:lnTo>
                    <a:close/>
                    <a:moveTo>
                      <a:pt x="350" y="183"/>
                    </a:moveTo>
                    <a:cubicBezTo>
                      <a:pt x="350" y="187"/>
                      <a:pt x="347" y="191"/>
                      <a:pt x="342" y="191"/>
                    </a:cubicBezTo>
                    <a:cubicBezTo>
                      <a:pt x="338" y="191"/>
                      <a:pt x="338" y="191"/>
                      <a:pt x="338" y="191"/>
                    </a:cubicBezTo>
                    <a:cubicBezTo>
                      <a:pt x="333" y="191"/>
                      <a:pt x="329" y="187"/>
                      <a:pt x="329" y="183"/>
                    </a:cubicBezTo>
                    <a:cubicBezTo>
                      <a:pt x="329" y="178"/>
                      <a:pt x="329" y="178"/>
                      <a:pt x="329" y="178"/>
                    </a:cubicBezTo>
                    <a:cubicBezTo>
                      <a:pt x="329" y="174"/>
                      <a:pt x="333" y="170"/>
                      <a:pt x="338" y="170"/>
                    </a:cubicBezTo>
                    <a:cubicBezTo>
                      <a:pt x="342" y="170"/>
                      <a:pt x="342" y="170"/>
                      <a:pt x="342" y="170"/>
                    </a:cubicBezTo>
                    <a:cubicBezTo>
                      <a:pt x="347" y="170"/>
                      <a:pt x="350" y="174"/>
                      <a:pt x="350" y="178"/>
                    </a:cubicBezTo>
                    <a:lnTo>
                      <a:pt x="350" y="183"/>
                    </a:lnTo>
                    <a:close/>
                    <a:moveTo>
                      <a:pt x="387" y="183"/>
                    </a:moveTo>
                    <a:cubicBezTo>
                      <a:pt x="387" y="187"/>
                      <a:pt x="384" y="191"/>
                      <a:pt x="379" y="191"/>
                    </a:cubicBezTo>
                    <a:cubicBezTo>
                      <a:pt x="375" y="191"/>
                      <a:pt x="375" y="191"/>
                      <a:pt x="375" y="191"/>
                    </a:cubicBezTo>
                    <a:cubicBezTo>
                      <a:pt x="370" y="191"/>
                      <a:pt x="366" y="187"/>
                      <a:pt x="366" y="183"/>
                    </a:cubicBezTo>
                    <a:cubicBezTo>
                      <a:pt x="366" y="178"/>
                      <a:pt x="366" y="178"/>
                      <a:pt x="366" y="178"/>
                    </a:cubicBezTo>
                    <a:cubicBezTo>
                      <a:pt x="366" y="174"/>
                      <a:pt x="370" y="170"/>
                      <a:pt x="375" y="170"/>
                    </a:cubicBezTo>
                    <a:cubicBezTo>
                      <a:pt x="379" y="170"/>
                      <a:pt x="379" y="170"/>
                      <a:pt x="379" y="170"/>
                    </a:cubicBezTo>
                    <a:cubicBezTo>
                      <a:pt x="384" y="170"/>
                      <a:pt x="387" y="174"/>
                      <a:pt x="387" y="178"/>
                    </a:cubicBezTo>
                    <a:lnTo>
                      <a:pt x="387" y="183"/>
                    </a:lnTo>
                    <a:close/>
                    <a:moveTo>
                      <a:pt x="424" y="183"/>
                    </a:moveTo>
                    <a:cubicBezTo>
                      <a:pt x="424" y="187"/>
                      <a:pt x="420" y="191"/>
                      <a:pt x="416" y="191"/>
                    </a:cubicBezTo>
                    <a:cubicBezTo>
                      <a:pt x="412" y="191"/>
                      <a:pt x="412" y="191"/>
                      <a:pt x="412" y="191"/>
                    </a:cubicBezTo>
                    <a:cubicBezTo>
                      <a:pt x="407" y="191"/>
                      <a:pt x="403" y="187"/>
                      <a:pt x="403" y="183"/>
                    </a:cubicBezTo>
                    <a:cubicBezTo>
                      <a:pt x="403" y="178"/>
                      <a:pt x="403" y="178"/>
                      <a:pt x="403" y="178"/>
                    </a:cubicBezTo>
                    <a:cubicBezTo>
                      <a:pt x="403" y="174"/>
                      <a:pt x="407" y="170"/>
                      <a:pt x="412" y="170"/>
                    </a:cubicBezTo>
                    <a:cubicBezTo>
                      <a:pt x="416" y="170"/>
                      <a:pt x="416" y="170"/>
                      <a:pt x="416" y="170"/>
                    </a:cubicBezTo>
                    <a:cubicBezTo>
                      <a:pt x="420" y="170"/>
                      <a:pt x="424" y="174"/>
                      <a:pt x="424" y="178"/>
                    </a:cubicBezTo>
                    <a:lnTo>
                      <a:pt x="424" y="183"/>
                    </a:lnTo>
                    <a:close/>
                    <a:moveTo>
                      <a:pt x="461" y="183"/>
                    </a:moveTo>
                    <a:cubicBezTo>
                      <a:pt x="461" y="187"/>
                      <a:pt x="457" y="191"/>
                      <a:pt x="453" y="191"/>
                    </a:cubicBezTo>
                    <a:cubicBezTo>
                      <a:pt x="449" y="191"/>
                      <a:pt x="449" y="191"/>
                      <a:pt x="449" y="191"/>
                    </a:cubicBezTo>
                    <a:cubicBezTo>
                      <a:pt x="444" y="191"/>
                      <a:pt x="440" y="187"/>
                      <a:pt x="440" y="183"/>
                    </a:cubicBezTo>
                    <a:cubicBezTo>
                      <a:pt x="440" y="178"/>
                      <a:pt x="440" y="178"/>
                      <a:pt x="440" y="178"/>
                    </a:cubicBezTo>
                    <a:cubicBezTo>
                      <a:pt x="440" y="174"/>
                      <a:pt x="444" y="170"/>
                      <a:pt x="449" y="170"/>
                    </a:cubicBezTo>
                    <a:cubicBezTo>
                      <a:pt x="453" y="170"/>
                      <a:pt x="453" y="170"/>
                      <a:pt x="453" y="170"/>
                    </a:cubicBezTo>
                    <a:cubicBezTo>
                      <a:pt x="457" y="170"/>
                      <a:pt x="461" y="174"/>
                      <a:pt x="461" y="178"/>
                    </a:cubicBezTo>
                    <a:lnTo>
                      <a:pt x="461" y="183"/>
                    </a:lnTo>
                    <a:close/>
                    <a:moveTo>
                      <a:pt x="675" y="186"/>
                    </a:moveTo>
                    <a:cubicBezTo>
                      <a:pt x="675" y="192"/>
                      <a:pt x="670" y="197"/>
                      <a:pt x="664" y="197"/>
                    </a:cubicBezTo>
                    <a:cubicBezTo>
                      <a:pt x="521" y="197"/>
                      <a:pt x="521" y="197"/>
                      <a:pt x="521" y="197"/>
                    </a:cubicBezTo>
                    <a:cubicBezTo>
                      <a:pt x="515" y="197"/>
                      <a:pt x="510" y="192"/>
                      <a:pt x="510" y="186"/>
                    </a:cubicBezTo>
                    <a:cubicBezTo>
                      <a:pt x="510" y="175"/>
                      <a:pt x="510" y="175"/>
                      <a:pt x="510" y="175"/>
                    </a:cubicBezTo>
                    <a:cubicBezTo>
                      <a:pt x="510" y="169"/>
                      <a:pt x="515" y="164"/>
                      <a:pt x="521" y="164"/>
                    </a:cubicBezTo>
                    <a:cubicBezTo>
                      <a:pt x="664" y="164"/>
                      <a:pt x="664" y="164"/>
                      <a:pt x="664" y="164"/>
                    </a:cubicBezTo>
                    <a:cubicBezTo>
                      <a:pt x="670" y="164"/>
                      <a:pt x="675" y="169"/>
                      <a:pt x="675" y="175"/>
                    </a:cubicBezTo>
                    <a:lnTo>
                      <a:pt x="675" y="186"/>
                    </a:lnTo>
                    <a:close/>
                    <a:moveTo>
                      <a:pt x="768" y="211"/>
                    </a:moveTo>
                    <a:cubicBezTo>
                      <a:pt x="751" y="211"/>
                      <a:pt x="737" y="197"/>
                      <a:pt x="737" y="181"/>
                    </a:cubicBezTo>
                    <a:cubicBezTo>
                      <a:pt x="737" y="164"/>
                      <a:pt x="751" y="150"/>
                      <a:pt x="768" y="150"/>
                    </a:cubicBezTo>
                    <a:cubicBezTo>
                      <a:pt x="784" y="150"/>
                      <a:pt x="798" y="164"/>
                      <a:pt x="798" y="181"/>
                    </a:cubicBezTo>
                    <a:cubicBezTo>
                      <a:pt x="798" y="197"/>
                      <a:pt x="784" y="211"/>
                      <a:pt x="76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H="1">
              <a:off x="5235791" y="1363774"/>
              <a:ext cx="774948" cy="0"/>
            </a:xfrm>
            <a:prstGeom prst="line">
              <a:avLst/>
            </a:prstGeom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5289977" y="791533"/>
              <a:ext cx="666576" cy="503765"/>
              <a:chOff x="5292775" y="791533"/>
              <a:chExt cx="666576" cy="503765"/>
            </a:xfrm>
          </p:grpSpPr>
          <p:pic>
            <p:nvPicPr>
              <p:cNvPr id="304" name="Picture 303" descr="VE-big.em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259" y="791533"/>
                <a:ext cx="427609" cy="315341"/>
              </a:xfrm>
              <a:prstGeom prst="rect">
                <a:avLst/>
              </a:prstGeom>
            </p:spPr>
          </p:pic>
          <p:sp>
            <p:nvSpPr>
              <p:cNvPr id="305" name="Freeform 32"/>
              <p:cNvSpPr>
                <a:spLocks noEditPoints="1"/>
              </p:cNvSpPr>
              <p:nvPr/>
            </p:nvSpPr>
            <p:spPr bwMode="auto">
              <a:xfrm>
                <a:off x="5292775" y="1140781"/>
                <a:ext cx="666576" cy="154517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4084664" y="3431872"/>
            <a:ext cx="533939" cy="524424"/>
            <a:chOff x="5513388" y="1985963"/>
            <a:chExt cx="527051" cy="517525"/>
          </a:xfrm>
        </p:grpSpPr>
        <p:sp>
          <p:nvSpPr>
            <p:cNvPr id="331" name="Freeform 39"/>
            <p:cNvSpPr>
              <a:spLocks/>
            </p:cNvSpPr>
            <p:nvPr/>
          </p:nvSpPr>
          <p:spPr bwMode="auto">
            <a:xfrm>
              <a:off x="5795963" y="1985963"/>
              <a:ext cx="50800" cy="26988"/>
            </a:xfrm>
            <a:custGeom>
              <a:avLst/>
              <a:gdLst>
                <a:gd name="T0" fmla="*/ 14 w 57"/>
                <a:gd name="T1" fmla="*/ 29 h 29"/>
                <a:gd name="T2" fmla="*/ 43 w 57"/>
                <a:gd name="T3" fmla="*/ 29 h 29"/>
                <a:gd name="T4" fmla="*/ 57 w 57"/>
                <a:gd name="T5" fmla="*/ 15 h 29"/>
                <a:gd name="T6" fmla="*/ 43 w 57"/>
                <a:gd name="T7" fmla="*/ 0 h 29"/>
                <a:gd name="T8" fmla="*/ 14 w 57"/>
                <a:gd name="T9" fmla="*/ 0 h 29"/>
                <a:gd name="T10" fmla="*/ 0 w 57"/>
                <a:gd name="T11" fmla="*/ 15 h 29"/>
                <a:gd name="T12" fmla="*/ 14 w 5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14" y="2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2" name="Freeform 40"/>
            <p:cNvSpPr>
              <a:spLocks/>
            </p:cNvSpPr>
            <p:nvPr/>
          </p:nvSpPr>
          <p:spPr bwMode="auto">
            <a:xfrm>
              <a:off x="5822951" y="2478088"/>
              <a:ext cx="52388" cy="25400"/>
            </a:xfrm>
            <a:custGeom>
              <a:avLst/>
              <a:gdLst>
                <a:gd name="T0" fmla="*/ 43 w 58"/>
                <a:gd name="T1" fmla="*/ 0 h 29"/>
                <a:gd name="T2" fmla="*/ 14 w 58"/>
                <a:gd name="T3" fmla="*/ 0 h 29"/>
                <a:gd name="T4" fmla="*/ 0 w 58"/>
                <a:gd name="T5" fmla="*/ 15 h 29"/>
                <a:gd name="T6" fmla="*/ 14 w 58"/>
                <a:gd name="T7" fmla="*/ 29 h 29"/>
                <a:gd name="T8" fmla="*/ 43 w 58"/>
                <a:gd name="T9" fmla="*/ 29 h 29"/>
                <a:gd name="T10" fmla="*/ 58 w 58"/>
                <a:gd name="T11" fmla="*/ 15 h 29"/>
                <a:gd name="T12" fmla="*/ 43 w 5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9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4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8" y="23"/>
                    <a:pt x="58" y="15"/>
                  </a:cubicBezTo>
                  <a:cubicBezTo>
                    <a:pt x="58" y="7"/>
                    <a:pt x="51" y="0"/>
                    <a:pt x="43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3" name="Freeform 41"/>
            <p:cNvSpPr>
              <a:spLocks/>
            </p:cNvSpPr>
            <p:nvPr/>
          </p:nvSpPr>
          <p:spPr bwMode="auto">
            <a:xfrm>
              <a:off x="5745163" y="2478088"/>
              <a:ext cx="50800" cy="25400"/>
            </a:xfrm>
            <a:custGeom>
              <a:avLst/>
              <a:gdLst>
                <a:gd name="T0" fmla="*/ 43 w 57"/>
                <a:gd name="T1" fmla="*/ 0 h 29"/>
                <a:gd name="T2" fmla="*/ 14 w 57"/>
                <a:gd name="T3" fmla="*/ 0 h 29"/>
                <a:gd name="T4" fmla="*/ 0 w 57"/>
                <a:gd name="T5" fmla="*/ 15 h 29"/>
                <a:gd name="T6" fmla="*/ 14 w 57"/>
                <a:gd name="T7" fmla="*/ 29 h 29"/>
                <a:gd name="T8" fmla="*/ 43 w 57"/>
                <a:gd name="T9" fmla="*/ 29 h 29"/>
                <a:gd name="T10" fmla="*/ 57 w 57"/>
                <a:gd name="T11" fmla="*/ 15 h 29"/>
                <a:gd name="T12" fmla="*/ 43 w 5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4" name="Freeform 42"/>
            <p:cNvSpPr>
              <a:spLocks/>
            </p:cNvSpPr>
            <p:nvPr/>
          </p:nvSpPr>
          <p:spPr bwMode="auto">
            <a:xfrm>
              <a:off x="5589588" y="2470150"/>
              <a:ext cx="52388" cy="33338"/>
            </a:xfrm>
            <a:custGeom>
              <a:avLst/>
              <a:gdLst>
                <a:gd name="T0" fmla="*/ 46 w 59"/>
                <a:gd name="T1" fmla="*/ 8 h 37"/>
                <a:gd name="T2" fmla="*/ 21 w 59"/>
                <a:gd name="T3" fmla="*/ 2 h 37"/>
                <a:gd name="T4" fmla="*/ 2 w 59"/>
                <a:gd name="T5" fmla="*/ 11 h 37"/>
                <a:gd name="T6" fmla="*/ 11 w 59"/>
                <a:gd name="T7" fmla="*/ 30 h 37"/>
                <a:gd name="T8" fmla="*/ 42 w 59"/>
                <a:gd name="T9" fmla="*/ 37 h 37"/>
                <a:gd name="T10" fmla="*/ 44 w 59"/>
                <a:gd name="T11" fmla="*/ 37 h 37"/>
                <a:gd name="T12" fmla="*/ 58 w 59"/>
                <a:gd name="T13" fmla="*/ 24 h 37"/>
                <a:gd name="T14" fmla="*/ 46 w 59"/>
                <a:gd name="T1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7">
                  <a:moveTo>
                    <a:pt x="46" y="8"/>
                  </a:moveTo>
                  <a:cubicBezTo>
                    <a:pt x="37" y="7"/>
                    <a:pt x="29" y="5"/>
                    <a:pt x="21" y="2"/>
                  </a:cubicBezTo>
                  <a:cubicBezTo>
                    <a:pt x="13" y="0"/>
                    <a:pt x="5" y="4"/>
                    <a:pt x="2" y="11"/>
                  </a:cubicBezTo>
                  <a:cubicBezTo>
                    <a:pt x="0" y="19"/>
                    <a:pt x="4" y="27"/>
                    <a:pt x="11" y="30"/>
                  </a:cubicBezTo>
                  <a:cubicBezTo>
                    <a:pt x="21" y="33"/>
                    <a:pt x="32" y="36"/>
                    <a:pt x="42" y="37"/>
                  </a:cubicBezTo>
                  <a:cubicBezTo>
                    <a:pt x="43" y="37"/>
                    <a:pt x="43" y="37"/>
                    <a:pt x="44" y="37"/>
                  </a:cubicBezTo>
                  <a:cubicBezTo>
                    <a:pt x="51" y="37"/>
                    <a:pt x="57" y="32"/>
                    <a:pt x="58" y="24"/>
                  </a:cubicBezTo>
                  <a:cubicBezTo>
                    <a:pt x="59" y="16"/>
                    <a:pt x="53" y="9"/>
                    <a:pt x="46" y="8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5" name="Freeform 43"/>
            <p:cNvSpPr>
              <a:spLocks/>
            </p:cNvSpPr>
            <p:nvPr/>
          </p:nvSpPr>
          <p:spPr bwMode="auto">
            <a:xfrm>
              <a:off x="5667376" y="2478088"/>
              <a:ext cx="52388" cy="25400"/>
            </a:xfrm>
            <a:custGeom>
              <a:avLst/>
              <a:gdLst>
                <a:gd name="T0" fmla="*/ 43 w 57"/>
                <a:gd name="T1" fmla="*/ 0 h 29"/>
                <a:gd name="T2" fmla="*/ 14 w 57"/>
                <a:gd name="T3" fmla="*/ 0 h 29"/>
                <a:gd name="T4" fmla="*/ 0 w 57"/>
                <a:gd name="T5" fmla="*/ 15 h 29"/>
                <a:gd name="T6" fmla="*/ 14 w 57"/>
                <a:gd name="T7" fmla="*/ 29 h 29"/>
                <a:gd name="T8" fmla="*/ 43 w 57"/>
                <a:gd name="T9" fmla="*/ 29 h 29"/>
                <a:gd name="T10" fmla="*/ 57 w 57"/>
                <a:gd name="T11" fmla="*/ 15 h 29"/>
                <a:gd name="T12" fmla="*/ 43 w 5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6" name="Freeform 44"/>
            <p:cNvSpPr>
              <a:spLocks/>
            </p:cNvSpPr>
            <p:nvPr/>
          </p:nvSpPr>
          <p:spPr bwMode="auto">
            <a:xfrm>
              <a:off x="5900738" y="2473325"/>
              <a:ext cx="52388" cy="30163"/>
            </a:xfrm>
            <a:custGeom>
              <a:avLst/>
              <a:gdLst>
                <a:gd name="T0" fmla="*/ 40 w 59"/>
                <a:gd name="T1" fmla="*/ 2 h 34"/>
                <a:gd name="T2" fmla="*/ 14 w 59"/>
                <a:gd name="T3" fmla="*/ 5 h 34"/>
                <a:gd name="T4" fmla="*/ 0 w 59"/>
                <a:gd name="T5" fmla="*/ 20 h 34"/>
                <a:gd name="T6" fmla="*/ 15 w 59"/>
                <a:gd name="T7" fmla="*/ 34 h 34"/>
                <a:gd name="T8" fmla="*/ 15 w 59"/>
                <a:gd name="T9" fmla="*/ 34 h 34"/>
                <a:gd name="T10" fmla="*/ 46 w 59"/>
                <a:gd name="T11" fmla="*/ 30 h 34"/>
                <a:gd name="T12" fmla="*/ 57 w 59"/>
                <a:gd name="T13" fmla="*/ 12 h 34"/>
                <a:gd name="T14" fmla="*/ 40 w 59"/>
                <a:gd name="T15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4">
                  <a:moveTo>
                    <a:pt x="40" y="2"/>
                  </a:moveTo>
                  <a:cubicBezTo>
                    <a:pt x="31" y="4"/>
                    <a:pt x="23" y="5"/>
                    <a:pt x="14" y="5"/>
                  </a:cubicBezTo>
                  <a:cubicBezTo>
                    <a:pt x="6" y="5"/>
                    <a:pt x="0" y="12"/>
                    <a:pt x="0" y="20"/>
                  </a:cubicBezTo>
                  <a:cubicBezTo>
                    <a:pt x="0" y="28"/>
                    <a:pt x="7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26" y="34"/>
                    <a:pt x="36" y="32"/>
                    <a:pt x="46" y="30"/>
                  </a:cubicBezTo>
                  <a:cubicBezTo>
                    <a:pt x="54" y="28"/>
                    <a:pt x="59" y="20"/>
                    <a:pt x="57" y="12"/>
                  </a:cubicBezTo>
                  <a:cubicBezTo>
                    <a:pt x="55" y="5"/>
                    <a:pt x="47" y="0"/>
                    <a:pt x="40" y="2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7" name="Freeform 45"/>
            <p:cNvSpPr>
              <a:spLocks/>
            </p:cNvSpPr>
            <p:nvPr/>
          </p:nvSpPr>
          <p:spPr bwMode="auto">
            <a:xfrm>
              <a:off x="6015038" y="2127250"/>
              <a:ext cx="25400" cy="52388"/>
            </a:xfrm>
            <a:custGeom>
              <a:avLst/>
              <a:gdLst>
                <a:gd name="T0" fmla="*/ 15 w 29"/>
                <a:gd name="T1" fmla="*/ 0 h 58"/>
                <a:gd name="T2" fmla="*/ 0 w 29"/>
                <a:gd name="T3" fmla="*/ 15 h 58"/>
                <a:gd name="T4" fmla="*/ 0 w 29"/>
                <a:gd name="T5" fmla="*/ 43 h 58"/>
                <a:gd name="T6" fmla="*/ 15 w 29"/>
                <a:gd name="T7" fmla="*/ 58 h 58"/>
                <a:gd name="T8" fmla="*/ 29 w 29"/>
                <a:gd name="T9" fmla="*/ 43 h 58"/>
                <a:gd name="T10" fmla="*/ 29 w 29"/>
                <a:gd name="T11" fmla="*/ 15 h 58"/>
                <a:gd name="T12" fmla="*/ 15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7" y="58"/>
                    <a:pt x="15" y="58"/>
                  </a:cubicBezTo>
                  <a:cubicBezTo>
                    <a:pt x="23" y="58"/>
                    <a:pt x="29" y="51"/>
                    <a:pt x="29" y="4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8" name="Freeform 46"/>
            <p:cNvSpPr>
              <a:spLocks/>
            </p:cNvSpPr>
            <p:nvPr/>
          </p:nvSpPr>
          <p:spPr bwMode="auto">
            <a:xfrm>
              <a:off x="6015038" y="2205038"/>
              <a:ext cx="25400" cy="52388"/>
            </a:xfrm>
            <a:custGeom>
              <a:avLst/>
              <a:gdLst>
                <a:gd name="T0" fmla="*/ 15 w 29"/>
                <a:gd name="T1" fmla="*/ 0 h 58"/>
                <a:gd name="T2" fmla="*/ 0 w 29"/>
                <a:gd name="T3" fmla="*/ 15 h 58"/>
                <a:gd name="T4" fmla="*/ 0 w 29"/>
                <a:gd name="T5" fmla="*/ 43 h 58"/>
                <a:gd name="T6" fmla="*/ 15 w 29"/>
                <a:gd name="T7" fmla="*/ 58 h 58"/>
                <a:gd name="T8" fmla="*/ 29 w 29"/>
                <a:gd name="T9" fmla="*/ 43 h 58"/>
                <a:gd name="T10" fmla="*/ 29 w 29"/>
                <a:gd name="T11" fmla="*/ 15 h 58"/>
                <a:gd name="T12" fmla="*/ 15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7" y="58"/>
                    <a:pt x="15" y="58"/>
                  </a:cubicBezTo>
                  <a:cubicBezTo>
                    <a:pt x="23" y="58"/>
                    <a:pt x="29" y="51"/>
                    <a:pt x="29" y="4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39" name="Freeform 47"/>
            <p:cNvSpPr>
              <a:spLocks/>
            </p:cNvSpPr>
            <p:nvPr/>
          </p:nvSpPr>
          <p:spPr bwMode="auto">
            <a:xfrm>
              <a:off x="5565776" y="1992313"/>
              <a:ext cx="52388" cy="39688"/>
            </a:xfrm>
            <a:custGeom>
              <a:avLst/>
              <a:gdLst>
                <a:gd name="T0" fmla="*/ 47 w 58"/>
                <a:gd name="T1" fmla="*/ 29 h 43"/>
                <a:gd name="T2" fmla="*/ 55 w 58"/>
                <a:gd name="T3" fmla="*/ 11 h 43"/>
                <a:gd name="T4" fmla="*/ 36 w 58"/>
                <a:gd name="T5" fmla="*/ 2 h 43"/>
                <a:gd name="T6" fmla="*/ 8 w 58"/>
                <a:gd name="T7" fmla="*/ 17 h 43"/>
                <a:gd name="T8" fmla="*/ 4 w 58"/>
                <a:gd name="T9" fmla="*/ 37 h 43"/>
                <a:gd name="T10" fmla="*/ 16 w 58"/>
                <a:gd name="T11" fmla="*/ 43 h 43"/>
                <a:gd name="T12" fmla="*/ 24 w 58"/>
                <a:gd name="T13" fmla="*/ 41 h 43"/>
                <a:gd name="T14" fmla="*/ 47 w 58"/>
                <a:gd name="T1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3">
                  <a:moveTo>
                    <a:pt x="47" y="29"/>
                  </a:moveTo>
                  <a:cubicBezTo>
                    <a:pt x="54" y="27"/>
                    <a:pt x="58" y="18"/>
                    <a:pt x="55" y="11"/>
                  </a:cubicBezTo>
                  <a:cubicBezTo>
                    <a:pt x="52" y="3"/>
                    <a:pt x="44" y="0"/>
                    <a:pt x="36" y="2"/>
                  </a:cubicBezTo>
                  <a:cubicBezTo>
                    <a:pt x="27" y="6"/>
                    <a:pt x="17" y="11"/>
                    <a:pt x="8" y="17"/>
                  </a:cubicBezTo>
                  <a:cubicBezTo>
                    <a:pt x="1" y="21"/>
                    <a:pt x="0" y="30"/>
                    <a:pt x="4" y="37"/>
                  </a:cubicBezTo>
                  <a:cubicBezTo>
                    <a:pt x="7" y="41"/>
                    <a:pt x="11" y="43"/>
                    <a:pt x="16" y="43"/>
                  </a:cubicBezTo>
                  <a:cubicBezTo>
                    <a:pt x="19" y="43"/>
                    <a:pt x="21" y="43"/>
                    <a:pt x="24" y="41"/>
                  </a:cubicBezTo>
                  <a:cubicBezTo>
                    <a:pt x="31" y="36"/>
                    <a:pt x="39" y="32"/>
                    <a:pt x="47" y="29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0" name="Freeform 48"/>
            <p:cNvSpPr>
              <a:spLocks/>
            </p:cNvSpPr>
            <p:nvPr/>
          </p:nvSpPr>
          <p:spPr bwMode="auto">
            <a:xfrm>
              <a:off x="6010276" y="2360613"/>
              <a:ext cx="30163" cy="52388"/>
            </a:xfrm>
            <a:custGeom>
              <a:avLst/>
              <a:gdLst>
                <a:gd name="T0" fmla="*/ 19 w 33"/>
                <a:gd name="T1" fmla="*/ 0 h 58"/>
                <a:gd name="T2" fmla="*/ 4 w 33"/>
                <a:gd name="T3" fmla="*/ 15 h 58"/>
                <a:gd name="T4" fmla="*/ 1 w 33"/>
                <a:gd name="T5" fmla="*/ 40 h 58"/>
                <a:gd name="T6" fmla="*/ 12 w 33"/>
                <a:gd name="T7" fmla="*/ 58 h 58"/>
                <a:gd name="T8" fmla="*/ 16 w 33"/>
                <a:gd name="T9" fmla="*/ 58 h 58"/>
                <a:gd name="T10" fmla="*/ 30 w 33"/>
                <a:gd name="T11" fmla="*/ 47 h 58"/>
                <a:gd name="T12" fmla="*/ 33 w 33"/>
                <a:gd name="T13" fmla="*/ 15 h 58"/>
                <a:gd name="T14" fmla="*/ 33 w 33"/>
                <a:gd name="T15" fmla="*/ 14 h 58"/>
                <a:gd name="T16" fmla="*/ 19 w 33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8">
                  <a:moveTo>
                    <a:pt x="19" y="0"/>
                  </a:moveTo>
                  <a:cubicBezTo>
                    <a:pt x="11" y="0"/>
                    <a:pt x="4" y="7"/>
                    <a:pt x="4" y="15"/>
                  </a:cubicBezTo>
                  <a:cubicBezTo>
                    <a:pt x="4" y="24"/>
                    <a:pt x="3" y="32"/>
                    <a:pt x="1" y="40"/>
                  </a:cubicBezTo>
                  <a:cubicBezTo>
                    <a:pt x="0" y="48"/>
                    <a:pt x="5" y="56"/>
                    <a:pt x="12" y="58"/>
                  </a:cubicBezTo>
                  <a:cubicBezTo>
                    <a:pt x="13" y="58"/>
                    <a:pt x="14" y="58"/>
                    <a:pt x="16" y="58"/>
                  </a:cubicBezTo>
                  <a:cubicBezTo>
                    <a:pt x="22" y="58"/>
                    <a:pt x="28" y="53"/>
                    <a:pt x="30" y="47"/>
                  </a:cubicBezTo>
                  <a:cubicBezTo>
                    <a:pt x="32" y="36"/>
                    <a:pt x="33" y="26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6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1" name="Freeform 49"/>
            <p:cNvSpPr>
              <a:spLocks/>
            </p:cNvSpPr>
            <p:nvPr/>
          </p:nvSpPr>
          <p:spPr bwMode="auto">
            <a:xfrm>
              <a:off x="6015038" y="2282825"/>
              <a:ext cx="25400" cy="52388"/>
            </a:xfrm>
            <a:custGeom>
              <a:avLst/>
              <a:gdLst>
                <a:gd name="T0" fmla="*/ 15 w 29"/>
                <a:gd name="T1" fmla="*/ 0 h 58"/>
                <a:gd name="T2" fmla="*/ 0 w 29"/>
                <a:gd name="T3" fmla="*/ 15 h 58"/>
                <a:gd name="T4" fmla="*/ 0 w 29"/>
                <a:gd name="T5" fmla="*/ 44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15 h 58"/>
                <a:gd name="T12" fmla="*/ 15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2" name="Freeform 50"/>
            <p:cNvSpPr>
              <a:spLocks/>
            </p:cNvSpPr>
            <p:nvPr/>
          </p:nvSpPr>
          <p:spPr bwMode="auto">
            <a:xfrm>
              <a:off x="5970588" y="2432050"/>
              <a:ext cx="46038" cy="46038"/>
            </a:xfrm>
            <a:custGeom>
              <a:avLst/>
              <a:gdLst>
                <a:gd name="T0" fmla="*/ 25 w 52"/>
                <a:gd name="T1" fmla="*/ 7 h 51"/>
                <a:gd name="T2" fmla="*/ 7 w 52"/>
                <a:gd name="T3" fmla="*/ 25 h 51"/>
                <a:gd name="T4" fmla="*/ 5 w 52"/>
                <a:gd name="T5" fmla="*/ 45 h 51"/>
                <a:gd name="T6" fmla="*/ 16 w 52"/>
                <a:gd name="T7" fmla="*/ 51 h 51"/>
                <a:gd name="T8" fmla="*/ 25 w 52"/>
                <a:gd name="T9" fmla="*/ 47 h 51"/>
                <a:gd name="T10" fmla="*/ 47 w 52"/>
                <a:gd name="T11" fmla="*/ 25 h 51"/>
                <a:gd name="T12" fmla="*/ 45 w 52"/>
                <a:gd name="T13" fmla="*/ 5 h 51"/>
                <a:gd name="T14" fmla="*/ 25 w 52"/>
                <a:gd name="T15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25" y="7"/>
                  </a:moveTo>
                  <a:cubicBezTo>
                    <a:pt x="19" y="14"/>
                    <a:pt x="13" y="20"/>
                    <a:pt x="7" y="25"/>
                  </a:cubicBezTo>
                  <a:cubicBezTo>
                    <a:pt x="1" y="30"/>
                    <a:pt x="0" y="39"/>
                    <a:pt x="5" y="45"/>
                  </a:cubicBezTo>
                  <a:cubicBezTo>
                    <a:pt x="8" y="49"/>
                    <a:pt x="12" y="51"/>
                    <a:pt x="16" y="51"/>
                  </a:cubicBezTo>
                  <a:cubicBezTo>
                    <a:pt x="19" y="51"/>
                    <a:pt x="22" y="50"/>
                    <a:pt x="25" y="47"/>
                  </a:cubicBezTo>
                  <a:cubicBezTo>
                    <a:pt x="33" y="41"/>
                    <a:pt x="41" y="33"/>
                    <a:pt x="47" y="25"/>
                  </a:cubicBezTo>
                  <a:cubicBezTo>
                    <a:pt x="52" y="19"/>
                    <a:pt x="51" y="9"/>
                    <a:pt x="45" y="5"/>
                  </a:cubicBezTo>
                  <a:cubicBezTo>
                    <a:pt x="39" y="0"/>
                    <a:pt x="30" y="1"/>
                    <a:pt x="25" y="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3" name="Freeform 51"/>
            <p:cNvSpPr>
              <a:spLocks/>
            </p:cNvSpPr>
            <p:nvPr/>
          </p:nvSpPr>
          <p:spPr bwMode="auto">
            <a:xfrm>
              <a:off x="5513388" y="2193925"/>
              <a:ext cx="25400" cy="52388"/>
            </a:xfrm>
            <a:custGeom>
              <a:avLst/>
              <a:gdLst>
                <a:gd name="T0" fmla="*/ 14 w 28"/>
                <a:gd name="T1" fmla="*/ 58 h 58"/>
                <a:gd name="T2" fmla="*/ 28 w 28"/>
                <a:gd name="T3" fmla="*/ 43 h 58"/>
                <a:gd name="T4" fmla="*/ 28 w 28"/>
                <a:gd name="T5" fmla="*/ 14 h 58"/>
                <a:gd name="T6" fmla="*/ 14 w 28"/>
                <a:gd name="T7" fmla="*/ 0 h 58"/>
                <a:gd name="T8" fmla="*/ 0 w 28"/>
                <a:gd name="T9" fmla="*/ 14 h 58"/>
                <a:gd name="T10" fmla="*/ 0 w 28"/>
                <a:gd name="T11" fmla="*/ 43 h 58"/>
                <a:gd name="T12" fmla="*/ 14 w 2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8">
                  <a:moveTo>
                    <a:pt x="14" y="58"/>
                  </a:moveTo>
                  <a:cubicBezTo>
                    <a:pt x="22" y="58"/>
                    <a:pt x="28" y="51"/>
                    <a:pt x="28" y="4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6" y="58"/>
                    <a:pt x="14" y="58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4" name="Freeform 52"/>
            <p:cNvSpPr>
              <a:spLocks/>
            </p:cNvSpPr>
            <p:nvPr/>
          </p:nvSpPr>
          <p:spPr bwMode="auto">
            <a:xfrm>
              <a:off x="5718176" y="1985963"/>
              <a:ext cx="50800" cy="26988"/>
            </a:xfrm>
            <a:custGeom>
              <a:avLst/>
              <a:gdLst>
                <a:gd name="T0" fmla="*/ 14 w 57"/>
                <a:gd name="T1" fmla="*/ 29 h 29"/>
                <a:gd name="T2" fmla="*/ 43 w 57"/>
                <a:gd name="T3" fmla="*/ 29 h 29"/>
                <a:gd name="T4" fmla="*/ 57 w 57"/>
                <a:gd name="T5" fmla="*/ 15 h 29"/>
                <a:gd name="T6" fmla="*/ 43 w 57"/>
                <a:gd name="T7" fmla="*/ 0 h 29"/>
                <a:gd name="T8" fmla="*/ 14 w 57"/>
                <a:gd name="T9" fmla="*/ 0 h 29"/>
                <a:gd name="T10" fmla="*/ 0 w 57"/>
                <a:gd name="T11" fmla="*/ 15 h 29"/>
                <a:gd name="T12" fmla="*/ 14 w 5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14" y="2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5" name="Freeform 53"/>
            <p:cNvSpPr>
              <a:spLocks/>
            </p:cNvSpPr>
            <p:nvPr/>
          </p:nvSpPr>
          <p:spPr bwMode="auto">
            <a:xfrm>
              <a:off x="5530851" y="2422525"/>
              <a:ext cx="44450" cy="47625"/>
            </a:xfrm>
            <a:custGeom>
              <a:avLst/>
              <a:gdLst>
                <a:gd name="T0" fmla="*/ 28 w 50"/>
                <a:gd name="T1" fmla="*/ 8 h 53"/>
                <a:gd name="T2" fmla="*/ 8 w 50"/>
                <a:gd name="T3" fmla="*/ 4 h 53"/>
                <a:gd name="T4" fmla="*/ 4 w 50"/>
                <a:gd name="T5" fmla="*/ 24 h 53"/>
                <a:gd name="T6" fmla="*/ 24 w 50"/>
                <a:gd name="T7" fmla="*/ 49 h 53"/>
                <a:gd name="T8" fmla="*/ 34 w 50"/>
                <a:gd name="T9" fmla="*/ 53 h 53"/>
                <a:gd name="T10" fmla="*/ 44 w 50"/>
                <a:gd name="T11" fmla="*/ 49 h 53"/>
                <a:gd name="T12" fmla="*/ 44 w 50"/>
                <a:gd name="T13" fmla="*/ 28 h 53"/>
                <a:gd name="T14" fmla="*/ 28 w 50"/>
                <a:gd name="T15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28" y="8"/>
                  </a:moveTo>
                  <a:cubicBezTo>
                    <a:pt x="24" y="2"/>
                    <a:pt x="15" y="0"/>
                    <a:pt x="8" y="4"/>
                  </a:cubicBezTo>
                  <a:cubicBezTo>
                    <a:pt x="2" y="8"/>
                    <a:pt x="0" y="17"/>
                    <a:pt x="4" y="24"/>
                  </a:cubicBezTo>
                  <a:cubicBezTo>
                    <a:pt x="10" y="33"/>
                    <a:pt x="16" y="41"/>
                    <a:pt x="24" y="49"/>
                  </a:cubicBezTo>
                  <a:cubicBezTo>
                    <a:pt x="27" y="51"/>
                    <a:pt x="30" y="53"/>
                    <a:pt x="34" y="53"/>
                  </a:cubicBezTo>
                  <a:cubicBezTo>
                    <a:pt x="38" y="53"/>
                    <a:pt x="41" y="51"/>
                    <a:pt x="44" y="49"/>
                  </a:cubicBezTo>
                  <a:cubicBezTo>
                    <a:pt x="50" y="43"/>
                    <a:pt x="50" y="34"/>
                    <a:pt x="44" y="28"/>
                  </a:cubicBezTo>
                  <a:cubicBezTo>
                    <a:pt x="38" y="22"/>
                    <a:pt x="33" y="15"/>
                    <a:pt x="28" y="8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6" name="Freeform 54"/>
            <p:cNvSpPr>
              <a:spLocks/>
            </p:cNvSpPr>
            <p:nvPr/>
          </p:nvSpPr>
          <p:spPr bwMode="auto">
            <a:xfrm>
              <a:off x="5873751" y="1985963"/>
              <a:ext cx="50800" cy="26988"/>
            </a:xfrm>
            <a:custGeom>
              <a:avLst/>
              <a:gdLst>
                <a:gd name="T0" fmla="*/ 14 w 57"/>
                <a:gd name="T1" fmla="*/ 29 h 29"/>
                <a:gd name="T2" fmla="*/ 43 w 57"/>
                <a:gd name="T3" fmla="*/ 29 h 29"/>
                <a:gd name="T4" fmla="*/ 57 w 57"/>
                <a:gd name="T5" fmla="*/ 15 h 29"/>
                <a:gd name="T6" fmla="*/ 42 w 57"/>
                <a:gd name="T7" fmla="*/ 0 h 29"/>
                <a:gd name="T8" fmla="*/ 14 w 57"/>
                <a:gd name="T9" fmla="*/ 0 h 29"/>
                <a:gd name="T10" fmla="*/ 0 w 57"/>
                <a:gd name="T11" fmla="*/ 15 h 29"/>
                <a:gd name="T12" fmla="*/ 14 w 5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14" y="2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0" y="0"/>
                    <a:pt x="4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7" name="Freeform 55"/>
            <p:cNvSpPr>
              <a:spLocks/>
            </p:cNvSpPr>
            <p:nvPr/>
          </p:nvSpPr>
          <p:spPr bwMode="auto">
            <a:xfrm>
              <a:off x="5946776" y="1997075"/>
              <a:ext cx="50800" cy="41275"/>
            </a:xfrm>
            <a:custGeom>
              <a:avLst/>
              <a:gdLst>
                <a:gd name="T0" fmla="*/ 10 w 57"/>
                <a:gd name="T1" fmla="*/ 30 h 47"/>
                <a:gd name="T2" fmla="*/ 32 w 57"/>
                <a:gd name="T3" fmla="*/ 43 h 47"/>
                <a:gd name="T4" fmla="*/ 41 w 57"/>
                <a:gd name="T5" fmla="*/ 47 h 47"/>
                <a:gd name="T6" fmla="*/ 52 w 57"/>
                <a:gd name="T7" fmla="*/ 41 h 47"/>
                <a:gd name="T8" fmla="*/ 50 w 57"/>
                <a:gd name="T9" fmla="*/ 21 h 47"/>
                <a:gd name="T10" fmla="*/ 23 w 57"/>
                <a:gd name="T11" fmla="*/ 4 h 47"/>
                <a:gd name="T12" fmla="*/ 4 w 57"/>
                <a:gd name="T13" fmla="*/ 11 h 47"/>
                <a:gd name="T14" fmla="*/ 10 w 57"/>
                <a:gd name="T1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10" y="30"/>
                  </a:moveTo>
                  <a:cubicBezTo>
                    <a:pt x="18" y="33"/>
                    <a:pt x="25" y="38"/>
                    <a:pt x="32" y="43"/>
                  </a:cubicBezTo>
                  <a:cubicBezTo>
                    <a:pt x="34" y="46"/>
                    <a:pt x="38" y="47"/>
                    <a:pt x="41" y="47"/>
                  </a:cubicBezTo>
                  <a:cubicBezTo>
                    <a:pt x="45" y="47"/>
                    <a:pt x="49" y="45"/>
                    <a:pt x="52" y="41"/>
                  </a:cubicBezTo>
                  <a:cubicBezTo>
                    <a:pt x="57" y="35"/>
                    <a:pt x="56" y="26"/>
                    <a:pt x="50" y="21"/>
                  </a:cubicBezTo>
                  <a:cubicBezTo>
                    <a:pt x="41" y="14"/>
                    <a:pt x="32" y="9"/>
                    <a:pt x="23" y="4"/>
                  </a:cubicBezTo>
                  <a:cubicBezTo>
                    <a:pt x="16" y="0"/>
                    <a:pt x="7" y="3"/>
                    <a:pt x="4" y="11"/>
                  </a:cubicBezTo>
                  <a:cubicBezTo>
                    <a:pt x="0" y="18"/>
                    <a:pt x="3" y="26"/>
                    <a:pt x="10" y="3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8" name="Freeform 56"/>
            <p:cNvSpPr>
              <a:spLocks/>
            </p:cNvSpPr>
            <p:nvPr/>
          </p:nvSpPr>
          <p:spPr bwMode="auto">
            <a:xfrm>
              <a:off x="5518151" y="2039938"/>
              <a:ext cx="41275" cy="52388"/>
            </a:xfrm>
            <a:custGeom>
              <a:avLst/>
              <a:gdLst>
                <a:gd name="T0" fmla="*/ 11 w 45"/>
                <a:gd name="T1" fmla="*/ 56 h 57"/>
                <a:gd name="T2" fmla="*/ 16 w 45"/>
                <a:gd name="T3" fmla="*/ 57 h 57"/>
                <a:gd name="T4" fmla="*/ 30 w 45"/>
                <a:gd name="T5" fmla="*/ 47 h 57"/>
                <a:gd name="T6" fmla="*/ 41 w 45"/>
                <a:gd name="T7" fmla="*/ 24 h 57"/>
                <a:gd name="T8" fmla="*/ 36 w 45"/>
                <a:gd name="T9" fmla="*/ 4 h 57"/>
                <a:gd name="T10" fmla="*/ 16 w 45"/>
                <a:gd name="T11" fmla="*/ 9 h 57"/>
                <a:gd name="T12" fmla="*/ 2 w 45"/>
                <a:gd name="T13" fmla="*/ 38 h 57"/>
                <a:gd name="T14" fmla="*/ 11 w 45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11" y="56"/>
                  </a:moveTo>
                  <a:cubicBezTo>
                    <a:pt x="13" y="57"/>
                    <a:pt x="14" y="57"/>
                    <a:pt x="16" y="57"/>
                  </a:cubicBezTo>
                  <a:cubicBezTo>
                    <a:pt x="22" y="57"/>
                    <a:pt x="28" y="53"/>
                    <a:pt x="30" y="47"/>
                  </a:cubicBezTo>
                  <a:cubicBezTo>
                    <a:pt x="32" y="39"/>
                    <a:pt x="36" y="32"/>
                    <a:pt x="41" y="24"/>
                  </a:cubicBezTo>
                  <a:cubicBezTo>
                    <a:pt x="45" y="17"/>
                    <a:pt x="43" y="9"/>
                    <a:pt x="36" y="4"/>
                  </a:cubicBezTo>
                  <a:cubicBezTo>
                    <a:pt x="29" y="0"/>
                    <a:pt x="20" y="2"/>
                    <a:pt x="16" y="9"/>
                  </a:cubicBezTo>
                  <a:cubicBezTo>
                    <a:pt x="10" y="18"/>
                    <a:pt x="6" y="28"/>
                    <a:pt x="2" y="38"/>
                  </a:cubicBezTo>
                  <a:cubicBezTo>
                    <a:pt x="0" y="45"/>
                    <a:pt x="4" y="54"/>
                    <a:pt x="11" y="5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49" name="Freeform 57"/>
            <p:cNvSpPr>
              <a:spLocks/>
            </p:cNvSpPr>
            <p:nvPr/>
          </p:nvSpPr>
          <p:spPr bwMode="auto">
            <a:xfrm>
              <a:off x="5640388" y="1985963"/>
              <a:ext cx="52388" cy="26988"/>
            </a:xfrm>
            <a:custGeom>
              <a:avLst/>
              <a:gdLst>
                <a:gd name="T0" fmla="*/ 14 w 57"/>
                <a:gd name="T1" fmla="*/ 29 h 29"/>
                <a:gd name="T2" fmla="*/ 43 w 57"/>
                <a:gd name="T3" fmla="*/ 29 h 29"/>
                <a:gd name="T4" fmla="*/ 57 w 57"/>
                <a:gd name="T5" fmla="*/ 15 h 29"/>
                <a:gd name="T6" fmla="*/ 43 w 57"/>
                <a:gd name="T7" fmla="*/ 0 h 29"/>
                <a:gd name="T8" fmla="*/ 14 w 57"/>
                <a:gd name="T9" fmla="*/ 0 h 29"/>
                <a:gd name="T10" fmla="*/ 0 w 57"/>
                <a:gd name="T11" fmla="*/ 15 h 29"/>
                <a:gd name="T12" fmla="*/ 14 w 57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9">
                  <a:moveTo>
                    <a:pt x="14" y="2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51" y="29"/>
                    <a:pt x="57" y="23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50" name="Freeform 58"/>
            <p:cNvSpPr>
              <a:spLocks/>
            </p:cNvSpPr>
            <p:nvPr/>
          </p:nvSpPr>
          <p:spPr bwMode="auto">
            <a:xfrm>
              <a:off x="5513388" y="2271713"/>
              <a:ext cx="25400" cy="52388"/>
            </a:xfrm>
            <a:custGeom>
              <a:avLst/>
              <a:gdLst>
                <a:gd name="T0" fmla="*/ 14 w 28"/>
                <a:gd name="T1" fmla="*/ 58 h 58"/>
                <a:gd name="T2" fmla="*/ 28 w 28"/>
                <a:gd name="T3" fmla="*/ 43 h 58"/>
                <a:gd name="T4" fmla="*/ 28 w 28"/>
                <a:gd name="T5" fmla="*/ 15 h 58"/>
                <a:gd name="T6" fmla="*/ 14 w 28"/>
                <a:gd name="T7" fmla="*/ 0 h 58"/>
                <a:gd name="T8" fmla="*/ 0 w 28"/>
                <a:gd name="T9" fmla="*/ 15 h 58"/>
                <a:gd name="T10" fmla="*/ 0 w 28"/>
                <a:gd name="T11" fmla="*/ 43 h 58"/>
                <a:gd name="T12" fmla="*/ 14 w 2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8">
                  <a:moveTo>
                    <a:pt x="14" y="58"/>
                  </a:moveTo>
                  <a:cubicBezTo>
                    <a:pt x="22" y="58"/>
                    <a:pt x="28" y="51"/>
                    <a:pt x="28" y="43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6" y="58"/>
                    <a:pt x="14" y="58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51" name="Freeform 59"/>
            <p:cNvSpPr>
              <a:spLocks/>
            </p:cNvSpPr>
            <p:nvPr/>
          </p:nvSpPr>
          <p:spPr bwMode="auto">
            <a:xfrm>
              <a:off x="5513388" y="2349500"/>
              <a:ext cx="26988" cy="52388"/>
            </a:xfrm>
            <a:custGeom>
              <a:avLst/>
              <a:gdLst>
                <a:gd name="T0" fmla="*/ 29 w 30"/>
                <a:gd name="T1" fmla="*/ 42 h 58"/>
                <a:gd name="T2" fmla="*/ 28 w 30"/>
                <a:gd name="T3" fmla="*/ 28 h 58"/>
                <a:gd name="T4" fmla="*/ 28 w 30"/>
                <a:gd name="T5" fmla="*/ 15 h 58"/>
                <a:gd name="T6" fmla="*/ 14 w 30"/>
                <a:gd name="T7" fmla="*/ 0 h 58"/>
                <a:gd name="T8" fmla="*/ 0 w 30"/>
                <a:gd name="T9" fmla="*/ 15 h 58"/>
                <a:gd name="T10" fmla="*/ 0 w 30"/>
                <a:gd name="T11" fmla="*/ 28 h 58"/>
                <a:gd name="T12" fmla="*/ 1 w 30"/>
                <a:gd name="T13" fmla="*/ 45 h 58"/>
                <a:gd name="T14" fmla="*/ 15 w 30"/>
                <a:gd name="T15" fmla="*/ 58 h 58"/>
                <a:gd name="T16" fmla="*/ 17 w 30"/>
                <a:gd name="T17" fmla="*/ 58 h 58"/>
                <a:gd name="T18" fmla="*/ 29 w 30"/>
                <a:gd name="T1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8">
                  <a:moveTo>
                    <a:pt x="29" y="42"/>
                  </a:moveTo>
                  <a:cubicBezTo>
                    <a:pt x="29" y="37"/>
                    <a:pt x="28" y="33"/>
                    <a:pt x="28" y="2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9"/>
                    <a:pt x="1" y="45"/>
                  </a:cubicBezTo>
                  <a:cubicBezTo>
                    <a:pt x="2" y="52"/>
                    <a:pt x="8" y="58"/>
                    <a:pt x="15" y="58"/>
                  </a:cubicBezTo>
                  <a:cubicBezTo>
                    <a:pt x="15" y="58"/>
                    <a:pt x="16" y="58"/>
                    <a:pt x="17" y="58"/>
                  </a:cubicBezTo>
                  <a:cubicBezTo>
                    <a:pt x="25" y="57"/>
                    <a:pt x="30" y="50"/>
                    <a:pt x="29" y="42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52" name="Freeform 60"/>
            <p:cNvSpPr>
              <a:spLocks/>
            </p:cNvSpPr>
            <p:nvPr/>
          </p:nvSpPr>
          <p:spPr bwMode="auto">
            <a:xfrm>
              <a:off x="6000751" y="2051050"/>
              <a:ext cx="38100" cy="52388"/>
            </a:xfrm>
            <a:custGeom>
              <a:avLst/>
              <a:gdLst>
                <a:gd name="T0" fmla="*/ 12 w 42"/>
                <a:gd name="T1" fmla="*/ 47 h 58"/>
                <a:gd name="T2" fmla="*/ 26 w 42"/>
                <a:gd name="T3" fmla="*/ 58 h 58"/>
                <a:gd name="T4" fmla="*/ 29 w 42"/>
                <a:gd name="T5" fmla="*/ 57 h 58"/>
                <a:gd name="T6" fmla="*/ 40 w 42"/>
                <a:gd name="T7" fmla="*/ 40 h 58"/>
                <a:gd name="T8" fmla="*/ 29 w 42"/>
                <a:gd name="T9" fmla="*/ 10 h 58"/>
                <a:gd name="T10" fmla="*/ 10 w 42"/>
                <a:gd name="T11" fmla="*/ 4 h 58"/>
                <a:gd name="T12" fmla="*/ 4 w 42"/>
                <a:gd name="T13" fmla="*/ 23 h 58"/>
                <a:gd name="T14" fmla="*/ 12 w 42"/>
                <a:gd name="T15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8">
                  <a:moveTo>
                    <a:pt x="12" y="47"/>
                  </a:moveTo>
                  <a:cubicBezTo>
                    <a:pt x="14" y="53"/>
                    <a:pt x="20" y="58"/>
                    <a:pt x="26" y="58"/>
                  </a:cubicBezTo>
                  <a:cubicBezTo>
                    <a:pt x="27" y="58"/>
                    <a:pt x="28" y="58"/>
                    <a:pt x="29" y="57"/>
                  </a:cubicBezTo>
                  <a:cubicBezTo>
                    <a:pt x="37" y="56"/>
                    <a:pt x="42" y="48"/>
                    <a:pt x="40" y="40"/>
                  </a:cubicBezTo>
                  <a:cubicBezTo>
                    <a:pt x="38" y="30"/>
                    <a:pt x="34" y="20"/>
                    <a:pt x="29" y="10"/>
                  </a:cubicBezTo>
                  <a:cubicBezTo>
                    <a:pt x="26" y="3"/>
                    <a:pt x="17" y="0"/>
                    <a:pt x="10" y="4"/>
                  </a:cubicBezTo>
                  <a:cubicBezTo>
                    <a:pt x="3" y="7"/>
                    <a:pt x="0" y="16"/>
                    <a:pt x="4" y="23"/>
                  </a:cubicBezTo>
                  <a:cubicBezTo>
                    <a:pt x="7" y="31"/>
                    <a:pt x="10" y="39"/>
                    <a:pt x="12" y="4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53" name="Freeform 61"/>
            <p:cNvSpPr>
              <a:spLocks/>
            </p:cNvSpPr>
            <p:nvPr/>
          </p:nvSpPr>
          <p:spPr bwMode="auto">
            <a:xfrm>
              <a:off x="5513388" y="2117725"/>
              <a:ext cx="25400" cy="50800"/>
            </a:xfrm>
            <a:custGeom>
              <a:avLst/>
              <a:gdLst>
                <a:gd name="T0" fmla="*/ 14 w 28"/>
                <a:gd name="T1" fmla="*/ 57 h 57"/>
                <a:gd name="T2" fmla="*/ 28 w 28"/>
                <a:gd name="T3" fmla="*/ 43 h 57"/>
                <a:gd name="T4" fmla="*/ 28 w 28"/>
                <a:gd name="T5" fmla="*/ 14 h 57"/>
                <a:gd name="T6" fmla="*/ 14 w 28"/>
                <a:gd name="T7" fmla="*/ 0 h 57"/>
                <a:gd name="T8" fmla="*/ 0 w 28"/>
                <a:gd name="T9" fmla="*/ 14 h 57"/>
                <a:gd name="T10" fmla="*/ 0 w 28"/>
                <a:gd name="T11" fmla="*/ 43 h 57"/>
                <a:gd name="T12" fmla="*/ 14 w 28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7">
                  <a:moveTo>
                    <a:pt x="14" y="57"/>
                  </a:moveTo>
                  <a:cubicBezTo>
                    <a:pt x="22" y="57"/>
                    <a:pt x="28" y="51"/>
                    <a:pt x="28" y="4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6" y="57"/>
                    <a:pt x="14" y="5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354" name="Freeform 62"/>
            <p:cNvSpPr>
              <a:spLocks/>
            </p:cNvSpPr>
            <p:nvPr/>
          </p:nvSpPr>
          <p:spPr bwMode="auto">
            <a:xfrm>
              <a:off x="5581651" y="2058988"/>
              <a:ext cx="390525" cy="374650"/>
            </a:xfrm>
            <a:custGeom>
              <a:avLst/>
              <a:gdLst>
                <a:gd name="T0" fmla="*/ 433 w 433"/>
                <a:gd name="T1" fmla="*/ 146 h 416"/>
                <a:gd name="T2" fmla="*/ 410 w 433"/>
                <a:gd name="T3" fmla="*/ 123 h 416"/>
                <a:gd name="T4" fmla="*/ 361 w 433"/>
                <a:gd name="T5" fmla="*/ 123 h 416"/>
                <a:gd name="T6" fmla="*/ 338 w 433"/>
                <a:gd name="T7" fmla="*/ 146 h 416"/>
                <a:gd name="T8" fmla="*/ 338 w 433"/>
                <a:gd name="T9" fmla="*/ 168 h 416"/>
                <a:gd name="T10" fmla="*/ 259 w 433"/>
                <a:gd name="T11" fmla="*/ 194 h 416"/>
                <a:gd name="T12" fmla="*/ 231 w 433"/>
                <a:gd name="T13" fmla="*/ 174 h 416"/>
                <a:gd name="T14" fmla="*/ 231 w 433"/>
                <a:gd name="T15" fmla="*/ 93 h 416"/>
                <a:gd name="T16" fmla="*/ 241 w 433"/>
                <a:gd name="T17" fmla="*/ 93 h 416"/>
                <a:gd name="T18" fmla="*/ 264 w 433"/>
                <a:gd name="T19" fmla="*/ 70 h 416"/>
                <a:gd name="T20" fmla="*/ 264 w 433"/>
                <a:gd name="T21" fmla="*/ 23 h 416"/>
                <a:gd name="T22" fmla="*/ 241 w 433"/>
                <a:gd name="T23" fmla="*/ 0 h 416"/>
                <a:gd name="T24" fmla="*/ 192 w 433"/>
                <a:gd name="T25" fmla="*/ 0 h 416"/>
                <a:gd name="T26" fmla="*/ 169 w 433"/>
                <a:gd name="T27" fmla="*/ 23 h 416"/>
                <a:gd name="T28" fmla="*/ 169 w 433"/>
                <a:gd name="T29" fmla="*/ 70 h 416"/>
                <a:gd name="T30" fmla="*/ 192 w 433"/>
                <a:gd name="T31" fmla="*/ 93 h 416"/>
                <a:gd name="T32" fmla="*/ 202 w 433"/>
                <a:gd name="T33" fmla="*/ 93 h 416"/>
                <a:gd name="T34" fmla="*/ 202 w 433"/>
                <a:gd name="T35" fmla="*/ 174 h 416"/>
                <a:gd name="T36" fmla="*/ 174 w 433"/>
                <a:gd name="T37" fmla="*/ 194 h 416"/>
                <a:gd name="T38" fmla="*/ 94 w 433"/>
                <a:gd name="T39" fmla="*/ 168 h 416"/>
                <a:gd name="T40" fmla="*/ 94 w 433"/>
                <a:gd name="T41" fmla="*/ 142 h 416"/>
                <a:gd name="T42" fmla="*/ 71 w 433"/>
                <a:gd name="T43" fmla="*/ 118 h 416"/>
                <a:gd name="T44" fmla="*/ 23 w 433"/>
                <a:gd name="T45" fmla="*/ 118 h 416"/>
                <a:gd name="T46" fmla="*/ 0 w 433"/>
                <a:gd name="T47" fmla="*/ 142 h 416"/>
                <a:gd name="T48" fmla="*/ 0 w 433"/>
                <a:gd name="T49" fmla="*/ 188 h 416"/>
                <a:gd name="T50" fmla="*/ 23 w 433"/>
                <a:gd name="T51" fmla="*/ 212 h 416"/>
                <a:gd name="T52" fmla="*/ 71 w 433"/>
                <a:gd name="T53" fmla="*/ 212 h 416"/>
                <a:gd name="T54" fmla="*/ 93 w 433"/>
                <a:gd name="T55" fmla="*/ 197 h 416"/>
                <a:gd name="T56" fmla="*/ 165 w 433"/>
                <a:gd name="T57" fmla="*/ 221 h 416"/>
                <a:gd name="T58" fmla="*/ 165 w 433"/>
                <a:gd name="T59" fmla="*/ 224 h 416"/>
                <a:gd name="T60" fmla="*/ 175 w 433"/>
                <a:gd name="T61" fmla="*/ 255 h 416"/>
                <a:gd name="T62" fmla="*/ 129 w 433"/>
                <a:gd name="T63" fmla="*/ 319 h 416"/>
                <a:gd name="T64" fmla="*/ 84 w 433"/>
                <a:gd name="T65" fmla="*/ 319 h 416"/>
                <a:gd name="T66" fmla="*/ 60 w 433"/>
                <a:gd name="T67" fmla="*/ 342 h 416"/>
                <a:gd name="T68" fmla="*/ 60 w 433"/>
                <a:gd name="T69" fmla="*/ 389 h 416"/>
                <a:gd name="T70" fmla="*/ 84 w 433"/>
                <a:gd name="T71" fmla="*/ 412 h 416"/>
                <a:gd name="T72" fmla="*/ 132 w 433"/>
                <a:gd name="T73" fmla="*/ 412 h 416"/>
                <a:gd name="T74" fmla="*/ 155 w 433"/>
                <a:gd name="T75" fmla="*/ 389 h 416"/>
                <a:gd name="T76" fmla="*/ 155 w 433"/>
                <a:gd name="T77" fmla="*/ 342 h 416"/>
                <a:gd name="T78" fmla="*/ 153 w 433"/>
                <a:gd name="T79" fmla="*/ 334 h 416"/>
                <a:gd name="T80" fmla="*/ 198 w 433"/>
                <a:gd name="T81" fmla="*/ 272 h 416"/>
                <a:gd name="T82" fmla="*/ 216 w 433"/>
                <a:gd name="T83" fmla="*/ 276 h 416"/>
                <a:gd name="T84" fmla="*/ 235 w 433"/>
                <a:gd name="T85" fmla="*/ 272 h 416"/>
                <a:gd name="T86" fmla="*/ 279 w 433"/>
                <a:gd name="T87" fmla="*/ 333 h 416"/>
                <a:gd name="T88" fmla="*/ 275 w 433"/>
                <a:gd name="T89" fmla="*/ 346 h 416"/>
                <a:gd name="T90" fmla="*/ 275 w 433"/>
                <a:gd name="T91" fmla="*/ 392 h 416"/>
                <a:gd name="T92" fmla="*/ 298 w 433"/>
                <a:gd name="T93" fmla="*/ 416 h 416"/>
                <a:gd name="T94" fmla="*/ 347 w 433"/>
                <a:gd name="T95" fmla="*/ 416 h 416"/>
                <a:gd name="T96" fmla="*/ 370 w 433"/>
                <a:gd name="T97" fmla="*/ 392 h 416"/>
                <a:gd name="T98" fmla="*/ 370 w 433"/>
                <a:gd name="T99" fmla="*/ 346 h 416"/>
                <a:gd name="T100" fmla="*/ 347 w 433"/>
                <a:gd name="T101" fmla="*/ 322 h 416"/>
                <a:gd name="T102" fmla="*/ 307 w 433"/>
                <a:gd name="T103" fmla="*/ 322 h 416"/>
                <a:gd name="T104" fmla="*/ 258 w 433"/>
                <a:gd name="T105" fmla="*/ 255 h 416"/>
                <a:gd name="T106" fmla="*/ 268 w 433"/>
                <a:gd name="T107" fmla="*/ 224 h 416"/>
                <a:gd name="T108" fmla="*/ 268 w 433"/>
                <a:gd name="T109" fmla="*/ 221 h 416"/>
                <a:gd name="T110" fmla="*/ 339 w 433"/>
                <a:gd name="T111" fmla="*/ 198 h 416"/>
                <a:gd name="T112" fmla="*/ 361 w 433"/>
                <a:gd name="T113" fmla="*/ 216 h 416"/>
                <a:gd name="T114" fmla="*/ 410 w 433"/>
                <a:gd name="T115" fmla="*/ 216 h 416"/>
                <a:gd name="T116" fmla="*/ 433 w 433"/>
                <a:gd name="T117" fmla="*/ 193 h 416"/>
                <a:gd name="T118" fmla="*/ 433 w 433"/>
                <a:gd name="T119" fmla="*/ 14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3" h="416">
                  <a:moveTo>
                    <a:pt x="433" y="146"/>
                  </a:moveTo>
                  <a:cubicBezTo>
                    <a:pt x="433" y="133"/>
                    <a:pt x="422" y="123"/>
                    <a:pt x="410" y="123"/>
                  </a:cubicBezTo>
                  <a:cubicBezTo>
                    <a:pt x="361" y="123"/>
                    <a:pt x="361" y="123"/>
                    <a:pt x="361" y="123"/>
                  </a:cubicBezTo>
                  <a:cubicBezTo>
                    <a:pt x="349" y="123"/>
                    <a:pt x="338" y="133"/>
                    <a:pt x="338" y="146"/>
                  </a:cubicBezTo>
                  <a:cubicBezTo>
                    <a:pt x="338" y="168"/>
                    <a:pt x="338" y="168"/>
                    <a:pt x="338" y="168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2" y="184"/>
                    <a:pt x="242" y="177"/>
                    <a:pt x="231" y="174"/>
                  </a:cubicBezTo>
                  <a:cubicBezTo>
                    <a:pt x="231" y="93"/>
                    <a:pt x="231" y="93"/>
                    <a:pt x="231" y="93"/>
                  </a:cubicBezTo>
                  <a:cubicBezTo>
                    <a:pt x="241" y="93"/>
                    <a:pt x="241" y="93"/>
                    <a:pt x="241" y="93"/>
                  </a:cubicBezTo>
                  <a:cubicBezTo>
                    <a:pt x="253" y="93"/>
                    <a:pt x="264" y="83"/>
                    <a:pt x="264" y="70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4" y="10"/>
                    <a:pt x="253" y="0"/>
                    <a:pt x="241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0" y="0"/>
                    <a:pt x="169" y="10"/>
                    <a:pt x="169" y="23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83"/>
                    <a:pt x="180" y="93"/>
                    <a:pt x="192" y="93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191" y="177"/>
                    <a:pt x="181" y="184"/>
                    <a:pt x="174" y="194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29"/>
                    <a:pt x="84" y="118"/>
                    <a:pt x="7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0" y="118"/>
                    <a:pt x="0" y="129"/>
                    <a:pt x="0" y="142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10" y="212"/>
                    <a:pt x="23" y="212"/>
                  </a:cubicBezTo>
                  <a:cubicBezTo>
                    <a:pt x="71" y="212"/>
                    <a:pt x="71" y="212"/>
                    <a:pt x="71" y="212"/>
                  </a:cubicBezTo>
                  <a:cubicBezTo>
                    <a:pt x="81" y="212"/>
                    <a:pt x="89" y="206"/>
                    <a:pt x="93" y="197"/>
                  </a:cubicBezTo>
                  <a:cubicBezTo>
                    <a:pt x="165" y="221"/>
                    <a:pt x="165" y="221"/>
                    <a:pt x="165" y="221"/>
                  </a:cubicBezTo>
                  <a:cubicBezTo>
                    <a:pt x="165" y="222"/>
                    <a:pt x="165" y="223"/>
                    <a:pt x="165" y="224"/>
                  </a:cubicBezTo>
                  <a:cubicBezTo>
                    <a:pt x="165" y="235"/>
                    <a:pt x="169" y="246"/>
                    <a:pt x="175" y="255"/>
                  </a:cubicBezTo>
                  <a:cubicBezTo>
                    <a:pt x="129" y="319"/>
                    <a:pt x="129" y="319"/>
                    <a:pt x="129" y="319"/>
                  </a:cubicBezTo>
                  <a:cubicBezTo>
                    <a:pt x="84" y="319"/>
                    <a:pt x="84" y="319"/>
                    <a:pt x="84" y="319"/>
                  </a:cubicBezTo>
                  <a:cubicBezTo>
                    <a:pt x="71" y="319"/>
                    <a:pt x="60" y="329"/>
                    <a:pt x="60" y="342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401"/>
                    <a:pt x="71" y="412"/>
                    <a:pt x="84" y="412"/>
                  </a:cubicBezTo>
                  <a:cubicBezTo>
                    <a:pt x="132" y="412"/>
                    <a:pt x="132" y="412"/>
                    <a:pt x="132" y="412"/>
                  </a:cubicBezTo>
                  <a:cubicBezTo>
                    <a:pt x="145" y="412"/>
                    <a:pt x="155" y="401"/>
                    <a:pt x="155" y="389"/>
                  </a:cubicBezTo>
                  <a:cubicBezTo>
                    <a:pt x="155" y="342"/>
                    <a:pt x="155" y="342"/>
                    <a:pt x="155" y="342"/>
                  </a:cubicBezTo>
                  <a:cubicBezTo>
                    <a:pt x="155" y="339"/>
                    <a:pt x="154" y="336"/>
                    <a:pt x="153" y="334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204" y="274"/>
                    <a:pt x="210" y="276"/>
                    <a:pt x="216" y="276"/>
                  </a:cubicBezTo>
                  <a:cubicBezTo>
                    <a:pt x="223" y="276"/>
                    <a:pt x="229" y="274"/>
                    <a:pt x="235" y="27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7" y="337"/>
                    <a:pt x="275" y="341"/>
                    <a:pt x="275" y="346"/>
                  </a:cubicBezTo>
                  <a:cubicBezTo>
                    <a:pt x="275" y="392"/>
                    <a:pt x="275" y="392"/>
                    <a:pt x="275" y="392"/>
                  </a:cubicBezTo>
                  <a:cubicBezTo>
                    <a:pt x="275" y="405"/>
                    <a:pt x="285" y="416"/>
                    <a:pt x="298" y="416"/>
                  </a:cubicBezTo>
                  <a:cubicBezTo>
                    <a:pt x="347" y="416"/>
                    <a:pt x="347" y="416"/>
                    <a:pt x="347" y="416"/>
                  </a:cubicBezTo>
                  <a:cubicBezTo>
                    <a:pt x="359" y="416"/>
                    <a:pt x="370" y="405"/>
                    <a:pt x="370" y="392"/>
                  </a:cubicBezTo>
                  <a:cubicBezTo>
                    <a:pt x="370" y="346"/>
                    <a:pt x="370" y="346"/>
                    <a:pt x="370" y="346"/>
                  </a:cubicBezTo>
                  <a:cubicBezTo>
                    <a:pt x="370" y="333"/>
                    <a:pt x="359" y="322"/>
                    <a:pt x="347" y="322"/>
                  </a:cubicBezTo>
                  <a:cubicBezTo>
                    <a:pt x="307" y="322"/>
                    <a:pt x="307" y="322"/>
                    <a:pt x="307" y="322"/>
                  </a:cubicBezTo>
                  <a:cubicBezTo>
                    <a:pt x="258" y="255"/>
                    <a:pt x="258" y="255"/>
                    <a:pt x="258" y="255"/>
                  </a:cubicBezTo>
                  <a:cubicBezTo>
                    <a:pt x="264" y="246"/>
                    <a:pt x="268" y="235"/>
                    <a:pt x="268" y="224"/>
                  </a:cubicBezTo>
                  <a:cubicBezTo>
                    <a:pt x="268" y="223"/>
                    <a:pt x="268" y="222"/>
                    <a:pt x="268" y="221"/>
                  </a:cubicBezTo>
                  <a:cubicBezTo>
                    <a:pt x="339" y="198"/>
                    <a:pt x="339" y="198"/>
                    <a:pt x="339" y="198"/>
                  </a:cubicBezTo>
                  <a:cubicBezTo>
                    <a:pt x="342" y="208"/>
                    <a:pt x="350" y="216"/>
                    <a:pt x="361" y="216"/>
                  </a:cubicBezTo>
                  <a:cubicBezTo>
                    <a:pt x="410" y="216"/>
                    <a:pt x="410" y="216"/>
                    <a:pt x="410" y="216"/>
                  </a:cubicBezTo>
                  <a:cubicBezTo>
                    <a:pt x="422" y="216"/>
                    <a:pt x="433" y="206"/>
                    <a:pt x="433" y="193"/>
                  </a:cubicBezTo>
                  <a:lnTo>
                    <a:pt x="433" y="14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cxnSp>
        <p:nvCxnSpPr>
          <p:cNvPr id="389" name="Straight Connector 388"/>
          <p:cNvCxnSpPr/>
          <p:nvPr/>
        </p:nvCxnSpPr>
        <p:spPr>
          <a:xfrm flipH="1">
            <a:off x="4618603" y="5580763"/>
            <a:ext cx="336456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H="1">
            <a:off x="4618603" y="3732693"/>
            <a:ext cx="402056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/>
          <p:cNvGrpSpPr>
            <a:grpSpLocks noChangeAspect="1"/>
          </p:cNvGrpSpPr>
          <p:nvPr/>
        </p:nvGrpSpPr>
        <p:grpSpPr>
          <a:xfrm>
            <a:off x="3918393" y="5262097"/>
            <a:ext cx="842846" cy="752391"/>
            <a:chOff x="6735884" y="1985967"/>
            <a:chExt cx="831973" cy="742494"/>
          </a:xfrm>
        </p:grpSpPr>
        <p:grpSp>
          <p:nvGrpSpPr>
            <p:cNvPr id="356" name="Group 355"/>
            <p:cNvGrpSpPr/>
            <p:nvPr/>
          </p:nvGrpSpPr>
          <p:grpSpPr>
            <a:xfrm>
              <a:off x="6900010" y="1985967"/>
              <a:ext cx="527051" cy="517526"/>
              <a:chOff x="5513388" y="1985963"/>
              <a:chExt cx="527051" cy="517525"/>
            </a:xfrm>
          </p:grpSpPr>
          <p:sp>
            <p:nvSpPr>
              <p:cNvPr id="358" name="Freeform 39"/>
              <p:cNvSpPr>
                <a:spLocks/>
              </p:cNvSpPr>
              <p:nvPr/>
            </p:nvSpPr>
            <p:spPr bwMode="auto">
              <a:xfrm>
                <a:off x="5795963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59" name="Freeform 40"/>
              <p:cNvSpPr>
                <a:spLocks/>
              </p:cNvSpPr>
              <p:nvPr/>
            </p:nvSpPr>
            <p:spPr bwMode="auto">
              <a:xfrm>
                <a:off x="5822951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4 w 58"/>
                  <a:gd name="T3" fmla="*/ 0 h 29"/>
                  <a:gd name="T4" fmla="*/ 0 w 58"/>
                  <a:gd name="T5" fmla="*/ 15 h 29"/>
                  <a:gd name="T6" fmla="*/ 14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0" name="Freeform 41"/>
              <p:cNvSpPr>
                <a:spLocks/>
              </p:cNvSpPr>
              <p:nvPr/>
            </p:nvSpPr>
            <p:spPr bwMode="auto">
              <a:xfrm>
                <a:off x="5745163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1" name="Freeform 42"/>
              <p:cNvSpPr>
                <a:spLocks/>
              </p:cNvSpPr>
              <p:nvPr/>
            </p:nvSpPr>
            <p:spPr bwMode="auto">
              <a:xfrm>
                <a:off x="5589588" y="2470150"/>
                <a:ext cx="52388" cy="33338"/>
              </a:xfrm>
              <a:custGeom>
                <a:avLst/>
                <a:gdLst>
                  <a:gd name="T0" fmla="*/ 46 w 59"/>
                  <a:gd name="T1" fmla="*/ 8 h 37"/>
                  <a:gd name="T2" fmla="*/ 21 w 59"/>
                  <a:gd name="T3" fmla="*/ 2 h 37"/>
                  <a:gd name="T4" fmla="*/ 2 w 59"/>
                  <a:gd name="T5" fmla="*/ 11 h 37"/>
                  <a:gd name="T6" fmla="*/ 11 w 59"/>
                  <a:gd name="T7" fmla="*/ 30 h 37"/>
                  <a:gd name="T8" fmla="*/ 42 w 59"/>
                  <a:gd name="T9" fmla="*/ 37 h 37"/>
                  <a:gd name="T10" fmla="*/ 44 w 59"/>
                  <a:gd name="T11" fmla="*/ 37 h 37"/>
                  <a:gd name="T12" fmla="*/ 58 w 59"/>
                  <a:gd name="T13" fmla="*/ 24 h 37"/>
                  <a:gd name="T14" fmla="*/ 46 w 59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7">
                    <a:moveTo>
                      <a:pt x="46" y="8"/>
                    </a:moveTo>
                    <a:cubicBezTo>
                      <a:pt x="37" y="7"/>
                      <a:pt x="29" y="5"/>
                      <a:pt x="21" y="2"/>
                    </a:cubicBezTo>
                    <a:cubicBezTo>
                      <a:pt x="13" y="0"/>
                      <a:pt x="5" y="4"/>
                      <a:pt x="2" y="11"/>
                    </a:cubicBezTo>
                    <a:cubicBezTo>
                      <a:pt x="0" y="19"/>
                      <a:pt x="4" y="27"/>
                      <a:pt x="11" y="30"/>
                    </a:cubicBezTo>
                    <a:cubicBezTo>
                      <a:pt x="21" y="33"/>
                      <a:pt x="32" y="36"/>
                      <a:pt x="42" y="37"/>
                    </a:cubicBezTo>
                    <a:cubicBezTo>
                      <a:pt x="43" y="37"/>
                      <a:pt x="43" y="37"/>
                      <a:pt x="44" y="37"/>
                    </a:cubicBezTo>
                    <a:cubicBezTo>
                      <a:pt x="51" y="37"/>
                      <a:pt x="57" y="32"/>
                      <a:pt x="58" y="24"/>
                    </a:cubicBezTo>
                    <a:cubicBezTo>
                      <a:pt x="59" y="16"/>
                      <a:pt x="53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2" name="Freeform 43"/>
              <p:cNvSpPr>
                <a:spLocks/>
              </p:cNvSpPr>
              <p:nvPr/>
            </p:nvSpPr>
            <p:spPr bwMode="auto">
              <a:xfrm>
                <a:off x="5667376" y="2478088"/>
                <a:ext cx="52388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3" name="Freeform 44"/>
              <p:cNvSpPr>
                <a:spLocks/>
              </p:cNvSpPr>
              <p:nvPr/>
            </p:nvSpPr>
            <p:spPr bwMode="auto">
              <a:xfrm>
                <a:off x="5900738" y="2473325"/>
                <a:ext cx="52388" cy="30163"/>
              </a:xfrm>
              <a:custGeom>
                <a:avLst/>
                <a:gdLst>
                  <a:gd name="T0" fmla="*/ 40 w 59"/>
                  <a:gd name="T1" fmla="*/ 2 h 34"/>
                  <a:gd name="T2" fmla="*/ 14 w 59"/>
                  <a:gd name="T3" fmla="*/ 5 h 34"/>
                  <a:gd name="T4" fmla="*/ 0 w 59"/>
                  <a:gd name="T5" fmla="*/ 20 h 34"/>
                  <a:gd name="T6" fmla="*/ 15 w 59"/>
                  <a:gd name="T7" fmla="*/ 34 h 34"/>
                  <a:gd name="T8" fmla="*/ 15 w 59"/>
                  <a:gd name="T9" fmla="*/ 34 h 34"/>
                  <a:gd name="T10" fmla="*/ 46 w 59"/>
                  <a:gd name="T11" fmla="*/ 30 h 34"/>
                  <a:gd name="T12" fmla="*/ 57 w 59"/>
                  <a:gd name="T13" fmla="*/ 12 h 34"/>
                  <a:gd name="T14" fmla="*/ 40 w 59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4">
                    <a:moveTo>
                      <a:pt x="40" y="2"/>
                    </a:moveTo>
                    <a:cubicBezTo>
                      <a:pt x="31" y="4"/>
                      <a:pt x="23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7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6" y="34"/>
                      <a:pt x="36" y="32"/>
                      <a:pt x="46" y="30"/>
                    </a:cubicBezTo>
                    <a:cubicBezTo>
                      <a:pt x="54" y="28"/>
                      <a:pt x="59" y="20"/>
                      <a:pt x="57" y="12"/>
                    </a:cubicBezTo>
                    <a:cubicBezTo>
                      <a:pt x="55" y="5"/>
                      <a:pt x="47" y="0"/>
                      <a:pt x="40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4" name="Freeform 45"/>
              <p:cNvSpPr>
                <a:spLocks/>
              </p:cNvSpPr>
              <p:nvPr/>
            </p:nvSpPr>
            <p:spPr bwMode="auto">
              <a:xfrm>
                <a:off x="6015038" y="2127250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5" name="Freeform 46"/>
              <p:cNvSpPr>
                <a:spLocks/>
              </p:cNvSpPr>
              <p:nvPr/>
            </p:nvSpPr>
            <p:spPr bwMode="auto">
              <a:xfrm>
                <a:off x="6015038" y="2205038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6" name="Freeform 47"/>
              <p:cNvSpPr>
                <a:spLocks/>
              </p:cNvSpPr>
              <p:nvPr/>
            </p:nvSpPr>
            <p:spPr bwMode="auto">
              <a:xfrm>
                <a:off x="5565776" y="1992313"/>
                <a:ext cx="52388" cy="39688"/>
              </a:xfrm>
              <a:custGeom>
                <a:avLst/>
                <a:gdLst>
                  <a:gd name="T0" fmla="*/ 47 w 58"/>
                  <a:gd name="T1" fmla="*/ 29 h 43"/>
                  <a:gd name="T2" fmla="*/ 55 w 58"/>
                  <a:gd name="T3" fmla="*/ 11 h 43"/>
                  <a:gd name="T4" fmla="*/ 36 w 58"/>
                  <a:gd name="T5" fmla="*/ 2 h 43"/>
                  <a:gd name="T6" fmla="*/ 8 w 58"/>
                  <a:gd name="T7" fmla="*/ 17 h 43"/>
                  <a:gd name="T8" fmla="*/ 4 w 58"/>
                  <a:gd name="T9" fmla="*/ 37 h 43"/>
                  <a:gd name="T10" fmla="*/ 16 w 58"/>
                  <a:gd name="T11" fmla="*/ 43 h 43"/>
                  <a:gd name="T12" fmla="*/ 24 w 58"/>
                  <a:gd name="T13" fmla="*/ 41 h 43"/>
                  <a:gd name="T14" fmla="*/ 47 w 58"/>
                  <a:gd name="T1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47" y="29"/>
                    </a:moveTo>
                    <a:cubicBezTo>
                      <a:pt x="54" y="27"/>
                      <a:pt x="58" y="18"/>
                      <a:pt x="55" y="11"/>
                    </a:cubicBezTo>
                    <a:cubicBezTo>
                      <a:pt x="52" y="3"/>
                      <a:pt x="44" y="0"/>
                      <a:pt x="36" y="2"/>
                    </a:cubicBezTo>
                    <a:cubicBezTo>
                      <a:pt x="27" y="6"/>
                      <a:pt x="17" y="11"/>
                      <a:pt x="8" y="17"/>
                    </a:cubicBezTo>
                    <a:cubicBezTo>
                      <a:pt x="1" y="21"/>
                      <a:pt x="0" y="30"/>
                      <a:pt x="4" y="37"/>
                    </a:cubicBezTo>
                    <a:cubicBezTo>
                      <a:pt x="7" y="41"/>
                      <a:pt x="11" y="43"/>
                      <a:pt x="16" y="43"/>
                    </a:cubicBezTo>
                    <a:cubicBezTo>
                      <a:pt x="19" y="43"/>
                      <a:pt x="21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7" name="Freeform 48"/>
              <p:cNvSpPr>
                <a:spLocks/>
              </p:cNvSpPr>
              <p:nvPr/>
            </p:nvSpPr>
            <p:spPr bwMode="auto">
              <a:xfrm>
                <a:off x="6010276" y="2360613"/>
                <a:ext cx="30163" cy="52388"/>
              </a:xfrm>
              <a:custGeom>
                <a:avLst/>
                <a:gdLst>
                  <a:gd name="T0" fmla="*/ 19 w 33"/>
                  <a:gd name="T1" fmla="*/ 0 h 58"/>
                  <a:gd name="T2" fmla="*/ 4 w 33"/>
                  <a:gd name="T3" fmla="*/ 15 h 58"/>
                  <a:gd name="T4" fmla="*/ 1 w 33"/>
                  <a:gd name="T5" fmla="*/ 40 h 58"/>
                  <a:gd name="T6" fmla="*/ 12 w 33"/>
                  <a:gd name="T7" fmla="*/ 58 h 58"/>
                  <a:gd name="T8" fmla="*/ 16 w 33"/>
                  <a:gd name="T9" fmla="*/ 58 h 58"/>
                  <a:gd name="T10" fmla="*/ 30 w 33"/>
                  <a:gd name="T11" fmla="*/ 47 h 58"/>
                  <a:gd name="T12" fmla="*/ 33 w 33"/>
                  <a:gd name="T13" fmla="*/ 15 h 58"/>
                  <a:gd name="T14" fmla="*/ 33 w 33"/>
                  <a:gd name="T15" fmla="*/ 14 h 58"/>
                  <a:gd name="T16" fmla="*/ 19 w 33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8">
                    <a:moveTo>
                      <a:pt x="19" y="0"/>
                    </a:moveTo>
                    <a:cubicBezTo>
                      <a:pt x="11" y="0"/>
                      <a:pt x="4" y="7"/>
                      <a:pt x="4" y="15"/>
                    </a:cubicBezTo>
                    <a:cubicBezTo>
                      <a:pt x="4" y="24"/>
                      <a:pt x="3" y="32"/>
                      <a:pt x="1" y="40"/>
                    </a:cubicBezTo>
                    <a:cubicBezTo>
                      <a:pt x="0" y="48"/>
                      <a:pt x="5" y="56"/>
                      <a:pt x="12" y="58"/>
                    </a:cubicBezTo>
                    <a:cubicBezTo>
                      <a:pt x="13" y="58"/>
                      <a:pt x="14" y="58"/>
                      <a:pt x="16" y="58"/>
                    </a:cubicBezTo>
                    <a:cubicBezTo>
                      <a:pt x="22" y="58"/>
                      <a:pt x="28" y="53"/>
                      <a:pt x="30" y="47"/>
                    </a:cubicBezTo>
                    <a:cubicBezTo>
                      <a:pt x="32" y="36"/>
                      <a:pt x="33" y="26"/>
                      <a:pt x="33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8" name="Freeform 49"/>
              <p:cNvSpPr>
                <a:spLocks/>
              </p:cNvSpPr>
              <p:nvPr/>
            </p:nvSpPr>
            <p:spPr bwMode="auto">
              <a:xfrm>
                <a:off x="6015038" y="2282825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69" name="Freeform 50"/>
              <p:cNvSpPr>
                <a:spLocks/>
              </p:cNvSpPr>
              <p:nvPr/>
            </p:nvSpPr>
            <p:spPr bwMode="auto">
              <a:xfrm>
                <a:off x="5970588" y="2432050"/>
                <a:ext cx="46038" cy="46038"/>
              </a:xfrm>
              <a:custGeom>
                <a:avLst/>
                <a:gdLst>
                  <a:gd name="T0" fmla="*/ 25 w 52"/>
                  <a:gd name="T1" fmla="*/ 7 h 51"/>
                  <a:gd name="T2" fmla="*/ 7 w 52"/>
                  <a:gd name="T3" fmla="*/ 25 h 51"/>
                  <a:gd name="T4" fmla="*/ 5 w 52"/>
                  <a:gd name="T5" fmla="*/ 45 h 51"/>
                  <a:gd name="T6" fmla="*/ 16 w 52"/>
                  <a:gd name="T7" fmla="*/ 51 h 51"/>
                  <a:gd name="T8" fmla="*/ 25 w 52"/>
                  <a:gd name="T9" fmla="*/ 47 h 51"/>
                  <a:gd name="T10" fmla="*/ 47 w 52"/>
                  <a:gd name="T11" fmla="*/ 25 h 51"/>
                  <a:gd name="T12" fmla="*/ 45 w 52"/>
                  <a:gd name="T13" fmla="*/ 5 h 51"/>
                  <a:gd name="T14" fmla="*/ 25 w 52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1">
                    <a:moveTo>
                      <a:pt x="25" y="7"/>
                    </a:moveTo>
                    <a:cubicBezTo>
                      <a:pt x="19" y="14"/>
                      <a:pt x="13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19" y="51"/>
                      <a:pt x="22" y="50"/>
                      <a:pt x="25" y="47"/>
                    </a:cubicBezTo>
                    <a:cubicBezTo>
                      <a:pt x="33" y="41"/>
                      <a:pt x="41" y="33"/>
                      <a:pt x="47" y="25"/>
                    </a:cubicBezTo>
                    <a:cubicBezTo>
                      <a:pt x="52" y="19"/>
                      <a:pt x="51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0" name="Freeform 51"/>
              <p:cNvSpPr>
                <a:spLocks/>
              </p:cNvSpPr>
              <p:nvPr/>
            </p:nvSpPr>
            <p:spPr bwMode="auto">
              <a:xfrm>
                <a:off x="5513388" y="2193925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4 h 58"/>
                  <a:gd name="T6" fmla="*/ 14 w 28"/>
                  <a:gd name="T7" fmla="*/ 0 h 58"/>
                  <a:gd name="T8" fmla="*/ 0 w 28"/>
                  <a:gd name="T9" fmla="*/ 14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1" name="Freeform 52"/>
              <p:cNvSpPr>
                <a:spLocks/>
              </p:cNvSpPr>
              <p:nvPr/>
            </p:nvSpPr>
            <p:spPr bwMode="auto">
              <a:xfrm>
                <a:off x="5718176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2" name="Freeform 53"/>
              <p:cNvSpPr>
                <a:spLocks/>
              </p:cNvSpPr>
              <p:nvPr/>
            </p:nvSpPr>
            <p:spPr bwMode="auto">
              <a:xfrm>
                <a:off x="5530851" y="2422525"/>
                <a:ext cx="44450" cy="47625"/>
              </a:xfrm>
              <a:custGeom>
                <a:avLst/>
                <a:gdLst>
                  <a:gd name="T0" fmla="*/ 28 w 50"/>
                  <a:gd name="T1" fmla="*/ 8 h 53"/>
                  <a:gd name="T2" fmla="*/ 8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4 w 50"/>
                  <a:gd name="T11" fmla="*/ 49 h 53"/>
                  <a:gd name="T12" fmla="*/ 44 w 50"/>
                  <a:gd name="T13" fmla="*/ 28 h 53"/>
                  <a:gd name="T14" fmla="*/ 28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8" y="8"/>
                    </a:moveTo>
                    <a:cubicBezTo>
                      <a:pt x="24" y="2"/>
                      <a:pt x="15" y="0"/>
                      <a:pt x="8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6" y="41"/>
                      <a:pt x="24" y="49"/>
                    </a:cubicBezTo>
                    <a:cubicBezTo>
                      <a:pt x="27" y="51"/>
                      <a:pt x="30" y="53"/>
                      <a:pt x="34" y="53"/>
                    </a:cubicBezTo>
                    <a:cubicBezTo>
                      <a:pt x="38" y="53"/>
                      <a:pt x="41" y="51"/>
                      <a:pt x="44" y="49"/>
                    </a:cubicBezTo>
                    <a:cubicBezTo>
                      <a:pt x="50" y="43"/>
                      <a:pt x="50" y="34"/>
                      <a:pt x="44" y="28"/>
                    </a:cubicBezTo>
                    <a:cubicBezTo>
                      <a:pt x="38" y="22"/>
                      <a:pt x="33" y="15"/>
                      <a:pt x="28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3" name="Freeform 54"/>
              <p:cNvSpPr>
                <a:spLocks/>
              </p:cNvSpPr>
              <p:nvPr/>
            </p:nvSpPr>
            <p:spPr bwMode="auto">
              <a:xfrm>
                <a:off x="5873751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2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4" name="Freeform 55"/>
              <p:cNvSpPr>
                <a:spLocks/>
              </p:cNvSpPr>
              <p:nvPr/>
            </p:nvSpPr>
            <p:spPr bwMode="auto">
              <a:xfrm>
                <a:off x="5946776" y="1997075"/>
                <a:ext cx="50800" cy="41275"/>
              </a:xfrm>
              <a:custGeom>
                <a:avLst/>
                <a:gdLst>
                  <a:gd name="T0" fmla="*/ 10 w 57"/>
                  <a:gd name="T1" fmla="*/ 30 h 47"/>
                  <a:gd name="T2" fmla="*/ 32 w 57"/>
                  <a:gd name="T3" fmla="*/ 43 h 47"/>
                  <a:gd name="T4" fmla="*/ 41 w 57"/>
                  <a:gd name="T5" fmla="*/ 47 h 47"/>
                  <a:gd name="T6" fmla="*/ 52 w 57"/>
                  <a:gd name="T7" fmla="*/ 41 h 47"/>
                  <a:gd name="T8" fmla="*/ 50 w 57"/>
                  <a:gd name="T9" fmla="*/ 21 h 47"/>
                  <a:gd name="T10" fmla="*/ 23 w 57"/>
                  <a:gd name="T11" fmla="*/ 4 h 47"/>
                  <a:gd name="T12" fmla="*/ 4 w 57"/>
                  <a:gd name="T13" fmla="*/ 11 h 47"/>
                  <a:gd name="T14" fmla="*/ 10 w 57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47">
                    <a:moveTo>
                      <a:pt x="10" y="30"/>
                    </a:moveTo>
                    <a:cubicBezTo>
                      <a:pt x="18" y="33"/>
                      <a:pt x="25" y="38"/>
                      <a:pt x="32" y="43"/>
                    </a:cubicBezTo>
                    <a:cubicBezTo>
                      <a:pt x="34" y="46"/>
                      <a:pt x="38" y="47"/>
                      <a:pt x="41" y="47"/>
                    </a:cubicBezTo>
                    <a:cubicBezTo>
                      <a:pt x="45" y="47"/>
                      <a:pt x="49" y="45"/>
                      <a:pt x="52" y="41"/>
                    </a:cubicBezTo>
                    <a:cubicBezTo>
                      <a:pt x="57" y="35"/>
                      <a:pt x="56" y="26"/>
                      <a:pt x="50" y="21"/>
                    </a:cubicBezTo>
                    <a:cubicBezTo>
                      <a:pt x="41" y="14"/>
                      <a:pt x="32" y="9"/>
                      <a:pt x="23" y="4"/>
                    </a:cubicBezTo>
                    <a:cubicBezTo>
                      <a:pt x="16" y="0"/>
                      <a:pt x="7" y="3"/>
                      <a:pt x="4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5" name="Freeform 56"/>
              <p:cNvSpPr>
                <a:spLocks/>
              </p:cNvSpPr>
              <p:nvPr/>
            </p:nvSpPr>
            <p:spPr bwMode="auto">
              <a:xfrm>
                <a:off x="5518151" y="2039938"/>
                <a:ext cx="41275" cy="52388"/>
              </a:xfrm>
              <a:custGeom>
                <a:avLst/>
                <a:gdLst>
                  <a:gd name="T0" fmla="*/ 11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2 w 45"/>
                  <a:gd name="T13" fmla="*/ 38 h 57"/>
                  <a:gd name="T14" fmla="*/ 11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1" y="56"/>
                    </a:moveTo>
                    <a:cubicBezTo>
                      <a:pt x="13" y="57"/>
                      <a:pt x="14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2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0" y="2"/>
                      <a:pt x="16" y="9"/>
                    </a:cubicBezTo>
                    <a:cubicBezTo>
                      <a:pt x="10" y="18"/>
                      <a:pt x="6" y="28"/>
                      <a:pt x="2" y="38"/>
                    </a:cubicBezTo>
                    <a:cubicBezTo>
                      <a:pt x="0" y="45"/>
                      <a:pt x="4" y="54"/>
                      <a:pt x="11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6" name="Freeform 57"/>
              <p:cNvSpPr>
                <a:spLocks/>
              </p:cNvSpPr>
              <p:nvPr/>
            </p:nvSpPr>
            <p:spPr bwMode="auto">
              <a:xfrm>
                <a:off x="5640388" y="1985963"/>
                <a:ext cx="52388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7" name="Freeform 58"/>
              <p:cNvSpPr>
                <a:spLocks/>
              </p:cNvSpPr>
              <p:nvPr/>
            </p:nvSpPr>
            <p:spPr bwMode="auto">
              <a:xfrm>
                <a:off x="5513388" y="2271713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5 h 58"/>
                  <a:gd name="T6" fmla="*/ 14 w 28"/>
                  <a:gd name="T7" fmla="*/ 0 h 58"/>
                  <a:gd name="T8" fmla="*/ 0 w 28"/>
                  <a:gd name="T9" fmla="*/ 15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8" name="Freeform 59"/>
              <p:cNvSpPr>
                <a:spLocks/>
              </p:cNvSpPr>
              <p:nvPr/>
            </p:nvSpPr>
            <p:spPr bwMode="auto">
              <a:xfrm>
                <a:off x="5513388" y="2349500"/>
                <a:ext cx="26988" cy="52388"/>
              </a:xfrm>
              <a:custGeom>
                <a:avLst/>
                <a:gdLst>
                  <a:gd name="T0" fmla="*/ 29 w 30"/>
                  <a:gd name="T1" fmla="*/ 42 h 58"/>
                  <a:gd name="T2" fmla="*/ 28 w 30"/>
                  <a:gd name="T3" fmla="*/ 28 h 58"/>
                  <a:gd name="T4" fmla="*/ 28 w 30"/>
                  <a:gd name="T5" fmla="*/ 15 h 58"/>
                  <a:gd name="T6" fmla="*/ 14 w 30"/>
                  <a:gd name="T7" fmla="*/ 0 h 58"/>
                  <a:gd name="T8" fmla="*/ 0 w 30"/>
                  <a:gd name="T9" fmla="*/ 15 h 58"/>
                  <a:gd name="T10" fmla="*/ 0 w 30"/>
                  <a:gd name="T11" fmla="*/ 28 h 58"/>
                  <a:gd name="T12" fmla="*/ 1 w 30"/>
                  <a:gd name="T13" fmla="*/ 45 h 58"/>
                  <a:gd name="T14" fmla="*/ 15 w 30"/>
                  <a:gd name="T15" fmla="*/ 58 h 58"/>
                  <a:gd name="T16" fmla="*/ 17 w 30"/>
                  <a:gd name="T17" fmla="*/ 58 h 58"/>
                  <a:gd name="T18" fmla="*/ 29 w 30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58">
                    <a:moveTo>
                      <a:pt x="29" y="42"/>
                    </a:moveTo>
                    <a:cubicBezTo>
                      <a:pt x="29" y="37"/>
                      <a:pt x="28" y="33"/>
                      <a:pt x="28" y="28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5" y="58"/>
                      <a:pt x="16" y="58"/>
                      <a:pt x="17" y="58"/>
                    </a:cubicBezTo>
                    <a:cubicBezTo>
                      <a:pt x="25" y="57"/>
                      <a:pt x="30" y="50"/>
                      <a:pt x="29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79" name="Freeform 60"/>
              <p:cNvSpPr>
                <a:spLocks/>
              </p:cNvSpPr>
              <p:nvPr/>
            </p:nvSpPr>
            <p:spPr bwMode="auto">
              <a:xfrm>
                <a:off x="6000751" y="2051050"/>
                <a:ext cx="38100" cy="52388"/>
              </a:xfrm>
              <a:custGeom>
                <a:avLst/>
                <a:gdLst>
                  <a:gd name="T0" fmla="*/ 12 w 42"/>
                  <a:gd name="T1" fmla="*/ 47 h 58"/>
                  <a:gd name="T2" fmla="*/ 26 w 42"/>
                  <a:gd name="T3" fmla="*/ 58 h 58"/>
                  <a:gd name="T4" fmla="*/ 29 w 42"/>
                  <a:gd name="T5" fmla="*/ 57 h 58"/>
                  <a:gd name="T6" fmla="*/ 40 w 42"/>
                  <a:gd name="T7" fmla="*/ 40 h 58"/>
                  <a:gd name="T8" fmla="*/ 29 w 42"/>
                  <a:gd name="T9" fmla="*/ 10 h 58"/>
                  <a:gd name="T10" fmla="*/ 10 w 42"/>
                  <a:gd name="T11" fmla="*/ 4 h 58"/>
                  <a:gd name="T12" fmla="*/ 4 w 42"/>
                  <a:gd name="T13" fmla="*/ 23 h 58"/>
                  <a:gd name="T14" fmla="*/ 12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2" y="47"/>
                    </a:moveTo>
                    <a:cubicBezTo>
                      <a:pt x="14" y="53"/>
                      <a:pt x="20" y="58"/>
                      <a:pt x="26" y="58"/>
                    </a:cubicBezTo>
                    <a:cubicBezTo>
                      <a:pt x="27" y="58"/>
                      <a:pt x="28" y="58"/>
                      <a:pt x="29" y="57"/>
                    </a:cubicBezTo>
                    <a:cubicBezTo>
                      <a:pt x="37" y="56"/>
                      <a:pt x="42" y="48"/>
                      <a:pt x="40" y="40"/>
                    </a:cubicBezTo>
                    <a:cubicBezTo>
                      <a:pt x="38" y="30"/>
                      <a:pt x="34" y="20"/>
                      <a:pt x="29" y="10"/>
                    </a:cubicBezTo>
                    <a:cubicBezTo>
                      <a:pt x="26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7" y="31"/>
                      <a:pt x="10" y="39"/>
                      <a:pt x="12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80" name="Freeform 61"/>
              <p:cNvSpPr>
                <a:spLocks/>
              </p:cNvSpPr>
              <p:nvPr/>
            </p:nvSpPr>
            <p:spPr bwMode="auto">
              <a:xfrm>
                <a:off x="5513388" y="2117725"/>
                <a:ext cx="25400" cy="50800"/>
              </a:xfrm>
              <a:custGeom>
                <a:avLst/>
                <a:gdLst>
                  <a:gd name="T0" fmla="*/ 14 w 28"/>
                  <a:gd name="T1" fmla="*/ 57 h 57"/>
                  <a:gd name="T2" fmla="*/ 28 w 28"/>
                  <a:gd name="T3" fmla="*/ 43 h 57"/>
                  <a:gd name="T4" fmla="*/ 28 w 28"/>
                  <a:gd name="T5" fmla="*/ 14 h 57"/>
                  <a:gd name="T6" fmla="*/ 14 w 28"/>
                  <a:gd name="T7" fmla="*/ 0 h 57"/>
                  <a:gd name="T8" fmla="*/ 0 w 28"/>
                  <a:gd name="T9" fmla="*/ 14 h 57"/>
                  <a:gd name="T10" fmla="*/ 0 w 28"/>
                  <a:gd name="T11" fmla="*/ 43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cubicBezTo>
                      <a:pt x="22" y="57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381" name="Freeform 62"/>
              <p:cNvSpPr>
                <a:spLocks/>
              </p:cNvSpPr>
              <p:nvPr/>
            </p:nvSpPr>
            <p:spPr bwMode="auto">
              <a:xfrm>
                <a:off x="5581651" y="2058988"/>
                <a:ext cx="390525" cy="374650"/>
              </a:xfrm>
              <a:custGeom>
                <a:avLst/>
                <a:gdLst>
                  <a:gd name="T0" fmla="*/ 433 w 433"/>
                  <a:gd name="T1" fmla="*/ 146 h 416"/>
                  <a:gd name="T2" fmla="*/ 410 w 433"/>
                  <a:gd name="T3" fmla="*/ 123 h 416"/>
                  <a:gd name="T4" fmla="*/ 361 w 433"/>
                  <a:gd name="T5" fmla="*/ 123 h 416"/>
                  <a:gd name="T6" fmla="*/ 338 w 433"/>
                  <a:gd name="T7" fmla="*/ 146 h 416"/>
                  <a:gd name="T8" fmla="*/ 338 w 433"/>
                  <a:gd name="T9" fmla="*/ 168 h 416"/>
                  <a:gd name="T10" fmla="*/ 259 w 433"/>
                  <a:gd name="T11" fmla="*/ 194 h 416"/>
                  <a:gd name="T12" fmla="*/ 231 w 433"/>
                  <a:gd name="T13" fmla="*/ 174 h 416"/>
                  <a:gd name="T14" fmla="*/ 231 w 433"/>
                  <a:gd name="T15" fmla="*/ 93 h 416"/>
                  <a:gd name="T16" fmla="*/ 241 w 433"/>
                  <a:gd name="T17" fmla="*/ 93 h 416"/>
                  <a:gd name="T18" fmla="*/ 264 w 433"/>
                  <a:gd name="T19" fmla="*/ 70 h 416"/>
                  <a:gd name="T20" fmla="*/ 264 w 433"/>
                  <a:gd name="T21" fmla="*/ 23 h 416"/>
                  <a:gd name="T22" fmla="*/ 241 w 433"/>
                  <a:gd name="T23" fmla="*/ 0 h 416"/>
                  <a:gd name="T24" fmla="*/ 192 w 433"/>
                  <a:gd name="T25" fmla="*/ 0 h 416"/>
                  <a:gd name="T26" fmla="*/ 169 w 433"/>
                  <a:gd name="T27" fmla="*/ 23 h 416"/>
                  <a:gd name="T28" fmla="*/ 169 w 433"/>
                  <a:gd name="T29" fmla="*/ 70 h 416"/>
                  <a:gd name="T30" fmla="*/ 192 w 433"/>
                  <a:gd name="T31" fmla="*/ 93 h 416"/>
                  <a:gd name="T32" fmla="*/ 202 w 433"/>
                  <a:gd name="T33" fmla="*/ 93 h 416"/>
                  <a:gd name="T34" fmla="*/ 202 w 433"/>
                  <a:gd name="T35" fmla="*/ 174 h 416"/>
                  <a:gd name="T36" fmla="*/ 174 w 433"/>
                  <a:gd name="T37" fmla="*/ 194 h 416"/>
                  <a:gd name="T38" fmla="*/ 94 w 433"/>
                  <a:gd name="T39" fmla="*/ 168 h 416"/>
                  <a:gd name="T40" fmla="*/ 94 w 433"/>
                  <a:gd name="T41" fmla="*/ 142 h 416"/>
                  <a:gd name="T42" fmla="*/ 71 w 433"/>
                  <a:gd name="T43" fmla="*/ 118 h 416"/>
                  <a:gd name="T44" fmla="*/ 23 w 433"/>
                  <a:gd name="T45" fmla="*/ 118 h 416"/>
                  <a:gd name="T46" fmla="*/ 0 w 433"/>
                  <a:gd name="T47" fmla="*/ 142 h 416"/>
                  <a:gd name="T48" fmla="*/ 0 w 433"/>
                  <a:gd name="T49" fmla="*/ 188 h 416"/>
                  <a:gd name="T50" fmla="*/ 23 w 433"/>
                  <a:gd name="T51" fmla="*/ 212 h 416"/>
                  <a:gd name="T52" fmla="*/ 71 w 433"/>
                  <a:gd name="T53" fmla="*/ 212 h 416"/>
                  <a:gd name="T54" fmla="*/ 93 w 433"/>
                  <a:gd name="T55" fmla="*/ 197 h 416"/>
                  <a:gd name="T56" fmla="*/ 165 w 433"/>
                  <a:gd name="T57" fmla="*/ 221 h 416"/>
                  <a:gd name="T58" fmla="*/ 165 w 433"/>
                  <a:gd name="T59" fmla="*/ 224 h 416"/>
                  <a:gd name="T60" fmla="*/ 175 w 433"/>
                  <a:gd name="T61" fmla="*/ 255 h 416"/>
                  <a:gd name="T62" fmla="*/ 129 w 433"/>
                  <a:gd name="T63" fmla="*/ 319 h 416"/>
                  <a:gd name="T64" fmla="*/ 84 w 433"/>
                  <a:gd name="T65" fmla="*/ 319 h 416"/>
                  <a:gd name="T66" fmla="*/ 60 w 433"/>
                  <a:gd name="T67" fmla="*/ 342 h 416"/>
                  <a:gd name="T68" fmla="*/ 60 w 433"/>
                  <a:gd name="T69" fmla="*/ 389 h 416"/>
                  <a:gd name="T70" fmla="*/ 84 w 433"/>
                  <a:gd name="T71" fmla="*/ 412 h 416"/>
                  <a:gd name="T72" fmla="*/ 132 w 433"/>
                  <a:gd name="T73" fmla="*/ 412 h 416"/>
                  <a:gd name="T74" fmla="*/ 155 w 433"/>
                  <a:gd name="T75" fmla="*/ 389 h 416"/>
                  <a:gd name="T76" fmla="*/ 155 w 433"/>
                  <a:gd name="T77" fmla="*/ 342 h 416"/>
                  <a:gd name="T78" fmla="*/ 153 w 433"/>
                  <a:gd name="T79" fmla="*/ 334 h 416"/>
                  <a:gd name="T80" fmla="*/ 198 w 433"/>
                  <a:gd name="T81" fmla="*/ 272 h 416"/>
                  <a:gd name="T82" fmla="*/ 216 w 433"/>
                  <a:gd name="T83" fmla="*/ 276 h 416"/>
                  <a:gd name="T84" fmla="*/ 235 w 433"/>
                  <a:gd name="T85" fmla="*/ 272 h 416"/>
                  <a:gd name="T86" fmla="*/ 279 w 433"/>
                  <a:gd name="T87" fmla="*/ 333 h 416"/>
                  <a:gd name="T88" fmla="*/ 275 w 433"/>
                  <a:gd name="T89" fmla="*/ 346 h 416"/>
                  <a:gd name="T90" fmla="*/ 275 w 433"/>
                  <a:gd name="T91" fmla="*/ 392 h 416"/>
                  <a:gd name="T92" fmla="*/ 298 w 433"/>
                  <a:gd name="T93" fmla="*/ 416 h 416"/>
                  <a:gd name="T94" fmla="*/ 347 w 433"/>
                  <a:gd name="T95" fmla="*/ 416 h 416"/>
                  <a:gd name="T96" fmla="*/ 370 w 433"/>
                  <a:gd name="T97" fmla="*/ 392 h 416"/>
                  <a:gd name="T98" fmla="*/ 370 w 433"/>
                  <a:gd name="T99" fmla="*/ 346 h 416"/>
                  <a:gd name="T100" fmla="*/ 347 w 433"/>
                  <a:gd name="T101" fmla="*/ 322 h 416"/>
                  <a:gd name="T102" fmla="*/ 307 w 433"/>
                  <a:gd name="T103" fmla="*/ 322 h 416"/>
                  <a:gd name="T104" fmla="*/ 258 w 433"/>
                  <a:gd name="T105" fmla="*/ 255 h 416"/>
                  <a:gd name="T106" fmla="*/ 268 w 433"/>
                  <a:gd name="T107" fmla="*/ 224 h 416"/>
                  <a:gd name="T108" fmla="*/ 268 w 433"/>
                  <a:gd name="T109" fmla="*/ 221 h 416"/>
                  <a:gd name="T110" fmla="*/ 339 w 433"/>
                  <a:gd name="T111" fmla="*/ 198 h 416"/>
                  <a:gd name="T112" fmla="*/ 361 w 433"/>
                  <a:gd name="T113" fmla="*/ 216 h 416"/>
                  <a:gd name="T114" fmla="*/ 410 w 433"/>
                  <a:gd name="T115" fmla="*/ 216 h 416"/>
                  <a:gd name="T116" fmla="*/ 433 w 433"/>
                  <a:gd name="T117" fmla="*/ 193 h 416"/>
                  <a:gd name="T118" fmla="*/ 433 w 433"/>
                  <a:gd name="T119" fmla="*/ 14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3" h="416">
                    <a:moveTo>
                      <a:pt x="433" y="146"/>
                    </a:moveTo>
                    <a:cubicBezTo>
                      <a:pt x="433" y="133"/>
                      <a:pt x="422" y="123"/>
                      <a:pt x="410" y="123"/>
                    </a:cubicBezTo>
                    <a:cubicBezTo>
                      <a:pt x="361" y="123"/>
                      <a:pt x="361" y="123"/>
                      <a:pt x="361" y="123"/>
                    </a:cubicBezTo>
                    <a:cubicBezTo>
                      <a:pt x="349" y="123"/>
                      <a:pt x="338" y="133"/>
                      <a:pt x="338" y="146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259" y="194"/>
                      <a:pt x="259" y="194"/>
                      <a:pt x="259" y="194"/>
                    </a:cubicBezTo>
                    <a:cubicBezTo>
                      <a:pt x="252" y="184"/>
                      <a:pt x="242" y="177"/>
                      <a:pt x="231" y="174"/>
                    </a:cubicBezTo>
                    <a:cubicBezTo>
                      <a:pt x="231" y="93"/>
                      <a:pt x="231" y="93"/>
                      <a:pt x="231" y="93"/>
                    </a:cubicBezTo>
                    <a:cubicBezTo>
                      <a:pt x="241" y="93"/>
                      <a:pt x="241" y="93"/>
                      <a:pt x="241" y="93"/>
                    </a:cubicBezTo>
                    <a:cubicBezTo>
                      <a:pt x="253" y="93"/>
                      <a:pt x="264" y="83"/>
                      <a:pt x="264" y="70"/>
                    </a:cubicBezTo>
                    <a:cubicBezTo>
                      <a:pt x="264" y="23"/>
                      <a:pt x="264" y="23"/>
                      <a:pt x="264" y="23"/>
                    </a:cubicBezTo>
                    <a:cubicBezTo>
                      <a:pt x="264" y="10"/>
                      <a:pt x="253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0" y="0"/>
                      <a:pt x="169" y="10"/>
                      <a:pt x="169" y="23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9" y="83"/>
                      <a:pt x="180" y="93"/>
                      <a:pt x="192" y="93"/>
                    </a:cubicBezTo>
                    <a:cubicBezTo>
                      <a:pt x="202" y="93"/>
                      <a:pt x="202" y="93"/>
                      <a:pt x="202" y="93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91" y="177"/>
                      <a:pt x="181" y="184"/>
                      <a:pt x="174" y="194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29"/>
                      <a:pt x="84" y="118"/>
                      <a:pt x="71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10" y="118"/>
                      <a:pt x="0" y="129"/>
                      <a:pt x="0" y="142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10" y="212"/>
                      <a:pt x="23" y="212"/>
                    </a:cubicBezTo>
                    <a:cubicBezTo>
                      <a:pt x="71" y="212"/>
                      <a:pt x="71" y="212"/>
                      <a:pt x="71" y="212"/>
                    </a:cubicBezTo>
                    <a:cubicBezTo>
                      <a:pt x="81" y="212"/>
                      <a:pt x="89" y="206"/>
                      <a:pt x="93" y="197"/>
                    </a:cubicBezTo>
                    <a:cubicBezTo>
                      <a:pt x="165" y="221"/>
                      <a:pt x="165" y="221"/>
                      <a:pt x="165" y="221"/>
                    </a:cubicBezTo>
                    <a:cubicBezTo>
                      <a:pt x="165" y="222"/>
                      <a:pt x="165" y="223"/>
                      <a:pt x="165" y="224"/>
                    </a:cubicBezTo>
                    <a:cubicBezTo>
                      <a:pt x="165" y="235"/>
                      <a:pt x="169" y="246"/>
                      <a:pt x="175" y="255"/>
                    </a:cubicBezTo>
                    <a:cubicBezTo>
                      <a:pt x="129" y="319"/>
                      <a:pt x="129" y="319"/>
                      <a:pt x="129" y="319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71" y="319"/>
                      <a:pt x="60" y="329"/>
                      <a:pt x="60" y="342"/>
                    </a:cubicBezTo>
                    <a:cubicBezTo>
                      <a:pt x="60" y="389"/>
                      <a:pt x="60" y="389"/>
                      <a:pt x="60" y="389"/>
                    </a:cubicBezTo>
                    <a:cubicBezTo>
                      <a:pt x="60" y="401"/>
                      <a:pt x="71" y="412"/>
                      <a:pt x="84" y="412"/>
                    </a:cubicBezTo>
                    <a:cubicBezTo>
                      <a:pt x="132" y="412"/>
                      <a:pt x="132" y="412"/>
                      <a:pt x="132" y="412"/>
                    </a:cubicBezTo>
                    <a:cubicBezTo>
                      <a:pt x="145" y="412"/>
                      <a:pt x="155" y="401"/>
                      <a:pt x="155" y="389"/>
                    </a:cubicBezTo>
                    <a:cubicBezTo>
                      <a:pt x="155" y="342"/>
                      <a:pt x="155" y="342"/>
                      <a:pt x="155" y="342"/>
                    </a:cubicBezTo>
                    <a:cubicBezTo>
                      <a:pt x="155" y="339"/>
                      <a:pt x="154" y="336"/>
                      <a:pt x="153" y="334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204" y="274"/>
                      <a:pt x="210" y="276"/>
                      <a:pt x="216" y="276"/>
                    </a:cubicBezTo>
                    <a:cubicBezTo>
                      <a:pt x="223" y="276"/>
                      <a:pt x="229" y="274"/>
                      <a:pt x="235" y="272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7" y="337"/>
                      <a:pt x="275" y="341"/>
                      <a:pt x="275" y="346"/>
                    </a:cubicBezTo>
                    <a:cubicBezTo>
                      <a:pt x="275" y="392"/>
                      <a:pt x="275" y="392"/>
                      <a:pt x="275" y="392"/>
                    </a:cubicBezTo>
                    <a:cubicBezTo>
                      <a:pt x="275" y="405"/>
                      <a:pt x="285" y="416"/>
                      <a:pt x="298" y="416"/>
                    </a:cubicBezTo>
                    <a:cubicBezTo>
                      <a:pt x="347" y="416"/>
                      <a:pt x="347" y="416"/>
                      <a:pt x="347" y="416"/>
                    </a:cubicBezTo>
                    <a:cubicBezTo>
                      <a:pt x="359" y="416"/>
                      <a:pt x="370" y="405"/>
                      <a:pt x="370" y="392"/>
                    </a:cubicBezTo>
                    <a:cubicBezTo>
                      <a:pt x="370" y="346"/>
                      <a:pt x="370" y="346"/>
                      <a:pt x="370" y="346"/>
                    </a:cubicBezTo>
                    <a:cubicBezTo>
                      <a:pt x="370" y="333"/>
                      <a:pt x="359" y="322"/>
                      <a:pt x="347" y="322"/>
                    </a:cubicBezTo>
                    <a:cubicBezTo>
                      <a:pt x="307" y="322"/>
                      <a:pt x="307" y="322"/>
                      <a:pt x="307" y="322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64" y="246"/>
                      <a:pt x="268" y="235"/>
                      <a:pt x="268" y="224"/>
                    </a:cubicBezTo>
                    <a:cubicBezTo>
                      <a:pt x="268" y="223"/>
                      <a:pt x="268" y="222"/>
                      <a:pt x="268" y="221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42" y="208"/>
                      <a:pt x="350" y="216"/>
                      <a:pt x="361" y="216"/>
                    </a:cubicBezTo>
                    <a:cubicBezTo>
                      <a:pt x="410" y="216"/>
                      <a:pt x="410" y="216"/>
                      <a:pt x="410" y="216"/>
                    </a:cubicBezTo>
                    <a:cubicBezTo>
                      <a:pt x="422" y="216"/>
                      <a:pt x="433" y="206"/>
                      <a:pt x="433" y="193"/>
                    </a:cubicBezTo>
                    <a:lnTo>
                      <a:pt x="433" y="14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357" name="TextBox 356"/>
            <p:cNvSpPr txBox="1"/>
            <p:nvPr/>
          </p:nvSpPr>
          <p:spPr>
            <a:xfrm>
              <a:off x="6735884" y="2498134"/>
              <a:ext cx="831973" cy="23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data VLAN</a:t>
              </a:r>
            </a:p>
          </p:txBody>
        </p:sp>
      </p:grpSp>
      <p:cxnSp>
        <p:nvCxnSpPr>
          <p:cNvPr id="403" name="Elbow Connector 402"/>
          <p:cNvCxnSpPr>
            <a:stCxn id="100" idx="3"/>
            <a:endCxn id="149" idx="1"/>
          </p:cNvCxnSpPr>
          <p:nvPr/>
        </p:nvCxnSpPr>
        <p:spPr>
          <a:xfrm flipV="1">
            <a:off x="2732782" y="4676143"/>
            <a:ext cx="1338600" cy="56451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4955059" y="4941976"/>
            <a:ext cx="1939778" cy="1341276"/>
            <a:chOff x="2997218" y="5033137"/>
            <a:chExt cx="1939778" cy="1341276"/>
          </a:xfrm>
        </p:grpSpPr>
        <p:grpSp>
          <p:nvGrpSpPr>
            <p:cNvPr id="270" name="Group 269"/>
            <p:cNvGrpSpPr/>
            <p:nvPr/>
          </p:nvGrpSpPr>
          <p:grpSpPr>
            <a:xfrm>
              <a:off x="2997218" y="5033137"/>
              <a:ext cx="1939778" cy="1341276"/>
              <a:chOff x="1844066" y="2462668"/>
              <a:chExt cx="1521058" cy="2345147"/>
            </a:xfrm>
          </p:grpSpPr>
          <p:sp>
            <p:nvSpPr>
              <p:cNvPr id="271" name="Rounded Rectangle 270"/>
              <p:cNvSpPr>
                <a:spLocks noChangeAspect="1"/>
              </p:cNvSpPr>
              <p:nvPr/>
            </p:nvSpPr>
            <p:spPr>
              <a:xfrm>
                <a:off x="1844066" y="2462668"/>
                <a:ext cx="1521058" cy="2207202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Rounded Rectangle 271"/>
              <p:cNvSpPr>
                <a:spLocks noChangeAspect="1"/>
              </p:cNvSpPr>
              <p:nvPr/>
            </p:nvSpPr>
            <p:spPr>
              <a:xfrm>
                <a:off x="1981051" y="4459843"/>
                <a:ext cx="1259303" cy="347972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Compute Node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3262243" y="5197402"/>
              <a:ext cx="1409729" cy="943240"/>
              <a:chOff x="3809418" y="5142762"/>
              <a:chExt cx="1409729" cy="943240"/>
            </a:xfrm>
          </p:grpSpPr>
          <p:sp>
            <p:nvSpPr>
              <p:cNvPr id="315" name="Rounded Rectangle 314"/>
              <p:cNvSpPr/>
              <p:nvPr/>
            </p:nvSpPr>
            <p:spPr>
              <a:xfrm>
                <a:off x="3809418" y="5142762"/>
                <a:ext cx="952529" cy="2575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/>
                  <a:t>tenantD</a:t>
                </a:r>
                <a:endParaRPr lang="en-US" sz="1050" dirty="0"/>
              </a:p>
            </p:txBody>
          </p:sp>
          <p:sp>
            <p:nvSpPr>
              <p:cNvPr id="316" name="Rounded Rectangle 315"/>
              <p:cNvSpPr/>
              <p:nvPr/>
            </p:nvSpPr>
            <p:spPr>
              <a:xfrm>
                <a:off x="3961818" y="5377857"/>
                <a:ext cx="952529" cy="2575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/>
                  <a:t>tenantC</a:t>
                </a:r>
                <a:endParaRPr lang="en-US" sz="1050" dirty="0"/>
              </a:p>
            </p:txBody>
          </p:sp>
          <p:sp>
            <p:nvSpPr>
              <p:cNvPr id="317" name="Rounded Rectangle 316"/>
              <p:cNvSpPr/>
              <p:nvPr/>
            </p:nvSpPr>
            <p:spPr>
              <a:xfrm>
                <a:off x="4114218" y="5600903"/>
                <a:ext cx="952529" cy="2575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/>
                  <a:t>tenantB</a:t>
                </a:r>
                <a:endParaRPr lang="en-US" sz="1050" dirty="0"/>
              </a:p>
            </p:txBody>
          </p:sp>
          <p:sp>
            <p:nvSpPr>
              <p:cNvPr id="318" name="Rounded Rectangle 317"/>
              <p:cNvSpPr/>
              <p:nvPr/>
            </p:nvSpPr>
            <p:spPr>
              <a:xfrm>
                <a:off x="4266618" y="5828415"/>
                <a:ext cx="952529" cy="2575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/>
                  <a:t>tenantA</a:t>
                </a:r>
                <a:endParaRPr lang="en-US" sz="1050" dirty="0"/>
              </a:p>
            </p:txBody>
          </p:sp>
        </p:grpSp>
      </p:grpSp>
      <p:grpSp>
        <p:nvGrpSpPr>
          <p:cNvPr id="417" name="Group 416"/>
          <p:cNvGrpSpPr/>
          <p:nvPr/>
        </p:nvGrpSpPr>
        <p:grpSpPr>
          <a:xfrm>
            <a:off x="5020659" y="2968347"/>
            <a:ext cx="1780662" cy="1778764"/>
            <a:chOff x="5020659" y="2968347"/>
            <a:chExt cx="1780662" cy="1778764"/>
          </a:xfrm>
        </p:grpSpPr>
        <p:sp>
          <p:nvSpPr>
            <p:cNvPr id="253" name="Rounded Rectangle 252"/>
            <p:cNvSpPr>
              <a:spLocks noChangeAspect="1"/>
            </p:cNvSpPr>
            <p:nvPr/>
          </p:nvSpPr>
          <p:spPr>
            <a:xfrm>
              <a:off x="5020659" y="2968347"/>
              <a:ext cx="1780662" cy="158736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Rounded Rectangle 253"/>
            <p:cNvSpPr>
              <a:spLocks noChangeAspect="1"/>
            </p:cNvSpPr>
            <p:nvPr/>
          </p:nvSpPr>
          <p:spPr>
            <a:xfrm>
              <a:off x="5216165" y="4468401"/>
              <a:ext cx="1389650" cy="278710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Neutron Controller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410" name="Group 409"/>
            <p:cNvGrpSpPr/>
            <p:nvPr/>
          </p:nvGrpSpPr>
          <p:grpSpPr>
            <a:xfrm>
              <a:off x="5434726" y="3152519"/>
              <a:ext cx="952529" cy="1180845"/>
              <a:chOff x="5434726" y="2876575"/>
              <a:chExt cx="952529" cy="1180845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5514934" y="2876575"/>
                <a:ext cx="792112" cy="390611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</a:t>
                </a:r>
                <a:r>
                  <a:rPr lang="en-US" sz="1100" dirty="0" err="1" smtClean="0">
                    <a:latin typeface="Franklin Gothic Medium"/>
                    <a:cs typeface="Franklin Gothic Medium"/>
                  </a:rPr>
                  <a:t>LBaaS</a:t>
                </a:r>
                <a:endParaRPr lang="en-US" sz="1100" dirty="0" smtClean="0">
                  <a:latin typeface="Franklin Gothic Medium"/>
                  <a:cs typeface="Franklin Gothic Medium"/>
                </a:endParaRP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Agent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56" name="Rounded Rectangle 255"/>
              <p:cNvSpPr/>
              <p:nvPr/>
            </p:nvSpPr>
            <p:spPr>
              <a:xfrm>
                <a:off x="5511283" y="3338204"/>
                <a:ext cx="799415" cy="390611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Driver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>
              <a:xfrm>
                <a:off x="5434726" y="3799833"/>
                <a:ext cx="952529" cy="2575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admin tenant</a:t>
                </a:r>
                <a:endParaRPr lang="en-US" sz="105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814342" y="3854683"/>
            <a:ext cx="931247" cy="1573060"/>
            <a:chOff x="1814342" y="4057420"/>
            <a:chExt cx="827839" cy="1573060"/>
          </a:xfrm>
        </p:grpSpPr>
        <p:sp>
          <p:nvSpPr>
            <p:cNvPr id="322" name="Rectangle 321"/>
            <p:cNvSpPr/>
            <p:nvPr/>
          </p:nvSpPr>
          <p:spPr>
            <a:xfrm>
              <a:off x="1814342" y="4057420"/>
              <a:ext cx="816454" cy="1573060"/>
            </a:xfrm>
            <a:prstGeom prst="rect">
              <a:avLst/>
            </a:prstGeom>
            <a:solidFill>
              <a:schemeClr val="bg1">
                <a:lumMod val="85000"/>
                <a:alpha val="91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814342" y="4093503"/>
              <a:ext cx="816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/Common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14342" y="4405731"/>
              <a:ext cx="816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tenantA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25727" y="4705451"/>
              <a:ext cx="816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tenantB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14342" y="5005171"/>
              <a:ext cx="816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tenant</a:t>
              </a:r>
              <a:r>
                <a:rPr lang="en-US" sz="1200" dirty="0" err="1" smtClean="0"/>
                <a:t>C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14342" y="5304891"/>
              <a:ext cx="816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tenantD</a:t>
              </a:r>
              <a:endParaRPr lang="en-US" sz="1200" dirty="0"/>
            </a:p>
          </p:txBody>
        </p:sp>
      </p:grpSp>
      <p:cxnSp>
        <p:nvCxnSpPr>
          <p:cNvPr id="105" name="Elbow Connector 104"/>
          <p:cNvCxnSpPr>
            <a:stCxn id="99" idx="3"/>
            <a:endCxn id="149" idx="1"/>
          </p:cNvCxnSpPr>
          <p:nvPr/>
        </p:nvCxnSpPr>
        <p:spPr>
          <a:xfrm flipV="1">
            <a:off x="2732782" y="4676143"/>
            <a:ext cx="1338600" cy="2647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3"/>
            <a:endCxn id="149" idx="1"/>
          </p:cNvCxnSpPr>
          <p:nvPr/>
        </p:nvCxnSpPr>
        <p:spPr>
          <a:xfrm>
            <a:off x="2745589" y="4641214"/>
            <a:ext cx="1325793" cy="3492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7" idx="3"/>
            <a:endCxn id="149" idx="1"/>
          </p:cNvCxnSpPr>
          <p:nvPr/>
        </p:nvCxnSpPr>
        <p:spPr>
          <a:xfrm>
            <a:off x="2732782" y="4341494"/>
            <a:ext cx="1338600" cy="33464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1814342" y="4180274"/>
            <a:ext cx="816454" cy="399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814342" y="4501129"/>
            <a:ext cx="816454" cy="399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814342" y="4804923"/>
            <a:ext cx="816454" cy="399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814342" y="5110697"/>
            <a:ext cx="816454" cy="399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55" idx="0"/>
          </p:cNvCxnSpPr>
          <p:nvPr/>
        </p:nvCxnSpPr>
        <p:spPr>
          <a:xfrm rot="16200000" flipH="1" flipV="1">
            <a:off x="3538860" y="1439385"/>
            <a:ext cx="658997" cy="4085263"/>
          </a:xfrm>
          <a:prstGeom prst="bentConnector4">
            <a:avLst>
              <a:gd name="adj1" fmla="val -12453"/>
              <a:gd name="adj2" fmla="val 99986"/>
            </a:avLst>
          </a:prstGeom>
          <a:ln w="9525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825727" y="2841389"/>
            <a:ext cx="919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iControl</a:t>
            </a:r>
            <a:r>
              <a:rPr lang="en-US" sz="1050" dirty="0" smtClean="0"/>
              <a:t> REST</a:t>
            </a:r>
            <a:endParaRPr lang="en-US" sz="1050" dirty="0"/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4127035" y="4194666"/>
            <a:ext cx="433114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0" idx="0"/>
          </p:cNvCxnSpPr>
          <p:nvPr/>
        </p:nvCxnSpPr>
        <p:spPr>
          <a:xfrm>
            <a:off x="4339816" y="4948221"/>
            <a:ext cx="3776" cy="292433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84147" y="4407709"/>
            <a:ext cx="1111338" cy="794428"/>
            <a:chOff x="3906698" y="3601745"/>
            <a:chExt cx="1111338" cy="794428"/>
          </a:xfrm>
        </p:grpSpPr>
        <p:pic>
          <p:nvPicPr>
            <p:cNvPr id="149" name="Picture 148" descr="Router.emf"/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933" y="3601745"/>
              <a:ext cx="536868" cy="53686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0" name="TextBox 149"/>
            <p:cNvSpPr txBox="1"/>
            <p:nvPr/>
          </p:nvSpPr>
          <p:spPr>
            <a:xfrm>
              <a:off x="3906698" y="4142257"/>
              <a:ext cx="1111338" cy="253916"/>
            </a:xfrm>
            <a:prstGeom prst="rect">
              <a:avLst/>
            </a:prstGeom>
            <a:solidFill>
              <a:srgbClr val="FFFFFF">
                <a:alpha val="48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Neutron router</a:t>
              </a:r>
              <a:endParaRPr lang="en-US" sz="1050" dirty="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3927376" y="3978108"/>
            <a:ext cx="833863" cy="253916"/>
          </a:xfrm>
          <a:prstGeom prst="rect">
            <a:avLst/>
          </a:prstGeom>
          <a:solidFill>
            <a:srgbClr val="FFFFFF">
              <a:alpha val="4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mgmt VLAN</a:t>
            </a:r>
            <a:endParaRPr lang="en-US" sz="1050" dirty="0"/>
          </a:p>
        </p:txBody>
      </p:sp>
      <p:cxnSp>
        <p:nvCxnSpPr>
          <p:cNvPr id="407" name="Elbow Connector 406"/>
          <p:cNvCxnSpPr>
            <a:stCxn id="326" idx="3"/>
            <a:endCxn id="149" idx="1"/>
          </p:cNvCxnSpPr>
          <p:nvPr/>
        </p:nvCxnSpPr>
        <p:spPr>
          <a:xfrm>
            <a:off x="2732782" y="4029266"/>
            <a:ext cx="1338600" cy="646877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2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6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36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49306" y="550616"/>
            <a:ext cx="1976908" cy="1420085"/>
            <a:chOff x="389835" y="5223086"/>
            <a:chExt cx="1976908" cy="1318415"/>
          </a:xfrm>
        </p:grpSpPr>
        <p:grpSp>
          <p:nvGrpSpPr>
            <p:cNvPr id="100" name="Group 99"/>
            <p:cNvGrpSpPr/>
            <p:nvPr/>
          </p:nvGrpSpPr>
          <p:grpSpPr>
            <a:xfrm>
              <a:off x="389835" y="5223086"/>
              <a:ext cx="1976908" cy="1246660"/>
              <a:chOff x="2679804" y="612740"/>
              <a:chExt cx="1976908" cy="1246660"/>
            </a:xfrm>
          </p:grpSpPr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2679804" y="715236"/>
                <a:ext cx="1976908" cy="1144164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/>
              <p:cNvSpPr>
                <a:spLocks noChangeAspect="1"/>
              </p:cNvSpPr>
              <p:nvPr/>
            </p:nvSpPr>
            <p:spPr>
              <a:xfrm>
                <a:off x="2986486" y="612740"/>
                <a:ext cx="1363545" cy="180166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Server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Freeform 32"/>
            <p:cNvSpPr>
              <a:spLocks noEditPoints="1"/>
            </p:cNvSpPr>
            <p:nvPr/>
          </p:nvSpPr>
          <p:spPr bwMode="auto">
            <a:xfrm>
              <a:off x="1068750" y="6397991"/>
              <a:ext cx="619079" cy="143510"/>
            </a:xfrm>
            <a:custGeom>
              <a:avLst/>
              <a:gdLst>
                <a:gd name="T0" fmla="*/ 522 w 554"/>
                <a:gd name="T1" fmla="*/ 0 h 128"/>
                <a:gd name="T2" fmla="*/ 32 w 554"/>
                <a:gd name="T3" fmla="*/ 0 h 128"/>
                <a:gd name="T4" fmla="*/ 0 w 554"/>
                <a:gd name="T5" fmla="*/ 32 h 128"/>
                <a:gd name="T6" fmla="*/ 0 w 554"/>
                <a:gd name="T7" fmla="*/ 96 h 128"/>
                <a:gd name="T8" fmla="*/ 32 w 554"/>
                <a:gd name="T9" fmla="*/ 128 h 128"/>
                <a:gd name="T10" fmla="*/ 522 w 554"/>
                <a:gd name="T11" fmla="*/ 128 h 128"/>
                <a:gd name="T12" fmla="*/ 554 w 554"/>
                <a:gd name="T13" fmla="*/ 96 h 128"/>
                <a:gd name="T14" fmla="*/ 554 w 554"/>
                <a:gd name="T15" fmla="*/ 32 h 128"/>
                <a:gd name="T16" fmla="*/ 522 w 554"/>
                <a:gd name="T17" fmla="*/ 0 h 128"/>
                <a:gd name="T18" fmla="*/ 277 w 554"/>
                <a:gd name="T19" fmla="*/ 106 h 128"/>
                <a:gd name="T20" fmla="*/ 234 w 554"/>
                <a:gd name="T21" fmla="*/ 64 h 128"/>
                <a:gd name="T22" fmla="*/ 277 w 554"/>
                <a:gd name="T23" fmla="*/ 21 h 128"/>
                <a:gd name="T24" fmla="*/ 320 w 554"/>
                <a:gd name="T25" fmla="*/ 64 h 128"/>
                <a:gd name="T26" fmla="*/ 277 w 554"/>
                <a:gd name="T27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4" h="128">
                  <a:moveTo>
                    <a:pt x="52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3"/>
                    <a:pt x="14" y="128"/>
                    <a:pt x="32" y="128"/>
                  </a:cubicBezTo>
                  <a:cubicBezTo>
                    <a:pt x="522" y="128"/>
                    <a:pt x="522" y="128"/>
                    <a:pt x="522" y="128"/>
                  </a:cubicBezTo>
                  <a:cubicBezTo>
                    <a:pt x="540" y="128"/>
                    <a:pt x="554" y="113"/>
                    <a:pt x="554" y="96"/>
                  </a:cubicBezTo>
                  <a:cubicBezTo>
                    <a:pt x="554" y="32"/>
                    <a:pt x="554" y="32"/>
                    <a:pt x="554" y="32"/>
                  </a:cubicBezTo>
                  <a:cubicBezTo>
                    <a:pt x="554" y="14"/>
                    <a:pt x="540" y="0"/>
                    <a:pt x="522" y="0"/>
                  </a:cubicBezTo>
                  <a:close/>
                  <a:moveTo>
                    <a:pt x="277" y="106"/>
                  </a:moveTo>
                  <a:cubicBezTo>
                    <a:pt x="254" y="106"/>
                    <a:pt x="234" y="87"/>
                    <a:pt x="234" y="64"/>
                  </a:cubicBezTo>
                  <a:cubicBezTo>
                    <a:pt x="234" y="40"/>
                    <a:pt x="254" y="21"/>
                    <a:pt x="277" y="21"/>
                  </a:cubicBezTo>
                  <a:cubicBezTo>
                    <a:pt x="301" y="21"/>
                    <a:pt x="320" y="40"/>
                    <a:pt x="320" y="64"/>
                  </a:cubicBezTo>
                  <a:cubicBezTo>
                    <a:pt x="320" y="87"/>
                    <a:pt x="301" y="106"/>
                    <a:pt x="277" y="10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60215" y="2917636"/>
            <a:ext cx="939058" cy="1436097"/>
            <a:chOff x="3469052" y="2362748"/>
            <a:chExt cx="731429" cy="1118284"/>
          </a:xfrm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469052" y="2362748"/>
              <a:ext cx="731429" cy="781442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9951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4117" y="344799"/>
            <a:ext cx="4751254" cy="1659984"/>
            <a:chOff x="2679804" y="612740"/>
            <a:chExt cx="1976908" cy="1246660"/>
          </a:xfrm>
        </p:grpSpPr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2679804" y="715236"/>
              <a:ext cx="1976908" cy="114416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  <a:effectLst>
              <a:outerShdw blurRad="50800" dist="38100" dir="852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3336859" y="612740"/>
              <a:ext cx="662798" cy="180166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Neutron Server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46705" y="760334"/>
            <a:ext cx="1563886" cy="1000653"/>
            <a:chOff x="5715297" y="1338483"/>
            <a:chExt cx="1563886" cy="909095"/>
          </a:xfrm>
        </p:grpSpPr>
        <p:sp>
          <p:nvSpPr>
            <p:cNvPr id="13" name="Rounded Rectangle 12"/>
            <p:cNvSpPr/>
            <p:nvPr/>
          </p:nvSpPr>
          <p:spPr>
            <a:xfrm>
              <a:off x="5715297" y="1338483"/>
              <a:ext cx="1563886" cy="909095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1" name="Rounded Rectangle 20"/>
            <p:cNvSpPr>
              <a:spLocks noChangeAspect="1"/>
            </p:cNvSpPr>
            <p:nvPr/>
          </p:nvSpPr>
          <p:spPr>
            <a:xfrm>
              <a:off x="5811379" y="1338483"/>
              <a:ext cx="1363545" cy="180166"/>
            </a:xfrm>
            <a:prstGeom prst="roundRect">
              <a:avLst>
                <a:gd name="adj" fmla="val 24315"/>
              </a:avLst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F5 Agent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15468" y="1548737"/>
              <a:ext cx="1363544" cy="612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F5 Agent Manager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00120" y="1857548"/>
              <a:ext cx="1194241" cy="2289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F5 </a:t>
              </a:r>
              <a:r>
                <a:rPr lang="en-US" sz="1100" dirty="0" err="1" smtClean="0"/>
                <a:t>iControl</a:t>
              </a:r>
              <a:r>
                <a:rPr lang="en-US" sz="1100" dirty="0" smtClean="0"/>
                <a:t> driver</a:t>
              </a:r>
              <a:endParaRPr lang="en-US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519808" y="2557084"/>
            <a:ext cx="1619877" cy="50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Neutron RPC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message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1" name="Elbow Connector 40"/>
          <p:cNvCxnSpPr>
            <a:stCxn id="13" idx="2"/>
            <a:endCxn id="39" idx="3"/>
          </p:cNvCxnSpPr>
          <p:nvPr/>
        </p:nvCxnSpPr>
        <p:spPr>
          <a:xfrm rot="5400000">
            <a:off x="3960545" y="1940127"/>
            <a:ext cx="1047245" cy="6889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2"/>
            <a:endCxn id="39" idx="1"/>
          </p:cNvCxnSpPr>
          <p:nvPr/>
        </p:nvCxnSpPr>
        <p:spPr>
          <a:xfrm rot="16200000" flipH="1">
            <a:off x="1653538" y="1941961"/>
            <a:ext cx="1047245" cy="685294"/>
          </a:xfrm>
          <a:prstGeom prst="bentConnector2">
            <a:avLst/>
          </a:pr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86042" y="2087407"/>
            <a:ext cx="1087409" cy="39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Agent task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5" name="Elbow Connector 54"/>
          <p:cNvCxnSpPr>
            <a:stCxn id="54" idx="1"/>
            <a:endCxn id="14" idx="3"/>
          </p:cNvCxnSpPr>
          <p:nvPr/>
        </p:nvCxnSpPr>
        <p:spPr>
          <a:xfrm rot="10800000">
            <a:off x="2278414" y="1411862"/>
            <a:ext cx="507629" cy="872223"/>
          </a:xfrm>
          <a:prstGeom prst="bentConnector3">
            <a:avLst>
              <a:gd name="adj1" fmla="val 70539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0"/>
            <a:endCxn id="13" idx="1"/>
          </p:cNvCxnSpPr>
          <p:nvPr/>
        </p:nvCxnSpPr>
        <p:spPr>
          <a:xfrm rot="5400000" flipH="1" flipV="1">
            <a:off x="3274852" y="1315555"/>
            <a:ext cx="826747" cy="716960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4816" y="1533553"/>
            <a:ext cx="872508" cy="454867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Pool Scheduler</a:t>
            </a:r>
            <a:endParaRPr lang="en-US" sz="1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4217" y="760334"/>
            <a:ext cx="1580590" cy="1000653"/>
            <a:chOff x="2734226" y="3918057"/>
            <a:chExt cx="1580590" cy="1000653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2734226" y="3918057"/>
              <a:ext cx="1580590" cy="1000653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tIns="0" bIns="9144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OpenStack 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Community LBaaS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80622" y="4352685"/>
              <a:ext cx="887798" cy="433797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LBaaS</a:t>
              </a: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Driver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64818" y="4741938"/>
            <a:ext cx="5331615" cy="1023295"/>
            <a:chOff x="94154" y="4966350"/>
            <a:chExt cx="5331615" cy="1023294"/>
          </a:xfrm>
          <a:solidFill>
            <a:srgbClr val="DDD9C3"/>
          </a:solidFill>
        </p:grpSpPr>
        <p:sp>
          <p:nvSpPr>
            <p:cNvPr id="34" name="Rectangle 33"/>
            <p:cNvSpPr/>
            <p:nvPr/>
          </p:nvSpPr>
          <p:spPr>
            <a:xfrm>
              <a:off x="94154" y="4966350"/>
              <a:ext cx="5331615" cy="10232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46" y="4988773"/>
              <a:ext cx="63663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94876" y="5253583"/>
              <a:ext cx="2377966" cy="276999"/>
              <a:chOff x="6043493" y="5268420"/>
              <a:chExt cx="2377966" cy="276999"/>
            </a:xfrm>
            <a:grpFill/>
          </p:grpSpPr>
          <p:sp>
            <p:nvSpPr>
              <p:cNvPr id="52" name="TextBox 51"/>
              <p:cNvSpPr txBox="1"/>
              <p:nvPr/>
            </p:nvSpPr>
            <p:spPr>
              <a:xfrm>
                <a:off x="6687198" y="5268420"/>
                <a:ext cx="1734261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Neutron messaging calls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043493" y="5402181"/>
                <a:ext cx="523070" cy="9477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94876" y="5557844"/>
              <a:ext cx="2415878" cy="276999"/>
              <a:chOff x="6043493" y="5567739"/>
              <a:chExt cx="2415878" cy="276999"/>
            </a:xfrm>
            <a:grpFill/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6043493" y="5701500"/>
                <a:ext cx="523070" cy="9477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687198" y="5567739"/>
                <a:ext cx="1772173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Agent callbacks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786041" y="5253583"/>
              <a:ext cx="2415878" cy="646330"/>
              <a:chOff x="6043493" y="5944322"/>
              <a:chExt cx="2415878" cy="646330"/>
            </a:xfrm>
            <a:grpFill/>
          </p:grpSpPr>
          <p:grpSp>
            <p:nvGrpSpPr>
              <p:cNvPr id="44" name="Group 43"/>
              <p:cNvGrpSpPr/>
              <p:nvPr/>
            </p:nvGrpSpPr>
            <p:grpSpPr>
              <a:xfrm>
                <a:off x="6043493" y="6136332"/>
                <a:ext cx="523070" cy="262311"/>
                <a:chOff x="2785706" y="6485516"/>
                <a:chExt cx="523070" cy="262311"/>
              </a:xfrm>
              <a:grpFill/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785706" y="6738350"/>
                  <a:ext cx="523070" cy="9477"/>
                </a:xfrm>
                <a:prstGeom prst="line">
                  <a:avLst/>
                </a:prstGeom>
                <a:grpFill/>
                <a:ln>
                  <a:solidFill>
                    <a:srgbClr val="FFFF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785706" y="6485516"/>
                  <a:ext cx="523070" cy="9477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785706" y="6617435"/>
                  <a:ext cx="523070" cy="9477"/>
                </a:xfrm>
                <a:prstGeom prst="line">
                  <a:avLst/>
                </a:prstGeom>
                <a:grpFill/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87198" y="5944322"/>
                <a:ext cx="1772173" cy="646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LBaaS callbacks – color indicates agent-pool affinity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699786" y="2673007"/>
            <a:ext cx="1481477" cy="1400164"/>
            <a:chOff x="6699784" y="2438067"/>
            <a:chExt cx="1481477" cy="1400164"/>
          </a:xfrm>
        </p:grpSpPr>
        <p:sp>
          <p:nvSpPr>
            <p:cNvPr id="58" name="Rounded Rectangle 57"/>
            <p:cNvSpPr>
              <a:spLocks noChangeAspect="1"/>
            </p:cNvSpPr>
            <p:nvPr/>
          </p:nvSpPr>
          <p:spPr>
            <a:xfrm>
              <a:off x="6749856" y="2438067"/>
              <a:ext cx="1383803" cy="97010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5832" y="2520478"/>
              <a:ext cx="604197" cy="779357"/>
              <a:chOff x="1363612" y="5084781"/>
              <a:chExt cx="604197" cy="77935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363612" y="508478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1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363612" y="537034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2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363612" y="5655900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3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572827" y="2672946"/>
              <a:ext cx="490538" cy="489384"/>
              <a:chOff x="3836991" y="2997201"/>
              <a:chExt cx="490538" cy="488950"/>
            </a:xfrm>
          </p:grpSpPr>
          <p:sp>
            <p:nvSpPr>
              <p:cNvPr id="65" name="Freeform 113"/>
              <p:cNvSpPr>
                <a:spLocks/>
              </p:cNvSpPr>
              <p:nvPr/>
            </p:nvSpPr>
            <p:spPr bwMode="auto">
              <a:xfrm rot="10800000">
                <a:off x="3836991" y="2997201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7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8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0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1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2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699784" y="3426393"/>
              <a:ext cx="1481477" cy="411838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BIG-IP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Local </a:t>
              </a:r>
              <a:r>
                <a:rPr lang="en-US" sz="1200" dirty="0" smtClean="0">
                  <a:latin typeface="Franklin Gothic Book"/>
                  <a:cs typeface="Franklin Gothic Book"/>
                </a:rPr>
                <a:t>Traffic Manager </a:t>
              </a:r>
              <a:endParaRPr lang="en-US" sz="1200" dirty="0"/>
            </a:p>
          </p:txBody>
        </p:sp>
      </p:grpSp>
      <p:cxnSp>
        <p:nvCxnSpPr>
          <p:cNvPr id="73" name="Straight Arrow Connector 72"/>
          <p:cNvCxnSpPr>
            <a:endCxn id="61" idx="1"/>
          </p:cNvCxnSpPr>
          <p:nvPr/>
        </p:nvCxnSpPr>
        <p:spPr>
          <a:xfrm>
            <a:off x="6187402" y="3113325"/>
            <a:ext cx="668430" cy="317332"/>
          </a:xfrm>
          <a:prstGeom prst="straightConnector1">
            <a:avLst/>
          </a:prstGeom>
          <a:ln w="28575" cmpd="sng">
            <a:solidFill>
              <a:srgbClr val="FFFF00"/>
            </a:solidFill>
            <a:headEnd type="oval"/>
            <a:tailEnd type="triangle"/>
          </a:ln>
          <a:effectLst>
            <a:outerShdw blurRad="40000" dist="20000" dir="28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0" idx="1"/>
          </p:cNvCxnSpPr>
          <p:nvPr/>
        </p:nvCxnSpPr>
        <p:spPr>
          <a:xfrm>
            <a:off x="6187402" y="3113324"/>
            <a:ext cx="668430" cy="31773"/>
          </a:xfrm>
          <a:prstGeom prst="straightConnector1">
            <a:avLst/>
          </a:prstGeom>
          <a:ln w="28575" cmpd="sng">
            <a:solidFill>
              <a:srgbClr val="F79646"/>
            </a:solidFill>
            <a:headEnd type="oval"/>
            <a:tailEnd type="triangle"/>
          </a:ln>
          <a:effectLst>
            <a:outerShdw blurRad="40000" dist="20000" dir="28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9" idx="1"/>
          </p:cNvCxnSpPr>
          <p:nvPr/>
        </p:nvCxnSpPr>
        <p:spPr>
          <a:xfrm flipV="1">
            <a:off x="6187402" y="2859537"/>
            <a:ext cx="668430" cy="253787"/>
          </a:xfrm>
          <a:prstGeom prst="straightConnector1">
            <a:avLst/>
          </a:prstGeom>
          <a:ln w="28575" cmpd="sng">
            <a:solidFill>
              <a:srgbClr val="C0504D"/>
            </a:solidFill>
            <a:headEnd type="oval"/>
            <a:tailEnd type="triangle"/>
          </a:ln>
          <a:effectLst>
            <a:outerShdw blurRad="40000" dist="20000" dir="28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255817" y="760334"/>
            <a:ext cx="1563886" cy="1000653"/>
            <a:chOff x="5715297" y="1338483"/>
            <a:chExt cx="1563886" cy="909095"/>
          </a:xfrm>
        </p:grpSpPr>
        <p:sp>
          <p:nvSpPr>
            <p:cNvPr id="82" name="Rounded Rectangle 81"/>
            <p:cNvSpPr/>
            <p:nvPr/>
          </p:nvSpPr>
          <p:spPr>
            <a:xfrm>
              <a:off x="5715297" y="1338483"/>
              <a:ext cx="1563886" cy="90909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811379" y="1338483"/>
              <a:ext cx="1363545" cy="180166"/>
            </a:xfrm>
            <a:prstGeom prst="roundRect">
              <a:avLst>
                <a:gd name="adj" fmla="val 24315"/>
              </a:avLst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F5 Agent (down)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15468" y="1548737"/>
              <a:ext cx="1363544" cy="612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F5 Agent Manager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900120" y="1857548"/>
              <a:ext cx="1194241" cy="2289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F5 </a:t>
              </a:r>
              <a:r>
                <a:rPr lang="en-US" sz="1100" dirty="0" err="1" smtClean="0"/>
                <a:t>iControl</a:t>
              </a:r>
              <a:r>
                <a:rPr lang="en-US" sz="1100" dirty="0" smtClean="0"/>
                <a:t> driver</a:t>
              </a:r>
              <a:endParaRPr lang="en-US" sz="11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 flipV="1">
            <a:off x="5099221" y="1760987"/>
            <a:ext cx="17835" cy="116582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69454" y="1751812"/>
            <a:ext cx="17835" cy="1165827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2" idx="1"/>
          </p:cNvCxnSpPr>
          <p:nvPr/>
        </p:nvCxnSpPr>
        <p:spPr>
          <a:xfrm rot="10800000" flipV="1">
            <a:off x="5857469" y="1260660"/>
            <a:ext cx="398349" cy="16661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483315" y="1760987"/>
            <a:ext cx="17835" cy="1165827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3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15364" y="2993215"/>
            <a:ext cx="939058" cy="1436097"/>
            <a:chOff x="3469052" y="2362748"/>
            <a:chExt cx="731429" cy="1118284"/>
          </a:xfrm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469052" y="2362748"/>
              <a:ext cx="731429" cy="781442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9951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09266" y="420377"/>
            <a:ext cx="4751254" cy="1659984"/>
            <a:chOff x="2679804" y="612740"/>
            <a:chExt cx="1976908" cy="1246660"/>
          </a:xfrm>
        </p:grpSpPr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2679804" y="715236"/>
              <a:ext cx="1976908" cy="114416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  <a:effectLst>
              <a:outerShdw blurRad="50800" dist="38100" dir="852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3336859" y="612740"/>
              <a:ext cx="662798" cy="180166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Neutron Server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01854" y="835912"/>
            <a:ext cx="1563886" cy="1000653"/>
            <a:chOff x="5715297" y="1338483"/>
            <a:chExt cx="1563886" cy="909095"/>
          </a:xfrm>
        </p:grpSpPr>
        <p:sp>
          <p:nvSpPr>
            <p:cNvPr id="13" name="Rounded Rectangle 12"/>
            <p:cNvSpPr/>
            <p:nvPr/>
          </p:nvSpPr>
          <p:spPr>
            <a:xfrm>
              <a:off x="5715297" y="1338483"/>
              <a:ext cx="1563886" cy="909095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1" name="Rounded Rectangle 20"/>
            <p:cNvSpPr>
              <a:spLocks noChangeAspect="1"/>
            </p:cNvSpPr>
            <p:nvPr/>
          </p:nvSpPr>
          <p:spPr>
            <a:xfrm>
              <a:off x="5811379" y="1338483"/>
              <a:ext cx="1363545" cy="180166"/>
            </a:xfrm>
            <a:prstGeom prst="roundRect">
              <a:avLst>
                <a:gd name="adj" fmla="val 24315"/>
              </a:avLst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F5 Agent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15468" y="1548737"/>
              <a:ext cx="1363544" cy="612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F5 Agent Manager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00120" y="1857548"/>
              <a:ext cx="1194241" cy="2289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F5 SDK</a:t>
              </a:r>
              <a:endParaRPr lang="en-US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174957" y="2632662"/>
            <a:ext cx="1619877" cy="50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Neutron RPC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message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1" name="Elbow Connector 40"/>
          <p:cNvCxnSpPr>
            <a:stCxn id="13" idx="2"/>
            <a:endCxn id="39" idx="3"/>
          </p:cNvCxnSpPr>
          <p:nvPr/>
        </p:nvCxnSpPr>
        <p:spPr>
          <a:xfrm rot="5400000">
            <a:off x="4615694" y="2015707"/>
            <a:ext cx="1047245" cy="6889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2"/>
            <a:endCxn id="39" idx="1"/>
          </p:cNvCxnSpPr>
          <p:nvPr/>
        </p:nvCxnSpPr>
        <p:spPr>
          <a:xfrm rot="16200000" flipH="1">
            <a:off x="2308687" y="2017540"/>
            <a:ext cx="1047245" cy="685294"/>
          </a:xfrm>
          <a:prstGeom prst="bentConnector2">
            <a:avLst/>
          </a:pr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41191" y="2162987"/>
            <a:ext cx="1087409" cy="39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Agent task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5" name="Elbow Connector 54"/>
          <p:cNvCxnSpPr>
            <a:stCxn id="54" idx="1"/>
            <a:endCxn id="14" idx="3"/>
          </p:cNvCxnSpPr>
          <p:nvPr/>
        </p:nvCxnSpPr>
        <p:spPr>
          <a:xfrm rot="10800000">
            <a:off x="2933563" y="1392235"/>
            <a:ext cx="507629" cy="96742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0"/>
            <a:endCxn id="13" idx="1"/>
          </p:cNvCxnSpPr>
          <p:nvPr/>
        </p:nvCxnSpPr>
        <p:spPr>
          <a:xfrm rot="5400000" flipH="1" flipV="1">
            <a:off x="3930002" y="1391133"/>
            <a:ext cx="826747" cy="716960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72469" y="3462214"/>
            <a:ext cx="2530653" cy="889019"/>
            <a:chOff x="6089031" y="3484169"/>
            <a:chExt cx="2530653" cy="889018"/>
          </a:xfrm>
          <a:solidFill>
            <a:srgbClr val="DDD9C3"/>
          </a:solidFill>
        </p:grpSpPr>
        <p:sp>
          <p:nvSpPr>
            <p:cNvPr id="118" name="Rectangle 117"/>
            <p:cNvSpPr/>
            <p:nvPr/>
          </p:nvSpPr>
          <p:spPr>
            <a:xfrm>
              <a:off x="6089031" y="3484169"/>
              <a:ext cx="2530653" cy="8890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120823" y="3508342"/>
              <a:ext cx="63663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189753" y="3752724"/>
              <a:ext cx="2377966" cy="276999"/>
              <a:chOff x="6043493" y="5142758"/>
              <a:chExt cx="2377966" cy="256938"/>
            </a:xfrm>
            <a:grpFill/>
          </p:grpSpPr>
          <p:sp>
            <p:nvSpPr>
              <p:cNvPr id="121" name="TextBox 120"/>
              <p:cNvSpPr txBox="1"/>
              <p:nvPr/>
            </p:nvSpPr>
            <p:spPr>
              <a:xfrm>
                <a:off x="6687198" y="5142758"/>
                <a:ext cx="1734261" cy="25693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Neutron messaging calls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043493" y="5276519"/>
                <a:ext cx="567708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6189753" y="4051344"/>
              <a:ext cx="2415878" cy="276999"/>
              <a:chOff x="6043493" y="5480748"/>
              <a:chExt cx="2415878" cy="256938"/>
            </a:xfrm>
            <a:grpFill/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6043493" y="5614509"/>
                <a:ext cx="567708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6687198" y="5480748"/>
                <a:ext cx="1772173" cy="25693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Agent task callbacks</a:t>
                </a:r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>
            <a:off x="919965" y="1609132"/>
            <a:ext cx="872508" cy="454867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Pool Scheduler</a:t>
            </a:r>
            <a:endParaRPr lang="en-US" sz="1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99366" y="835912"/>
            <a:ext cx="1580590" cy="1000653"/>
            <a:chOff x="2734226" y="3918057"/>
            <a:chExt cx="1580590" cy="1000653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2734226" y="3918057"/>
              <a:ext cx="1580590" cy="1000653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tIns="0" bIns="9144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LBaaS  plugin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80622" y="4257480"/>
              <a:ext cx="887798" cy="433797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LBaaS</a:t>
              </a: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Driver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1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0215" y="2917636"/>
            <a:ext cx="939058" cy="1436097"/>
            <a:chOff x="3469052" y="2362748"/>
            <a:chExt cx="731429" cy="1118284"/>
          </a:xfrm>
        </p:grpSpPr>
        <p:sp>
          <p:nvSpPr>
            <p:cNvPr id="5" name="Freeform 19"/>
            <p:cNvSpPr>
              <a:spLocks noEditPoints="1"/>
            </p:cNvSpPr>
            <p:nvPr/>
          </p:nvSpPr>
          <p:spPr bwMode="auto">
            <a:xfrm>
              <a:off x="3469052" y="2362748"/>
              <a:ext cx="731429" cy="781442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9951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4117" y="344799"/>
            <a:ext cx="4751254" cy="1659984"/>
            <a:chOff x="2679804" y="612740"/>
            <a:chExt cx="1976908" cy="1246660"/>
          </a:xfrm>
        </p:grpSpPr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2679804" y="715236"/>
              <a:ext cx="1976908" cy="114416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  <a:effectLst>
              <a:outerShdw blurRad="50800" dist="38100" dir="852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3336859" y="612740"/>
              <a:ext cx="662798" cy="180166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Neutron Server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46705" y="760334"/>
            <a:ext cx="1563886" cy="1000653"/>
            <a:chOff x="5715297" y="1338483"/>
            <a:chExt cx="1563886" cy="909095"/>
          </a:xfrm>
        </p:grpSpPr>
        <p:sp>
          <p:nvSpPr>
            <p:cNvPr id="13" name="Rounded Rectangle 12"/>
            <p:cNvSpPr/>
            <p:nvPr/>
          </p:nvSpPr>
          <p:spPr>
            <a:xfrm>
              <a:off x="5715297" y="1338483"/>
              <a:ext cx="1563886" cy="909095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1" name="Rounded Rectangle 20"/>
            <p:cNvSpPr>
              <a:spLocks noChangeAspect="1"/>
            </p:cNvSpPr>
            <p:nvPr/>
          </p:nvSpPr>
          <p:spPr>
            <a:xfrm>
              <a:off x="5811379" y="1338483"/>
              <a:ext cx="1363545" cy="180166"/>
            </a:xfrm>
            <a:prstGeom prst="roundRect">
              <a:avLst>
                <a:gd name="adj" fmla="val 24315"/>
              </a:avLst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F5 Agent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15468" y="1548737"/>
              <a:ext cx="1363544" cy="612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F5 Agent Manager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00120" y="1857548"/>
              <a:ext cx="1194241" cy="2289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F5 SDK</a:t>
              </a:r>
              <a:endParaRPr lang="en-US" sz="11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519808" y="2557084"/>
            <a:ext cx="1619877" cy="50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Neutron RPC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message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1" name="Elbow Connector 40"/>
          <p:cNvCxnSpPr>
            <a:stCxn id="13" idx="2"/>
            <a:endCxn id="39" idx="3"/>
          </p:cNvCxnSpPr>
          <p:nvPr/>
        </p:nvCxnSpPr>
        <p:spPr>
          <a:xfrm rot="5400000">
            <a:off x="3960545" y="1940127"/>
            <a:ext cx="1047245" cy="6889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2"/>
            <a:endCxn id="39" idx="1"/>
          </p:cNvCxnSpPr>
          <p:nvPr/>
        </p:nvCxnSpPr>
        <p:spPr>
          <a:xfrm rot="16200000" flipH="1">
            <a:off x="1653538" y="1941961"/>
            <a:ext cx="1047245" cy="685294"/>
          </a:xfrm>
          <a:prstGeom prst="bentConnector2">
            <a:avLst/>
          </a:pr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86042" y="2087407"/>
            <a:ext cx="1087409" cy="39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Agent task queue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5" name="Elbow Connector 54"/>
          <p:cNvCxnSpPr>
            <a:stCxn id="54" idx="1"/>
            <a:endCxn id="14" idx="3"/>
          </p:cNvCxnSpPr>
          <p:nvPr/>
        </p:nvCxnSpPr>
        <p:spPr>
          <a:xfrm rot="10800000">
            <a:off x="2278414" y="1411862"/>
            <a:ext cx="507629" cy="872223"/>
          </a:xfrm>
          <a:prstGeom prst="bentConnector3">
            <a:avLst>
              <a:gd name="adj1" fmla="val 70539"/>
            </a:avLst>
          </a:prstGeom>
          <a:ln>
            <a:solidFill>
              <a:schemeClr val="tx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0"/>
            <a:endCxn id="13" idx="1"/>
          </p:cNvCxnSpPr>
          <p:nvPr/>
        </p:nvCxnSpPr>
        <p:spPr>
          <a:xfrm rot="5400000" flipH="1" flipV="1">
            <a:off x="3274852" y="1315555"/>
            <a:ext cx="826747" cy="716960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4816" y="1533553"/>
            <a:ext cx="872508" cy="454867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Pool Scheduler</a:t>
            </a:r>
            <a:endParaRPr lang="en-US" sz="1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4217" y="760334"/>
            <a:ext cx="1580590" cy="1000653"/>
            <a:chOff x="2734226" y="3918057"/>
            <a:chExt cx="1580590" cy="1000653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2734226" y="3918057"/>
              <a:ext cx="1580590" cy="1000653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tIns="0" bIns="9144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LBaaS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bg1"/>
                  </a:solidFill>
                </a:rPr>
                <a:t>plugin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80622" y="4352685"/>
              <a:ext cx="887798" cy="433797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LBaaS</a:t>
              </a: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Driver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4818" y="4741937"/>
            <a:ext cx="5331615" cy="10232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6608" y="4764359"/>
            <a:ext cx="636638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5538" y="5029177"/>
            <a:ext cx="2377966" cy="276999"/>
            <a:chOff x="6043493" y="5268420"/>
            <a:chExt cx="2377966" cy="276999"/>
          </a:xfrm>
          <a:solidFill>
            <a:schemeClr val="bg2">
              <a:lumMod val="90000"/>
            </a:schemeClr>
          </a:solidFill>
        </p:grpSpPr>
        <p:sp>
          <p:nvSpPr>
            <p:cNvPr id="52" name="TextBox 51"/>
            <p:cNvSpPr txBox="1"/>
            <p:nvPr/>
          </p:nvSpPr>
          <p:spPr>
            <a:xfrm>
              <a:off x="6687198" y="5268420"/>
              <a:ext cx="173426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Neutron messaging calls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043493" y="5411658"/>
              <a:ext cx="523070" cy="0"/>
            </a:xfrm>
            <a:prstGeom prst="lin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5538" y="5333438"/>
            <a:ext cx="2415878" cy="276999"/>
            <a:chOff x="6043493" y="5567739"/>
            <a:chExt cx="2415878" cy="276999"/>
          </a:xfrm>
          <a:solidFill>
            <a:schemeClr val="bg2">
              <a:lumMod val="90000"/>
            </a:schemeClr>
          </a:solidFill>
        </p:grpSpPr>
        <p:cxnSp>
          <p:nvCxnSpPr>
            <p:cNvPr id="49" name="Straight Connector 48"/>
            <p:cNvCxnSpPr/>
            <p:nvPr/>
          </p:nvCxnSpPr>
          <p:spPr>
            <a:xfrm>
              <a:off x="6043493" y="5710977"/>
              <a:ext cx="523070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687198" y="5567739"/>
              <a:ext cx="177217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Agent task callbacks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23243" y="5092165"/>
            <a:ext cx="2388968" cy="276999"/>
            <a:chOff x="6043493" y="6007309"/>
            <a:chExt cx="2388968" cy="276999"/>
          </a:xfrm>
          <a:solidFill>
            <a:schemeClr val="bg2">
              <a:lumMod val="90000"/>
            </a:schemeClr>
          </a:solidFill>
        </p:grpSpPr>
        <p:cxnSp>
          <p:nvCxnSpPr>
            <p:cNvPr id="47" name="Straight Connector 46"/>
            <p:cNvCxnSpPr/>
            <p:nvPr/>
          </p:nvCxnSpPr>
          <p:spPr>
            <a:xfrm>
              <a:off x="6043493" y="6145808"/>
              <a:ext cx="52307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660288" y="6007309"/>
              <a:ext cx="177217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Agent calls to BIG-IP®s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2762" y="3123390"/>
            <a:ext cx="1481477" cy="1400164"/>
            <a:chOff x="6699784" y="2438067"/>
            <a:chExt cx="1481477" cy="1400164"/>
          </a:xfrm>
        </p:grpSpPr>
        <p:sp>
          <p:nvSpPr>
            <p:cNvPr id="58" name="Rounded Rectangle 57"/>
            <p:cNvSpPr>
              <a:spLocks noChangeAspect="1"/>
            </p:cNvSpPr>
            <p:nvPr/>
          </p:nvSpPr>
          <p:spPr>
            <a:xfrm>
              <a:off x="6749856" y="2438067"/>
              <a:ext cx="1383803" cy="97010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5832" y="2520478"/>
              <a:ext cx="604197" cy="779357"/>
              <a:chOff x="1363612" y="5084781"/>
              <a:chExt cx="604197" cy="77935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363612" y="508478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4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363612" y="537034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5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363612" y="5655900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6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572827" y="2672946"/>
              <a:ext cx="490538" cy="489384"/>
              <a:chOff x="3836991" y="2997201"/>
              <a:chExt cx="490538" cy="488950"/>
            </a:xfrm>
          </p:grpSpPr>
          <p:sp>
            <p:nvSpPr>
              <p:cNvPr id="65" name="Freeform 113"/>
              <p:cNvSpPr>
                <a:spLocks/>
              </p:cNvSpPr>
              <p:nvPr/>
            </p:nvSpPr>
            <p:spPr bwMode="auto">
              <a:xfrm rot="10800000">
                <a:off x="3836991" y="2997201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7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68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0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1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72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6699784" y="3426393"/>
              <a:ext cx="1481477" cy="411838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BIG-IP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Local </a:t>
              </a:r>
              <a:r>
                <a:rPr lang="en-US" sz="1200" dirty="0" smtClean="0">
                  <a:latin typeface="Franklin Gothic Book"/>
                  <a:cs typeface="Franklin Gothic Book"/>
                </a:rPr>
                <a:t>Traffic Manager 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0877" y="2894504"/>
            <a:ext cx="1976908" cy="1420085"/>
            <a:chOff x="6049306" y="550616"/>
            <a:chExt cx="1976908" cy="1420085"/>
          </a:xfrm>
        </p:grpSpPr>
        <p:grpSp>
          <p:nvGrpSpPr>
            <p:cNvPr id="99" name="Group 98"/>
            <p:cNvGrpSpPr/>
            <p:nvPr/>
          </p:nvGrpSpPr>
          <p:grpSpPr>
            <a:xfrm>
              <a:off x="6049306" y="550616"/>
              <a:ext cx="1976908" cy="1420085"/>
              <a:chOff x="389835" y="5223086"/>
              <a:chExt cx="1976908" cy="131841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89835" y="5223086"/>
                <a:ext cx="1976908" cy="1246660"/>
                <a:chOff x="2679804" y="612740"/>
                <a:chExt cx="1976908" cy="1246660"/>
              </a:xfrm>
            </p:grpSpPr>
            <p:sp>
              <p:nvSpPr>
                <p:cNvPr id="102" name="Rounded Rectangle 101"/>
                <p:cNvSpPr>
                  <a:spLocks noChangeAspect="1"/>
                </p:cNvSpPr>
                <p:nvPr/>
              </p:nvSpPr>
              <p:spPr>
                <a:xfrm>
                  <a:off x="2679804" y="715236"/>
                  <a:ext cx="1976908" cy="1144164"/>
                </a:xfrm>
                <a:prstGeom prst="roundRect">
                  <a:avLst>
                    <a:gd name="adj" fmla="val 8285"/>
                  </a:avLst>
                </a:prstGeom>
                <a:solidFill>
                  <a:schemeClr val="bg1"/>
                </a:solidFill>
                <a:ln w="25400">
                  <a:solidFill>
                    <a:srgbClr val="4D4D4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ounded Rectangle 102"/>
                <p:cNvSpPr>
                  <a:spLocks noChangeAspect="1"/>
                </p:cNvSpPr>
                <p:nvPr/>
              </p:nvSpPr>
              <p:spPr>
                <a:xfrm>
                  <a:off x="2986486" y="612740"/>
                  <a:ext cx="1363545" cy="180166"/>
                </a:xfrm>
                <a:prstGeom prst="roundRect">
                  <a:avLst>
                    <a:gd name="adj" fmla="val 24315"/>
                  </a:avLst>
                </a:prstGeom>
                <a:solidFill>
                  <a:srgbClr val="4D4D4F"/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Server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1" name="Freeform 32"/>
              <p:cNvSpPr>
                <a:spLocks noEditPoints="1"/>
              </p:cNvSpPr>
              <p:nvPr/>
            </p:nvSpPr>
            <p:spPr bwMode="auto">
              <a:xfrm>
                <a:off x="1068750" y="6397991"/>
                <a:ext cx="619079" cy="143510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255817" y="760333"/>
              <a:ext cx="1563886" cy="1000653"/>
              <a:chOff x="5715297" y="1338483"/>
              <a:chExt cx="1563886" cy="909095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5715297" y="1338483"/>
                <a:ext cx="1563886" cy="909095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83" name="Rounded Rectangle 82"/>
              <p:cNvSpPr>
                <a:spLocks noChangeAspect="1"/>
              </p:cNvSpPr>
              <p:nvPr/>
            </p:nvSpPr>
            <p:spPr>
              <a:xfrm>
                <a:off x="5811379" y="1338483"/>
                <a:ext cx="1363545" cy="180166"/>
              </a:xfrm>
              <a:prstGeom prst="roundRect">
                <a:avLst>
                  <a:gd name="adj" fmla="val 24315"/>
                </a:avLst>
              </a:prstGeom>
              <a:noFill/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F5 Agent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815468" y="1548737"/>
                <a:ext cx="1363544" cy="61208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F5 Agent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5900120" y="1857548"/>
                <a:ext cx="1194241" cy="228987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F5 SDK</a:t>
                </a:r>
                <a:endParaRPr lang="en-US" sz="1100" dirty="0"/>
              </a:p>
            </p:txBody>
          </p:sp>
        </p:grpSp>
      </p:grpSp>
      <p:cxnSp>
        <p:nvCxnSpPr>
          <p:cNvPr id="77" name="Elbow Connector 76"/>
          <p:cNvCxnSpPr>
            <a:stCxn id="82" idx="1"/>
          </p:cNvCxnSpPr>
          <p:nvPr/>
        </p:nvCxnSpPr>
        <p:spPr>
          <a:xfrm rot="10800000">
            <a:off x="4146876" y="2917638"/>
            <a:ext cx="1080512" cy="686911"/>
          </a:xfrm>
          <a:prstGeom prst="bentConnector3">
            <a:avLst>
              <a:gd name="adj1" fmla="val 368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035547" y="786191"/>
            <a:ext cx="1481477" cy="1400164"/>
            <a:chOff x="6699784" y="2438067"/>
            <a:chExt cx="1481477" cy="1400164"/>
          </a:xfrm>
        </p:grpSpPr>
        <p:sp>
          <p:nvSpPr>
            <p:cNvPr id="79" name="Rounded Rectangle 78"/>
            <p:cNvSpPr>
              <a:spLocks noChangeAspect="1"/>
            </p:cNvSpPr>
            <p:nvPr/>
          </p:nvSpPr>
          <p:spPr>
            <a:xfrm>
              <a:off x="6749856" y="2438067"/>
              <a:ext cx="1383803" cy="97010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855832" y="2520478"/>
              <a:ext cx="604197" cy="779357"/>
              <a:chOff x="1363612" y="5084781"/>
              <a:chExt cx="604197" cy="779357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1363612" y="508478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1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1363612" y="537034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2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363612" y="5655900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pool 3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572827" y="2672946"/>
              <a:ext cx="490538" cy="489384"/>
              <a:chOff x="3836991" y="2997201"/>
              <a:chExt cx="490538" cy="488950"/>
            </a:xfrm>
          </p:grpSpPr>
          <p:sp>
            <p:nvSpPr>
              <p:cNvPr id="89" name="Freeform 113"/>
              <p:cNvSpPr>
                <a:spLocks/>
              </p:cNvSpPr>
              <p:nvPr/>
            </p:nvSpPr>
            <p:spPr bwMode="auto">
              <a:xfrm rot="10800000">
                <a:off x="3836991" y="2997201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0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2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4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5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699784" y="3426393"/>
              <a:ext cx="1481477" cy="411838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BIG-IP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Local </a:t>
              </a:r>
              <a:r>
                <a:rPr lang="en-US" sz="1200" dirty="0" smtClean="0">
                  <a:latin typeface="Franklin Gothic Book"/>
                  <a:cs typeface="Franklin Gothic Book"/>
                </a:rPr>
                <a:t>Traffic Manager </a:t>
              </a:r>
              <a:endParaRPr lang="en-US" sz="1200" dirty="0"/>
            </a:p>
          </p:txBody>
        </p:sp>
      </p:grpSp>
      <p:cxnSp>
        <p:nvCxnSpPr>
          <p:cNvPr id="16" name="Straight Arrow Connector 15"/>
          <p:cNvCxnSpPr>
            <a:stCxn id="13" idx="3"/>
            <a:endCxn id="79" idx="1"/>
          </p:cNvCxnSpPr>
          <p:nvPr/>
        </p:nvCxnSpPr>
        <p:spPr>
          <a:xfrm>
            <a:off x="5610591" y="1260662"/>
            <a:ext cx="475026" cy="10583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2" idx="3"/>
            <a:endCxn id="58" idx="1"/>
          </p:cNvCxnSpPr>
          <p:nvPr/>
        </p:nvCxnSpPr>
        <p:spPr>
          <a:xfrm>
            <a:off x="6791274" y="3604548"/>
            <a:ext cx="531558" cy="3893"/>
          </a:xfrm>
          <a:prstGeom prst="straightConnector1">
            <a:avLst/>
          </a:prstGeom>
          <a:ln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0039" y="475833"/>
            <a:ext cx="8018881" cy="1618649"/>
            <a:chOff x="1037595" y="367382"/>
            <a:chExt cx="8018881" cy="1618649"/>
          </a:xfrm>
        </p:grpSpPr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1037595" y="475831"/>
              <a:ext cx="8018881" cy="1510200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  <a:effectLst>
              <a:outerShdw blurRad="50800" dist="38100" dir="852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454654" y="367382"/>
              <a:ext cx="1184763" cy="190631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Neutron Server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6" name="Straight Connector 275"/>
          <p:cNvCxnSpPr>
            <a:stCxn id="87" idx="2"/>
          </p:cNvCxnSpPr>
          <p:nvPr/>
        </p:nvCxnSpPr>
        <p:spPr>
          <a:xfrm flipV="1">
            <a:off x="6762605" y="1318506"/>
            <a:ext cx="1909861" cy="652047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84" idx="0"/>
          </p:cNvCxnSpPr>
          <p:nvPr/>
        </p:nvCxnSpPr>
        <p:spPr>
          <a:xfrm>
            <a:off x="6762605" y="1249230"/>
            <a:ext cx="1909861" cy="69277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70" idx="0"/>
          </p:cNvCxnSpPr>
          <p:nvPr/>
        </p:nvCxnSpPr>
        <p:spPr>
          <a:xfrm>
            <a:off x="6762605" y="702527"/>
            <a:ext cx="1909861" cy="615979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289451" y="2354477"/>
            <a:ext cx="1335777" cy="1334703"/>
            <a:chOff x="1326143" y="2480758"/>
            <a:chExt cx="1335777" cy="1334703"/>
          </a:xfrm>
        </p:grpSpPr>
        <p:sp>
          <p:nvSpPr>
            <p:cNvPr id="131" name="Rectangle 130"/>
            <p:cNvSpPr/>
            <p:nvPr/>
          </p:nvSpPr>
          <p:spPr>
            <a:xfrm>
              <a:off x="1326143" y="2480758"/>
              <a:ext cx="1335777" cy="133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Agent task queue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9099" y="3385636"/>
              <a:ext cx="74986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Test 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9583" y="3102883"/>
              <a:ext cx="74889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Dev 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19583" y="2820131"/>
              <a:ext cx="74889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Prod </a:t>
              </a:r>
              <a:endParaRPr lang="en-US" sz="1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9341" y="702527"/>
            <a:ext cx="1326524" cy="1304088"/>
            <a:chOff x="6340374" y="2636190"/>
            <a:chExt cx="1326524" cy="1304088"/>
          </a:xfrm>
        </p:grpSpPr>
        <p:grpSp>
          <p:nvGrpSpPr>
            <p:cNvPr id="72" name="Group 71"/>
            <p:cNvGrpSpPr/>
            <p:nvPr/>
          </p:nvGrpSpPr>
          <p:grpSpPr>
            <a:xfrm>
              <a:off x="6340374" y="2636190"/>
              <a:ext cx="1326524" cy="282814"/>
              <a:chOff x="6340374" y="2636190"/>
              <a:chExt cx="1326524" cy="28281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6340374" y="2636190"/>
                <a:ext cx="1326524" cy="282814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71" name="Rounded Rectangle 70"/>
              <p:cNvSpPr>
                <a:spLocks noChangeAspect="1"/>
              </p:cNvSpPr>
              <p:nvPr/>
            </p:nvSpPr>
            <p:spPr>
              <a:xfrm>
                <a:off x="6340374" y="2672255"/>
                <a:ext cx="1326524" cy="210685"/>
              </a:xfrm>
              <a:prstGeom prst="roundRect">
                <a:avLst>
                  <a:gd name="adj" fmla="val 24315"/>
                </a:avLst>
              </a:prstGeom>
              <a:noFill/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F5 Agent – Prod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340374" y="3146827"/>
              <a:ext cx="1326524" cy="282814"/>
              <a:chOff x="6340374" y="2636190"/>
              <a:chExt cx="1326524" cy="28281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6340374" y="2636190"/>
                <a:ext cx="1326524" cy="282814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84" name="Rounded Rectangle 83"/>
              <p:cNvSpPr>
                <a:spLocks noChangeAspect="1"/>
              </p:cNvSpPr>
              <p:nvPr/>
            </p:nvSpPr>
            <p:spPr>
              <a:xfrm>
                <a:off x="6340374" y="2672255"/>
                <a:ext cx="1326524" cy="210685"/>
              </a:xfrm>
              <a:prstGeom prst="roundRect">
                <a:avLst>
                  <a:gd name="adj" fmla="val 24315"/>
                </a:avLst>
              </a:prstGeom>
              <a:noFill/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F5 Agent – Dev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340374" y="3657464"/>
              <a:ext cx="1326524" cy="282814"/>
              <a:chOff x="6340374" y="2636190"/>
              <a:chExt cx="1326524" cy="282814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6340374" y="2636190"/>
                <a:ext cx="1326524" cy="282814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87" name="Rounded Rectangle 86"/>
              <p:cNvSpPr>
                <a:spLocks noChangeAspect="1"/>
              </p:cNvSpPr>
              <p:nvPr/>
            </p:nvSpPr>
            <p:spPr>
              <a:xfrm>
                <a:off x="6340374" y="2672255"/>
                <a:ext cx="1326524" cy="210685"/>
              </a:xfrm>
              <a:prstGeom prst="roundRect">
                <a:avLst>
                  <a:gd name="adj" fmla="val 24315"/>
                </a:avLst>
              </a:prstGeom>
              <a:noFill/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F5 Agent – Test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6003734" y="2270766"/>
            <a:ext cx="1562710" cy="1400164"/>
            <a:chOff x="7007470" y="3384052"/>
            <a:chExt cx="1562710" cy="1400164"/>
          </a:xfrm>
        </p:grpSpPr>
        <p:sp>
          <p:nvSpPr>
            <p:cNvPr id="95" name="Rounded Rectangle 94"/>
            <p:cNvSpPr>
              <a:spLocks noChangeAspect="1"/>
            </p:cNvSpPr>
            <p:nvPr/>
          </p:nvSpPr>
          <p:spPr>
            <a:xfrm>
              <a:off x="7007470" y="3384052"/>
              <a:ext cx="1515109" cy="97010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7244751" y="3466463"/>
              <a:ext cx="604197" cy="779357"/>
              <a:chOff x="1363612" y="5084781"/>
              <a:chExt cx="604197" cy="779357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363612" y="508478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Prod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363612" y="5370341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Dev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363612" y="5655900"/>
                <a:ext cx="604197" cy="208238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Test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953284" y="3646293"/>
              <a:ext cx="490538" cy="489384"/>
              <a:chOff x="3836991" y="2997201"/>
              <a:chExt cx="490538" cy="488950"/>
            </a:xfrm>
          </p:grpSpPr>
          <p:sp>
            <p:nvSpPr>
              <p:cNvPr id="99" name="Freeform 113"/>
              <p:cNvSpPr>
                <a:spLocks/>
              </p:cNvSpPr>
              <p:nvPr/>
            </p:nvSpPr>
            <p:spPr bwMode="auto">
              <a:xfrm flipH="1">
                <a:off x="3836991" y="2997201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05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7088703" y="4372378"/>
              <a:ext cx="1481477" cy="411838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Franklin Gothic Book"/>
                  <a:cs typeface="Franklin Gothic Book"/>
                </a:rPr>
                <a:t>BIG-IP</a:t>
              </a:r>
              <a:br>
                <a:rPr lang="en-US" sz="1200" dirty="0">
                  <a:latin typeface="Franklin Gothic Book"/>
                  <a:cs typeface="Franklin Gothic Book"/>
                </a:rPr>
              </a:br>
              <a:r>
                <a:rPr lang="en-US" sz="1200" dirty="0">
                  <a:latin typeface="Franklin Gothic Book"/>
                  <a:cs typeface="Franklin Gothic Book"/>
                </a:rPr>
                <a:t>Local </a:t>
              </a:r>
              <a:r>
                <a:rPr lang="en-US" sz="1200" dirty="0" smtClean="0">
                  <a:latin typeface="Franklin Gothic Book"/>
                  <a:cs typeface="Franklin Gothic Book"/>
                </a:rPr>
                <a:t>Traffic Manager </a:t>
              </a:r>
              <a:endParaRPr lang="en-US" sz="1200" dirty="0"/>
            </a:p>
          </p:txBody>
        </p:sp>
      </p:grpSp>
      <p:cxnSp>
        <p:nvCxnSpPr>
          <p:cNvPr id="111" name="Elbow Connector 110"/>
          <p:cNvCxnSpPr>
            <a:stCxn id="14" idx="2"/>
            <a:endCxn id="62" idx="1"/>
          </p:cNvCxnSpPr>
          <p:nvPr/>
        </p:nvCxnSpPr>
        <p:spPr>
          <a:xfrm rot="16200000" flipH="1">
            <a:off x="2350612" y="600071"/>
            <a:ext cx="1296944" cy="3167613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62" idx="3"/>
            <a:endCxn id="70" idx="1"/>
          </p:cNvCxnSpPr>
          <p:nvPr/>
        </p:nvCxnSpPr>
        <p:spPr>
          <a:xfrm flipV="1">
            <a:off x="5331787" y="843934"/>
            <a:ext cx="767554" cy="198841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61" idx="3"/>
            <a:endCxn id="83" idx="1"/>
          </p:cNvCxnSpPr>
          <p:nvPr/>
        </p:nvCxnSpPr>
        <p:spPr>
          <a:xfrm flipV="1">
            <a:off x="5331787" y="1354571"/>
            <a:ext cx="767554" cy="176053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9" idx="3"/>
            <a:endCxn id="86" idx="1"/>
          </p:cNvCxnSpPr>
          <p:nvPr/>
        </p:nvCxnSpPr>
        <p:spPr>
          <a:xfrm flipV="1">
            <a:off x="5332271" y="1865208"/>
            <a:ext cx="767070" cy="153264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70" idx="3"/>
          </p:cNvCxnSpPr>
          <p:nvPr/>
        </p:nvCxnSpPr>
        <p:spPr>
          <a:xfrm>
            <a:off x="7425867" y="843935"/>
            <a:ext cx="127629" cy="1940401"/>
          </a:xfrm>
          <a:prstGeom prst="bentConnector3">
            <a:avLst>
              <a:gd name="adj1" fmla="val 546460"/>
            </a:avLst>
          </a:prstGeom>
          <a:ln w="38100" cmpd="sng">
            <a:solidFill>
              <a:srgbClr val="C0504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83" idx="3"/>
          </p:cNvCxnSpPr>
          <p:nvPr/>
        </p:nvCxnSpPr>
        <p:spPr>
          <a:xfrm>
            <a:off x="7425867" y="1354571"/>
            <a:ext cx="127629" cy="1429764"/>
          </a:xfrm>
          <a:prstGeom prst="bentConnector3">
            <a:avLst>
              <a:gd name="adj1" fmla="val 420212"/>
            </a:avLst>
          </a:prstGeom>
          <a:ln w="38100" cmpd="sng"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86" idx="3"/>
          </p:cNvCxnSpPr>
          <p:nvPr/>
        </p:nvCxnSpPr>
        <p:spPr>
          <a:xfrm>
            <a:off x="7425867" y="1865210"/>
            <a:ext cx="127629" cy="919127"/>
          </a:xfrm>
          <a:prstGeom prst="bentConnector3">
            <a:avLst>
              <a:gd name="adj1" fmla="val 316244"/>
            </a:avLst>
          </a:prstGeom>
          <a:ln w="3810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63" idx="2"/>
            <a:endCxn id="61" idx="1"/>
          </p:cNvCxnSpPr>
          <p:nvPr/>
        </p:nvCxnSpPr>
        <p:spPr>
          <a:xfrm rot="16200000" flipH="1">
            <a:off x="2892655" y="1424866"/>
            <a:ext cx="1579696" cy="1800776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64" idx="2"/>
            <a:endCxn id="9" idx="1"/>
          </p:cNvCxnSpPr>
          <p:nvPr/>
        </p:nvCxnSpPr>
        <p:spPr>
          <a:xfrm rot="16200000" flipH="1">
            <a:off x="3434456" y="2249903"/>
            <a:ext cx="1862449" cy="433454"/>
          </a:xfrm>
          <a:prstGeom prst="bentConnector2">
            <a:avLst/>
          </a:prstGeom>
          <a:ln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158704" y="554992"/>
            <a:ext cx="896370" cy="409605"/>
          </a:xfrm>
          <a:prstGeom prst="roundRect">
            <a:avLst>
              <a:gd name="adj" fmla="val 24315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Pool Scheduler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606891" y="949277"/>
            <a:ext cx="4350449" cy="738460"/>
            <a:chOff x="796161" y="949276"/>
            <a:chExt cx="4350449" cy="738460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796161" y="949276"/>
              <a:ext cx="4350449" cy="738460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tIns="0" bIns="91440" rtlCol="0" anchor="t" anchorCtr="0">
              <a:noAutofit/>
            </a:bodyPr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973510" y="1101608"/>
              <a:ext cx="3995751" cy="433797"/>
              <a:chOff x="886757" y="1101608"/>
              <a:chExt cx="3995751" cy="433797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86757" y="1101608"/>
                <a:ext cx="1262076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 Driver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Prod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253594" y="1101608"/>
                <a:ext cx="1262076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 Driver Dev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620432" y="1101608"/>
                <a:ext cx="1262076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 Driver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Test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4487809" y="4206574"/>
            <a:ext cx="939058" cy="1436097"/>
            <a:chOff x="3469052" y="2362748"/>
            <a:chExt cx="731429" cy="1118284"/>
          </a:xfrm>
        </p:grpSpPr>
        <p:sp>
          <p:nvSpPr>
            <p:cNvPr id="228" name="Freeform 19"/>
            <p:cNvSpPr>
              <a:spLocks noEditPoints="1"/>
            </p:cNvSpPr>
            <p:nvPr/>
          </p:nvSpPr>
          <p:spPr bwMode="auto">
            <a:xfrm>
              <a:off x="3469052" y="2362748"/>
              <a:ext cx="731429" cy="781442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499951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4147402" y="3846021"/>
            <a:ext cx="1619877" cy="50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Neutron RPC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message queue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264818" y="5732358"/>
            <a:ext cx="5738917" cy="936960"/>
            <a:chOff x="264816" y="5499433"/>
            <a:chExt cx="5331615" cy="1023294"/>
          </a:xfrm>
        </p:grpSpPr>
        <p:sp>
          <p:nvSpPr>
            <p:cNvPr id="232" name="Rectangle 231"/>
            <p:cNvSpPr/>
            <p:nvPr/>
          </p:nvSpPr>
          <p:spPr>
            <a:xfrm>
              <a:off x="264816" y="5499433"/>
              <a:ext cx="5331615" cy="10232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96608" y="5521855"/>
              <a:ext cx="591455" cy="302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365538" y="5786666"/>
              <a:ext cx="2377966" cy="302522"/>
              <a:chOff x="6043493" y="5268420"/>
              <a:chExt cx="2377966" cy="302522"/>
            </a:xfrm>
            <a:solidFill>
              <a:schemeClr val="bg2">
                <a:lumMod val="90000"/>
              </a:schemeClr>
            </a:solidFill>
          </p:grpSpPr>
          <p:sp>
            <p:nvSpPr>
              <p:cNvPr id="235" name="TextBox 234"/>
              <p:cNvSpPr txBox="1"/>
              <p:nvPr/>
            </p:nvSpPr>
            <p:spPr>
              <a:xfrm>
                <a:off x="6687198" y="5268420"/>
                <a:ext cx="1734261" cy="30252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Neutron messaging calls</a:t>
                </a:r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6043493" y="5411658"/>
                <a:ext cx="523070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365538" y="6090927"/>
              <a:ext cx="2415878" cy="302522"/>
              <a:chOff x="6043493" y="5567739"/>
              <a:chExt cx="2415878" cy="302522"/>
            </a:xfrm>
            <a:solidFill>
              <a:schemeClr val="bg2">
                <a:lumMod val="90000"/>
              </a:schemeClr>
            </a:solidFill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6043493" y="5710977"/>
                <a:ext cx="52307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/>
              <p:cNvSpPr txBox="1"/>
              <p:nvPr/>
            </p:nvSpPr>
            <p:spPr>
              <a:xfrm>
                <a:off x="6687198" y="5567739"/>
                <a:ext cx="1772173" cy="30252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Agent task callbacks</a:t>
                </a: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3378503" y="5721593"/>
              <a:ext cx="2217927" cy="7058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Agent calls to BIG-IP®;</a:t>
              </a:r>
            </a:p>
            <a:p>
              <a:r>
                <a:rPr lang="en-US" sz="1200" dirty="0" smtClean="0"/>
                <a:t>color indicates agent-environment affinity</a:t>
              </a: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2855433" y="5918343"/>
              <a:ext cx="523070" cy="252834"/>
              <a:chOff x="2519881" y="4709406"/>
              <a:chExt cx="523070" cy="252834"/>
            </a:xfrm>
          </p:grpSpPr>
          <p:cxnSp>
            <p:nvCxnSpPr>
              <p:cNvPr id="243" name="Straight Connector 242"/>
              <p:cNvCxnSpPr/>
              <p:nvPr/>
            </p:nvCxnSpPr>
            <p:spPr>
              <a:xfrm>
                <a:off x="2519881" y="4962240"/>
                <a:ext cx="523070" cy="0"/>
              </a:xfrm>
              <a:prstGeom prst="line">
                <a:avLst/>
              </a:prstGeom>
              <a:solidFill>
                <a:srgbClr val="DDD9C3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519881" y="4709406"/>
                <a:ext cx="523070" cy="0"/>
              </a:xfrm>
              <a:prstGeom prst="line">
                <a:avLst/>
              </a:prstGeom>
              <a:solidFill>
                <a:srgbClr val="DDD9C3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519881" y="4841325"/>
                <a:ext cx="523070" cy="0"/>
              </a:xfrm>
              <a:prstGeom prst="line">
                <a:avLst/>
              </a:prstGeom>
              <a:solidFill>
                <a:srgbClr val="DDD9C3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3" name="Elbow Connector 262"/>
          <p:cNvCxnSpPr>
            <a:stCxn id="18" idx="1"/>
            <a:endCxn id="230" idx="1"/>
          </p:cNvCxnSpPr>
          <p:nvPr/>
        </p:nvCxnSpPr>
        <p:spPr>
          <a:xfrm rot="10800000" flipH="1" flipV="1">
            <a:off x="606890" y="1318506"/>
            <a:ext cx="3540511" cy="2778663"/>
          </a:xfrm>
          <a:prstGeom prst="bentConnector3">
            <a:avLst>
              <a:gd name="adj1" fmla="val -913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endCxn id="230" idx="3"/>
          </p:cNvCxnSpPr>
          <p:nvPr/>
        </p:nvCxnSpPr>
        <p:spPr>
          <a:xfrm rot="10800000" flipV="1">
            <a:off x="5767280" y="1318505"/>
            <a:ext cx="2905187" cy="2778664"/>
          </a:xfrm>
          <a:prstGeom prst="bentConnector3">
            <a:avLst>
              <a:gd name="adj1" fmla="val 41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450186" y="3785249"/>
            <a:ext cx="2796283" cy="828687"/>
            <a:chOff x="6051913" y="3432007"/>
            <a:chExt cx="2796283" cy="828686"/>
          </a:xfrm>
          <a:solidFill>
            <a:srgbClr val="DDD9C3"/>
          </a:solidFill>
        </p:grpSpPr>
        <p:sp>
          <p:nvSpPr>
            <p:cNvPr id="73" name="Rectangle 72"/>
            <p:cNvSpPr/>
            <p:nvPr/>
          </p:nvSpPr>
          <p:spPr>
            <a:xfrm>
              <a:off x="6089031" y="3484170"/>
              <a:ext cx="2759165" cy="77652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51913" y="3432007"/>
              <a:ext cx="63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189753" y="3646848"/>
              <a:ext cx="2658443" cy="274813"/>
              <a:chOff x="6043493" y="5044543"/>
              <a:chExt cx="2658443" cy="254910"/>
            </a:xfrm>
            <a:grpFill/>
          </p:grpSpPr>
          <p:sp>
            <p:nvSpPr>
              <p:cNvPr id="79" name="TextBox 78"/>
              <p:cNvSpPr txBox="1"/>
              <p:nvPr/>
            </p:nvSpPr>
            <p:spPr>
              <a:xfrm>
                <a:off x="6687198" y="5044543"/>
                <a:ext cx="2014738" cy="25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iControl</a:t>
                </a:r>
                <a:r>
                  <a:rPr lang="en-US" sz="1200" dirty="0" smtClean="0"/>
                  <a:t>® REST API calls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6043493" y="5173012"/>
                <a:ext cx="567708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189753" y="3921653"/>
              <a:ext cx="2658443" cy="276999"/>
              <a:chOff x="6043493" y="5360450"/>
              <a:chExt cx="2658443" cy="256938"/>
            </a:xfrm>
            <a:grpFill/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043493" y="5488919"/>
                <a:ext cx="567708" cy="0"/>
              </a:xfrm>
              <a:prstGeom prst="line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6687198" y="5360450"/>
                <a:ext cx="2014738" cy="25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network/internet traffic</a:t>
                </a:r>
              </a:p>
            </p:txBody>
          </p:sp>
        </p:grpSp>
      </p:grpSp>
      <p:sp>
        <p:nvSpPr>
          <p:cNvPr id="88" name="Rounded Rectangle 87"/>
          <p:cNvSpPr>
            <a:spLocks noChangeAspect="1"/>
          </p:cNvSpPr>
          <p:nvPr/>
        </p:nvSpPr>
        <p:spPr>
          <a:xfrm>
            <a:off x="1195294" y="1083235"/>
            <a:ext cx="3608294" cy="3530701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Internet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67" y="1683886"/>
            <a:ext cx="1270208" cy="1267461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168" idx="3"/>
            <a:endCxn id="10" idx="1"/>
          </p:cNvCxnSpPr>
          <p:nvPr/>
        </p:nvCxnSpPr>
        <p:spPr>
          <a:xfrm>
            <a:off x="4430809" y="2317616"/>
            <a:ext cx="856558" cy="1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1401608" y="1305294"/>
            <a:ext cx="2225160" cy="950924"/>
            <a:chOff x="3641753" y="2053039"/>
            <a:chExt cx="2225160" cy="95092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641753" y="2053039"/>
              <a:ext cx="2225160" cy="950924"/>
              <a:chOff x="3951458" y="3468668"/>
              <a:chExt cx="1659146" cy="950924"/>
            </a:xfrm>
          </p:grpSpPr>
          <p:sp>
            <p:nvSpPr>
              <p:cNvPr id="129" name="Rounded Rectangle 128"/>
              <p:cNvSpPr>
                <a:spLocks noChangeAspect="1"/>
              </p:cNvSpPr>
              <p:nvPr/>
            </p:nvSpPr>
            <p:spPr>
              <a:xfrm>
                <a:off x="3951458" y="3468668"/>
                <a:ext cx="1659146" cy="757184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ounded Rectangle 127"/>
              <p:cNvSpPr>
                <a:spLocks noChangeAspect="1"/>
              </p:cNvSpPr>
              <p:nvPr/>
            </p:nvSpPr>
            <p:spPr>
              <a:xfrm>
                <a:off x="4205669" y="4110068"/>
                <a:ext cx="1150723" cy="309524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Neutron Controller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768312" y="2186840"/>
              <a:ext cx="1914948" cy="434267"/>
              <a:chOff x="3699921" y="2186840"/>
              <a:chExt cx="1914948" cy="434267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738336" y="2186840"/>
                <a:ext cx="876533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Agent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3699921" y="2187310"/>
                <a:ext cx="887798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Driver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1753659" y="2400089"/>
            <a:ext cx="1521058" cy="2101355"/>
            <a:chOff x="1418259" y="2255672"/>
            <a:chExt cx="1521058" cy="2101355"/>
          </a:xfrm>
        </p:grpSpPr>
        <p:grpSp>
          <p:nvGrpSpPr>
            <p:cNvPr id="105" name="Group 104"/>
            <p:cNvGrpSpPr/>
            <p:nvPr/>
          </p:nvGrpSpPr>
          <p:grpSpPr>
            <a:xfrm>
              <a:off x="1418259" y="2255672"/>
              <a:ext cx="1521058" cy="973561"/>
              <a:chOff x="1844066" y="3834252"/>
              <a:chExt cx="1521058" cy="973561"/>
            </a:xfrm>
          </p:grpSpPr>
          <p:sp>
            <p:nvSpPr>
              <p:cNvPr id="101" name="Rounded Rectangle 100"/>
              <p:cNvSpPr>
                <a:spLocks noChangeAspect="1"/>
              </p:cNvSpPr>
              <p:nvPr/>
            </p:nvSpPr>
            <p:spPr>
              <a:xfrm>
                <a:off x="1844066" y="3834252"/>
                <a:ext cx="1521058" cy="83561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1981051" y="4533882"/>
                <a:ext cx="1259303" cy="273931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Compute Nodes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2009635" y="3993733"/>
                <a:ext cx="1189920" cy="434566"/>
                <a:chOff x="1935244" y="3927461"/>
                <a:chExt cx="1189920" cy="434566"/>
              </a:xfrm>
            </p:grpSpPr>
            <p:pic>
              <p:nvPicPr>
                <p:cNvPr id="17" name="Picture 16" descr="Servers (3) horizontal.em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5244" y="3927461"/>
                  <a:ext cx="538295" cy="434566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Servers (3) horizontal.emf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6869" y="3927461"/>
                  <a:ext cx="538295" cy="4345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5" name="Group 154"/>
            <p:cNvGrpSpPr/>
            <p:nvPr/>
          </p:nvGrpSpPr>
          <p:grpSpPr>
            <a:xfrm>
              <a:off x="1748929" y="3327774"/>
              <a:ext cx="859719" cy="1029253"/>
              <a:chOff x="3410434" y="2679556"/>
              <a:chExt cx="669632" cy="801476"/>
            </a:xfrm>
          </p:grpSpPr>
          <p:sp>
            <p:nvSpPr>
              <p:cNvPr id="156" name="Freeform 19"/>
              <p:cNvSpPr>
                <a:spLocks noEditPoints="1"/>
              </p:cNvSpPr>
              <p:nvPr/>
            </p:nvSpPr>
            <p:spPr bwMode="auto">
              <a:xfrm>
                <a:off x="3527670" y="2679556"/>
                <a:ext cx="434897" cy="464634"/>
              </a:xfrm>
              <a:custGeom>
                <a:avLst/>
                <a:gdLst>
                  <a:gd name="T0" fmla="*/ 206 w 412"/>
                  <a:gd name="T1" fmla="*/ 0 h 441"/>
                  <a:gd name="T2" fmla="*/ 0 w 412"/>
                  <a:gd name="T3" fmla="*/ 82 h 441"/>
                  <a:gd name="T4" fmla="*/ 0 w 412"/>
                  <a:gd name="T5" fmla="*/ 361 h 441"/>
                  <a:gd name="T6" fmla="*/ 0 w 412"/>
                  <a:gd name="T7" fmla="*/ 361 h 441"/>
                  <a:gd name="T8" fmla="*/ 206 w 412"/>
                  <a:gd name="T9" fmla="*/ 441 h 441"/>
                  <a:gd name="T10" fmla="*/ 411 w 412"/>
                  <a:gd name="T11" fmla="*/ 361 h 441"/>
                  <a:gd name="T12" fmla="*/ 412 w 412"/>
                  <a:gd name="T13" fmla="*/ 361 h 441"/>
                  <a:gd name="T14" fmla="*/ 412 w 412"/>
                  <a:gd name="T15" fmla="*/ 82 h 441"/>
                  <a:gd name="T16" fmla="*/ 206 w 412"/>
                  <a:gd name="T17" fmla="*/ 0 h 441"/>
                  <a:gd name="T18" fmla="*/ 381 w 412"/>
                  <a:gd name="T19" fmla="*/ 320 h 441"/>
                  <a:gd name="T20" fmla="*/ 206 w 412"/>
                  <a:gd name="T21" fmla="*/ 357 h 441"/>
                  <a:gd name="T22" fmla="*/ 30 w 412"/>
                  <a:gd name="T23" fmla="*/ 320 h 441"/>
                  <a:gd name="T24" fmla="*/ 25 w 412"/>
                  <a:gd name="T25" fmla="*/ 303 h 441"/>
                  <a:gd name="T26" fmla="*/ 42 w 412"/>
                  <a:gd name="T27" fmla="*/ 299 h 441"/>
                  <a:gd name="T28" fmla="*/ 206 w 412"/>
                  <a:gd name="T29" fmla="*/ 333 h 441"/>
                  <a:gd name="T30" fmla="*/ 369 w 412"/>
                  <a:gd name="T31" fmla="*/ 299 h 441"/>
                  <a:gd name="T32" fmla="*/ 386 w 412"/>
                  <a:gd name="T33" fmla="*/ 303 h 441"/>
                  <a:gd name="T34" fmla="*/ 381 w 412"/>
                  <a:gd name="T35" fmla="*/ 320 h 441"/>
                  <a:gd name="T36" fmla="*/ 381 w 412"/>
                  <a:gd name="T37" fmla="*/ 223 h 441"/>
                  <a:gd name="T38" fmla="*/ 206 w 412"/>
                  <a:gd name="T39" fmla="*/ 260 h 441"/>
                  <a:gd name="T40" fmla="*/ 30 w 412"/>
                  <a:gd name="T41" fmla="*/ 223 h 441"/>
                  <a:gd name="T42" fmla="*/ 25 w 412"/>
                  <a:gd name="T43" fmla="*/ 207 h 441"/>
                  <a:gd name="T44" fmla="*/ 42 w 412"/>
                  <a:gd name="T45" fmla="*/ 202 h 441"/>
                  <a:gd name="T46" fmla="*/ 206 w 412"/>
                  <a:gd name="T47" fmla="*/ 236 h 441"/>
                  <a:gd name="T48" fmla="*/ 369 w 412"/>
                  <a:gd name="T49" fmla="*/ 202 h 441"/>
                  <a:gd name="T50" fmla="*/ 386 w 412"/>
                  <a:gd name="T51" fmla="*/ 207 h 441"/>
                  <a:gd name="T52" fmla="*/ 381 w 412"/>
                  <a:gd name="T53" fmla="*/ 223 h 441"/>
                  <a:gd name="T54" fmla="*/ 381 w 412"/>
                  <a:gd name="T55" fmla="*/ 126 h 441"/>
                  <a:gd name="T56" fmla="*/ 206 w 412"/>
                  <a:gd name="T57" fmla="*/ 164 h 441"/>
                  <a:gd name="T58" fmla="*/ 30 w 412"/>
                  <a:gd name="T59" fmla="*/ 126 h 441"/>
                  <a:gd name="T60" fmla="*/ 25 w 412"/>
                  <a:gd name="T61" fmla="*/ 110 h 441"/>
                  <a:gd name="T62" fmla="*/ 42 w 412"/>
                  <a:gd name="T63" fmla="*/ 106 h 441"/>
                  <a:gd name="T64" fmla="*/ 206 w 412"/>
                  <a:gd name="T65" fmla="*/ 140 h 441"/>
                  <a:gd name="T66" fmla="*/ 369 w 412"/>
                  <a:gd name="T67" fmla="*/ 106 h 441"/>
                  <a:gd name="T68" fmla="*/ 386 w 412"/>
                  <a:gd name="T69" fmla="*/ 110 h 441"/>
                  <a:gd name="T70" fmla="*/ 381 w 412"/>
                  <a:gd name="T71" fmla="*/ 12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2" h="441">
                    <a:moveTo>
                      <a:pt x="206" y="0"/>
                    </a:moveTo>
                    <a:cubicBezTo>
                      <a:pt x="92" y="0"/>
                      <a:pt x="0" y="37"/>
                      <a:pt x="0" y="82"/>
                    </a:cubicBezTo>
                    <a:cubicBezTo>
                      <a:pt x="0" y="82"/>
                      <a:pt x="0" y="361"/>
                      <a:pt x="0" y="361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1" y="406"/>
                      <a:pt x="93" y="441"/>
                      <a:pt x="206" y="441"/>
                    </a:cubicBezTo>
                    <a:cubicBezTo>
                      <a:pt x="318" y="441"/>
                      <a:pt x="410" y="406"/>
                      <a:pt x="411" y="361"/>
                    </a:cubicBezTo>
                    <a:cubicBezTo>
                      <a:pt x="412" y="361"/>
                      <a:pt x="412" y="361"/>
                      <a:pt x="412" y="361"/>
                    </a:cubicBezTo>
                    <a:cubicBezTo>
                      <a:pt x="412" y="361"/>
                      <a:pt x="412" y="82"/>
                      <a:pt x="412" y="82"/>
                    </a:cubicBezTo>
                    <a:cubicBezTo>
                      <a:pt x="412" y="37"/>
                      <a:pt x="319" y="0"/>
                      <a:pt x="206" y="0"/>
                    </a:cubicBezTo>
                    <a:close/>
                    <a:moveTo>
                      <a:pt x="381" y="320"/>
                    </a:moveTo>
                    <a:cubicBezTo>
                      <a:pt x="341" y="343"/>
                      <a:pt x="276" y="357"/>
                      <a:pt x="206" y="357"/>
                    </a:cubicBezTo>
                    <a:cubicBezTo>
                      <a:pt x="136" y="357"/>
                      <a:pt x="70" y="343"/>
                      <a:pt x="30" y="320"/>
                    </a:cubicBezTo>
                    <a:cubicBezTo>
                      <a:pt x="24" y="316"/>
                      <a:pt x="22" y="309"/>
                      <a:pt x="25" y="303"/>
                    </a:cubicBezTo>
                    <a:cubicBezTo>
                      <a:pt x="29" y="297"/>
                      <a:pt x="36" y="295"/>
                      <a:pt x="42" y="299"/>
                    </a:cubicBezTo>
                    <a:cubicBezTo>
                      <a:pt x="78" y="320"/>
                      <a:pt x="140" y="333"/>
                      <a:pt x="206" y="333"/>
                    </a:cubicBezTo>
                    <a:cubicBezTo>
                      <a:pt x="272" y="333"/>
                      <a:pt x="333" y="320"/>
                      <a:pt x="369" y="299"/>
                    </a:cubicBezTo>
                    <a:cubicBezTo>
                      <a:pt x="375" y="295"/>
                      <a:pt x="382" y="297"/>
                      <a:pt x="386" y="303"/>
                    </a:cubicBezTo>
                    <a:cubicBezTo>
                      <a:pt x="389" y="309"/>
                      <a:pt x="387" y="316"/>
                      <a:pt x="381" y="320"/>
                    </a:cubicBezTo>
                    <a:close/>
                    <a:moveTo>
                      <a:pt x="381" y="223"/>
                    </a:moveTo>
                    <a:cubicBezTo>
                      <a:pt x="341" y="246"/>
                      <a:pt x="276" y="260"/>
                      <a:pt x="206" y="260"/>
                    </a:cubicBezTo>
                    <a:cubicBezTo>
                      <a:pt x="136" y="260"/>
                      <a:pt x="70" y="246"/>
                      <a:pt x="30" y="223"/>
                    </a:cubicBezTo>
                    <a:cubicBezTo>
                      <a:pt x="24" y="220"/>
                      <a:pt x="22" y="212"/>
                      <a:pt x="25" y="207"/>
                    </a:cubicBezTo>
                    <a:cubicBezTo>
                      <a:pt x="29" y="201"/>
                      <a:pt x="36" y="199"/>
                      <a:pt x="42" y="202"/>
                    </a:cubicBezTo>
                    <a:cubicBezTo>
                      <a:pt x="78" y="224"/>
                      <a:pt x="140" y="236"/>
                      <a:pt x="206" y="236"/>
                    </a:cubicBezTo>
                    <a:cubicBezTo>
                      <a:pt x="272" y="236"/>
                      <a:pt x="333" y="224"/>
                      <a:pt x="369" y="202"/>
                    </a:cubicBezTo>
                    <a:cubicBezTo>
                      <a:pt x="375" y="199"/>
                      <a:pt x="382" y="201"/>
                      <a:pt x="386" y="207"/>
                    </a:cubicBezTo>
                    <a:cubicBezTo>
                      <a:pt x="389" y="212"/>
                      <a:pt x="387" y="220"/>
                      <a:pt x="381" y="223"/>
                    </a:cubicBezTo>
                    <a:close/>
                    <a:moveTo>
                      <a:pt x="381" y="126"/>
                    </a:moveTo>
                    <a:cubicBezTo>
                      <a:pt x="341" y="150"/>
                      <a:pt x="276" y="164"/>
                      <a:pt x="206" y="164"/>
                    </a:cubicBezTo>
                    <a:cubicBezTo>
                      <a:pt x="136" y="164"/>
                      <a:pt x="70" y="150"/>
                      <a:pt x="30" y="126"/>
                    </a:cubicBezTo>
                    <a:cubicBezTo>
                      <a:pt x="24" y="123"/>
                      <a:pt x="22" y="116"/>
                      <a:pt x="25" y="110"/>
                    </a:cubicBezTo>
                    <a:cubicBezTo>
                      <a:pt x="29" y="104"/>
                      <a:pt x="36" y="102"/>
                      <a:pt x="42" y="106"/>
                    </a:cubicBezTo>
                    <a:cubicBezTo>
                      <a:pt x="78" y="127"/>
                      <a:pt x="140" y="140"/>
                      <a:pt x="206" y="140"/>
                    </a:cubicBezTo>
                    <a:cubicBezTo>
                      <a:pt x="272" y="140"/>
                      <a:pt x="333" y="127"/>
                      <a:pt x="369" y="106"/>
                    </a:cubicBezTo>
                    <a:cubicBezTo>
                      <a:pt x="375" y="102"/>
                      <a:pt x="382" y="104"/>
                      <a:pt x="386" y="110"/>
                    </a:cubicBezTo>
                    <a:cubicBezTo>
                      <a:pt x="389" y="116"/>
                      <a:pt x="387" y="123"/>
                      <a:pt x="381" y="12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410434" y="3147899"/>
                <a:ext cx="669632" cy="33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Neutron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Database</a:t>
                </a:r>
                <a:endParaRPr lang="en-US" sz="1200" dirty="0">
                  <a:latin typeface="Franklin Gothic Book"/>
                  <a:cs typeface="Franklin Gothic Book"/>
                </a:endParaRPr>
              </a:p>
            </p:txBody>
          </p:sp>
        </p:grpSp>
      </p:grpSp>
      <p:sp>
        <p:nvSpPr>
          <p:cNvPr id="159" name="Freeform 53"/>
          <p:cNvSpPr>
            <a:spLocks/>
          </p:cNvSpPr>
          <p:nvPr/>
        </p:nvSpPr>
        <p:spPr bwMode="auto">
          <a:xfrm>
            <a:off x="3660357" y="3637008"/>
            <a:ext cx="1508716" cy="1003164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pic>
        <p:nvPicPr>
          <p:cNvPr id="168" name="Picture 167" descr="Router.emf"/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91" y="2029057"/>
            <a:ext cx="577118" cy="57711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74" name="Straight Arrow Connector 173"/>
          <p:cNvCxnSpPr/>
          <p:nvPr/>
        </p:nvCxnSpPr>
        <p:spPr>
          <a:xfrm rot="5400000">
            <a:off x="3056838" y="2176384"/>
            <a:ext cx="60604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148722" y="2499945"/>
            <a:ext cx="541423" cy="540149"/>
            <a:chOff x="3836988" y="2997200"/>
            <a:chExt cx="490538" cy="488950"/>
          </a:xfrm>
        </p:grpSpPr>
        <p:sp>
          <p:nvSpPr>
            <p:cNvPr id="93" name="Freeform 113"/>
            <p:cNvSpPr>
              <a:spLocks/>
            </p:cNvSpPr>
            <p:nvPr/>
          </p:nvSpPr>
          <p:spPr bwMode="auto">
            <a:xfrm>
              <a:off x="3836988" y="2997200"/>
              <a:ext cx="490538" cy="488950"/>
            </a:xfrm>
            <a:custGeom>
              <a:avLst/>
              <a:gdLst>
                <a:gd name="T0" fmla="*/ 544 w 544"/>
                <a:gd name="T1" fmla="*/ 485 h 544"/>
                <a:gd name="T2" fmla="*/ 477 w 544"/>
                <a:gd name="T3" fmla="*/ 544 h 544"/>
                <a:gd name="T4" fmla="*/ 69 w 544"/>
                <a:gd name="T5" fmla="*/ 544 h 544"/>
                <a:gd name="T6" fmla="*/ 0 w 544"/>
                <a:gd name="T7" fmla="*/ 485 h 544"/>
                <a:gd name="T8" fmla="*/ 0 w 544"/>
                <a:gd name="T9" fmla="*/ 77 h 544"/>
                <a:gd name="T10" fmla="*/ 69 w 544"/>
                <a:gd name="T11" fmla="*/ 0 h 544"/>
                <a:gd name="T12" fmla="*/ 477 w 544"/>
                <a:gd name="T13" fmla="*/ 0 h 544"/>
                <a:gd name="T14" fmla="*/ 544 w 544"/>
                <a:gd name="T15" fmla="*/ 77 h 544"/>
                <a:gd name="T16" fmla="*/ 544 w 544"/>
                <a:gd name="T17" fmla="*/ 485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544" y="485"/>
                  </a:moveTo>
                  <a:cubicBezTo>
                    <a:pt x="544" y="522"/>
                    <a:pt x="514" y="544"/>
                    <a:pt x="477" y="544"/>
                  </a:cubicBezTo>
                  <a:cubicBezTo>
                    <a:pt x="69" y="544"/>
                    <a:pt x="69" y="544"/>
                    <a:pt x="69" y="544"/>
                  </a:cubicBezTo>
                  <a:cubicBezTo>
                    <a:pt x="31" y="544"/>
                    <a:pt x="0" y="522"/>
                    <a:pt x="0" y="48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9"/>
                    <a:pt x="31" y="0"/>
                    <a:pt x="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514" y="0"/>
                    <a:pt x="544" y="39"/>
                    <a:pt x="544" y="77"/>
                  </a:cubicBezTo>
                  <a:lnTo>
                    <a:pt x="544" y="485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4" name="Freeform 114"/>
            <p:cNvSpPr>
              <a:spLocks/>
            </p:cNvSpPr>
            <p:nvPr/>
          </p:nvSpPr>
          <p:spPr bwMode="auto">
            <a:xfrm>
              <a:off x="3863975" y="3303588"/>
              <a:ext cx="436563" cy="155575"/>
            </a:xfrm>
            <a:custGeom>
              <a:avLst/>
              <a:gdLst>
                <a:gd name="T0" fmla="*/ 485 w 485"/>
                <a:gd name="T1" fmla="*/ 135 h 173"/>
                <a:gd name="T2" fmla="*/ 447 w 485"/>
                <a:gd name="T3" fmla="*/ 173 h 173"/>
                <a:gd name="T4" fmla="*/ 38 w 485"/>
                <a:gd name="T5" fmla="*/ 173 h 173"/>
                <a:gd name="T6" fmla="*/ 0 w 485"/>
                <a:gd name="T7" fmla="*/ 135 h 173"/>
                <a:gd name="T8" fmla="*/ 0 w 485"/>
                <a:gd name="T9" fmla="*/ 39 h 173"/>
                <a:gd name="T10" fmla="*/ 38 w 485"/>
                <a:gd name="T11" fmla="*/ 0 h 173"/>
                <a:gd name="T12" fmla="*/ 447 w 485"/>
                <a:gd name="T13" fmla="*/ 0 h 173"/>
                <a:gd name="T14" fmla="*/ 485 w 485"/>
                <a:gd name="T15" fmla="*/ 39 h 173"/>
                <a:gd name="T16" fmla="*/ 485 w 485"/>
                <a:gd name="T17" fmla="*/ 1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73">
                  <a:moveTo>
                    <a:pt x="485" y="135"/>
                  </a:moveTo>
                  <a:cubicBezTo>
                    <a:pt x="485" y="156"/>
                    <a:pt x="468" y="173"/>
                    <a:pt x="447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17" y="173"/>
                    <a:pt x="0" y="156"/>
                    <a:pt x="0" y="1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8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8" y="0"/>
                    <a:pt x="485" y="18"/>
                    <a:pt x="485" y="39"/>
                  </a:cubicBezTo>
                  <a:lnTo>
                    <a:pt x="485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5" name="Freeform 115"/>
            <p:cNvSpPr>
              <a:spLocks/>
            </p:cNvSpPr>
            <p:nvPr/>
          </p:nvSpPr>
          <p:spPr bwMode="auto">
            <a:xfrm>
              <a:off x="3968750" y="3121025"/>
              <a:ext cx="115888" cy="122237"/>
            </a:xfrm>
            <a:custGeom>
              <a:avLst/>
              <a:gdLst>
                <a:gd name="T0" fmla="*/ 48 w 73"/>
                <a:gd name="T1" fmla="*/ 77 h 77"/>
                <a:gd name="T2" fmla="*/ 25 w 73"/>
                <a:gd name="T3" fmla="*/ 77 h 77"/>
                <a:gd name="T4" fmla="*/ 0 w 73"/>
                <a:gd name="T5" fmla="*/ 0 h 77"/>
                <a:gd name="T6" fmla="*/ 22 w 73"/>
                <a:gd name="T7" fmla="*/ 0 h 77"/>
                <a:gd name="T8" fmla="*/ 37 w 73"/>
                <a:gd name="T9" fmla="*/ 57 h 77"/>
                <a:gd name="T10" fmla="*/ 37 w 73"/>
                <a:gd name="T11" fmla="*/ 57 h 77"/>
                <a:gd name="T12" fmla="*/ 52 w 73"/>
                <a:gd name="T13" fmla="*/ 0 h 77"/>
                <a:gd name="T14" fmla="*/ 73 w 73"/>
                <a:gd name="T15" fmla="*/ 0 h 77"/>
                <a:gd name="T16" fmla="*/ 48 w 73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7">
                  <a:moveTo>
                    <a:pt x="48" y="77"/>
                  </a:moveTo>
                  <a:lnTo>
                    <a:pt x="25" y="77"/>
                  </a:lnTo>
                  <a:lnTo>
                    <a:pt x="0" y="0"/>
                  </a:lnTo>
                  <a:lnTo>
                    <a:pt x="22" y="0"/>
                  </a:lnTo>
                  <a:lnTo>
                    <a:pt x="37" y="57"/>
                  </a:lnTo>
                  <a:lnTo>
                    <a:pt x="37" y="57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4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6" name="Freeform 116"/>
            <p:cNvSpPr>
              <a:spLocks/>
            </p:cNvSpPr>
            <p:nvPr/>
          </p:nvSpPr>
          <p:spPr bwMode="auto">
            <a:xfrm>
              <a:off x="4086225" y="3121025"/>
              <a:ext cx="100013" cy="122237"/>
            </a:xfrm>
            <a:custGeom>
              <a:avLst/>
              <a:gdLst>
                <a:gd name="T0" fmla="*/ 0 w 63"/>
                <a:gd name="T1" fmla="*/ 0 h 77"/>
                <a:gd name="T2" fmla="*/ 62 w 63"/>
                <a:gd name="T3" fmla="*/ 0 h 77"/>
                <a:gd name="T4" fmla="*/ 62 w 63"/>
                <a:gd name="T5" fmla="*/ 16 h 77"/>
                <a:gd name="T6" fmla="*/ 20 w 63"/>
                <a:gd name="T7" fmla="*/ 16 h 77"/>
                <a:gd name="T8" fmla="*/ 20 w 63"/>
                <a:gd name="T9" fmla="*/ 29 h 77"/>
                <a:gd name="T10" fmla="*/ 58 w 63"/>
                <a:gd name="T11" fmla="*/ 29 h 77"/>
                <a:gd name="T12" fmla="*/ 58 w 63"/>
                <a:gd name="T13" fmla="*/ 45 h 77"/>
                <a:gd name="T14" fmla="*/ 20 w 63"/>
                <a:gd name="T15" fmla="*/ 45 h 77"/>
                <a:gd name="T16" fmla="*/ 20 w 63"/>
                <a:gd name="T17" fmla="*/ 60 h 77"/>
                <a:gd name="T18" fmla="*/ 63 w 63"/>
                <a:gd name="T19" fmla="*/ 60 h 77"/>
                <a:gd name="T20" fmla="*/ 63 w 63"/>
                <a:gd name="T21" fmla="*/ 77 h 77"/>
                <a:gd name="T22" fmla="*/ 0 w 63"/>
                <a:gd name="T23" fmla="*/ 77 h 77"/>
                <a:gd name="T24" fmla="*/ 0 w 6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7">
                  <a:moveTo>
                    <a:pt x="0" y="0"/>
                  </a:moveTo>
                  <a:lnTo>
                    <a:pt x="62" y="0"/>
                  </a:lnTo>
                  <a:lnTo>
                    <a:pt x="62" y="16"/>
                  </a:lnTo>
                  <a:lnTo>
                    <a:pt x="20" y="16"/>
                  </a:lnTo>
                  <a:lnTo>
                    <a:pt x="20" y="29"/>
                  </a:lnTo>
                  <a:lnTo>
                    <a:pt x="58" y="29"/>
                  </a:lnTo>
                  <a:lnTo>
                    <a:pt x="58" y="45"/>
                  </a:lnTo>
                  <a:lnTo>
                    <a:pt x="20" y="45"/>
                  </a:lnTo>
                  <a:lnTo>
                    <a:pt x="20" y="60"/>
                  </a:lnTo>
                  <a:lnTo>
                    <a:pt x="63" y="60"/>
                  </a:lnTo>
                  <a:lnTo>
                    <a:pt x="63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7" name="Freeform 117"/>
            <p:cNvSpPr>
              <a:spLocks/>
            </p:cNvSpPr>
            <p:nvPr/>
          </p:nvSpPr>
          <p:spPr bwMode="auto">
            <a:xfrm>
              <a:off x="3940175" y="3327400"/>
              <a:ext cx="76200" cy="109537"/>
            </a:xfrm>
            <a:custGeom>
              <a:avLst/>
              <a:gdLst>
                <a:gd name="T0" fmla="*/ 0 w 48"/>
                <a:gd name="T1" fmla="*/ 0 h 69"/>
                <a:gd name="T2" fmla="*/ 15 w 48"/>
                <a:gd name="T3" fmla="*/ 0 h 69"/>
                <a:gd name="T4" fmla="*/ 15 w 48"/>
                <a:gd name="T5" fmla="*/ 57 h 69"/>
                <a:gd name="T6" fmla="*/ 48 w 48"/>
                <a:gd name="T7" fmla="*/ 57 h 69"/>
                <a:gd name="T8" fmla="*/ 48 w 48"/>
                <a:gd name="T9" fmla="*/ 69 h 69"/>
                <a:gd name="T10" fmla="*/ 0 w 48"/>
                <a:gd name="T11" fmla="*/ 69 h 69"/>
                <a:gd name="T12" fmla="*/ 0 w 48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9">
                  <a:moveTo>
                    <a:pt x="0" y="0"/>
                  </a:moveTo>
                  <a:lnTo>
                    <a:pt x="15" y="0"/>
                  </a:lnTo>
                  <a:lnTo>
                    <a:pt x="15" y="57"/>
                  </a:lnTo>
                  <a:lnTo>
                    <a:pt x="48" y="57"/>
                  </a:lnTo>
                  <a:lnTo>
                    <a:pt x="48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8" name="Freeform 118"/>
            <p:cNvSpPr>
              <a:spLocks/>
            </p:cNvSpPr>
            <p:nvPr/>
          </p:nvSpPr>
          <p:spPr bwMode="auto">
            <a:xfrm>
              <a:off x="4003675" y="3327400"/>
              <a:ext cx="90488" cy="109537"/>
            </a:xfrm>
            <a:custGeom>
              <a:avLst/>
              <a:gdLst>
                <a:gd name="T0" fmla="*/ 21 w 57"/>
                <a:gd name="T1" fmla="*/ 13 h 69"/>
                <a:gd name="T2" fmla="*/ 0 w 57"/>
                <a:gd name="T3" fmla="*/ 13 h 69"/>
                <a:gd name="T4" fmla="*/ 0 w 57"/>
                <a:gd name="T5" fmla="*/ 0 h 69"/>
                <a:gd name="T6" fmla="*/ 57 w 57"/>
                <a:gd name="T7" fmla="*/ 0 h 69"/>
                <a:gd name="T8" fmla="*/ 57 w 57"/>
                <a:gd name="T9" fmla="*/ 13 h 69"/>
                <a:gd name="T10" fmla="*/ 37 w 57"/>
                <a:gd name="T11" fmla="*/ 13 h 69"/>
                <a:gd name="T12" fmla="*/ 37 w 57"/>
                <a:gd name="T13" fmla="*/ 69 h 69"/>
                <a:gd name="T14" fmla="*/ 21 w 57"/>
                <a:gd name="T15" fmla="*/ 69 h 69"/>
                <a:gd name="T16" fmla="*/ 21 w 57"/>
                <a:gd name="T17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9">
                  <a:moveTo>
                    <a:pt x="21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"/>
                  </a:lnTo>
                  <a:lnTo>
                    <a:pt x="37" y="13"/>
                  </a:lnTo>
                  <a:lnTo>
                    <a:pt x="37" y="69"/>
                  </a:lnTo>
                  <a:lnTo>
                    <a:pt x="21" y="69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  <p:sp>
          <p:nvSpPr>
            <p:cNvPr id="99" name="Freeform 119"/>
            <p:cNvSpPr>
              <a:spLocks/>
            </p:cNvSpPr>
            <p:nvPr/>
          </p:nvSpPr>
          <p:spPr bwMode="auto">
            <a:xfrm>
              <a:off x="4106863" y="3327400"/>
              <a:ext cx="119063" cy="109537"/>
            </a:xfrm>
            <a:custGeom>
              <a:avLst/>
              <a:gdLst>
                <a:gd name="T0" fmla="*/ 0 w 75"/>
                <a:gd name="T1" fmla="*/ 0 h 69"/>
                <a:gd name="T2" fmla="*/ 22 w 75"/>
                <a:gd name="T3" fmla="*/ 0 h 69"/>
                <a:gd name="T4" fmla="*/ 37 w 75"/>
                <a:gd name="T5" fmla="*/ 48 h 69"/>
                <a:gd name="T6" fmla="*/ 38 w 75"/>
                <a:gd name="T7" fmla="*/ 48 h 69"/>
                <a:gd name="T8" fmla="*/ 53 w 75"/>
                <a:gd name="T9" fmla="*/ 0 h 69"/>
                <a:gd name="T10" fmla="*/ 75 w 75"/>
                <a:gd name="T11" fmla="*/ 0 h 69"/>
                <a:gd name="T12" fmla="*/ 75 w 75"/>
                <a:gd name="T13" fmla="*/ 69 h 69"/>
                <a:gd name="T14" fmla="*/ 60 w 75"/>
                <a:gd name="T15" fmla="*/ 69 h 69"/>
                <a:gd name="T16" fmla="*/ 60 w 75"/>
                <a:gd name="T17" fmla="*/ 20 h 69"/>
                <a:gd name="T18" fmla="*/ 60 w 75"/>
                <a:gd name="T19" fmla="*/ 20 h 69"/>
                <a:gd name="T20" fmla="*/ 43 w 75"/>
                <a:gd name="T21" fmla="*/ 69 h 69"/>
                <a:gd name="T22" fmla="*/ 32 w 75"/>
                <a:gd name="T23" fmla="*/ 69 h 69"/>
                <a:gd name="T24" fmla="*/ 15 w 75"/>
                <a:gd name="T25" fmla="*/ 21 h 69"/>
                <a:gd name="T26" fmla="*/ 14 w 75"/>
                <a:gd name="T27" fmla="*/ 21 h 69"/>
                <a:gd name="T28" fmla="*/ 14 w 75"/>
                <a:gd name="T29" fmla="*/ 69 h 69"/>
                <a:gd name="T30" fmla="*/ 0 w 75"/>
                <a:gd name="T31" fmla="*/ 69 h 69"/>
                <a:gd name="T32" fmla="*/ 0 w 75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22" y="0"/>
                  </a:lnTo>
                  <a:lnTo>
                    <a:pt x="37" y="48"/>
                  </a:lnTo>
                  <a:lnTo>
                    <a:pt x="38" y="48"/>
                  </a:lnTo>
                  <a:lnTo>
                    <a:pt x="53" y="0"/>
                  </a:lnTo>
                  <a:lnTo>
                    <a:pt x="75" y="0"/>
                  </a:lnTo>
                  <a:lnTo>
                    <a:pt x="75" y="69"/>
                  </a:lnTo>
                  <a:lnTo>
                    <a:pt x="60" y="69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43" y="69"/>
                  </a:lnTo>
                  <a:lnTo>
                    <a:pt x="32" y="69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/>
            </a:p>
          </p:txBody>
        </p:sp>
      </p:grpSp>
      <p:cxnSp>
        <p:nvCxnSpPr>
          <p:cNvPr id="208" name="Elbow Connector 207"/>
          <p:cNvCxnSpPr>
            <a:stCxn id="129" idx="3"/>
            <a:endCxn id="168" idx="0"/>
          </p:cNvCxnSpPr>
          <p:nvPr/>
        </p:nvCxnSpPr>
        <p:spPr>
          <a:xfrm>
            <a:off x="3626768" y="1683886"/>
            <a:ext cx="515482" cy="345171"/>
          </a:xfrm>
          <a:prstGeom prst="bentConnector2">
            <a:avLst/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68" idx="2"/>
            <a:endCxn id="93" idx="0"/>
          </p:cNvCxnSpPr>
          <p:nvPr/>
        </p:nvCxnSpPr>
        <p:spPr>
          <a:xfrm rot="5400000">
            <a:off x="3728530" y="2567791"/>
            <a:ext cx="375337" cy="452105"/>
          </a:xfrm>
          <a:prstGeom prst="bentConnector2">
            <a:avLst/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1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>
            <a:spLocks noChangeAspect="1"/>
          </p:cNvSpPr>
          <p:nvPr/>
        </p:nvSpPr>
        <p:spPr>
          <a:xfrm>
            <a:off x="975278" y="291929"/>
            <a:ext cx="3414483" cy="3674445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Internet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33" y="1369936"/>
            <a:ext cx="1126769" cy="1124332"/>
          </a:xfrm>
          <a:prstGeom prst="rect">
            <a:avLst/>
          </a:prstGeom>
        </p:spPr>
      </p:pic>
      <p:pic>
        <p:nvPicPr>
          <p:cNvPr id="49" name="Picture 48" descr="Router.emf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69" y="1749645"/>
            <a:ext cx="364915" cy="36491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2" name="Group 51"/>
          <p:cNvGrpSpPr/>
          <p:nvPr/>
        </p:nvGrpSpPr>
        <p:grpSpPr>
          <a:xfrm>
            <a:off x="1556369" y="657732"/>
            <a:ext cx="2225160" cy="950924"/>
            <a:chOff x="3641753" y="2053039"/>
            <a:chExt cx="2225160" cy="950924"/>
          </a:xfrm>
        </p:grpSpPr>
        <p:grpSp>
          <p:nvGrpSpPr>
            <p:cNvPr id="68" name="Group 67"/>
            <p:cNvGrpSpPr/>
            <p:nvPr/>
          </p:nvGrpSpPr>
          <p:grpSpPr>
            <a:xfrm>
              <a:off x="3641753" y="2053039"/>
              <a:ext cx="2225160" cy="950924"/>
              <a:chOff x="3951458" y="3468668"/>
              <a:chExt cx="1659146" cy="950924"/>
            </a:xfrm>
          </p:grpSpPr>
          <p:sp>
            <p:nvSpPr>
              <p:cNvPr id="72" name="Rounded Rectangle 71"/>
              <p:cNvSpPr>
                <a:spLocks noChangeAspect="1"/>
              </p:cNvSpPr>
              <p:nvPr/>
            </p:nvSpPr>
            <p:spPr>
              <a:xfrm>
                <a:off x="3951458" y="3468668"/>
                <a:ext cx="1659146" cy="757184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72"/>
              <p:cNvSpPr>
                <a:spLocks noChangeAspect="1"/>
              </p:cNvSpPr>
              <p:nvPr/>
            </p:nvSpPr>
            <p:spPr>
              <a:xfrm>
                <a:off x="4205669" y="4110068"/>
                <a:ext cx="1150723" cy="309524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Neutron Controller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768312" y="2186840"/>
              <a:ext cx="1914948" cy="434267"/>
              <a:chOff x="3699921" y="2186840"/>
              <a:chExt cx="1914948" cy="434267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738336" y="2186840"/>
                <a:ext cx="876533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Agent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699921" y="2187310"/>
                <a:ext cx="887798" cy="433797"/>
              </a:xfrm>
              <a:prstGeom prst="roundRect">
                <a:avLst/>
              </a:prstGeom>
              <a:solidFill>
                <a:srgbClr val="005189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F5 LBaaS</a:t>
                </a:r>
              </a:p>
              <a:p>
                <a:pPr algn="ctr"/>
                <a:r>
                  <a:rPr lang="en-US" sz="1100" dirty="0" smtClean="0">
                    <a:latin typeface="Franklin Gothic Medium"/>
                    <a:cs typeface="Franklin Gothic Medium"/>
                  </a:rPr>
                  <a:t>Driver</a:t>
                </a:r>
                <a:endParaRPr lang="en-US" sz="1100" dirty="0">
                  <a:latin typeface="Franklin Gothic Medium"/>
                  <a:cs typeface="Franklin Gothic Medium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46761" y="1728179"/>
            <a:ext cx="2844377" cy="973561"/>
            <a:chOff x="1844065" y="3834252"/>
            <a:chExt cx="2844377" cy="973561"/>
          </a:xfrm>
        </p:grpSpPr>
        <p:sp>
          <p:nvSpPr>
            <p:cNvPr id="63" name="Rounded Rectangle 62"/>
            <p:cNvSpPr>
              <a:spLocks noChangeAspect="1"/>
            </p:cNvSpPr>
            <p:nvPr/>
          </p:nvSpPr>
          <p:spPr>
            <a:xfrm>
              <a:off x="1844065" y="3834252"/>
              <a:ext cx="2844377" cy="835617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>
              <a:spLocks noChangeAspect="1"/>
            </p:cNvSpPr>
            <p:nvPr/>
          </p:nvSpPr>
          <p:spPr>
            <a:xfrm>
              <a:off x="2636602" y="4533882"/>
              <a:ext cx="1259303" cy="273931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Compute Nodes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239090" y="2911447"/>
            <a:ext cx="859719" cy="1029253"/>
            <a:chOff x="3410434" y="2679556"/>
            <a:chExt cx="669632" cy="801476"/>
          </a:xfrm>
        </p:grpSpPr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3527670" y="2679556"/>
              <a:ext cx="434897" cy="464634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sp>
        <p:nvSpPr>
          <p:cNvPr id="54" name="Freeform 53"/>
          <p:cNvSpPr>
            <a:spLocks/>
          </p:cNvSpPr>
          <p:nvPr/>
        </p:nvSpPr>
        <p:spPr bwMode="auto">
          <a:xfrm>
            <a:off x="236836" y="2963210"/>
            <a:ext cx="1508716" cy="1003164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424145" y="1930249"/>
            <a:ext cx="406324" cy="3707"/>
          </a:xfrm>
          <a:prstGeom prst="line">
            <a:avLst/>
          </a:prstGeom>
          <a:ln w="22225">
            <a:solidFill>
              <a:srgbClr val="A6A6A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195384" y="1932102"/>
            <a:ext cx="427549" cy="0"/>
          </a:xfrm>
          <a:prstGeom prst="line">
            <a:avLst/>
          </a:prstGeom>
          <a:ln w="22225">
            <a:solidFill>
              <a:srgbClr val="A6A6A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17612" y="1951723"/>
            <a:ext cx="3794648" cy="4781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17612" y="1983469"/>
            <a:ext cx="3789377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1610861" y="1897885"/>
            <a:ext cx="2116177" cy="397686"/>
            <a:chOff x="1603156" y="1897885"/>
            <a:chExt cx="2116177" cy="397686"/>
          </a:xfrm>
        </p:grpSpPr>
        <p:grpSp>
          <p:nvGrpSpPr>
            <p:cNvPr id="148" name="Group 147"/>
            <p:cNvGrpSpPr/>
            <p:nvPr/>
          </p:nvGrpSpPr>
          <p:grpSpPr>
            <a:xfrm>
              <a:off x="2154682" y="1897885"/>
              <a:ext cx="461599" cy="397686"/>
              <a:chOff x="2166941" y="1886114"/>
              <a:chExt cx="461599" cy="397686"/>
            </a:xfrm>
          </p:grpSpPr>
          <p:pic>
            <p:nvPicPr>
              <p:cNvPr id="27" name="Picture 26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941" y="2176785"/>
                <a:ext cx="461599" cy="107015"/>
              </a:xfrm>
              <a:prstGeom prst="rect">
                <a:avLst/>
              </a:prstGeom>
            </p:spPr>
          </p:pic>
          <p:pic>
            <p:nvPicPr>
              <p:cNvPr id="31" name="Picture 30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941" y="1886114"/>
                <a:ext cx="461599" cy="107015"/>
              </a:xfrm>
              <a:prstGeom prst="rect">
                <a:avLst/>
              </a:prstGeom>
            </p:spPr>
          </p:pic>
          <p:grpSp>
            <p:nvGrpSpPr>
              <p:cNvPr id="131" name="Group 130"/>
              <p:cNvGrpSpPr/>
              <p:nvPr/>
            </p:nvGrpSpPr>
            <p:grpSpPr>
              <a:xfrm>
                <a:off x="2383285" y="1998786"/>
                <a:ext cx="28910" cy="180876"/>
                <a:chOff x="2371714" y="1998786"/>
                <a:chExt cx="28910" cy="180876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2397740" y="1999789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2371714" y="1998786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/>
            <p:nvPr/>
          </p:nvGrpSpPr>
          <p:grpSpPr>
            <a:xfrm>
              <a:off x="1603156" y="1897885"/>
              <a:ext cx="461599" cy="397686"/>
              <a:chOff x="1665352" y="1888991"/>
              <a:chExt cx="461599" cy="397686"/>
            </a:xfrm>
          </p:grpSpPr>
          <p:pic>
            <p:nvPicPr>
              <p:cNvPr id="132" name="Picture 131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352" y="2179662"/>
                <a:ext cx="461599" cy="107015"/>
              </a:xfrm>
              <a:prstGeom prst="rect">
                <a:avLst/>
              </a:prstGeom>
            </p:spPr>
          </p:pic>
          <p:pic>
            <p:nvPicPr>
              <p:cNvPr id="133" name="Picture 132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5352" y="1888991"/>
                <a:ext cx="461599" cy="107015"/>
              </a:xfrm>
              <a:prstGeom prst="rect">
                <a:avLst/>
              </a:prstGeom>
            </p:spPr>
          </p:pic>
          <p:grpSp>
            <p:nvGrpSpPr>
              <p:cNvPr id="134" name="Group 133"/>
              <p:cNvGrpSpPr/>
              <p:nvPr/>
            </p:nvGrpSpPr>
            <p:grpSpPr>
              <a:xfrm>
                <a:off x="1881696" y="2001663"/>
                <a:ext cx="28910" cy="180876"/>
                <a:chOff x="2371714" y="1998786"/>
                <a:chExt cx="28910" cy="180876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 flipV="1">
                  <a:off x="2397740" y="1999789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H="1" flipV="1">
                  <a:off x="2371714" y="1998786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2706208" y="1897885"/>
              <a:ext cx="461599" cy="397686"/>
              <a:chOff x="2721343" y="1888991"/>
              <a:chExt cx="461599" cy="397686"/>
            </a:xfrm>
          </p:grpSpPr>
          <p:pic>
            <p:nvPicPr>
              <p:cNvPr id="137" name="Picture 136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343" y="2179662"/>
                <a:ext cx="461599" cy="107015"/>
              </a:xfrm>
              <a:prstGeom prst="rect">
                <a:avLst/>
              </a:prstGeom>
            </p:spPr>
          </p:pic>
          <p:pic>
            <p:nvPicPr>
              <p:cNvPr id="138" name="Picture 137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343" y="1888991"/>
                <a:ext cx="461599" cy="107015"/>
              </a:xfrm>
              <a:prstGeom prst="rect">
                <a:avLst/>
              </a:prstGeom>
            </p:spPr>
          </p:pic>
          <p:grpSp>
            <p:nvGrpSpPr>
              <p:cNvPr id="139" name="Group 138"/>
              <p:cNvGrpSpPr/>
              <p:nvPr/>
            </p:nvGrpSpPr>
            <p:grpSpPr>
              <a:xfrm>
                <a:off x="2937687" y="2001663"/>
                <a:ext cx="28910" cy="180876"/>
                <a:chOff x="2371714" y="1998786"/>
                <a:chExt cx="28910" cy="180876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2397740" y="1999789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 flipV="1">
                  <a:off x="2371714" y="1998786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Group 149"/>
            <p:cNvGrpSpPr/>
            <p:nvPr/>
          </p:nvGrpSpPr>
          <p:grpSpPr>
            <a:xfrm>
              <a:off x="3257734" y="1897885"/>
              <a:ext cx="461599" cy="397686"/>
              <a:chOff x="3319930" y="1888991"/>
              <a:chExt cx="461599" cy="397686"/>
            </a:xfrm>
          </p:grpSpPr>
          <p:pic>
            <p:nvPicPr>
              <p:cNvPr id="142" name="Picture 141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9930" y="2179662"/>
                <a:ext cx="461599" cy="107015"/>
              </a:xfrm>
              <a:prstGeom prst="rect">
                <a:avLst/>
              </a:prstGeom>
            </p:spPr>
          </p:pic>
          <p:pic>
            <p:nvPicPr>
              <p:cNvPr id="143" name="Picture 142" descr="Server horizontal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9930" y="1888991"/>
                <a:ext cx="461599" cy="107015"/>
              </a:xfrm>
              <a:prstGeom prst="rect">
                <a:avLst/>
              </a:prstGeom>
            </p:spPr>
          </p:pic>
          <p:grpSp>
            <p:nvGrpSpPr>
              <p:cNvPr id="144" name="Group 143"/>
              <p:cNvGrpSpPr/>
              <p:nvPr/>
            </p:nvGrpSpPr>
            <p:grpSpPr>
              <a:xfrm>
                <a:off x="3536274" y="2001663"/>
                <a:ext cx="28910" cy="180876"/>
                <a:chOff x="2371714" y="1998786"/>
                <a:chExt cx="28910" cy="18087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 flipV="1">
                  <a:off x="2397740" y="1999789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 flipV="1">
                  <a:off x="2371714" y="1998786"/>
                  <a:ext cx="2884" cy="179873"/>
                </a:xfrm>
                <a:prstGeom prst="line">
                  <a:avLst/>
                </a:prstGeom>
                <a:ln w="222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9" name="Group 168"/>
          <p:cNvGrpSpPr/>
          <p:nvPr/>
        </p:nvGrpSpPr>
        <p:grpSpPr>
          <a:xfrm>
            <a:off x="4794864" y="2718546"/>
            <a:ext cx="3954837" cy="1247828"/>
            <a:chOff x="3837649" y="4900270"/>
            <a:chExt cx="3194694" cy="1247828"/>
          </a:xfrm>
        </p:grpSpPr>
        <p:sp>
          <p:nvSpPr>
            <p:cNvPr id="81" name="Rectangle 80"/>
            <p:cNvSpPr/>
            <p:nvPr/>
          </p:nvSpPr>
          <p:spPr>
            <a:xfrm>
              <a:off x="3880056" y="4952433"/>
              <a:ext cx="3152287" cy="1195665"/>
            </a:xfrm>
            <a:prstGeom prst="rect">
              <a:avLst/>
            </a:prstGeom>
            <a:solidFill>
              <a:srgbClr val="DDD9C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37649" y="4900270"/>
              <a:ext cx="727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967606" y="5115111"/>
              <a:ext cx="3037215" cy="274813"/>
              <a:chOff x="6043493" y="5044543"/>
              <a:chExt cx="2658443" cy="254910"/>
            </a:xfrm>
            <a:solidFill>
              <a:srgbClr val="DDD9C3"/>
            </a:solidFill>
          </p:grpSpPr>
          <p:sp>
            <p:nvSpPr>
              <p:cNvPr id="87" name="TextBox 86"/>
              <p:cNvSpPr txBox="1"/>
              <p:nvPr/>
            </p:nvSpPr>
            <p:spPr>
              <a:xfrm>
                <a:off x="6687198" y="5044543"/>
                <a:ext cx="2014738" cy="25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iControl</a:t>
                </a:r>
                <a:r>
                  <a:rPr lang="en-US" sz="1200" dirty="0" smtClean="0"/>
                  <a:t>® REST API calls</a:t>
                </a: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6043493" y="5173012"/>
                <a:ext cx="567708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967606" y="5729971"/>
              <a:ext cx="3037215" cy="276999"/>
              <a:chOff x="6026968" y="5675876"/>
              <a:chExt cx="2658443" cy="256938"/>
            </a:xfrm>
            <a:solidFill>
              <a:srgbClr val="DDD9C3"/>
            </a:solidFill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026968" y="5804345"/>
                <a:ext cx="567708" cy="0"/>
              </a:xfrm>
              <a:prstGeom prst="line">
                <a:avLst/>
              </a:prstGeom>
              <a:grpFill/>
              <a:ln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670673" y="5675876"/>
                <a:ext cx="2014738" cy="25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network/internet traffic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967606" y="5421448"/>
              <a:ext cx="3045857" cy="276999"/>
              <a:chOff x="6286680" y="3781081"/>
              <a:chExt cx="3045857" cy="276999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6286680" y="3919580"/>
                <a:ext cx="648594" cy="0"/>
              </a:xfrm>
              <a:prstGeom prst="line">
                <a:avLst/>
              </a:prstGeom>
              <a:solidFill>
                <a:srgbClr val="DDD9C3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7022099" y="3781081"/>
                <a:ext cx="23104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Layer 2/3 traffic using VXLAN/GRE</a:t>
                </a:r>
              </a:p>
            </p:txBody>
          </p:sp>
        </p:grpSp>
      </p:grpSp>
      <p:cxnSp>
        <p:nvCxnSpPr>
          <p:cNvPr id="178" name="Straight Arrow Connector 177"/>
          <p:cNvCxnSpPr>
            <a:stCxn id="70" idx="3"/>
          </p:cNvCxnSpPr>
          <p:nvPr/>
        </p:nvCxnSpPr>
        <p:spPr>
          <a:xfrm flipV="1">
            <a:off x="3597876" y="1001059"/>
            <a:ext cx="1224511" cy="7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4664258" y="564726"/>
            <a:ext cx="1918015" cy="1950844"/>
            <a:chOff x="4664258" y="564726"/>
            <a:chExt cx="1918015" cy="1950844"/>
          </a:xfrm>
        </p:grpSpPr>
        <p:grpSp>
          <p:nvGrpSpPr>
            <p:cNvPr id="152" name="Group 151"/>
            <p:cNvGrpSpPr/>
            <p:nvPr/>
          </p:nvGrpSpPr>
          <p:grpSpPr>
            <a:xfrm>
              <a:off x="4664258" y="564726"/>
              <a:ext cx="1918015" cy="1950844"/>
              <a:chOff x="5499151" y="792003"/>
              <a:chExt cx="1918015" cy="1950844"/>
            </a:xfrm>
          </p:grpSpPr>
          <p:sp>
            <p:nvSpPr>
              <p:cNvPr id="118" name="Rounded Rectangle 117"/>
              <p:cNvSpPr>
                <a:spLocks noChangeAspect="1"/>
              </p:cNvSpPr>
              <p:nvPr/>
            </p:nvSpPr>
            <p:spPr>
              <a:xfrm>
                <a:off x="5657280" y="792003"/>
                <a:ext cx="1601757" cy="169370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99151" y="2481237"/>
                <a:ext cx="19180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cs typeface="Franklin Gothic Book"/>
                  </a:rPr>
                  <a:t>BIG-IP </a:t>
                </a:r>
                <a:r>
                  <a:rPr lang="en-US" sz="1200" dirty="0" smtClean="0">
                    <a:cs typeface="Franklin Gothic Book"/>
                  </a:rPr>
                  <a:t>VE or Platform</a:t>
                </a:r>
                <a:endParaRPr lang="en-US" sz="1200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017092" y="1546831"/>
              <a:ext cx="1212346" cy="412838"/>
              <a:chOff x="6718300" y="3035300"/>
              <a:chExt cx="1323975" cy="450851"/>
            </a:xfrm>
            <a:solidFill>
              <a:srgbClr val="4C4C4E"/>
            </a:solidFill>
          </p:grpSpPr>
          <p:sp>
            <p:nvSpPr>
              <p:cNvPr id="110" name="Freeform 5"/>
              <p:cNvSpPr>
                <a:spLocks noEditPoints="1"/>
              </p:cNvSpPr>
              <p:nvPr/>
            </p:nvSpPr>
            <p:spPr bwMode="auto">
              <a:xfrm>
                <a:off x="7127873" y="3148011"/>
                <a:ext cx="914400" cy="158750"/>
              </a:xfrm>
              <a:custGeom>
                <a:avLst/>
                <a:gdLst>
                  <a:gd name="T0" fmla="*/ 818 w 835"/>
                  <a:gd name="T1" fmla="*/ 0 h 144"/>
                  <a:gd name="T2" fmla="*/ 17 w 835"/>
                  <a:gd name="T3" fmla="*/ 0 h 144"/>
                  <a:gd name="T4" fmla="*/ 0 w 835"/>
                  <a:gd name="T5" fmla="*/ 17 h 144"/>
                  <a:gd name="T6" fmla="*/ 0 w 835"/>
                  <a:gd name="T7" fmla="*/ 42 h 144"/>
                  <a:gd name="T8" fmla="*/ 452 w 835"/>
                  <a:gd name="T9" fmla="*/ 42 h 144"/>
                  <a:gd name="T10" fmla="*/ 478 w 835"/>
                  <a:gd name="T11" fmla="*/ 68 h 144"/>
                  <a:gd name="T12" fmla="*/ 478 w 835"/>
                  <a:gd name="T13" fmla="*/ 144 h 144"/>
                  <a:gd name="T14" fmla="*/ 818 w 835"/>
                  <a:gd name="T15" fmla="*/ 144 h 144"/>
                  <a:gd name="T16" fmla="*/ 835 w 835"/>
                  <a:gd name="T17" fmla="*/ 127 h 144"/>
                  <a:gd name="T18" fmla="*/ 835 w 835"/>
                  <a:gd name="T19" fmla="*/ 17 h 144"/>
                  <a:gd name="T20" fmla="*/ 818 w 835"/>
                  <a:gd name="T21" fmla="*/ 0 h 144"/>
                  <a:gd name="T22" fmla="*/ 676 w 835"/>
                  <a:gd name="T23" fmla="*/ 83 h 144"/>
                  <a:gd name="T24" fmla="*/ 665 w 835"/>
                  <a:gd name="T25" fmla="*/ 94 h 144"/>
                  <a:gd name="T26" fmla="*/ 521 w 835"/>
                  <a:gd name="T27" fmla="*/ 94 h 144"/>
                  <a:gd name="T28" fmla="*/ 510 w 835"/>
                  <a:gd name="T29" fmla="*/ 83 h 144"/>
                  <a:gd name="T30" fmla="*/ 510 w 835"/>
                  <a:gd name="T31" fmla="*/ 72 h 144"/>
                  <a:gd name="T32" fmla="*/ 521 w 835"/>
                  <a:gd name="T33" fmla="*/ 61 h 144"/>
                  <a:gd name="T34" fmla="*/ 665 w 835"/>
                  <a:gd name="T35" fmla="*/ 61 h 144"/>
                  <a:gd name="T36" fmla="*/ 676 w 835"/>
                  <a:gd name="T37" fmla="*/ 72 h 144"/>
                  <a:gd name="T38" fmla="*/ 676 w 835"/>
                  <a:gd name="T39" fmla="*/ 83 h 144"/>
                  <a:gd name="T40" fmla="*/ 768 w 835"/>
                  <a:gd name="T41" fmla="*/ 107 h 144"/>
                  <a:gd name="T42" fmla="*/ 738 w 835"/>
                  <a:gd name="T43" fmla="*/ 77 h 144"/>
                  <a:gd name="T44" fmla="*/ 768 w 835"/>
                  <a:gd name="T45" fmla="*/ 47 h 144"/>
                  <a:gd name="T46" fmla="*/ 798 w 835"/>
                  <a:gd name="T47" fmla="*/ 77 h 144"/>
                  <a:gd name="T48" fmla="*/ 768 w 835"/>
                  <a:gd name="T49" fmla="*/ 10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144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52" y="42"/>
                      <a:pt x="452" y="42"/>
                      <a:pt x="452" y="42"/>
                    </a:cubicBezTo>
                    <a:cubicBezTo>
                      <a:pt x="466" y="42"/>
                      <a:pt x="478" y="53"/>
                      <a:pt x="478" y="68"/>
                    </a:cubicBezTo>
                    <a:cubicBezTo>
                      <a:pt x="478" y="144"/>
                      <a:pt x="478" y="144"/>
                      <a:pt x="478" y="144"/>
                    </a:cubicBezTo>
                    <a:cubicBezTo>
                      <a:pt x="818" y="144"/>
                      <a:pt x="818" y="144"/>
                      <a:pt x="818" y="144"/>
                    </a:cubicBezTo>
                    <a:cubicBezTo>
                      <a:pt x="828" y="144"/>
                      <a:pt x="835" y="137"/>
                      <a:pt x="835" y="127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676" y="83"/>
                    </a:moveTo>
                    <a:cubicBezTo>
                      <a:pt x="676" y="89"/>
                      <a:pt x="671" y="94"/>
                      <a:pt x="665" y="94"/>
                    </a:cubicBezTo>
                    <a:cubicBezTo>
                      <a:pt x="521" y="94"/>
                      <a:pt x="521" y="94"/>
                      <a:pt x="521" y="94"/>
                    </a:cubicBezTo>
                    <a:cubicBezTo>
                      <a:pt x="515" y="94"/>
                      <a:pt x="510" y="89"/>
                      <a:pt x="510" y="83"/>
                    </a:cubicBezTo>
                    <a:cubicBezTo>
                      <a:pt x="510" y="72"/>
                      <a:pt x="510" y="72"/>
                      <a:pt x="510" y="72"/>
                    </a:cubicBezTo>
                    <a:cubicBezTo>
                      <a:pt x="510" y="66"/>
                      <a:pt x="515" y="61"/>
                      <a:pt x="521" y="61"/>
                    </a:cubicBezTo>
                    <a:cubicBezTo>
                      <a:pt x="665" y="61"/>
                      <a:pt x="665" y="61"/>
                      <a:pt x="665" y="61"/>
                    </a:cubicBezTo>
                    <a:cubicBezTo>
                      <a:pt x="671" y="61"/>
                      <a:pt x="676" y="66"/>
                      <a:pt x="676" y="72"/>
                    </a:cubicBezTo>
                    <a:lnTo>
                      <a:pt x="676" y="83"/>
                    </a:lnTo>
                    <a:close/>
                    <a:moveTo>
                      <a:pt x="768" y="107"/>
                    </a:moveTo>
                    <a:cubicBezTo>
                      <a:pt x="751" y="107"/>
                      <a:pt x="738" y="94"/>
                      <a:pt x="738" y="77"/>
                    </a:cubicBezTo>
                    <a:cubicBezTo>
                      <a:pt x="738" y="61"/>
                      <a:pt x="751" y="47"/>
                      <a:pt x="768" y="47"/>
                    </a:cubicBezTo>
                    <a:cubicBezTo>
                      <a:pt x="785" y="47"/>
                      <a:pt x="798" y="61"/>
                      <a:pt x="798" y="77"/>
                    </a:cubicBezTo>
                    <a:cubicBezTo>
                      <a:pt x="798" y="94"/>
                      <a:pt x="785" y="107"/>
                      <a:pt x="768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"/>
              <p:cNvSpPr>
                <a:spLocks noEditPoints="1"/>
              </p:cNvSpPr>
              <p:nvPr/>
            </p:nvSpPr>
            <p:spPr bwMode="auto">
              <a:xfrm>
                <a:off x="7127875" y="3035300"/>
                <a:ext cx="914400" cy="101600"/>
              </a:xfrm>
              <a:custGeom>
                <a:avLst/>
                <a:gdLst>
                  <a:gd name="T0" fmla="*/ 818 w 835"/>
                  <a:gd name="T1" fmla="*/ 0 h 92"/>
                  <a:gd name="T2" fmla="*/ 17 w 835"/>
                  <a:gd name="T3" fmla="*/ 0 h 92"/>
                  <a:gd name="T4" fmla="*/ 0 w 835"/>
                  <a:gd name="T5" fmla="*/ 17 h 92"/>
                  <a:gd name="T6" fmla="*/ 0 w 835"/>
                  <a:gd name="T7" fmla="*/ 75 h 92"/>
                  <a:gd name="T8" fmla="*/ 17 w 835"/>
                  <a:gd name="T9" fmla="*/ 92 h 92"/>
                  <a:gd name="T10" fmla="*/ 818 w 835"/>
                  <a:gd name="T11" fmla="*/ 92 h 92"/>
                  <a:gd name="T12" fmla="*/ 835 w 835"/>
                  <a:gd name="T13" fmla="*/ 75 h 92"/>
                  <a:gd name="T14" fmla="*/ 835 w 835"/>
                  <a:gd name="T15" fmla="*/ 17 h 92"/>
                  <a:gd name="T16" fmla="*/ 818 w 835"/>
                  <a:gd name="T17" fmla="*/ 0 h 92"/>
                  <a:gd name="T18" fmla="*/ 822 w 835"/>
                  <a:gd name="T19" fmla="*/ 84 h 92"/>
                  <a:gd name="T20" fmla="*/ 17 w 835"/>
                  <a:gd name="T21" fmla="*/ 84 h 92"/>
                  <a:gd name="T22" fmla="*/ 13 w 835"/>
                  <a:gd name="T23" fmla="*/ 81 h 92"/>
                  <a:gd name="T24" fmla="*/ 17 w 835"/>
                  <a:gd name="T25" fmla="*/ 78 h 92"/>
                  <a:gd name="T26" fmla="*/ 822 w 835"/>
                  <a:gd name="T27" fmla="*/ 78 h 92"/>
                  <a:gd name="T28" fmla="*/ 825 w 835"/>
                  <a:gd name="T29" fmla="*/ 81 h 92"/>
                  <a:gd name="T30" fmla="*/ 822 w 835"/>
                  <a:gd name="T31" fmla="*/ 84 h 92"/>
                  <a:gd name="T32" fmla="*/ 822 w 835"/>
                  <a:gd name="T33" fmla="*/ 70 h 92"/>
                  <a:gd name="T34" fmla="*/ 17 w 835"/>
                  <a:gd name="T35" fmla="*/ 70 h 92"/>
                  <a:gd name="T36" fmla="*/ 13 w 835"/>
                  <a:gd name="T37" fmla="*/ 67 h 92"/>
                  <a:gd name="T38" fmla="*/ 17 w 835"/>
                  <a:gd name="T39" fmla="*/ 64 h 92"/>
                  <a:gd name="T40" fmla="*/ 822 w 835"/>
                  <a:gd name="T41" fmla="*/ 64 h 92"/>
                  <a:gd name="T42" fmla="*/ 825 w 835"/>
                  <a:gd name="T43" fmla="*/ 67 h 92"/>
                  <a:gd name="T44" fmla="*/ 822 w 835"/>
                  <a:gd name="T45" fmla="*/ 7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5" h="92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8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8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7" y="84"/>
                      <a:pt x="17" y="84"/>
                      <a:pt x="17" y="84"/>
                    </a:cubicBezTo>
                    <a:cubicBezTo>
                      <a:pt x="15" y="84"/>
                      <a:pt x="13" y="83"/>
                      <a:pt x="13" y="81"/>
                    </a:cubicBezTo>
                    <a:cubicBezTo>
                      <a:pt x="13" y="79"/>
                      <a:pt x="15" y="78"/>
                      <a:pt x="17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4" y="78"/>
                      <a:pt x="825" y="79"/>
                      <a:pt x="825" y="81"/>
                    </a:cubicBezTo>
                    <a:cubicBezTo>
                      <a:pt x="825" y="83"/>
                      <a:pt x="824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7" y="70"/>
                      <a:pt x="17" y="70"/>
                      <a:pt x="17" y="70"/>
                    </a:cubicBezTo>
                    <a:cubicBezTo>
                      <a:pt x="15" y="70"/>
                      <a:pt x="13" y="69"/>
                      <a:pt x="13" y="67"/>
                    </a:cubicBezTo>
                    <a:cubicBezTo>
                      <a:pt x="13" y="65"/>
                      <a:pt x="15" y="64"/>
                      <a:pt x="17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4" y="64"/>
                      <a:pt x="825" y="65"/>
                      <a:pt x="825" y="67"/>
                    </a:cubicBezTo>
                    <a:cubicBezTo>
                      <a:pt x="825" y="69"/>
                      <a:pt x="824" y="70"/>
                      <a:pt x="82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"/>
              <p:cNvSpPr>
                <a:spLocks noEditPoints="1"/>
              </p:cNvSpPr>
              <p:nvPr/>
            </p:nvSpPr>
            <p:spPr bwMode="auto">
              <a:xfrm>
                <a:off x="6718300" y="3214688"/>
                <a:ext cx="914400" cy="271463"/>
              </a:xfrm>
              <a:custGeom>
                <a:avLst/>
                <a:gdLst>
                  <a:gd name="T0" fmla="*/ 17 w 835"/>
                  <a:gd name="T1" fmla="*/ 0 h 248"/>
                  <a:gd name="T2" fmla="*/ 0 w 835"/>
                  <a:gd name="T3" fmla="*/ 75 h 248"/>
                  <a:gd name="T4" fmla="*/ 818 w 835"/>
                  <a:gd name="T5" fmla="*/ 92 h 248"/>
                  <a:gd name="T6" fmla="*/ 835 w 835"/>
                  <a:gd name="T7" fmla="*/ 17 h 248"/>
                  <a:gd name="T8" fmla="*/ 822 w 835"/>
                  <a:gd name="T9" fmla="*/ 84 h 248"/>
                  <a:gd name="T10" fmla="*/ 13 w 835"/>
                  <a:gd name="T11" fmla="*/ 81 h 248"/>
                  <a:gd name="T12" fmla="*/ 822 w 835"/>
                  <a:gd name="T13" fmla="*/ 78 h 248"/>
                  <a:gd name="T14" fmla="*/ 822 w 835"/>
                  <a:gd name="T15" fmla="*/ 84 h 248"/>
                  <a:gd name="T16" fmla="*/ 16 w 835"/>
                  <a:gd name="T17" fmla="*/ 70 h 248"/>
                  <a:gd name="T18" fmla="*/ 16 w 835"/>
                  <a:gd name="T19" fmla="*/ 64 h 248"/>
                  <a:gd name="T20" fmla="*/ 825 w 835"/>
                  <a:gd name="T21" fmla="*/ 67 h 248"/>
                  <a:gd name="T22" fmla="*/ 818 w 835"/>
                  <a:gd name="T23" fmla="*/ 103 h 248"/>
                  <a:gd name="T24" fmla="*/ 0 w 835"/>
                  <a:gd name="T25" fmla="*/ 120 h 248"/>
                  <a:gd name="T26" fmla="*/ 17 w 835"/>
                  <a:gd name="T27" fmla="*/ 248 h 248"/>
                  <a:gd name="T28" fmla="*/ 835 w 835"/>
                  <a:gd name="T29" fmla="*/ 231 h 248"/>
                  <a:gd name="T30" fmla="*/ 818 w 835"/>
                  <a:gd name="T31" fmla="*/ 103 h 248"/>
                  <a:gd name="T32" fmla="*/ 305 w 835"/>
                  <a:gd name="T33" fmla="*/ 191 h 248"/>
                  <a:gd name="T34" fmla="*/ 292 w 835"/>
                  <a:gd name="T35" fmla="*/ 183 h 248"/>
                  <a:gd name="T36" fmla="*/ 301 w 835"/>
                  <a:gd name="T37" fmla="*/ 170 h 248"/>
                  <a:gd name="T38" fmla="*/ 314 w 835"/>
                  <a:gd name="T39" fmla="*/ 178 h 248"/>
                  <a:gd name="T40" fmla="*/ 350 w 835"/>
                  <a:gd name="T41" fmla="*/ 183 h 248"/>
                  <a:gd name="T42" fmla="*/ 338 w 835"/>
                  <a:gd name="T43" fmla="*/ 191 h 248"/>
                  <a:gd name="T44" fmla="*/ 329 w 835"/>
                  <a:gd name="T45" fmla="*/ 178 h 248"/>
                  <a:gd name="T46" fmla="*/ 342 w 835"/>
                  <a:gd name="T47" fmla="*/ 170 h 248"/>
                  <a:gd name="T48" fmla="*/ 350 w 835"/>
                  <a:gd name="T49" fmla="*/ 183 h 248"/>
                  <a:gd name="T50" fmla="*/ 379 w 835"/>
                  <a:gd name="T51" fmla="*/ 191 h 248"/>
                  <a:gd name="T52" fmla="*/ 366 w 835"/>
                  <a:gd name="T53" fmla="*/ 183 h 248"/>
                  <a:gd name="T54" fmla="*/ 375 w 835"/>
                  <a:gd name="T55" fmla="*/ 170 h 248"/>
                  <a:gd name="T56" fmla="*/ 387 w 835"/>
                  <a:gd name="T57" fmla="*/ 178 h 248"/>
                  <a:gd name="T58" fmla="*/ 424 w 835"/>
                  <a:gd name="T59" fmla="*/ 183 h 248"/>
                  <a:gd name="T60" fmla="*/ 412 w 835"/>
                  <a:gd name="T61" fmla="*/ 191 h 248"/>
                  <a:gd name="T62" fmla="*/ 403 w 835"/>
                  <a:gd name="T63" fmla="*/ 178 h 248"/>
                  <a:gd name="T64" fmla="*/ 416 w 835"/>
                  <a:gd name="T65" fmla="*/ 170 h 248"/>
                  <a:gd name="T66" fmla="*/ 424 w 835"/>
                  <a:gd name="T67" fmla="*/ 183 h 248"/>
                  <a:gd name="T68" fmla="*/ 453 w 835"/>
                  <a:gd name="T69" fmla="*/ 191 h 248"/>
                  <a:gd name="T70" fmla="*/ 440 w 835"/>
                  <a:gd name="T71" fmla="*/ 183 h 248"/>
                  <a:gd name="T72" fmla="*/ 449 w 835"/>
                  <a:gd name="T73" fmla="*/ 170 h 248"/>
                  <a:gd name="T74" fmla="*/ 461 w 835"/>
                  <a:gd name="T75" fmla="*/ 178 h 248"/>
                  <a:gd name="T76" fmla="*/ 675 w 835"/>
                  <a:gd name="T77" fmla="*/ 186 h 248"/>
                  <a:gd name="T78" fmla="*/ 521 w 835"/>
                  <a:gd name="T79" fmla="*/ 197 h 248"/>
                  <a:gd name="T80" fmla="*/ 510 w 835"/>
                  <a:gd name="T81" fmla="*/ 175 h 248"/>
                  <a:gd name="T82" fmla="*/ 664 w 835"/>
                  <a:gd name="T83" fmla="*/ 164 h 248"/>
                  <a:gd name="T84" fmla="*/ 675 w 835"/>
                  <a:gd name="T85" fmla="*/ 186 h 248"/>
                  <a:gd name="T86" fmla="*/ 737 w 835"/>
                  <a:gd name="T87" fmla="*/ 181 h 248"/>
                  <a:gd name="T88" fmla="*/ 798 w 835"/>
                  <a:gd name="T89" fmla="*/ 181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5" h="248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7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7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4" y="84"/>
                      <a:pt x="13" y="83"/>
                      <a:pt x="13" y="81"/>
                    </a:cubicBezTo>
                    <a:cubicBezTo>
                      <a:pt x="13" y="79"/>
                      <a:pt x="14" y="78"/>
                      <a:pt x="16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3" y="78"/>
                      <a:pt x="825" y="79"/>
                      <a:pt x="825" y="81"/>
                    </a:cubicBezTo>
                    <a:cubicBezTo>
                      <a:pt x="825" y="83"/>
                      <a:pt x="823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6" y="70"/>
                      <a:pt x="16" y="70"/>
                      <a:pt x="16" y="70"/>
                    </a:cubicBezTo>
                    <a:cubicBezTo>
                      <a:pt x="14" y="70"/>
                      <a:pt x="13" y="69"/>
                      <a:pt x="13" y="67"/>
                    </a:cubicBezTo>
                    <a:cubicBezTo>
                      <a:pt x="13" y="65"/>
                      <a:pt x="14" y="64"/>
                      <a:pt x="16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3" y="64"/>
                      <a:pt x="825" y="65"/>
                      <a:pt x="825" y="67"/>
                    </a:cubicBezTo>
                    <a:cubicBezTo>
                      <a:pt x="825" y="69"/>
                      <a:pt x="823" y="70"/>
                      <a:pt x="822" y="70"/>
                    </a:cubicBezTo>
                    <a:close/>
                    <a:moveTo>
                      <a:pt x="818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7" y="103"/>
                      <a:pt x="0" y="110"/>
                      <a:pt x="0" y="120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40"/>
                      <a:pt x="7" y="248"/>
                      <a:pt x="17" y="248"/>
                    </a:cubicBezTo>
                    <a:cubicBezTo>
                      <a:pt x="818" y="248"/>
                      <a:pt x="818" y="248"/>
                      <a:pt x="818" y="248"/>
                    </a:cubicBezTo>
                    <a:cubicBezTo>
                      <a:pt x="827" y="248"/>
                      <a:pt x="835" y="240"/>
                      <a:pt x="835" y="231"/>
                    </a:cubicBezTo>
                    <a:cubicBezTo>
                      <a:pt x="835" y="120"/>
                      <a:pt x="835" y="120"/>
                      <a:pt x="835" y="120"/>
                    </a:cubicBezTo>
                    <a:cubicBezTo>
                      <a:pt x="835" y="110"/>
                      <a:pt x="827" y="103"/>
                      <a:pt x="818" y="103"/>
                    </a:cubicBezTo>
                    <a:close/>
                    <a:moveTo>
                      <a:pt x="314" y="183"/>
                    </a:moveTo>
                    <a:cubicBezTo>
                      <a:pt x="314" y="187"/>
                      <a:pt x="310" y="191"/>
                      <a:pt x="305" y="191"/>
                    </a:cubicBezTo>
                    <a:cubicBezTo>
                      <a:pt x="301" y="191"/>
                      <a:pt x="301" y="191"/>
                      <a:pt x="301" y="191"/>
                    </a:cubicBezTo>
                    <a:cubicBezTo>
                      <a:pt x="296" y="191"/>
                      <a:pt x="292" y="187"/>
                      <a:pt x="292" y="183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174"/>
                      <a:pt x="296" y="170"/>
                      <a:pt x="301" y="170"/>
                    </a:cubicBezTo>
                    <a:cubicBezTo>
                      <a:pt x="305" y="170"/>
                      <a:pt x="305" y="170"/>
                      <a:pt x="305" y="170"/>
                    </a:cubicBezTo>
                    <a:cubicBezTo>
                      <a:pt x="310" y="170"/>
                      <a:pt x="314" y="174"/>
                      <a:pt x="314" y="178"/>
                    </a:cubicBezTo>
                    <a:lnTo>
                      <a:pt x="314" y="183"/>
                    </a:lnTo>
                    <a:close/>
                    <a:moveTo>
                      <a:pt x="350" y="183"/>
                    </a:moveTo>
                    <a:cubicBezTo>
                      <a:pt x="350" y="187"/>
                      <a:pt x="347" y="191"/>
                      <a:pt x="342" y="191"/>
                    </a:cubicBezTo>
                    <a:cubicBezTo>
                      <a:pt x="338" y="191"/>
                      <a:pt x="338" y="191"/>
                      <a:pt x="338" y="191"/>
                    </a:cubicBezTo>
                    <a:cubicBezTo>
                      <a:pt x="333" y="191"/>
                      <a:pt x="329" y="187"/>
                      <a:pt x="329" y="183"/>
                    </a:cubicBezTo>
                    <a:cubicBezTo>
                      <a:pt x="329" y="178"/>
                      <a:pt x="329" y="178"/>
                      <a:pt x="329" y="178"/>
                    </a:cubicBezTo>
                    <a:cubicBezTo>
                      <a:pt x="329" y="174"/>
                      <a:pt x="333" y="170"/>
                      <a:pt x="338" y="170"/>
                    </a:cubicBezTo>
                    <a:cubicBezTo>
                      <a:pt x="342" y="170"/>
                      <a:pt x="342" y="170"/>
                      <a:pt x="342" y="170"/>
                    </a:cubicBezTo>
                    <a:cubicBezTo>
                      <a:pt x="347" y="170"/>
                      <a:pt x="350" y="174"/>
                      <a:pt x="350" y="178"/>
                    </a:cubicBezTo>
                    <a:lnTo>
                      <a:pt x="350" y="183"/>
                    </a:lnTo>
                    <a:close/>
                    <a:moveTo>
                      <a:pt x="387" y="183"/>
                    </a:moveTo>
                    <a:cubicBezTo>
                      <a:pt x="387" y="187"/>
                      <a:pt x="384" y="191"/>
                      <a:pt x="379" y="191"/>
                    </a:cubicBezTo>
                    <a:cubicBezTo>
                      <a:pt x="375" y="191"/>
                      <a:pt x="375" y="191"/>
                      <a:pt x="375" y="191"/>
                    </a:cubicBezTo>
                    <a:cubicBezTo>
                      <a:pt x="370" y="191"/>
                      <a:pt x="366" y="187"/>
                      <a:pt x="366" y="183"/>
                    </a:cubicBezTo>
                    <a:cubicBezTo>
                      <a:pt x="366" y="178"/>
                      <a:pt x="366" y="178"/>
                      <a:pt x="366" y="178"/>
                    </a:cubicBezTo>
                    <a:cubicBezTo>
                      <a:pt x="366" y="174"/>
                      <a:pt x="370" y="170"/>
                      <a:pt x="375" y="170"/>
                    </a:cubicBezTo>
                    <a:cubicBezTo>
                      <a:pt x="379" y="170"/>
                      <a:pt x="379" y="170"/>
                      <a:pt x="379" y="170"/>
                    </a:cubicBezTo>
                    <a:cubicBezTo>
                      <a:pt x="384" y="170"/>
                      <a:pt x="387" y="174"/>
                      <a:pt x="387" y="178"/>
                    </a:cubicBezTo>
                    <a:lnTo>
                      <a:pt x="387" y="183"/>
                    </a:lnTo>
                    <a:close/>
                    <a:moveTo>
                      <a:pt x="424" y="183"/>
                    </a:moveTo>
                    <a:cubicBezTo>
                      <a:pt x="424" y="187"/>
                      <a:pt x="420" y="191"/>
                      <a:pt x="416" y="191"/>
                    </a:cubicBezTo>
                    <a:cubicBezTo>
                      <a:pt x="412" y="191"/>
                      <a:pt x="412" y="191"/>
                      <a:pt x="412" y="191"/>
                    </a:cubicBezTo>
                    <a:cubicBezTo>
                      <a:pt x="407" y="191"/>
                      <a:pt x="403" y="187"/>
                      <a:pt x="403" y="183"/>
                    </a:cubicBezTo>
                    <a:cubicBezTo>
                      <a:pt x="403" y="178"/>
                      <a:pt x="403" y="178"/>
                      <a:pt x="403" y="178"/>
                    </a:cubicBezTo>
                    <a:cubicBezTo>
                      <a:pt x="403" y="174"/>
                      <a:pt x="407" y="170"/>
                      <a:pt x="412" y="170"/>
                    </a:cubicBezTo>
                    <a:cubicBezTo>
                      <a:pt x="416" y="170"/>
                      <a:pt x="416" y="170"/>
                      <a:pt x="416" y="170"/>
                    </a:cubicBezTo>
                    <a:cubicBezTo>
                      <a:pt x="420" y="170"/>
                      <a:pt x="424" y="174"/>
                      <a:pt x="424" y="178"/>
                    </a:cubicBezTo>
                    <a:lnTo>
                      <a:pt x="424" y="183"/>
                    </a:lnTo>
                    <a:close/>
                    <a:moveTo>
                      <a:pt x="461" y="183"/>
                    </a:moveTo>
                    <a:cubicBezTo>
                      <a:pt x="461" y="187"/>
                      <a:pt x="457" y="191"/>
                      <a:pt x="453" y="191"/>
                    </a:cubicBezTo>
                    <a:cubicBezTo>
                      <a:pt x="449" y="191"/>
                      <a:pt x="449" y="191"/>
                      <a:pt x="449" y="191"/>
                    </a:cubicBezTo>
                    <a:cubicBezTo>
                      <a:pt x="444" y="191"/>
                      <a:pt x="440" y="187"/>
                      <a:pt x="440" y="183"/>
                    </a:cubicBezTo>
                    <a:cubicBezTo>
                      <a:pt x="440" y="178"/>
                      <a:pt x="440" y="178"/>
                      <a:pt x="440" y="178"/>
                    </a:cubicBezTo>
                    <a:cubicBezTo>
                      <a:pt x="440" y="174"/>
                      <a:pt x="444" y="170"/>
                      <a:pt x="449" y="170"/>
                    </a:cubicBezTo>
                    <a:cubicBezTo>
                      <a:pt x="453" y="170"/>
                      <a:pt x="453" y="170"/>
                      <a:pt x="453" y="170"/>
                    </a:cubicBezTo>
                    <a:cubicBezTo>
                      <a:pt x="457" y="170"/>
                      <a:pt x="461" y="174"/>
                      <a:pt x="461" y="178"/>
                    </a:cubicBezTo>
                    <a:lnTo>
                      <a:pt x="461" y="183"/>
                    </a:lnTo>
                    <a:close/>
                    <a:moveTo>
                      <a:pt x="675" y="186"/>
                    </a:moveTo>
                    <a:cubicBezTo>
                      <a:pt x="675" y="192"/>
                      <a:pt x="670" y="197"/>
                      <a:pt x="664" y="197"/>
                    </a:cubicBezTo>
                    <a:cubicBezTo>
                      <a:pt x="521" y="197"/>
                      <a:pt x="521" y="197"/>
                      <a:pt x="521" y="197"/>
                    </a:cubicBezTo>
                    <a:cubicBezTo>
                      <a:pt x="515" y="197"/>
                      <a:pt x="510" y="192"/>
                      <a:pt x="510" y="186"/>
                    </a:cubicBezTo>
                    <a:cubicBezTo>
                      <a:pt x="510" y="175"/>
                      <a:pt x="510" y="175"/>
                      <a:pt x="510" y="175"/>
                    </a:cubicBezTo>
                    <a:cubicBezTo>
                      <a:pt x="510" y="169"/>
                      <a:pt x="515" y="164"/>
                      <a:pt x="521" y="164"/>
                    </a:cubicBezTo>
                    <a:cubicBezTo>
                      <a:pt x="664" y="164"/>
                      <a:pt x="664" y="164"/>
                      <a:pt x="664" y="164"/>
                    </a:cubicBezTo>
                    <a:cubicBezTo>
                      <a:pt x="670" y="164"/>
                      <a:pt x="675" y="169"/>
                      <a:pt x="675" y="175"/>
                    </a:cubicBezTo>
                    <a:lnTo>
                      <a:pt x="675" y="186"/>
                    </a:lnTo>
                    <a:close/>
                    <a:moveTo>
                      <a:pt x="768" y="211"/>
                    </a:moveTo>
                    <a:cubicBezTo>
                      <a:pt x="751" y="211"/>
                      <a:pt x="737" y="197"/>
                      <a:pt x="737" y="181"/>
                    </a:cubicBezTo>
                    <a:cubicBezTo>
                      <a:pt x="737" y="164"/>
                      <a:pt x="751" y="150"/>
                      <a:pt x="768" y="150"/>
                    </a:cubicBezTo>
                    <a:cubicBezTo>
                      <a:pt x="784" y="150"/>
                      <a:pt x="798" y="164"/>
                      <a:pt x="798" y="181"/>
                    </a:cubicBezTo>
                    <a:cubicBezTo>
                      <a:pt x="798" y="197"/>
                      <a:pt x="784" y="211"/>
                      <a:pt x="76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 flipH="1">
              <a:off x="5235791" y="1363774"/>
              <a:ext cx="774948" cy="0"/>
            </a:xfrm>
            <a:prstGeom prst="line">
              <a:avLst/>
            </a:prstGeom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5289977" y="791533"/>
              <a:ext cx="666576" cy="503765"/>
              <a:chOff x="5292775" y="791533"/>
              <a:chExt cx="666576" cy="503765"/>
            </a:xfrm>
          </p:grpSpPr>
          <p:pic>
            <p:nvPicPr>
              <p:cNvPr id="183" name="Picture 182" descr="VE-big.emf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259" y="791533"/>
                <a:ext cx="427609" cy="315341"/>
              </a:xfrm>
              <a:prstGeom prst="rect">
                <a:avLst/>
              </a:prstGeom>
            </p:spPr>
          </p:pic>
          <p:sp>
            <p:nvSpPr>
              <p:cNvPr id="184" name="Freeform 32"/>
              <p:cNvSpPr>
                <a:spLocks noEditPoints="1"/>
              </p:cNvSpPr>
              <p:nvPr/>
            </p:nvSpPr>
            <p:spPr bwMode="auto">
              <a:xfrm>
                <a:off x="5292775" y="1140781"/>
                <a:ext cx="666576" cy="154517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4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traight Connector 183"/>
          <p:cNvCxnSpPr/>
          <p:nvPr/>
        </p:nvCxnSpPr>
        <p:spPr>
          <a:xfrm>
            <a:off x="0" y="3419523"/>
            <a:ext cx="9144000" cy="189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/>
          <p:cNvSpPr>
            <a:spLocks noChangeAspect="1"/>
          </p:cNvSpPr>
          <p:nvPr/>
        </p:nvSpPr>
        <p:spPr>
          <a:xfrm>
            <a:off x="3683055" y="617332"/>
            <a:ext cx="3930512" cy="2517277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 53"/>
          <p:cNvSpPr>
            <a:spLocks/>
          </p:cNvSpPr>
          <p:nvPr/>
        </p:nvSpPr>
        <p:spPr bwMode="auto">
          <a:xfrm>
            <a:off x="6592852" y="2327319"/>
            <a:ext cx="1358518" cy="903296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sp>
        <p:nvSpPr>
          <p:cNvPr id="198" name="Rounded Rectangle 197"/>
          <p:cNvSpPr>
            <a:spLocks noChangeAspect="1"/>
          </p:cNvSpPr>
          <p:nvPr/>
        </p:nvSpPr>
        <p:spPr>
          <a:xfrm>
            <a:off x="5268473" y="762105"/>
            <a:ext cx="2003638" cy="68180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5575466" y="1339651"/>
            <a:ext cx="1389650" cy="278710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Neutron Controller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317471" y="882586"/>
            <a:ext cx="792112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</a:t>
            </a:r>
            <a:r>
              <a:rPr lang="en-US" sz="1100" dirty="0" err="1" smtClean="0">
                <a:latin typeface="Franklin Gothic Medium"/>
                <a:cs typeface="Franklin Gothic Medium"/>
              </a:rPr>
              <a:t>LBaaS</a:t>
            </a:r>
            <a:endParaRPr lang="en-US" sz="1100" dirty="0" smtClean="0">
              <a:latin typeface="Franklin Gothic Medium"/>
              <a:cs typeface="Franklin Gothic Medium"/>
            </a:endParaRP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Agent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5382433" y="883009"/>
            <a:ext cx="799415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LBaaS</a:t>
            </a: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Driver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3393810" y="1019704"/>
            <a:ext cx="1933783" cy="253916"/>
            <a:chOff x="4568723" y="1590944"/>
            <a:chExt cx="1933783" cy="253916"/>
          </a:xfrm>
        </p:grpSpPr>
        <p:sp>
          <p:nvSpPr>
            <p:cNvPr id="202" name="Rounded Rectangle 201"/>
            <p:cNvSpPr/>
            <p:nvPr/>
          </p:nvSpPr>
          <p:spPr>
            <a:xfrm>
              <a:off x="5747977" y="1606362"/>
              <a:ext cx="754529" cy="223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subnet</a:t>
              </a:r>
              <a:endParaRPr lang="en-US" sz="1100" dirty="0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963998" y="1590944"/>
              <a:ext cx="587714" cy="253916"/>
              <a:chOff x="8624106" y="2819400"/>
              <a:chExt cx="594506" cy="253916"/>
            </a:xfrm>
          </p:grpSpPr>
          <p:sp>
            <p:nvSpPr>
              <p:cNvPr id="205" name="Rounded Rectangle 204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8624106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VIP</a:t>
                </a:r>
                <a:endParaRPr lang="en-US" sz="1050" dirty="0"/>
              </a:p>
            </p:txBody>
          </p:sp>
        </p:grpSp>
        <p:sp>
          <p:nvSpPr>
            <p:cNvPr id="204" name="Freeform 12"/>
            <p:cNvSpPr>
              <a:spLocks/>
            </p:cNvSpPr>
            <p:nvPr/>
          </p:nvSpPr>
          <p:spPr bwMode="auto">
            <a:xfrm flipH="1">
              <a:off x="5498778" y="1610661"/>
              <a:ext cx="249199" cy="214482"/>
            </a:xfrm>
            <a:custGeom>
              <a:avLst/>
              <a:gdLst>
                <a:gd name="T0" fmla="*/ 531 w 531"/>
                <a:gd name="T1" fmla="*/ 81 h 456"/>
                <a:gd name="T2" fmla="*/ 516 w 531"/>
                <a:gd name="T3" fmla="*/ 96 h 456"/>
                <a:gd name="T4" fmla="*/ 447 w 531"/>
                <a:gd name="T5" fmla="*/ 96 h 456"/>
                <a:gd name="T6" fmla="*/ 432 w 531"/>
                <a:gd name="T7" fmla="*/ 82 h 456"/>
                <a:gd name="T8" fmla="*/ 328 w 531"/>
                <a:gd name="T9" fmla="*/ 129 h 456"/>
                <a:gd name="T10" fmla="*/ 328 w 531"/>
                <a:gd name="T11" fmla="*/ 207 h 456"/>
                <a:gd name="T12" fmla="*/ 432 w 531"/>
                <a:gd name="T13" fmla="*/ 207 h 456"/>
                <a:gd name="T14" fmla="*/ 432 w 531"/>
                <a:gd name="T15" fmla="*/ 196 h 456"/>
                <a:gd name="T16" fmla="*/ 447 w 531"/>
                <a:gd name="T17" fmla="*/ 181 h 456"/>
                <a:gd name="T18" fmla="*/ 516 w 531"/>
                <a:gd name="T19" fmla="*/ 181 h 456"/>
                <a:gd name="T20" fmla="*/ 531 w 531"/>
                <a:gd name="T21" fmla="*/ 196 h 456"/>
                <a:gd name="T22" fmla="*/ 531 w 531"/>
                <a:gd name="T23" fmla="*/ 261 h 456"/>
                <a:gd name="T24" fmla="*/ 516 w 531"/>
                <a:gd name="T25" fmla="*/ 276 h 456"/>
                <a:gd name="T26" fmla="*/ 447 w 531"/>
                <a:gd name="T27" fmla="*/ 276 h 456"/>
                <a:gd name="T28" fmla="*/ 432 w 531"/>
                <a:gd name="T29" fmla="*/ 261 h 456"/>
                <a:gd name="T30" fmla="*/ 432 w 531"/>
                <a:gd name="T31" fmla="*/ 249 h 456"/>
                <a:gd name="T32" fmla="*/ 328 w 531"/>
                <a:gd name="T33" fmla="*/ 249 h 456"/>
                <a:gd name="T34" fmla="*/ 328 w 531"/>
                <a:gd name="T35" fmla="*/ 328 h 456"/>
                <a:gd name="T36" fmla="*/ 432 w 531"/>
                <a:gd name="T37" fmla="*/ 374 h 456"/>
                <a:gd name="T38" fmla="*/ 447 w 531"/>
                <a:gd name="T39" fmla="*/ 361 h 456"/>
                <a:gd name="T40" fmla="*/ 516 w 531"/>
                <a:gd name="T41" fmla="*/ 361 h 456"/>
                <a:gd name="T42" fmla="*/ 531 w 531"/>
                <a:gd name="T43" fmla="*/ 376 h 456"/>
                <a:gd name="T44" fmla="*/ 531 w 531"/>
                <a:gd name="T45" fmla="*/ 441 h 456"/>
                <a:gd name="T46" fmla="*/ 516 w 531"/>
                <a:gd name="T47" fmla="*/ 456 h 456"/>
                <a:gd name="T48" fmla="*/ 447 w 531"/>
                <a:gd name="T49" fmla="*/ 456 h 456"/>
                <a:gd name="T50" fmla="*/ 432 w 531"/>
                <a:gd name="T51" fmla="*/ 441 h 456"/>
                <a:gd name="T52" fmla="*/ 432 w 531"/>
                <a:gd name="T53" fmla="*/ 420 h 456"/>
                <a:gd name="T54" fmla="*/ 315 w 531"/>
                <a:gd name="T55" fmla="*/ 368 h 456"/>
                <a:gd name="T56" fmla="*/ 278 w 531"/>
                <a:gd name="T57" fmla="*/ 386 h 456"/>
                <a:gd name="T58" fmla="*/ 50 w 531"/>
                <a:gd name="T59" fmla="*/ 386 h 456"/>
                <a:gd name="T60" fmla="*/ 0 w 531"/>
                <a:gd name="T61" fmla="*/ 337 h 456"/>
                <a:gd name="T62" fmla="*/ 0 w 531"/>
                <a:gd name="T63" fmla="*/ 120 h 456"/>
                <a:gd name="T64" fmla="*/ 50 w 531"/>
                <a:gd name="T65" fmla="*/ 70 h 456"/>
                <a:gd name="T66" fmla="*/ 278 w 531"/>
                <a:gd name="T67" fmla="*/ 70 h 456"/>
                <a:gd name="T68" fmla="*/ 315 w 531"/>
                <a:gd name="T69" fmla="*/ 89 h 456"/>
                <a:gd name="T70" fmla="*/ 432 w 531"/>
                <a:gd name="T71" fmla="*/ 37 h 456"/>
                <a:gd name="T72" fmla="*/ 432 w 531"/>
                <a:gd name="T73" fmla="*/ 16 h 456"/>
                <a:gd name="T74" fmla="*/ 447 w 531"/>
                <a:gd name="T75" fmla="*/ 0 h 456"/>
                <a:gd name="T76" fmla="*/ 516 w 531"/>
                <a:gd name="T77" fmla="*/ 0 h 456"/>
                <a:gd name="T78" fmla="*/ 531 w 531"/>
                <a:gd name="T79" fmla="*/ 16 h 456"/>
                <a:gd name="T80" fmla="*/ 531 w 531"/>
                <a:gd name="T81" fmla="*/ 8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456">
                  <a:moveTo>
                    <a:pt x="531" y="81"/>
                  </a:moveTo>
                  <a:cubicBezTo>
                    <a:pt x="531" y="89"/>
                    <a:pt x="524" y="96"/>
                    <a:pt x="516" y="96"/>
                  </a:cubicBezTo>
                  <a:cubicBezTo>
                    <a:pt x="447" y="96"/>
                    <a:pt x="447" y="96"/>
                    <a:pt x="447" y="96"/>
                  </a:cubicBezTo>
                  <a:cubicBezTo>
                    <a:pt x="439" y="96"/>
                    <a:pt x="433" y="90"/>
                    <a:pt x="432" y="82"/>
                  </a:cubicBezTo>
                  <a:cubicBezTo>
                    <a:pt x="328" y="129"/>
                    <a:pt x="328" y="129"/>
                    <a:pt x="328" y="129"/>
                  </a:cubicBezTo>
                  <a:cubicBezTo>
                    <a:pt x="328" y="207"/>
                    <a:pt x="328" y="207"/>
                    <a:pt x="328" y="207"/>
                  </a:cubicBezTo>
                  <a:cubicBezTo>
                    <a:pt x="432" y="207"/>
                    <a:pt x="432" y="207"/>
                    <a:pt x="432" y="207"/>
                  </a:cubicBezTo>
                  <a:cubicBezTo>
                    <a:pt x="432" y="196"/>
                    <a:pt x="432" y="196"/>
                    <a:pt x="432" y="196"/>
                  </a:cubicBezTo>
                  <a:cubicBezTo>
                    <a:pt x="432" y="187"/>
                    <a:pt x="439" y="181"/>
                    <a:pt x="447" y="181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24" y="181"/>
                    <a:pt x="531" y="187"/>
                    <a:pt x="531" y="196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31" y="269"/>
                    <a:pt x="524" y="276"/>
                    <a:pt x="516" y="276"/>
                  </a:cubicBezTo>
                  <a:cubicBezTo>
                    <a:pt x="447" y="276"/>
                    <a:pt x="447" y="276"/>
                    <a:pt x="447" y="276"/>
                  </a:cubicBezTo>
                  <a:cubicBezTo>
                    <a:pt x="439" y="276"/>
                    <a:pt x="432" y="269"/>
                    <a:pt x="432" y="261"/>
                  </a:cubicBezTo>
                  <a:cubicBezTo>
                    <a:pt x="432" y="249"/>
                    <a:pt x="432" y="249"/>
                    <a:pt x="432" y="249"/>
                  </a:cubicBezTo>
                  <a:cubicBezTo>
                    <a:pt x="328" y="249"/>
                    <a:pt x="328" y="249"/>
                    <a:pt x="328" y="24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32" y="374"/>
                    <a:pt x="432" y="374"/>
                    <a:pt x="432" y="374"/>
                  </a:cubicBezTo>
                  <a:cubicBezTo>
                    <a:pt x="433" y="367"/>
                    <a:pt x="439" y="361"/>
                    <a:pt x="447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24" y="361"/>
                    <a:pt x="531" y="368"/>
                    <a:pt x="531" y="376"/>
                  </a:cubicBezTo>
                  <a:cubicBezTo>
                    <a:pt x="531" y="441"/>
                    <a:pt x="531" y="441"/>
                    <a:pt x="531" y="441"/>
                  </a:cubicBezTo>
                  <a:cubicBezTo>
                    <a:pt x="531" y="449"/>
                    <a:pt x="524" y="456"/>
                    <a:pt x="516" y="456"/>
                  </a:cubicBezTo>
                  <a:cubicBezTo>
                    <a:pt x="447" y="456"/>
                    <a:pt x="447" y="456"/>
                    <a:pt x="447" y="456"/>
                  </a:cubicBezTo>
                  <a:cubicBezTo>
                    <a:pt x="439" y="456"/>
                    <a:pt x="432" y="449"/>
                    <a:pt x="432" y="441"/>
                  </a:cubicBezTo>
                  <a:cubicBezTo>
                    <a:pt x="432" y="420"/>
                    <a:pt x="432" y="420"/>
                    <a:pt x="432" y="420"/>
                  </a:cubicBezTo>
                  <a:cubicBezTo>
                    <a:pt x="315" y="368"/>
                    <a:pt x="315" y="368"/>
                    <a:pt x="315" y="368"/>
                  </a:cubicBezTo>
                  <a:cubicBezTo>
                    <a:pt x="306" y="379"/>
                    <a:pt x="293" y="386"/>
                    <a:pt x="278" y="38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22" y="386"/>
                    <a:pt x="0" y="364"/>
                    <a:pt x="0" y="33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93"/>
                    <a:pt x="22" y="70"/>
                    <a:pt x="50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93" y="70"/>
                    <a:pt x="306" y="78"/>
                    <a:pt x="315" y="89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32" y="16"/>
                    <a:pt x="432" y="16"/>
                  </a:cubicBezTo>
                  <a:cubicBezTo>
                    <a:pt x="432" y="7"/>
                    <a:pt x="439" y="0"/>
                    <a:pt x="447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24" y="0"/>
                    <a:pt x="531" y="7"/>
                    <a:pt x="531" y="16"/>
                  </a:cubicBezTo>
                  <a:lnTo>
                    <a:pt x="531" y="81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07" name="Straight Connector 206"/>
            <p:cNvCxnSpPr>
              <a:stCxn id="206" idx="1"/>
            </p:cNvCxnSpPr>
            <p:nvPr/>
          </p:nvCxnSpPr>
          <p:spPr>
            <a:xfrm flipH="1" flipV="1">
              <a:off x="4568723" y="1713540"/>
              <a:ext cx="395275" cy="43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5689306" y="2041177"/>
            <a:ext cx="859719" cy="1029253"/>
            <a:chOff x="3410434" y="2679556"/>
            <a:chExt cx="669632" cy="801476"/>
          </a:xfrm>
        </p:grpSpPr>
        <p:sp>
          <p:nvSpPr>
            <p:cNvPr id="209" name="Freeform 19"/>
            <p:cNvSpPr>
              <a:spLocks noEditPoints="1"/>
            </p:cNvSpPr>
            <p:nvPr/>
          </p:nvSpPr>
          <p:spPr bwMode="auto">
            <a:xfrm>
              <a:off x="3527670" y="2679556"/>
              <a:ext cx="434897" cy="464634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2691664" y="1019009"/>
            <a:ext cx="754535" cy="253916"/>
            <a:chOff x="8624106" y="2819400"/>
            <a:chExt cx="594510" cy="253916"/>
          </a:xfrm>
        </p:grpSpPr>
        <p:sp>
          <p:nvSpPr>
            <p:cNvPr id="212" name="Rounded Rectangle 211"/>
            <p:cNvSpPr/>
            <p:nvPr/>
          </p:nvSpPr>
          <p:spPr>
            <a:xfrm>
              <a:off x="8624106" y="2847975"/>
              <a:ext cx="594506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624110" y="2819400"/>
              <a:ext cx="5945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Pool</a:t>
              </a:r>
              <a:endParaRPr lang="en-US" sz="105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054408" y="2069023"/>
            <a:ext cx="1521058" cy="973561"/>
            <a:chOff x="1844066" y="3834252"/>
            <a:chExt cx="1521058" cy="973561"/>
          </a:xfrm>
        </p:grpSpPr>
        <p:sp>
          <p:nvSpPr>
            <p:cNvPr id="215" name="Rounded Rectangle 214"/>
            <p:cNvSpPr>
              <a:spLocks noChangeAspect="1"/>
            </p:cNvSpPr>
            <p:nvPr/>
          </p:nvSpPr>
          <p:spPr>
            <a:xfrm>
              <a:off x="1844066" y="3834252"/>
              <a:ext cx="1521058" cy="835617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>
              <a:spLocks noChangeAspect="1"/>
            </p:cNvSpPr>
            <p:nvPr/>
          </p:nvSpPr>
          <p:spPr>
            <a:xfrm>
              <a:off x="1981051" y="4533882"/>
              <a:ext cx="1259303" cy="273931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Compute Nodes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009635" y="3993733"/>
              <a:ext cx="1189920" cy="434566"/>
              <a:chOff x="1935244" y="3927461"/>
              <a:chExt cx="1189920" cy="434566"/>
            </a:xfrm>
          </p:grpSpPr>
          <p:pic>
            <p:nvPicPr>
              <p:cNvPr id="218" name="Picture 217" descr="Servers (3) horizontal.em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5244" y="3927461"/>
                <a:ext cx="538295" cy="434566"/>
              </a:xfrm>
              <a:prstGeom prst="rect">
                <a:avLst/>
              </a:prstGeom>
            </p:spPr>
          </p:pic>
          <p:pic>
            <p:nvPicPr>
              <p:cNvPr id="219" name="Picture 218" descr="Servers (3) horizontal.em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6869" y="3927461"/>
                <a:ext cx="538295" cy="434566"/>
              </a:xfrm>
              <a:prstGeom prst="rect">
                <a:avLst/>
              </a:prstGeom>
            </p:spPr>
          </p:pic>
        </p:grpSp>
      </p:grpSp>
      <p:pic>
        <p:nvPicPr>
          <p:cNvPr id="228" name="Picture 227" descr="Router.emf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8" y="2536940"/>
            <a:ext cx="646559" cy="64655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9" name="Elbow Connector 228"/>
          <p:cNvCxnSpPr>
            <a:stCxn id="70" idx="1"/>
            <a:endCxn id="228" idx="1"/>
          </p:cNvCxnSpPr>
          <p:nvPr/>
        </p:nvCxnSpPr>
        <p:spPr>
          <a:xfrm rot="10800000" flipH="1" flipV="1">
            <a:off x="1334844" y="1474252"/>
            <a:ext cx="396993" cy="1385967"/>
          </a:xfrm>
          <a:prstGeom prst="bentConnector3">
            <a:avLst>
              <a:gd name="adj1" fmla="val -57583"/>
            </a:avLst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8" idx="3"/>
          </p:cNvCxnSpPr>
          <p:nvPr/>
        </p:nvCxnSpPr>
        <p:spPr>
          <a:xfrm>
            <a:off x="2378397" y="2860220"/>
            <a:ext cx="1304658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96610" y="3856585"/>
            <a:ext cx="7334568" cy="2442500"/>
            <a:chOff x="1580917" y="4056278"/>
            <a:chExt cx="7334568" cy="2442500"/>
          </a:xfrm>
        </p:grpSpPr>
        <p:sp>
          <p:nvSpPr>
            <p:cNvPr id="112" name="Rounded Rectangle 111"/>
            <p:cNvSpPr>
              <a:spLocks noChangeAspect="1"/>
            </p:cNvSpPr>
            <p:nvPr/>
          </p:nvSpPr>
          <p:spPr>
            <a:xfrm>
              <a:off x="1580917" y="4056278"/>
              <a:ext cx="6996765" cy="2321940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53"/>
            <p:cNvSpPr>
              <a:spLocks/>
            </p:cNvSpPr>
            <p:nvPr/>
          </p:nvSpPr>
          <p:spPr bwMode="auto">
            <a:xfrm>
              <a:off x="7556967" y="5595482"/>
              <a:ext cx="1358518" cy="903296"/>
            </a:xfrm>
            <a:custGeom>
              <a:avLst/>
              <a:gdLst>
                <a:gd name="T0" fmla="*/ 552 w 609"/>
                <a:gd name="T1" fmla="*/ 67 h 406"/>
                <a:gd name="T2" fmla="*/ 506 w 609"/>
                <a:gd name="T3" fmla="*/ 67 h 406"/>
                <a:gd name="T4" fmla="*/ 506 w 609"/>
                <a:gd name="T5" fmla="*/ 57 h 406"/>
                <a:gd name="T6" fmla="*/ 448 w 609"/>
                <a:gd name="T7" fmla="*/ 0 h 406"/>
                <a:gd name="T8" fmla="*/ 217 w 609"/>
                <a:gd name="T9" fmla="*/ 0 h 406"/>
                <a:gd name="T10" fmla="*/ 160 w 609"/>
                <a:gd name="T11" fmla="*/ 57 h 406"/>
                <a:gd name="T12" fmla="*/ 160 w 609"/>
                <a:gd name="T13" fmla="*/ 63 h 406"/>
                <a:gd name="T14" fmla="*/ 133 w 609"/>
                <a:gd name="T15" fmla="*/ 63 h 406"/>
                <a:gd name="T16" fmla="*/ 76 w 609"/>
                <a:gd name="T17" fmla="*/ 120 h 406"/>
                <a:gd name="T18" fmla="*/ 76 w 609"/>
                <a:gd name="T19" fmla="*/ 135 h 406"/>
                <a:gd name="T20" fmla="*/ 57 w 609"/>
                <a:gd name="T21" fmla="*/ 135 h 406"/>
                <a:gd name="T22" fmla="*/ 0 w 609"/>
                <a:gd name="T23" fmla="*/ 193 h 406"/>
                <a:gd name="T24" fmla="*/ 0 w 609"/>
                <a:gd name="T25" fmla="*/ 281 h 406"/>
                <a:gd name="T26" fmla="*/ 57 w 609"/>
                <a:gd name="T27" fmla="*/ 338 h 406"/>
                <a:gd name="T28" fmla="*/ 104 w 609"/>
                <a:gd name="T29" fmla="*/ 338 h 406"/>
                <a:gd name="T30" fmla="*/ 104 w 609"/>
                <a:gd name="T31" fmla="*/ 349 h 406"/>
                <a:gd name="T32" fmla="*/ 161 w 609"/>
                <a:gd name="T33" fmla="*/ 406 h 406"/>
                <a:gd name="T34" fmla="*/ 392 w 609"/>
                <a:gd name="T35" fmla="*/ 406 h 406"/>
                <a:gd name="T36" fmla="*/ 449 w 609"/>
                <a:gd name="T37" fmla="*/ 349 h 406"/>
                <a:gd name="T38" fmla="*/ 449 w 609"/>
                <a:gd name="T39" fmla="*/ 343 h 406"/>
                <a:gd name="T40" fmla="*/ 476 w 609"/>
                <a:gd name="T41" fmla="*/ 343 h 406"/>
                <a:gd name="T42" fmla="*/ 533 w 609"/>
                <a:gd name="T43" fmla="*/ 285 h 406"/>
                <a:gd name="T44" fmla="*/ 533 w 609"/>
                <a:gd name="T45" fmla="*/ 270 h 406"/>
                <a:gd name="T46" fmla="*/ 552 w 609"/>
                <a:gd name="T47" fmla="*/ 270 h 406"/>
                <a:gd name="T48" fmla="*/ 609 w 609"/>
                <a:gd name="T49" fmla="*/ 213 h 406"/>
                <a:gd name="T50" fmla="*/ 609 w 609"/>
                <a:gd name="T51" fmla="*/ 125 h 406"/>
                <a:gd name="T52" fmla="*/ 552 w 609"/>
                <a:gd name="T53" fmla="*/ 6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9" h="406">
                  <a:moveTo>
                    <a:pt x="552" y="67"/>
                  </a:moveTo>
                  <a:cubicBezTo>
                    <a:pt x="506" y="67"/>
                    <a:pt x="506" y="67"/>
                    <a:pt x="506" y="67"/>
                  </a:cubicBezTo>
                  <a:cubicBezTo>
                    <a:pt x="506" y="57"/>
                    <a:pt x="506" y="57"/>
                    <a:pt x="506" y="57"/>
                  </a:cubicBezTo>
                  <a:cubicBezTo>
                    <a:pt x="506" y="25"/>
                    <a:pt x="480" y="0"/>
                    <a:pt x="448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86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02" y="63"/>
                    <a:pt x="76" y="89"/>
                    <a:pt x="76" y="120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26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6" y="338"/>
                    <a:pt x="57" y="338"/>
                  </a:cubicBezTo>
                  <a:cubicBezTo>
                    <a:pt x="104" y="338"/>
                    <a:pt x="104" y="338"/>
                    <a:pt x="104" y="338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4" y="380"/>
                    <a:pt x="129" y="406"/>
                    <a:pt x="161" y="406"/>
                  </a:cubicBezTo>
                  <a:cubicBezTo>
                    <a:pt x="392" y="406"/>
                    <a:pt x="392" y="406"/>
                    <a:pt x="392" y="406"/>
                  </a:cubicBezTo>
                  <a:cubicBezTo>
                    <a:pt x="423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8" y="343"/>
                    <a:pt x="533" y="317"/>
                    <a:pt x="533" y="285"/>
                  </a:cubicBezTo>
                  <a:cubicBezTo>
                    <a:pt x="533" y="270"/>
                    <a:pt x="533" y="270"/>
                    <a:pt x="533" y="270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83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3" y="67"/>
                    <a:pt x="552" y="6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solidFill>
                    <a:prstClr val="white"/>
                  </a:solidFill>
                </a:rPr>
                <a:t>OpenStack cloud</a:t>
              </a:r>
            </a:p>
          </p:txBody>
        </p:sp>
        <p:sp>
          <p:nvSpPr>
            <p:cNvPr id="131" name="Rounded Rectangle 130"/>
            <p:cNvSpPr>
              <a:spLocks noChangeAspect="1"/>
            </p:cNvSpPr>
            <p:nvPr/>
          </p:nvSpPr>
          <p:spPr>
            <a:xfrm>
              <a:off x="6232588" y="4248131"/>
              <a:ext cx="2003638" cy="681804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ounded Rectangle 131"/>
            <p:cNvSpPr>
              <a:spLocks noChangeAspect="1"/>
            </p:cNvSpPr>
            <p:nvPr/>
          </p:nvSpPr>
          <p:spPr>
            <a:xfrm>
              <a:off x="6539581" y="4825677"/>
              <a:ext cx="1389650" cy="278710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Neutron Controller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281586" y="4321531"/>
              <a:ext cx="792112" cy="390611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</a:t>
              </a:r>
              <a:r>
                <a:rPr lang="en-US" sz="1100" dirty="0" err="1" smtClean="0">
                  <a:latin typeface="Franklin Gothic Medium"/>
                  <a:cs typeface="Franklin Gothic Medium"/>
                </a:rPr>
                <a:t>LBaaS</a:t>
              </a:r>
              <a:endParaRPr lang="en-US" sz="1100" dirty="0" smtClean="0">
                <a:latin typeface="Franklin Gothic Medium"/>
                <a:cs typeface="Franklin Gothic Medium"/>
              </a:endParaRP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Agent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346548" y="4321954"/>
              <a:ext cx="799415" cy="390611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LBaaS</a:t>
              </a: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Driver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232588" y="5348964"/>
              <a:ext cx="859719" cy="1029253"/>
              <a:chOff x="3410434" y="2679556"/>
              <a:chExt cx="669632" cy="801476"/>
            </a:xfrm>
          </p:grpSpPr>
          <p:sp>
            <p:nvSpPr>
              <p:cNvPr id="168" name="Freeform 19"/>
              <p:cNvSpPr>
                <a:spLocks noEditPoints="1"/>
              </p:cNvSpPr>
              <p:nvPr/>
            </p:nvSpPr>
            <p:spPr bwMode="auto">
              <a:xfrm>
                <a:off x="3527670" y="2679556"/>
                <a:ext cx="434897" cy="464634"/>
              </a:xfrm>
              <a:custGeom>
                <a:avLst/>
                <a:gdLst>
                  <a:gd name="T0" fmla="*/ 206 w 412"/>
                  <a:gd name="T1" fmla="*/ 0 h 441"/>
                  <a:gd name="T2" fmla="*/ 0 w 412"/>
                  <a:gd name="T3" fmla="*/ 82 h 441"/>
                  <a:gd name="T4" fmla="*/ 0 w 412"/>
                  <a:gd name="T5" fmla="*/ 361 h 441"/>
                  <a:gd name="T6" fmla="*/ 0 w 412"/>
                  <a:gd name="T7" fmla="*/ 361 h 441"/>
                  <a:gd name="T8" fmla="*/ 206 w 412"/>
                  <a:gd name="T9" fmla="*/ 441 h 441"/>
                  <a:gd name="T10" fmla="*/ 411 w 412"/>
                  <a:gd name="T11" fmla="*/ 361 h 441"/>
                  <a:gd name="T12" fmla="*/ 412 w 412"/>
                  <a:gd name="T13" fmla="*/ 361 h 441"/>
                  <a:gd name="T14" fmla="*/ 412 w 412"/>
                  <a:gd name="T15" fmla="*/ 82 h 441"/>
                  <a:gd name="T16" fmla="*/ 206 w 412"/>
                  <a:gd name="T17" fmla="*/ 0 h 441"/>
                  <a:gd name="T18" fmla="*/ 381 w 412"/>
                  <a:gd name="T19" fmla="*/ 320 h 441"/>
                  <a:gd name="T20" fmla="*/ 206 w 412"/>
                  <a:gd name="T21" fmla="*/ 357 h 441"/>
                  <a:gd name="T22" fmla="*/ 30 w 412"/>
                  <a:gd name="T23" fmla="*/ 320 h 441"/>
                  <a:gd name="T24" fmla="*/ 25 w 412"/>
                  <a:gd name="T25" fmla="*/ 303 h 441"/>
                  <a:gd name="T26" fmla="*/ 42 w 412"/>
                  <a:gd name="T27" fmla="*/ 299 h 441"/>
                  <a:gd name="T28" fmla="*/ 206 w 412"/>
                  <a:gd name="T29" fmla="*/ 333 h 441"/>
                  <a:gd name="T30" fmla="*/ 369 w 412"/>
                  <a:gd name="T31" fmla="*/ 299 h 441"/>
                  <a:gd name="T32" fmla="*/ 386 w 412"/>
                  <a:gd name="T33" fmla="*/ 303 h 441"/>
                  <a:gd name="T34" fmla="*/ 381 w 412"/>
                  <a:gd name="T35" fmla="*/ 320 h 441"/>
                  <a:gd name="T36" fmla="*/ 381 w 412"/>
                  <a:gd name="T37" fmla="*/ 223 h 441"/>
                  <a:gd name="T38" fmla="*/ 206 w 412"/>
                  <a:gd name="T39" fmla="*/ 260 h 441"/>
                  <a:gd name="T40" fmla="*/ 30 w 412"/>
                  <a:gd name="T41" fmla="*/ 223 h 441"/>
                  <a:gd name="T42" fmla="*/ 25 w 412"/>
                  <a:gd name="T43" fmla="*/ 207 h 441"/>
                  <a:gd name="T44" fmla="*/ 42 w 412"/>
                  <a:gd name="T45" fmla="*/ 202 h 441"/>
                  <a:gd name="T46" fmla="*/ 206 w 412"/>
                  <a:gd name="T47" fmla="*/ 236 h 441"/>
                  <a:gd name="T48" fmla="*/ 369 w 412"/>
                  <a:gd name="T49" fmla="*/ 202 h 441"/>
                  <a:gd name="T50" fmla="*/ 386 w 412"/>
                  <a:gd name="T51" fmla="*/ 207 h 441"/>
                  <a:gd name="T52" fmla="*/ 381 w 412"/>
                  <a:gd name="T53" fmla="*/ 223 h 441"/>
                  <a:gd name="T54" fmla="*/ 381 w 412"/>
                  <a:gd name="T55" fmla="*/ 126 h 441"/>
                  <a:gd name="T56" fmla="*/ 206 w 412"/>
                  <a:gd name="T57" fmla="*/ 164 h 441"/>
                  <a:gd name="T58" fmla="*/ 30 w 412"/>
                  <a:gd name="T59" fmla="*/ 126 h 441"/>
                  <a:gd name="T60" fmla="*/ 25 w 412"/>
                  <a:gd name="T61" fmla="*/ 110 h 441"/>
                  <a:gd name="T62" fmla="*/ 42 w 412"/>
                  <a:gd name="T63" fmla="*/ 106 h 441"/>
                  <a:gd name="T64" fmla="*/ 206 w 412"/>
                  <a:gd name="T65" fmla="*/ 140 h 441"/>
                  <a:gd name="T66" fmla="*/ 369 w 412"/>
                  <a:gd name="T67" fmla="*/ 106 h 441"/>
                  <a:gd name="T68" fmla="*/ 386 w 412"/>
                  <a:gd name="T69" fmla="*/ 110 h 441"/>
                  <a:gd name="T70" fmla="*/ 381 w 412"/>
                  <a:gd name="T71" fmla="*/ 12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2" h="441">
                    <a:moveTo>
                      <a:pt x="206" y="0"/>
                    </a:moveTo>
                    <a:cubicBezTo>
                      <a:pt x="92" y="0"/>
                      <a:pt x="0" y="37"/>
                      <a:pt x="0" y="82"/>
                    </a:cubicBezTo>
                    <a:cubicBezTo>
                      <a:pt x="0" y="82"/>
                      <a:pt x="0" y="361"/>
                      <a:pt x="0" y="361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1" y="406"/>
                      <a:pt x="93" y="441"/>
                      <a:pt x="206" y="441"/>
                    </a:cubicBezTo>
                    <a:cubicBezTo>
                      <a:pt x="318" y="441"/>
                      <a:pt x="410" y="406"/>
                      <a:pt x="411" y="361"/>
                    </a:cubicBezTo>
                    <a:cubicBezTo>
                      <a:pt x="412" y="361"/>
                      <a:pt x="412" y="361"/>
                      <a:pt x="412" y="361"/>
                    </a:cubicBezTo>
                    <a:cubicBezTo>
                      <a:pt x="412" y="361"/>
                      <a:pt x="412" y="82"/>
                      <a:pt x="412" y="82"/>
                    </a:cubicBezTo>
                    <a:cubicBezTo>
                      <a:pt x="412" y="37"/>
                      <a:pt x="319" y="0"/>
                      <a:pt x="206" y="0"/>
                    </a:cubicBezTo>
                    <a:close/>
                    <a:moveTo>
                      <a:pt x="381" y="320"/>
                    </a:moveTo>
                    <a:cubicBezTo>
                      <a:pt x="341" y="343"/>
                      <a:pt x="276" y="357"/>
                      <a:pt x="206" y="357"/>
                    </a:cubicBezTo>
                    <a:cubicBezTo>
                      <a:pt x="136" y="357"/>
                      <a:pt x="70" y="343"/>
                      <a:pt x="30" y="320"/>
                    </a:cubicBezTo>
                    <a:cubicBezTo>
                      <a:pt x="24" y="316"/>
                      <a:pt x="22" y="309"/>
                      <a:pt x="25" y="303"/>
                    </a:cubicBezTo>
                    <a:cubicBezTo>
                      <a:pt x="29" y="297"/>
                      <a:pt x="36" y="295"/>
                      <a:pt x="42" y="299"/>
                    </a:cubicBezTo>
                    <a:cubicBezTo>
                      <a:pt x="78" y="320"/>
                      <a:pt x="140" y="333"/>
                      <a:pt x="206" y="333"/>
                    </a:cubicBezTo>
                    <a:cubicBezTo>
                      <a:pt x="272" y="333"/>
                      <a:pt x="333" y="320"/>
                      <a:pt x="369" y="299"/>
                    </a:cubicBezTo>
                    <a:cubicBezTo>
                      <a:pt x="375" y="295"/>
                      <a:pt x="382" y="297"/>
                      <a:pt x="386" y="303"/>
                    </a:cubicBezTo>
                    <a:cubicBezTo>
                      <a:pt x="389" y="309"/>
                      <a:pt x="387" y="316"/>
                      <a:pt x="381" y="320"/>
                    </a:cubicBezTo>
                    <a:close/>
                    <a:moveTo>
                      <a:pt x="381" y="223"/>
                    </a:moveTo>
                    <a:cubicBezTo>
                      <a:pt x="341" y="246"/>
                      <a:pt x="276" y="260"/>
                      <a:pt x="206" y="260"/>
                    </a:cubicBezTo>
                    <a:cubicBezTo>
                      <a:pt x="136" y="260"/>
                      <a:pt x="70" y="246"/>
                      <a:pt x="30" y="223"/>
                    </a:cubicBezTo>
                    <a:cubicBezTo>
                      <a:pt x="24" y="220"/>
                      <a:pt x="22" y="212"/>
                      <a:pt x="25" y="207"/>
                    </a:cubicBezTo>
                    <a:cubicBezTo>
                      <a:pt x="29" y="201"/>
                      <a:pt x="36" y="199"/>
                      <a:pt x="42" y="202"/>
                    </a:cubicBezTo>
                    <a:cubicBezTo>
                      <a:pt x="78" y="224"/>
                      <a:pt x="140" y="236"/>
                      <a:pt x="206" y="236"/>
                    </a:cubicBezTo>
                    <a:cubicBezTo>
                      <a:pt x="272" y="236"/>
                      <a:pt x="333" y="224"/>
                      <a:pt x="369" y="202"/>
                    </a:cubicBezTo>
                    <a:cubicBezTo>
                      <a:pt x="375" y="199"/>
                      <a:pt x="382" y="201"/>
                      <a:pt x="386" y="207"/>
                    </a:cubicBezTo>
                    <a:cubicBezTo>
                      <a:pt x="389" y="212"/>
                      <a:pt x="387" y="220"/>
                      <a:pt x="381" y="223"/>
                    </a:cubicBezTo>
                    <a:close/>
                    <a:moveTo>
                      <a:pt x="381" y="126"/>
                    </a:moveTo>
                    <a:cubicBezTo>
                      <a:pt x="341" y="150"/>
                      <a:pt x="276" y="164"/>
                      <a:pt x="206" y="164"/>
                    </a:cubicBezTo>
                    <a:cubicBezTo>
                      <a:pt x="136" y="164"/>
                      <a:pt x="70" y="150"/>
                      <a:pt x="30" y="126"/>
                    </a:cubicBezTo>
                    <a:cubicBezTo>
                      <a:pt x="24" y="123"/>
                      <a:pt x="22" y="116"/>
                      <a:pt x="25" y="110"/>
                    </a:cubicBezTo>
                    <a:cubicBezTo>
                      <a:pt x="29" y="104"/>
                      <a:pt x="36" y="102"/>
                      <a:pt x="42" y="106"/>
                    </a:cubicBezTo>
                    <a:cubicBezTo>
                      <a:pt x="78" y="127"/>
                      <a:pt x="140" y="140"/>
                      <a:pt x="206" y="140"/>
                    </a:cubicBezTo>
                    <a:cubicBezTo>
                      <a:pt x="272" y="140"/>
                      <a:pt x="333" y="127"/>
                      <a:pt x="369" y="106"/>
                    </a:cubicBezTo>
                    <a:cubicBezTo>
                      <a:pt x="375" y="102"/>
                      <a:pt x="382" y="104"/>
                      <a:pt x="386" y="110"/>
                    </a:cubicBezTo>
                    <a:cubicBezTo>
                      <a:pt x="389" y="116"/>
                      <a:pt x="387" y="123"/>
                      <a:pt x="381" y="12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410434" y="3147899"/>
                <a:ext cx="669632" cy="33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Neutron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Database</a:t>
                </a:r>
                <a:endParaRPr lang="en-US" sz="1200" dirty="0">
                  <a:latin typeface="Franklin Gothic Book"/>
                  <a:cs typeface="Franklin Gothic Book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739331" y="4242218"/>
              <a:ext cx="1521058" cy="973561"/>
              <a:chOff x="1844066" y="3834252"/>
              <a:chExt cx="1521058" cy="973561"/>
            </a:xfrm>
          </p:grpSpPr>
          <p:sp>
            <p:nvSpPr>
              <p:cNvPr id="170" name="Rounded Rectangle 169"/>
              <p:cNvSpPr>
                <a:spLocks noChangeAspect="1"/>
              </p:cNvSpPr>
              <p:nvPr/>
            </p:nvSpPr>
            <p:spPr>
              <a:xfrm>
                <a:off x="1844066" y="3834252"/>
                <a:ext cx="1521058" cy="83561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ounded Rectangle 170"/>
              <p:cNvSpPr>
                <a:spLocks noChangeAspect="1"/>
              </p:cNvSpPr>
              <p:nvPr/>
            </p:nvSpPr>
            <p:spPr>
              <a:xfrm>
                <a:off x="1981051" y="4533882"/>
                <a:ext cx="1259303" cy="273931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Compute Nodes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2009635" y="3993733"/>
                <a:ext cx="1189920" cy="434566"/>
                <a:chOff x="1935244" y="3927461"/>
                <a:chExt cx="1189920" cy="434566"/>
              </a:xfrm>
            </p:grpSpPr>
            <p:pic>
              <p:nvPicPr>
                <p:cNvPr id="173" name="Picture 172" descr="Servers (3) horizontal.em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5244" y="3927461"/>
                  <a:ext cx="538295" cy="434566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Servers (3) horizontal.em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6869" y="3927461"/>
                  <a:ext cx="538295" cy="4345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5" name="Group 234"/>
            <p:cNvGrpSpPr/>
            <p:nvPr/>
          </p:nvGrpSpPr>
          <p:grpSpPr>
            <a:xfrm>
              <a:off x="4329377" y="4506005"/>
              <a:ext cx="1933783" cy="253916"/>
              <a:chOff x="4568723" y="1590944"/>
              <a:chExt cx="1933783" cy="253916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5747977" y="1606362"/>
                <a:ext cx="754529" cy="2230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subnet</a:t>
                </a:r>
                <a:endParaRPr lang="en-US" sz="1100" dirty="0"/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4963998" y="1590944"/>
                <a:ext cx="587714" cy="253916"/>
                <a:chOff x="8624106" y="2819400"/>
                <a:chExt cx="594506" cy="253916"/>
              </a:xfrm>
            </p:grpSpPr>
            <p:sp>
              <p:nvSpPr>
                <p:cNvPr id="240" name="Rounded Rectangle 239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8624106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VIP</a:t>
                  </a:r>
                  <a:endParaRPr lang="en-US" sz="1050" dirty="0"/>
                </a:p>
              </p:txBody>
            </p:sp>
          </p:grpSp>
          <p:sp>
            <p:nvSpPr>
              <p:cNvPr id="238" name="Freeform 12"/>
              <p:cNvSpPr>
                <a:spLocks/>
              </p:cNvSpPr>
              <p:nvPr/>
            </p:nvSpPr>
            <p:spPr bwMode="auto">
              <a:xfrm flipH="1">
                <a:off x="5498778" y="1610661"/>
                <a:ext cx="249199" cy="214482"/>
              </a:xfrm>
              <a:custGeom>
                <a:avLst/>
                <a:gdLst>
                  <a:gd name="T0" fmla="*/ 531 w 531"/>
                  <a:gd name="T1" fmla="*/ 81 h 456"/>
                  <a:gd name="T2" fmla="*/ 516 w 531"/>
                  <a:gd name="T3" fmla="*/ 96 h 456"/>
                  <a:gd name="T4" fmla="*/ 447 w 531"/>
                  <a:gd name="T5" fmla="*/ 96 h 456"/>
                  <a:gd name="T6" fmla="*/ 432 w 531"/>
                  <a:gd name="T7" fmla="*/ 82 h 456"/>
                  <a:gd name="T8" fmla="*/ 328 w 531"/>
                  <a:gd name="T9" fmla="*/ 129 h 456"/>
                  <a:gd name="T10" fmla="*/ 328 w 531"/>
                  <a:gd name="T11" fmla="*/ 207 h 456"/>
                  <a:gd name="T12" fmla="*/ 432 w 531"/>
                  <a:gd name="T13" fmla="*/ 207 h 456"/>
                  <a:gd name="T14" fmla="*/ 432 w 531"/>
                  <a:gd name="T15" fmla="*/ 196 h 456"/>
                  <a:gd name="T16" fmla="*/ 447 w 531"/>
                  <a:gd name="T17" fmla="*/ 181 h 456"/>
                  <a:gd name="T18" fmla="*/ 516 w 531"/>
                  <a:gd name="T19" fmla="*/ 181 h 456"/>
                  <a:gd name="T20" fmla="*/ 531 w 531"/>
                  <a:gd name="T21" fmla="*/ 196 h 456"/>
                  <a:gd name="T22" fmla="*/ 531 w 531"/>
                  <a:gd name="T23" fmla="*/ 261 h 456"/>
                  <a:gd name="T24" fmla="*/ 516 w 531"/>
                  <a:gd name="T25" fmla="*/ 276 h 456"/>
                  <a:gd name="T26" fmla="*/ 447 w 531"/>
                  <a:gd name="T27" fmla="*/ 276 h 456"/>
                  <a:gd name="T28" fmla="*/ 432 w 531"/>
                  <a:gd name="T29" fmla="*/ 261 h 456"/>
                  <a:gd name="T30" fmla="*/ 432 w 531"/>
                  <a:gd name="T31" fmla="*/ 249 h 456"/>
                  <a:gd name="T32" fmla="*/ 328 w 531"/>
                  <a:gd name="T33" fmla="*/ 249 h 456"/>
                  <a:gd name="T34" fmla="*/ 328 w 531"/>
                  <a:gd name="T35" fmla="*/ 328 h 456"/>
                  <a:gd name="T36" fmla="*/ 432 w 531"/>
                  <a:gd name="T37" fmla="*/ 374 h 456"/>
                  <a:gd name="T38" fmla="*/ 447 w 531"/>
                  <a:gd name="T39" fmla="*/ 361 h 456"/>
                  <a:gd name="T40" fmla="*/ 516 w 531"/>
                  <a:gd name="T41" fmla="*/ 361 h 456"/>
                  <a:gd name="T42" fmla="*/ 531 w 531"/>
                  <a:gd name="T43" fmla="*/ 376 h 456"/>
                  <a:gd name="T44" fmla="*/ 531 w 531"/>
                  <a:gd name="T45" fmla="*/ 441 h 456"/>
                  <a:gd name="T46" fmla="*/ 516 w 531"/>
                  <a:gd name="T47" fmla="*/ 456 h 456"/>
                  <a:gd name="T48" fmla="*/ 447 w 531"/>
                  <a:gd name="T49" fmla="*/ 456 h 456"/>
                  <a:gd name="T50" fmla="*/ 432 w 531"/>
                  <a:gd name="T51" fmla="*/ 441 h 456"/>
                  <a:gd name="T52" fmla="*/ 432 w 531"/>
                  <a:gd name="T53" fmla="*/ 420 h 456"/>
                  <a:gd name="T54" fmla="*/ 315 w 531"/>
                  <a:gd name="T55" fmla="*/ 368 h 456"/>
                  <a:gd name="T56" fmla="*/ 278 w 531"/>
                  <a:gd name="T57" fmla="*/ 386 h 456"/>
                  <a:gd name="T58" fmla="*/ 50 w 531"/>
                  <a:gd name="T59" fmla="*/ 386 h 456"/>
                  <a:gd name="T60" fmla="*/ 0 w 531"/>
                  <a:gd name="T61" fmla="*/ 337 h 456"/>
                  <a:gd name="T62" fmla="*/ 0 w 531"/>
                  <a:gd name="T63" fmla="*/ 120 h 456"/>
                  <a:gd name="T64" fmla="*/ 50 w 531"/>
                  <a:gd name="T65" fmla="*/ 70 h 456"/>
                  <a:gd name="T66" fmla="*/ 278 w 531"/>
                  <a:gd name="T67" fmla="*/ 70 h 456"/>
                  <a:gd name="T68" fmla="*/ 315 w 531"/>
                  <a:gd name="T69" fmla="*/ 89 h 456"/>
                  <a:gd name="T70" fmla="*/ 432 w 531"/>
                  <a:gd name="T71" fmla="*/ 37 h 456"/>
                  <a:gd name="T72" fmla="*/ 432 w 531"/>
                  <a:gd name="T73" fmla="*/ 16 h 456"/>
                  <a:gd name="T74" fmla="*/ 447 w 531"/>
                  <a:gd name="T75" fmla="*/ 0 h 456"/>
                  <a:gd name="T76" fmla="*/ 516 w 531"/>
                  <a:gd name="T77" fmla="*/ 0 h 456"/>
                  <a:gd name="T78" fmla="*/ 531 w 531"/>
                  <a:gd name="T79" fmla="*/ 16 h 456"/>
                  <a:gd name="T80" fmla="*/ 531 w 531"/>
                  <a:gd name="T81" fmla="*/ 8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1" h="456">
                    <a:moveTo>
                      <a:pt x="531" y="81"/>
                    </a:moveTo>
                    <a:cubicBezTo>
                      <a:pt x="531" y="89"/>
                      <a:pt x="524" y="96"/>
                      <a:pt x="516" y="96"/>
                    </a:cubicBezTo>
                    <a:cubicBezTo>
                      <a:pt x="447" y="96"/>
                      <a:pt x="447" y="96"/>
                      <a:pt x="447" y="96"/>
                    </a:cubicBezTo>
                    <a:cubicBezTo>
                      <a:pt x="439" y="96"/>
                      <a:pt x="433" y="90"/>
                      <a:pt x="432" y="82"/>
                    </a:cubicBezTo>
                    <a:cubicBezTo>
                      <a:pt x="328" y="129"/>
                      <a:pt x="328" y="129"/>
                      <a:pt x="328" y="129"/>
                    </a:cubicBezTo>
                    <a:cubicBezTo>
                      <a:pt x="328" y="207"/>
                      <a:pt x="328" y="207"/>
                      <a:pt x="328" y="207"/>
                    </a:cubicBezTo>
                    <a:cubicBezTo>
                      <a:pt x="432" y="207"/>
                      <a:pt x="432" y="207"/>
                      <a:pt x="432" y="207"/>
                    </a:cubicBezTo>
                    <a:cubicBezTo>
                      <a:pt x="432" y="196"/>
                      <a:pt x="432" y="196"/>
                      <a:pt x="432" y="196"/>
                    </a:cubicBezTo>
                    <a:cubicBezTo>
                      <a:pt x="432" y="187"/>
                      <a:pt x="439" y="181"/>
                      <a:pt x="447" y="181"/>
                    </a:cubicBezTo>
                    <a:cubicBezTo>
                      <a:pt x="516" y="181"/>
                      <a:pt x="516" y="181"/>
                      <a:pt x="516" y="181"/>
                    </a:cubicBezTo>
                    <a:cubicBezTo>
                      <a:pt x="524" y="181"/>
                      <a:pt x="531" y="187"/>
                      <a:pt x="531" y="196"/>
                    </a:cubicBezTo>
                    <a:cubicBezTo>
                      <a:pt x="531" y="261"/>
                      <a:pt x="531" y="261"/>
                      <a:pt x="531" y="261"/>
                    </a:cubicBezTo>
                    <a:cubicBezTo>
                      <a:pt x="531" y="269"/>
                      <a:pt x="524" y="276"/>
                      <a:pt x="516" y="276"/>
                    </a:cubicBezTo>
                    <a:cubicBezTo>
                      <a:pt x="447" y="276"/>
                      <a:pt x="447" y="276"/>
                      <a:pt x="447" y="276"/>
                    </a:cubicBezTo>
                    <a:cubicBezTo>
                      <a:pt x="439" y="276"/>
                      <a:pt x="432" y="269"/>
                      <a:pt x="432" y="261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328" y="249"/>
                      <a:pt x="328" y="249"/>
                      <a:pt x="328" y="249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32" y="374"/>
                      <a:pt x="432" y="374"/>
                      <a:pt x="432" y="374"/>
                    </a:cubicBezTo>
                    <a:cubicBezTo>
                      <a:pt x="433" y="367"/>
                      <a:pt x="439" y="361"/>
                      <a:pt x="447" y="361"/>
                    </a:cubicBezTo>
                    <a:cubicBezTo>
                      <a:pt x="516" y="361"/>
                      <a:pt x="516" y="361"/>
                      <a:pt x="516" y="361"/>
                    </a:cubicBezTo>
                    <a:cubicBezTo>
                      <a:pt x="524" y="361"/>
                      <a:pt x="531" y="368"/>
                      <a:pt x="531" y="376"/>
                    </a:cubicBezTo>
                    <a:cubicBezTo>
                      <a:pt x="531" y="441"/>
                      <a:pt x="531" y="441"/>
                      <a:pt x="531" y="441"/>
                    </a:cubicBezTo>
                    <a:cubicBezTo>
                      <a:pt x="531" y="449"/>
                      <a:pt x="524" y="456"/>
                      <a:pt x="516" y="456"/>
                    </a:cubicBezTo>
                    <a:cubicBezTo>
                      <a:pt x="447" y="456"/>
                      <a:pt x="447" y="456"/>
                      <a:pt x="447" y="456"/>
                    </a:cubicBezTo>
                    <a:cubicBezTo>
                      <a:pt x="439" y="456"/>
                      <a:pt x="432" y="449"/>
                      <a:pt x="432" y="441"/>
                    </a:cubicBezTo>
                    <a:cubicBezTo>
                      <a:pt x="432" y="420"/>
                      <a:pt x="432" y="420"/>
                      <a:pt x="432" y="420"/>
                    </a:cubicBezTo>
                    <a:cubicBezTo>
                      <a:pt x="315" y="368"/>
                      <a:pt x="315" y="368"/>
                      <a:pt x="315" y="368"/>
                    </a:cubicBezTo>
                    <a:cubicBezTo>
                      <a:pt x="306" y="379"/>
                      <a:pt x="293" y="386"/>
                      <a:pt x="278" y="386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22" y="386"/>
                      <a:pt x="0" y="364"/>
                      <a:pt x="0" y="337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93"/>
                      <a:pt x="22" y="70"/>
                      <a:pt x="50" y="70"/>
                    </a:cubicBezTo>
                    <a:cubicBezTo>
                      <a:pt x="278" y="70"/>
                      <a:pt x="278" y="70"/>
                      <a:pt x="278" y="70"/>
                    </a:cubicBezTo>
                    <a:cubicBezTo>
                      <a:pt x="293" y="70"/>
                      <a:pt x="306" y="78"/>
                      <a:pt x="315" y="89"/>
                    </a:cubicBezTo>
                    <a:cubicBezTo>
                      <a:pt x="432" y="37"/>
                      <a:pt x="432" y="37"/>
                      <a:pt x="432" y="37"/>
                    </a:cubicBezTo>
                    <a:cubicBezTo>
                      <a:pt x="432" y="16"/>
                      <a:pt x="432" y="16"/>
                      <a:pt x="432" y="16"/>
                    </a:cubicBezTo>
                    <a:cubicBezTo>
                      <a:pt x="432" y="7"/>
                      <a:pt x="439" y="0"/>
                      <a:pt x="447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24" y="0"/>
                      <a:pt x="531" y="7"/>
                      <a:pt x="531" y="16"/>
                    </a:cubicBezTo>
                    <a:lnTo>
                      <a:pt x="531" y="81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239" name="Straight Connector 238"/>
              <p:cNvCxnSpPr>
                <a:stCxn id="241" idx="1"/>
              </p:cNvCxnSpPr>
              <p:nvPr/>
            </p:nvCxnSpPr>
            <p:spPr>
              <a:xfrm flipH="1" flipV="1">
                <a:off x="4568723" y="1713540"/>
                <a:ext cx="395275" cy="43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655769" y="4494840"/>
              <a:ext cx="754535" cy="253916"/>
              <a:chOff x="8624106" y="2819400"/>
              <a:chExt cx="594510" cy="253916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624110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Pool</a:t>
                </a:r>
                <a:endParaRPr lang="en-US" sz="105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3177647" y="4387488"/>
              <a:ext cx="541423" cy="540149"/>
              <a:chOff x="3836988" y="2997200"/>
              <a:chExt cx="490538" cy="488950"/>
            </a:xfrm>
          </p:grpSpPr>
          <p:sp>
            <p:nvSpPr>
              <p:cNvPr id="176" name="Freeform 113"/>
              <p:cNvSpPr>
                <a:spLocks/>
              </p:cNvSpPr>
              <p:nvPr/>
            </p:nvSpPr>
            <p:spPr bwMode="auto">
              <a:xfrm>
                <a:off x="3836988" y="2997200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77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78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79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80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81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82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</p:grpSp>
      <p:grpSp>
        <p:nvGrpSpPr>
          <p:cNvPr id="246" name="Group 245"/>
          <p:cNvGrpSpPr/>
          <p:nvPr/>
        </p:nvGrpSpPr>
        <p:grpSpPr>
          <a:xfrm>
            <a:off x="1192009" y="617332"/>
            <a:ext cx="1801507" cy="1832342"/>
            <a:chOff x="4664258" y="564726"/>
            <a:chExt cx="1918015" cy="1950844"/>
          </a:xfrm>
        </p:grpSpPr>
        <p:grpSp>
          <p:nvGrpSpPr>
            <p:cNvPr id="247" name="Group 246"/>
            <p:cNvGrpSpPr/>
            <p:nvPr/>
          </p:nvGrpSpPr>
          <p:grpSpPr>
            <a:xfrm>
              <a:off x="4664258" y="564726"/>
              <a:ext cx="1918015" cy="1950844"/>
              <a:chOff x="5499151" y="792003"/>
              <a:chExt cx="1918015" cy="1950844"/>
            </a:xfrm>
          </p:grpSpPr>
          <p:sp>
            <p:nvSpPr>
              <p:cNvPr id="256" name="Rounded Rectangle 255"/>
              <p:cNvSpPr>
                <a:spLocks noChangeAspect="1"/>
              </p:cNvSpPr>
              <p:nvPr/>
            </p:nvSpPr>
            <p:spPr>
              <a:xfrm>
                <a:off x="5657280" y="792003"/>
                <a:ext cx="1601757" cy="169370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499151" y="2481237"/>
                <a:ext cx="19180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cs typeface="Franklin Gothic Book"/>
                  </a:rPr>
                  <a:t>BIG-IP </a:t>
                </a:r>
                <a:r>
                  <a:rPr lang="en-US" sz="1200" dirty="0" smtClean="0">
                    <a:cs typeface="Franklin Gothic Book"/>
                  </a:rPr>
                  <a:t>VE or Platform</a:t>
                </a:r>
                <a:endParaRPr lang="en-US" sz="1200" dirty="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5017092" y="1546831"/>
              <a:ext cx="1212346" cy="412838"/>
              <a:chOff x="6718300" y="3035300"/>
              <a:chExt cx="1323975" cy="450851"/>
            </a:xfrm>
            <a:solidFill>
              <a:srgbClr val="4C4C4E"/>
            </a:solidFill>
          </p:grpSpPr>
          <p:sp>
            <p:nvSpPr>
              <p:cNvPr id="253" name="Freeform 5"/>
              <p:cNvSpPr>
                <a:spLocks noEditPoints="1"/>
              </p:cNvSpPr>
              <p:nvPr/>
            </p:nvSpPr>
            <p:spPr bwMode="auto">
              <a:xfrm>
                <a:off x="7127873" y="3148011"/>
                <a:ext cx="914400" cy="158750"/>
              </a:xfrm>
              <a:custGeom>
                <a:avLst/>
                <a:gdLst>
                  <a:gd name="T0" fmla="*/ 818 w 835"/>
                  <a:gd name="T1" fmla="*/ 0 h 144"/>
                  <a:gd name="T2" fmla="*/ 17 w 835"/>
                  <a:gd name="T3" fmla="*/ 0 h 144"/>
                  <a:gd name="T4" fmla="*/ 0 w 835"/>
                  <a:gd name="T5" fmla="*/ 17 h 144"/>
                  <a:gd name="T6" fmla="*/ 0 w 835"/>
                  <a:gd name="T7" fmla="*/ 42 h 144"/>
                  <a:gd name="T8" fmla="*/ 452 w 835"/>
                  <a:gd name="T9" fmla="*/ 42 h 144"/>
                  <a:gd name="T10" fmla="*/ 478 w 835"/>
                  <a:gd name="T11" fmla="*/ 68 h 144"/>
                  <a:gd name="T12" fmla="*/ 478 w 835"/>
                  <a:gd name="T13" fmla="*/ 144 h 144"/>
                  <a:gd name="T14" fmla="*/ 818 w 835"/>
                  <a:gd name="T15" fmla="*/ 144 h 144"/>
                  <a:gd name="T16" fmla="*/ 835 w 835"/>
                  <a:gd name="T17" fmla="*/ 127 h 144"/>
                  <a:gd name="T18" fmla="*/ 835 w 835"/>
                  <a:gd name="T19" fmla="*/ 17 h 144"/>
                  <a:gd name="T20" fmla="*/ 818 w 835"/>
                  <a:gd name="T21" fmla="*/ 0 h 144"/>
                  <a:gd name="T22" fmla="*/ 676 w 835"/>
                  <a:gd name="T23" fmla="*/ 83 h 144"/>
                  <a:gd name="T24" fmla="*/ 665 w 835"/>
                  <a:gd name="T25" fmla="*/ 94 h 144"/>
                  <a:gd name="T26" fmla="*/ 521 w 835"/>
                  <a:gd name="T27" fmla="*/ 94 h 144"/>
                  <a:gd name="T28" fmla="*/ 510 w 835"/>
                  <a:gd name="T29" fmla="*/ 83 h 144"/>
                  <a:gd name="T30" fmla="*/ 510 w 835"/>
                  <a:gd name="T31" fmla="*/ 72 h 144"/>
                  <a:gd name="T32" fmla="*/ 521 w 835"/>
                  <a:gd name="T33" fmla="*/ 61 h 144"/>
                  <a:gd name="T34" fmla="*/ 665 w 835"/>
                  <a:gd name="T35" fmla="*/ 61 h 144"/>
                  <a:gd name="T36" fmla="*/ 676 w 835"/>
                  <a:gd name="T37" fmla="*/ 72 h 144"/>
                  <a:gd name="T38" fmla="*/ 676 w 835"/>
                  <a:gd name="T39" fmla="*/ 83 h 144"/>
                  <a:gd name="T40" fmla="*/ 768 w 835"/>
                  <a:gd name="T41" fmla="*/ 107 h 144"/>
                  <a:gd name="T42" fmla="*/ 738 w 835"/>
                  <a:gd name="T43" fmla="*/ 77 h 144"/>
                  <a:gd name="T44" fmla="*/ 768 w 835"/>
                  <a:gd name="T45" fmla="*/ 47 h 144"/>
                  <a:gd name="T46" fmla="*/ 798 w 835"/>
                  <a:gd name="T47" fmla="*/ 77 h 144"/>
                  <a:gd name="T48" fmla="*/ 768 w 835"/>
                  <a:gd name="T49" fmla="*/ 10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144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52" y="42"/>
                      <a:pt x="452" y="42"/>
                      <a:pt x="452" y="42"/>
                    </a:cubicBezTo>
                    <a:cubicBezTo>
                      <a:pt x="466" y="42"/>
                      <a:pt x="478" y="53"/>
                      <a:pt x="478" y="68"/>
                    </a:cubicBezTo>
                    <a:cubicBezTo>
                      <a:pt x="478" y="144"/>
                      <a:pt x="478" y="144"/>
                      <a:pt x="478" y="144"/>
                    </a:cubicBezTo>
                    <a:cubicBezTo>
                      <a:pt x="818" y="144"/>
                      <a:pt x="818" y="144"/>
                      <a:pt x="818" y="144"/>
                    </a:cubicBezTo>
                    <a:cubicBezTo>
                      <a:pt x="828" y="144"/>
                      <a:pt x="835" y="137"/>
                      <a:pt x="835" y="127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676" y="83"/>
                    </a:moveTo>
                    <a:cubicBezTo>
                      <a:pt x="676" y="89"/>
                      <a:pt x="671" y="94"/>
                      <a:pt x="665" y="94"/>
                    </a:cubicBezTo>
                    <a:cubicBezTo>
                      <a:pt x="521" y="94"/>
                      <a:pt x="521" y="94"/>
                      <a:pt x="521" y="94"/>
                    </a:cubicBezTo>
                    <a:cubicBezTo>
                      <a:pt x="515" y="94"/>
                      <a:pt x="510" y="89"/>
                      <a:pt x="510" y="83"/>
                    </a:cubicBezTo>
                    <a:cubicBezTo>
                      <a:pt x="510" y="72"/>
                      <a:pt x="510" y="72"/>
                      <a:pt x="510" y="72"/>
                    </a:cubicBezTo>
                    <a:cubicBezTo>
                      <a:pt x="510" y="66"/>
                      <a:pt x="515" y="61"/>
                      <a:pt x="521" y="61"/>
                    </a:cubicBezTo>
                    <a:cubicBezTo>
                      <a:pt x="665" y="61"/>
                      <a:pt x="665" y="61"/>
                      <a:pt x="665" y="61"/>
                    </a:cubicBezTo>
                    <a:cubicBezTo>
                      <a:pt x="671" y="61"/>
                      <a:pt x="676" y="66"/>
                      <a:pt x="676" y="72"/>
                    </a:cubicBezTo>
                    <a:lnTo>
                      <a:pt x="676" y="83"/>
                    </a:lnTo>
                    <a:close/>
                    <a:moveTo>
                      <a:pt x="768" y="107"/>
                    </a:moveTo>
                    <a:cubicBezTo>
                      <a:pt x="751" y="107"/>
                      <a:pt x="738" y="94"/>
                      <a:pt x="738" y="77"/>
                    </a:cubicBezTo>
                    <a:cubicBezTo>
                      <a:pt x="738" y="61"/>
                      <a:pt x="751" y="47"/>
                      <a:pt x="768" y="47"/>
                    </a:cubicBezTo>
                    <a:cubicBezTo>
                      <a:pt x="785" y="47"/>
                      <a:pt x="798" y="61"/>
                      <a:pt x="798" y="77"/>
                    </a:cubicBezTo>
                    <a:cubicBezTo>
                      <a:pt x="798" y="94"/>
                      <a:pt x="785" y="107"/>
                      <a:pt x="768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"/>
              <p:cNvSpPr>
                <a:spLocks noEditPoints="1"/>
              </p:cNvSpPr>
              <p:nvPr/>
            </p:nvSpPr>
            <p:spPr bwMode="auto">
              <a:xfrm>
                <a:off x="7127875" y="3035300"/>
                <a:ext cx="914400" cy="101600"/>
              </a:xfrm>
              <a:custGeom>
                <a:avLst/>
                <a:gdLst>
                  <a:gd name="T0" fmla="*/ 818 w 835"/>
                  <a:gd name="T1" fmla="*/ 0 h 92"/>
                  <a:gd name="T2" fmla="*/ 17 w 835"/>
                  <a:gd name="T3" fmla="*/ 0 h 92"/>
                  <a:gd name="T4" fmla="*/ 0 w 835"/>
                  <a:gd name="T5" fmla="*/ 17 h 92"/>
                  <a:gd name="T6" fmla="*/ 0 w 835"/>
                  <a:gd name="T7" fmla="*/ 75 h 92"/>
                  <a:gd name="T8" fmla="*/ 17 w 835"/>
                  <a:gd name="T9" fmla="*/ 92 h 92"/>
                  <a:gd name="T10" fmla="*/ 818 w 835"/>
                  <a:gd name="T11" fmla="*/ 92 h 92"/>
                  <a:gd name="T12" fmla="*/ 835 w 835"/>
                  <a:gd name="T13" fmla="*/ 75 h 92"/>
                  <a:gd name="T14" fmla="*/ 835 w 835"/>
                  <a:gd name="T15" fmla="*/ 17 h 92"/>
                  <a:gd name="T16" fmla="*/ 818 w 835"/>
                  <a:gd name="T17" fmla="*/ 0 h 92"/>
                  <a:gd name="T18" fmla="*/ 822 w 835"/>
                  <a:gd name="T19" fmla="*/ 84 h 92"/>
                  <a:gd name="T20" fmla="*/ 17 w 835"/>
                  <a:gd name="T21" fmla="*/ 84 h 92"/>
                  <a:gd name="T22" fmla="*/ 13 w 835"/>
                  <a:gd name="T23" fmla="*/ 81 h 92"/>
                  <a:gd name="T24" fmla="*/ 17 w 835"/>
                  <a:gd name="T25" fmla="*/ 78 h 92"/>
                  <a:gd name="T26" fmla="*/ 822 w 835"/>
                  <a:gd name="T27" fmla="*/ 78 h 92"/>
                  <a:gd name="T28" fmla="*/ 825 w 835"/>
                  <a:gd name="T29" fmla="*/ 81 h 92"/>
                  <a:gd name="T30" fmla="*/ 822 w 835"/>
                  <a:gd name="T31" fmla="*/ 84 h 92"/>
                  <a:gd name="T32" fmla="*/ 822 w 835"/>
                  <a:gd name="T33" fmla="*/ 70 h 92"/>
                  <a:gd name="T34" fmla="*/ 17 w 835"/>
                  <a:gd name="T35" fmla="*/ 70 h 92"/>
                  <a:gd name="T36" fmla="*/ 13 w 835"/>
                  <a:gd name="T37" fmla="*/ 67 h 92"/>
                  <a:gd name="T38" fmla="*/ 17 w 835"/>
                  <a:gd name="T39" fmla="*/ 64 h 92"/>
                  <a:gd name="T40" fmla="*/ 822 w 835"/>
                  <a:gd name="T41" fmla="*/ 64 h 92"/>
                  <a:gd name="T42" fmla="*/ 825 w 835"/>
                  <a:gd name="T43" fmla="*/ 67 h 92"/>
                  <a:gd name="T44" fmla="*/ 822 w 835"/>
                  <a:gd name="T45" fmla="*/ 7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5" h="92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8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8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7" y="84"/>
                      <a:pt x="17" y="84"/>
                      <a:pt x="17" y="84"/>
                    </a:cubicBezTo>
                    <a:cubicBezTo>
                      <a:pt x="15" y="84"/>
                      <a:pt x="13" y="83"/>
                      <a:pt x="13" y="81"/>
                    </a:cubicBezTo>
                    <a:cubicBezTo>
                      <a:pt x="13" y="79"/>
                      <a:pt x="15" y="78"/>
                      <a:pt x="17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4" y="78"/>
                      <a:pt x="825" y="79"/>
                      <a:pt x="825" y="81"/>
                    </a:cubicBezTo>
                    <a:cubicBezTo>
                      <a:pt x="825" y="83"/>
                      <a:pt x="824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7" y="70"/>
                      <a:pt x="17" y="70"/>
                      <a:pt x="17" y="70"/>
                    </a:cubicBezTo>
                    <a:cubicBezTo>
                      <a:pt x="15" y="70"/>
                      <a:pt x="13" y="69"/>
                      <a:pt x="13" y="67"/>
                    </a:cubicBezTo>
                    <a:cubicBezTo>
                      <a:pt x="13" y="65"/>
                      <a:pt x="15" y="64"/>
                      <a:pt x="17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4" y="64"/>
                      <a:pt x="825" y="65"/>
                      <a:pt x="825" y="67"/>
                    </a:cubicBezTo>
                    <a:cubicBezTo>
                      <a:pt x="825" y="69"/>
                      <a:pt x="824" y="70"/>
                      <a:pt x="82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"/>
              <p:cNvSpPr>
                <a:spLocks noEditPoints="1"/>
              </p:cNvSpPr>
              <p:nvPr/>
            </p:nvSpPr>
            <p:spPr bwMode="auto">
              <a:xfrm>
                <a:off x="6718300" y="3214688"/>
                <a:ext cx="914400" cy="271463"/>
              </a:xfrm>
              <a:custGeom>
                <a:avLst/>
                <a:gdLst>
                  <a:gd name="T0" fmla="*/ 17 w 835"/>
                  <a:gd name="T1" fmla="*/ 0 h 248"/>
                  <a:gd name="T2" fmla="*/ 0 w 835"/>
                  <a:gd name="T3" fmla="*/ 75 h 248"/>
                  <a:gd name="T4" fmla="*/ 818 w 835"/>
                  <a:gd name="T5" fmla="*/ 92 h 248"/>
                  <a:gd name="T6" fmla="*/ 835 w 835"/>
                  <a:gd name="T7" fmla="*/ 17 h 248"/>
                  <a:gd name="T8" fmla="*/ 822 w 835"/>
                  <a:gd name="T9" fmla="*/ 84 h 248"/>
                  <a:gd name="T10" fmla="*/ 13 w 835"/>
                  <a:gd name="T11" fmla="*/ 81 h 248"/>
                  <a:gd name="T12" fmla="*/ 822 w 835"/>
                  <a:gd name="T13" fmla="*/ 78 h 248"/>
                  <a:gd name="T14" fmla="*/ 822 w 835"/>
                  <a:gd name="T15" fmla="*/ 84 h 248"/>
                  <a:gd name="T16" fmla="*/ 16 w 835"/>
                  <a:gd name="T17" fmla="*/ 70 h 248"/>
                  <a:gd name="T18" fmla="*/ 16 w 835"/>
                  <a:gd name="T19" fmla="*/ 64 h 248"/>
                  <a:gd name="T20" fmla="*/ 825 w 835"/>
                  <a:gd name="T21" fmla="*/ 67 h 248"/>
                  <a:gd name="T22" fmla="*/ 818 w 835"/>
                  <a:gd name="T23" fmla="*/ 103 h 248"/>
                  <a:gd name="T24" fmla="*/ 0 w 835"/>
                  <a:gd name="T25" fmla="*/ 120 h 248"/>
                  <a:gd name="T26" fmla="*/ 17 w 835"/>
                  <a:gd name="T27" fmla="*/ 248 h 248"/>
                  <a:gd name="T28" fmla="*/ 835 w 835"/>
                  <a:gd name="T29" fmla="*/ 231 h 248"/>
                  <a:gd name="T30" fmla="*/ 818 w 835"/>
                  <a:gd name="T31" fmla="*/ 103 h 248"/>
                  <a:gd name="T32" fmla="*/ 305 w 835"/>
                  <a:gd name="T33" fmla="*/ 191 h 248"/>
                  <a:gd name="T34" fmla="*/ 292 w 835"/>
                  <a:gd name="T35" fmla="*/ 183 h 248"/>
                  <a:gd name="T36" fmla="*/ 301 w 835"/>
                  <a:gd name="T37" fmla="*/ 170 h 248"/>
                  <a:gd name="T38" fmla="*/ 314 w 835"/>
                  <a:gd name="T39" fmla="*/ 178 h 248"/>
                  <a:gd name="T40" fmla="*/ 350 w 835"/>
                  <a:gd name="T41" fmla="*/ 183 h 248"/>
                  <a:gd name="T42" fmla="*/ 338 w 835"/>
                  <a:gd name="T43" fmla="*/ 191 h 248"/>
                  <a:gd name="T44" fmla="*/ 329 w 835"/>
                  <a:gd name="T45" fmla="*/ 178 h 248"/>
                  <a:gd name="T46" fmla="*/ 342 w 835"/>
                  <a:gd name="T47" fmla="*/ 170 h 248"/>
                  <a:gd name="T48" fmla="*/ 350 w 835"/>
                  <a:gd name="T49" fmla="*/ 183 h 248"/>
                  <a:gd name="T50" fmla="*/ 379 w 835"/>
                  <a:gd name="T51" fmla="*/ 191 h 248"/>
                  <a:gd name="T52" fmla="*/ 366 w 835"/>
                  <a:gd name="T53" fmla="*/ 183 h 248"/>
                  <a:gd name="T54" fmla="*/ 375 w 835"/>
                  <a:gd name="T55" fmla="*/ 170 h 248"/>
                  <a:gd name="T56" fmla="*/ 387 w 835"/>
                  <a:gd name="T57" fmla="*/ 178 h 248"/>
                  <a:gd name="T58" fmla="*/ 424 w 835"/>
                  <a:gd name="T59" fmla="*/ 183 h 248"/>
                  <a:gd name="T60" fmla="*/ 412 w 835"/>
                  <a:gd name="T61" fmla="*/ 191 h 248"/>
                  <a:gd name="T62" fmla="*/ 403 w 835"/>
                  <a:gd name="T63" fmla="*/ 178 h 248"/>
                  <a:gd name="T64" fmla="*/ 416 w 835"/>
                  <a:gd name="T65" fmla="*/ 170 h 248"/>
                  <a:gd name="T66" fmla="*/ 424 w 835"/>
                  <a:gd name="T67" fmla="*/ 183 h 248"/>
                  <a:gd name="T68" fmla="*/ 453 w 835"/>
                  <a:gd name="T69" fmla="*/ 191 h 248"/>
                  <a:gd name="T70" fmla="*/ 440 w 835"/>
                  <a:gd name="T71" fmla="*/ 183 h 248"/>
                  <a:gd name="T72" fmla="*/ 449 w 835"/>
                  <a:gd name="T73" fmla="*/ 170 h 248"/>
                  <a:gd name="T74" fmla="*/ 461 w 835"/>
                  <a:gd name="T75" fmla="*/ 178 h 248"/>
                  <a:gd name="T76" fmla="*/ 675 w 835"/>
                  <a:gd name="T77" fmla="*/ 186 h 248"/>
                  <a:gd name="T78" fmla="*/ 521 w 835"/>
                  <a:gd name="T79" fmla="*/ 197 h 248"/>
                  <a:gd name="T80" fmla="*/ 510 w 835"/>
                  <a:gd name="T81" fmla="*/ 175 h 248"/>
                  <a:gd name="T82" fmla="*/ 664 w 835"/>
                  <a:gd name="T83" fmla="*/ 164 h 248"/>
                  <a:gd name="T84" fmla="*/ 675 w 835"/>
                  <a:gd name="T85" fmla="*/ 186 h 248"/>
                  <a:gd name="T86" fmla="*/ 737 w 835"/>
                  <a:gd name="T87" fmla="*/ 181 h 248"/>
                  <a:gd name="T88" fmla="*/ 798 w 835"/>
                  <a:gd name="T89" fmla="*/ 181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5" h="248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7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7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4" y="84"/>
                      <a:pt x="13" y="83"/>
                      <a:pt x="13" y="81"/>
                    </a:cubicBezTo>
                    <a:cubicBezTo>
                      <a:pt x="13" y="79"/>
                      <a:pt x="14" y="78"/>
                      <a:pt x="16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3" y="78"/>
                      <a:pt x="825" y="79"/>
                      <a:pt x="825" y="81"/>
                    </a:cubicBezTo>
                    <a:cubicBezTo>
                      <a:pt x="825" y="83"/>
                      <a:pt x="823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6" y="70"/>
                      <a:pt x="16" y="70"/>
                      <a:pt x="16" y="70"/>
                    </a:cubicBezTo>
                    <a:cubicBezTo>
                      <a:pt x="14" y="70"/>
                      <a:pt x="13" y="69"/>
                      <a:pt x="13" y="67"/>
                    </a:cubicBezTo>
                    <a:cubicBezTo>
                      <a:pt x="13" y="65"/>
                      <a:pt x="14" y="64"/>
                      <a:pt x="16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3" y="64"/>
                      <a:pt x="825" y="65"/>
                      <a:pt x="825" y="67"/>
                    </a:cubicBezTo>
                    <a:cubicBezTo>
                      <a:pt x="825" y="69"/>
                      <a:pt x="823" y="70"/>
                      <a:pt x="822" y="70"/>
                    </a:cubicBezTo>
                    <a:close/>
                    <a:moveTo>
                      <a:pt x="818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7" y="103"/>
                      <a:pt x="0" y="110"/>
                      <a:pt x="0" y="120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40"/>
                      <a:pt x="7" y="248"/>
                      <a:pt x="17" y="248"/>
                    </a:cubicBezTo>
                    <a:cubicBezTo>
                      <a:pt x="818" y="248"/>
                      <a:pt x="818" y="248"/>
                      <a:pt x="818" y="248"/>
                    </a:cubicBezTo>
                    <a:cubicBezTo>
                      <a:pt x="827" y="248"/>
                      <a:pt x="835" y="240"/>
                      <a:pt x="835" y="231"/>
                    </a:cubicBezTo>
                    <a:cubicBezTo>
                      <a:pt x="835" y="120"/>
                      <a:pt x="835" y="120"/>
                      <a:pt x="835" y="120"/>
                    </a:cubicBezTo>
                    <a:cubicBezTo>
                      <a:pt x="835" y="110"/>
                      <a:pt x="827" y="103"/>
                      <a:pt x="818" y="103"/>
                    </a:cubicBezTo>
                    <a:close/>
                    <a:moveTo>
                      <a:pt x="314" y="183"/>
                    </a:moveTo>
                    <a:cubicBezTo>
                      <a:pt x="314" y="187"/>
                      <a:pt x="310" y="191"/>
                      <a:pt x="305" y="191"/>
                    </a:cubicBezTo>
                    <a:cubicBezTo>
                      <a:pt x="301" y="191"/>
                      <a:pt x="301" y="191"/>
                      <a:pt x="301" y="191"/>
                    </a:cubicBezTo>
                    <a:cubicBezTo>
                      <a:pt x="296" y="191"/>
                      <a:pt x="292" y="187"/>
                      <a:pt x="292" y="183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174"/>
                      <a:pt x="296" y="170"/>
                      <a:pt x="301" y="170"/>
                    </a:cubicBezTo>
                    <a:cubicBezTo>
                      <a:pt x="305" y="170"/>
                      <a:pt x="305" y="170"/>
                      <a:pt x="305" y="170"/>
                    </a:cubicBezTo>
                    <a:cubicBezTo>
                      <a:pt x="310" y="170"/>
                      <a:pt x="314" y="174"/>
                      <a:pt x="314" y="178"/>
                    </a:cubicBezTo>
                    <a:lnTo>
                      <a:pt x="314" y="183"/>
                    </a:lnTo>
                    <a:close/>
                    <a:moveTo>
                      <a:pt x="350" y="183"/>
                    </a:moveTo>
                    <a:cubicBezTo>
                      <a:pt x="350" y="187"/>
                      <a:pt x="347" y="191"/>
                      <a:pt x="342" y="191"/>
                    </a:cubicBezTo>
                    <a:cubicBezTo>
                      <a:pt x="338" y="191"/>
                      <a:pt x="338" y="191"/>
                      <a:pt x="338" y="191"/>
                    </a:cubicBezTo>
                    <a:cubicBezTo>
                      <a:pt x="333" y="191"/>
                      <a:pt x="329" y="187"/>
                      <a:pt x="329" y="183"/>
                    </a:cubicBezTo>
                    <a:cubicBezTo>
                      <a:pt x="329" y="178"/>
                      <a:pt x="329" y="178"/>
                      <a:pt x="329" y="178"/>
                    </a:cubicBezTo>
                    <a:cubicBezTo>
                      <a:pt x="329" y="174"/>
                      <a:pt x="333" y="170"/>
                      <a:pt x="338" y="170"/>
                    </a:cubicBezTo>
                    <a:cubicBezTo>
                      <a:pt x="342" y="170"/>
                      <a:pt x="342" y="170"/>
                      <a:pt x="342" y="170"/>
                    </a:cubicBezTo>
                    <a:cubicBezTo>
                      <a:pt x="347" y="170"/>
                      <a:pt x="350" y="174"/>
                      <a:pt x="350" y="178"/>
                    </a:cubicBezTo>
                    <a:lnTo>
                      <a:pt x="350" y="183"/>
                    </a:lnTo>
                    <a:close/>
                    <a:moveTo>
                      <a:pt x="387" y="183"/>
                    </a:moveTo>
                    <a:cubicBezTo>
                      <a:pt x="387" y="187"/>
                      <a:pt x="384" y="191"/>
                      <a:pt x="379" y="191"/>
                    </a:cubicBezTo>
                    <a:cubicBezTo>
                      <a:pt x="375" y="191"/>
                      <a:pt x="375" y="191"/>
                      <a:pt x="375" y="191"/>
                    </a:cubicBezTo>
                    <a:cubicBezTo>
                      <a:pt x="370" y="191"/>
                      <a:pt x="366" y="187"/>
                      <a:pt x="366" y="183"/>
                    </a:cubicBezTo>
                    <a:cubicBezTo>
                      <a:pt x="366" y="178"/>
                      <a:pt x="366" y="178"/>
                      <a:pt x="366" y="178"/>
                    </a:cubicBezTo>
                    <a:cubicBezTo>
                      <a:pt x="366" y="174"/>
                      <a:pt x="370" y="170"/>
                      <a:pt x="375" y="170"/>
                    </a:cubicBezTo>
                    <a:cubicBezTo>
                      <a:pt x="379" y="170"/>
                      <a:pt x="379" y="170"/>
                      <a:pt x="379" y="170"/>
                    </a:cubicBezTo>
                    <a:cubicBezTo>
                      <a:pt x="384" y="170"/>
                      <a:pt x="387" y="174"/>
                      <a:pt x="387" y="178"/>
                    </a:cubicBezTo>
                    <a:lnTo>
                      <a:pt x="387" y="183"/>
                    </a:lnTo>
                    <a:close/>
                    <a:moveTo>
                      <a:pt x="424" y="183"/>
                    </a:moveTo>
                    <a:cubicBezTo>
                      <a:pt x="424" y="187"/>
                      <a:pt x="420" y="191"/>
                      <a:pt x="416" y="191"/>
                    </a:cubicBezTo>
                    <a:cubicBezTo>
                      <a:pt x="412" y="191"/>
                      <a:pt x="412" y="191"/>
                      <a:pt x="412" y="191"/>
                    </a:cubicBezTo>
                    <a:cubicBezTo>
                      <a:pt x="407" y="191"/>
                      <a:pt x="403" y="187"/>
                      <a:pt x="403" y="183"/>
                    </a:cubicBezTo>
                    <a:cubicBezTo>
                      <a:pt x="403" y="178"/>
                      <a:pt x="403" y="178"/>
                      <a:pt x="403" y="178"/>
                    </a:cubicBezTo>
                    <a:cubicBezTo>
                      <a:pt x="403" y="174"/>
                      <a:pt x="407" y="170"/>
                      <a:pt x="412" y="170"/>
                    </a:cubicBezTo>
                    <a:cubicBezTo>
                      <a:pt x="416" y="170"/>
                      <a:pt x="416" y="170"/>
                      <a:pt x="416" y="170"/>
                    </a:cubicBezTo>
                    <a:cubicBezTo>
                      <a:pt x="420" y="170"/>
                      <a:pt x="424" y="174"/>
                      <a:pt x="424" y="178"/>
                    </a:cubicBezTo>
                    <a:lnTo>
                      <a:pt x="424" y="183"/>
                    </a:lnTo>
                    <a:close/>
                    <a:moveTo>
                      <a:pt x="461" y="183"/>
                    </a:moveTo>
                    <a:cubicBezTo>
                      <a:pt x="461" y="187"/>
                      <a:pt x="457" y="191"/>
                      <a:pt x="453" y="191"/>
                    </a:cubicBezTo>
                    <a:cubicBezTo>
                      <a:pt x="449" y="191"/>
                      <a:pt x="449" y="191"/>
                      <a:pt x="449" y="191"/>
                    </a:cubicBezTo>
                    <a:cubicBezTo>
                      <a:pt x="444" y="191"/>
                      <a:pt x="440" y="187"/>
                      <a:pt x="440" y="183"/>
                    </a:cubicBezTo>
                    <a:cubicBezTo>
                      <a:pt x="440" y="178"/>
                      <a:pt x="440" y="178"/>
                      <a:pt x="440" y="178"/>
                    </a:cubicBezTo>
                    <a:cubicBezTo>
                      <a:pt x="440" y="174"/>
                      <a:pt x="444" y="170"/>
                      <a:pt x="449" y="170"/>
                    </a:cubicBezTo>
                    <a:cubicBezTo>
                      <a:pt x="453" y="170"/>
                      <a:pt x="453" y="170"/>
                      <a:pt x="453" y="170"/>
                    </a:cubicBezTo>
                    <a:cubicBezTo>
                      <a:pt x="457" y="170"/>
                      <a:pt x="461" y="174"/>
                      <a:pt x="461" y="178"/>
                    </a:cubicBezTo>
                    <a:lnTo>
                      <a:pt x="461" y="183"/>
                    </a:lnTo>
                    <a:close/>
                    <a:moveTo>
                      <a:pt x="675" y="186"/>
                    </a:moveTo>
                    <a:cubicBezTo>
                      <a:pt x="675" y="192"/>
                      <a:pt x="670" y="197"/>
                      <a:pt x="664" y="197"/>
                    </a:cubicBezTo>
                    <a:cubicBezTo>
                      <a:pt x="521" y="197"/>
                      <a:pt x="521" y="197"/>
                      <a:pt x="521" y="197"/>
                    </a:cubicBezTo>
                    <a:cubicBezTo>
                      <a:pt x="515" y="197"/>
                      <a:pt x="510" y="192"/>
                      <a:pt x="510" y="186"/>
                    </a:cubicBezTo>
                    <a:cubicBezTo>
                      <a:pt x="510" y="175"/>
                      <a:pt x="510" y="175"/>
                      <a:pt x="510" y="175"/>
                    </a:cubicBezTo>
                    <a:cubicBezTo>
                      <a:pt x="510" y="169"/>
                      <a:pt x="515" y="164"/>
                      <a:pt x="521" y="164"/>
                    </a:cubicBezTo>
                    <a:cubicBezTo>
                      <a:pt x="664" y="164"/>
                      <a:pt x="664" y="164"/>
                      <a:pt x="664" y="164"/>
                    </a:cubicBezTo>
                    <a:cubicBezTo>
                      <a:pt x="670" y="164"/>
                      <a:pt x="675" y="169"/>
                      <a:pt x="675" y="175"/>
                    </a:cubicBezTo>
                    <a:lnTo>
                      <a:pt x="675" y="186"/>
                    </a:lnTo>
                    <a:close/>
                    <a:moveTo>
                      <a:pt x="768" y="211"/>
                    </a:moveTo>
                    <a:cubicBezTo>
                      <a:pt x="751" y="211"/>
                      <a:pt x="737" y="197"/>
                      <a:pt x="737" y="181"/>
                    </a:cubicBezTo>
                    <a:cubicBezTo>
                      <a:pt x="737" y="164"/>
                      <a:pt x="751" y="150"/>
                      <a:pt x="768" y="150"/>
                    </a:cubicBezTo>
                    <a:cubicBezTo>
                      <a:pt x="784" y="150"/>
                      <a:pt x="798" y="164"/>
                      <a:pt x="798" y="181"/>
                    </a:cubicBezTo>
                    <a:cubicBezTo>
                      <a:pt x="798" y="197"/>
                      <a:pt x="784" y="211"/>
                      <a:pt x="76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49" name="Straight Connector 248"/>
            <p:cNvCxnSpPr/>
            <p:nvPr/>
          </p:nvCxnSpPr>
          <p:spPr>
            <a:xfrm flipH="1">
              <a:off x="5235791" y="1363774"/>
              <a:ext cx="774948" cy="0"/>
            </a:xfrm>
            <a:prstGeom prst="line">
              <a:avLst/>
            </a:prstGeom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Group 249"/>
            <p:cNvGrpSpPr/>
            <p:nvPr/>
          </p:nvGrpSpPr>
          <p:grpSpPr>
            <a:xfrm>
              <a:off x="5289977" y="791533"/>
              <a:ext cx="666576" cy="503765"/>
              <a:chOff x="5292775" y="791533"/>
              <a:chExt cx="666576" cy="503765"/>
            </a:xfrm>
          </p:grpSpPr>
          <p:pic>
            <p:nvPicPr>
              <p:cNvPr id="251" name="Picture 250" descr="VE-big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259" y="791533"/>
                <a:ext cx="427609" cy="315341"/>
              </a:xfrm>
              <a:prstGeom prst="rect">
                <a:avLst/>
              </a:prstGeom>
            </p:spPr>
          </p:pic>
          <p:sp>
            <p:nvSpPr>
              <p:cNvPr id="252" name="Freeform 32"/>
              <p:cNvSpPr>
                <a:spLocks noEditPoints="1"/>
              </p:cNvSpPr>
              <p:nvPr/>
            </p:nvSpPr>
            <p:spPr bwMode="auto">
              <a:xfrm>
                <a:off x="5292775" y="1140781"/>
                <a:ext cx="666576" cy="154517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58" name="TextBox 257"/>
          <p:cNvSpPr txBox="1"/>
          <p:nvPr/>
        </p:nvSpPr>
        <p:spPr>
          <a:xfrm>
            <a:off x="106353" y="43276"/>
            <a:ext cx="125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undercloud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06353" y="3438477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375" y="412608"/>
            <a:ext cx="7611251" cy="2946563"/>
            <a:chOff x="801692" y="227942"/>
            <a:chExt cx="7611251" cy="2946563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801692" y="227942"/>
              <a:ext cx="7459267" cy="2785348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054425" y="2271209"/>
              <a:ext cx="1358518" cy="903296"/>
            </a:xfrm>
            <a:custGeom>
              <a:avLst/>
              <a:gdLst>
                <a:gd name="T0" fmla="*/ 552 w 609"/>
                <a:gd name="T1" fmla="*/ 67 h 406"/>
                <a:gd name="T2" fmla="*/ 506 w 609"/>
                <a:gd name="T3" fmla="*/ 67 h 406"/>
                <a:gd name="T4" fmla="*/ 506 w 609"/>
                <a:gd name="T5" fmla="*/ 57 h 406"/>
                <a:gd name="T6" fmla="*/ 448 w 609"/>
                <a:gd name="T7" fmla="*/ 0 h 406"/>
                <a:gd name="T8" fmla="*/ 217 w 609"/>
                <a:gd name="T9" fmla="*/ 0 h 406"/>
                <a:gd name="T10" fmla="*/ 160 w 609"/>
                <a:gd name="T11" fmla="*/ 57 h 406"/>
                <a:gd name="T12" fmla="*/ 160 w 609"/>
                <a:gd name="T13" fmla="*/ 63 h 406"/>
                <a:gd name="T14" fmla="*/ 133 w 609"/>
                <a:gd name="T15" fmla="*/ 63 h 406"/>
                <a:gd name="T16" fmla="*/ 76 w 609"/>
                <a:gd name="T17" fmla="*/ 120 h 406"/>
                <a:gd name="T18" fmla="*/ 76 w 609"/>
                <a:gd name="T19" fmla="*/ 135 h 406"/>
                <a:gd name="T20" fmla="*/ 57 w 609"/>
                <a:gd name="T21" fmla="*/ 135 h 406"/>
                <a:gd name="T22" fmla="*/ 0 w 609"/>
                <a:gd name="T23" fmla="*/ 193 h 406"/>
                <a:gd name="T24" fmla="*/ 0 w 609"/>
                <a:gd name="T25" fmla="*/ 281 h 406"/>
                <a:gd name="T26" fmla="*/ 57 w 609"/>
                <a:gd name="T27" fmla="*/ 338 h 406"/>
                <a:gd name="T28" fmla="*/ 104 w 609"/>
                <a:gd name="T29" fmla="*/ 338 h 406"/>
                <a:gd name="T30" fmla="*/ 104 w 609"/>
                <a:gd name="T31" fmla="*/ 349 h 406"/>
                <a:gd name="T32" fmla="*/ 161 w 609"/>
                <a:gd name="T33" fmla="*/ 406 h 406"/>
                <a:gd name="T34" fmla="*/ 392 w 609"/>
                <a:gd name="T35" fmla="*/ 406 h 406"/>
                <a:gd name="T36" fmla="*/ 449 w 609"/>
                <a:gd name="T37" fmla="*/ 349 h 406"/>
                <a:gd name="T38" fmla="*/ 449 w 609"/>
                <a:gd name="T39" fmla="*/ 343 h 406"/>
                <a:gd name="T40" fmla="*/ 476 w 609"/>
                <a:gd name="T41" fmla="*/ 343 h 406"/>
                <a:gd name="T42" fmla="*/ 533 w 609"/>
                <a:gd name="T43" fmla="*/ 285 h 406"/>
                <a:gd name="T44" fmla="*/ 533 w 609"/>
                <a:gd name="T45" fmla="*/ 270 h 406"/>
                <a:gd name="T46" fmla="*/ 552 w 609"/>
                <a:gd name="T47" fmla="*/ 270 h 406"/>
                <a:gd name="T48" fmla="*/ 609 w 609"/>
                <a:gd name="T49" fmla="*/ 213 h 406"/>
                <a:gd name="T50" fmla="*/ 609 w 609"/>
                <a:gd name="T51" fmla="*/ 125 h 406"/>
                <a:gd name="T52" fmla="*/ 552 w 609"/>
                <a:gd name="T53" fmla="*/ 6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9" h="406">
                  <a:moveTo>
                    <a:pt x="552" y="67"/>
                  </a:moveTo>
                  <a:cubicBezTo>
                    <a:pt x="506" y="67"/>
                    <a:pt x="506" y="67"/>
                    <a:pt x="506" y="67"/>
                  </a:cubicBezTo>
                  <a:cubicBezTo>
                    <a:pt x="506" y="57"/>
                    <a:pt x="506" y="57"/>
                    <a:pt x="506" y="57"/>
                  </a:cubicBezTo>
                  <a:cubicBezTo>
                    <a:pt x="506" y="25"/>
                    <a:pt x="480" y="0"/>
                    <a:pt x="448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86" y="0"/>
                    <a:pt x="160" y="25"/>
                    <a:pt x="160" y="57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02" y="63"/>
                    <a:pt x="76" y="89"/>
                    <a:pt x="76" y="120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26" y="135"/>
                    <a:pt x="0" y="161"/>
                    <a:pt x="0" y="19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2"/>
                    <a:pt x="26" y="338"/>
                    <a:pt x="57" y="338"/>
                  </a:cubicBezTo>
                  <a:cubicBezTo>
                    <a:pt x="104" y="338"/>
                    <a:pt x="104" y="338"/>
                    <a:pt x="104" y="338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4" y="380"/>
                    <a:pt x="129" y="406"/>
                    <a:pt x="161" y="406"/>
                  </a:cubicBezTo>
                  <a:cubicBezTo>
                    <a:pt x="392" y="406"/>
                    <a:pt x="392" y="406"/>
                    <a:pt x="392" y="406"/>
                  </a:cubicBezTo>
                  <a:cubicBezTo>
                    <a:pt x="423" y="406"/>
                    <a:pt x="449" y="380"/>
                    <a:pt x="449" y="349"/>
                  </a:cubicBezTo>
                  <a:cubicBezTo>
                    <a:pt x="449" y="343"/>
                    <a:pt x="449" y="343"/>
                    <a:pt x="449" y="343"/>
                  </a:cubicBezTo>
                  <a:cubicBezTo>
                    <a:pt x="476" y="343"/>
                    <a:pt x="476" y="343"/>
                    <a:pt x="476" y="343"/>
                  </a:cubicBezTo>
                  <a:cubicBezTo>
                    <a:pt x="508" y="343"/>
                    <a:pt x="533" y="317"/>
                    <a:pt x="533" y="285"/>
                  </a:cubicBezTo>
                  <a:cubicBezTo>
                    <a:pt x="533" y="270"/>
                    <a:pt x="533" y="270"/>
                    <a:pt x="533" y="270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83" y="270"/>
                    <a:pt x="609" y="245"/>
                    <a:pt x="609" y="213"/>
                  </a:cubicBezTo>
                  <a:cubicBezTo>
                    <a:pt x="609" y="125"/>
                    <a:pt x="609" y="125"/>
                    <a:pt x="609" y="125"/>
                  </a:cubicBezTo>
                  <a:cubicBezTo>
                    <a:pt x="609" y="93"/>
                    <a:pt x="583" y="67"/>
                    <a:pt x="552" y="67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solidFill>
                    <a:prstClr val="white"/>
                  </a:solidFill>
                </a:rPr>
                <a:t>OpenStack cloud</a:t>
              </a:r>
            </a:p>
          </p:txBody>
        </p:sp>
        <p:sp>
          <p:nvSpPr>
            <p:cNvPr id="67" name="Rounded Rectangle 66"/>
            <p:cNvSpPr>
              <a:spLocks noChangeAspect="1"/>
            </p:cNvSpPr>
            <p:nvPr/>
          </p:nvSpPr>
          <p:spPr>
            <a:xfrm>
              <a:off x="5699541" y="483827"/>
              <a:ext cx="2333944" cy="1121125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6111124" y="1469490"/>
              <a:ext cx="1389650" cy="278710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Neutron Controller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941572" y="864656"/>
              <a:ext cx="792112" cy="390611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</a:t>
              </a:r>
              <a:r>
                <a:rPr lang="en-US" sz="1100" dirty="0" err="1" smtClean="0">
                  <a:latin typeface="Franklin Gothic Medium"/>
                  <a:cs typeface="Franklin Gothic Medium"/>
                </a:rPr>
                <a:t>LBaaS</a:t>
              </a:r>
              <a:endParaRPr lang="en-US" sz="1100" dirty="0" smtClean="0">
                <a:latin typeface="Franklin Gothic Medium"/>
                <a:cs typeface="Franklin Gothic Medium"/>
              </a:endParaRP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Agent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06534" y="865190"/>
              <a:ext cx="799415" cy="390611"/>
            </a:xfrm>
            <a:prstGeom prst="roundRect">
              <a:avLst/>
            </a:prstGeom>
            <a:solidFill>
              <a:srgbClr val="005189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F5 LBaaS</a:t>
              </a:r>
            </a:p>
            <a:p>
              <a:pPr algn="ctr"/>
              <a:r>
                <a:rPr lang="en-US" sz="1100" dirty="0" smtClean="0">
                  <a:latin typeface="Franklin Gothic Medium"/>
                  <a:cs typeface="Franklin Gothic Medium"/>
                </a:rPr>
                <a:t>Driver</a:t>
              </a:r>
              <a:endParaRPr lang="en-US" sz="1100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699541" y="1984037"/>
              <a:ext cx="859719" cy="1029253"/>
              <a:chOff x="3410434" y="2679556"/>
              <a:chExt cx="669632" cy="801476"/>
            </a:xfrm>
          </p:grpSpPr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527670" y="2679556"/>
                <a:ext cx="434897" cy="464634"/>
              </a:xfrm>
              <a:custGeom>
                <a:avLst/>
                <a:gdLst>
                  <a:gd name="T0" fmla="*/ 206 w 412"/>
                  <a:gd name="T1" fmla="*/ 0 h 441"/>
                  <a:gd name="T2" fmla="*/ 0 w 412"/>
                  <a:gd name="T3" fmla="*/ 82 h 441"/>
                  <a:gd name="T4" fmla="*/ 0 w 412"/>
                  <a:gd name="T5" fmla="*/ 361 h 441"/>
                  <a:gd name="T6" fmla="*/ 0 w 412"/>
                  <a:gd name="T7" fmla="*/ 361 h 441"/>
                  <a:gd name="T8" fmla="*/ 206 w 412"/>
                  <a:gd name="T9" fmla="*/ 441 h 441"/>
                  <a:gd name="T10" fmla="*/ 411 w 412"/>
                  <a:gd name="T11" fmla="*/ 361 h 441"/>
                  <a:gd name="T12" fmla="*/ 412 w 412"/>
                  <a:gd name="T13" fmla="*/ 361 h 441"/>
                  <a:gd name="T14" fmla="*/ 412 w 412"/>
                  <a:gd name="T15" fmla="*/ 82 h 441"/>
                  <a:gd name="T16" fmla="*/ 206 w 412"/>
                  <a:gd name="T17" fmla="*/ 0 h 441"/>
                  <a:gd name="T18" fmla="*/ 381 w 412"/>
                  <a:gd name="T19" fmla="*/ 320 h 441"/>
                  <a:gd name="T20" fmla="*/ 206 w 412"/>
                  <a:gd name="T21" fmla="*/ 357 h 441"/>
                  <a:gd name="T22" fmla="*/ 30 w 412"/>
                  <a:gd name="T23" fmla="*/ 320 h 441"/>
                  <a:gd name="T24" fmla="*/ 25 w 412"/>
                  <a:gd name="T25" fmla="*/ 303 h 441"/>
                  <a:gd name="T26" fmla="*/ 42 w 412"/>
                  <a:gd name="T27" fmla="*/ 299 h 441"/>
                  <a:gd name="T28" fmla="*/ 206 w 412"/>
                  <a:gd name="T29" fmla="*/ 333 h 441"/>
                  <a:gd name="T30" fmla="*/ 369 w 412"/>
                  <a:gd name="T31" fmla="*/ 299 h 441"/>
                  <a:gd name="T32" fmla="*/ 386 w 412"/>
                  <a:gd name="T33" fmla="*/ 303 h 441"/>
                  <a:gd name="T34" fmla="*/ 381 w 412"/>
                  <a:gd name="T35" fmla="*/ 320 h 441"/>
                  <a:gd name="T36" fmla="*/ 381 w 412"/>
                  <a:gd name="T37" fmla="*/ 223 h 441"/>
                  <a:gd name="T38" fmla="*/ 206 w 412"/>
                  <a:gd name="T39" fmla="*/ 260 h 441"/>
                  <a:gd name="T40" fmla="*/ 30 w 412"/>
                  <a:gd name="T41" fmla="*/ 223 h 441"/>
                  <a:gd name="T42" fmla="*/ 25 w 412"/>
                  <a:gd name="T43" fmla="*/ 207 h 441"/>
                  <a:gd name="T44" fmla="*/ 42 w 412"/>
                  <a:gd name="T45" fmla="*/ 202 h 441"/>
                  <a:gd name="T46" fmla="*/ 206 w 412"/>
                  <a:gd name="T47" fmla="*/ 236 h 441"/>
                  <a:gd name="T48" fmla="*/ 369 w 412"/>
                  <a:gd name="T49" fmla="*/ 202 h 441"/>
                  <a:gd name="T50" fmla="*/ 386 w 412"/>
                  <a:gd name="T51" fmla="*/ 207 h 441"/>
                  <a:gd name="T52" fmla="*/ 381 w 412"/>
                  <a:gd name="T53" fmla="*/ 223 h 441"/>
                  <a:gd name="T54" fmla="*/ 381 w 412"/>
                  <a:gd name="T55" fmla="*/ 126 h 441"/>
                  <a:gd name="T56" fmla="*/ 206 w 412"/>
                  <a:gd name="T57" fmla="*/ 164 h 441"/>
                  <a:gd name="T58" fmla="*/ 30 w 412"/>
                  <a:gd name="T59" fmla="*/ 126 h 441"/>
                  <a:gd name="T60" fmla="*/ 25 w 412"/>
                  <a:gd name="T61" fmla="*/ 110 h 441"/>
                  <a:gd name="T62" fmla="*/ 42 w 412"/>
                  <a:gd name="T63" fmla="*/ 106 h 441"/>
                  <a:gd name="T64" fmla="*/ 206 w 412"/>
                  <a:gd name="T65" fmla="*/ 140 h 441"/>
                  <a:gd name="T66" fmla="*/ 369 w 412"/>
                  <a:gd name="T67" fmla="*/ 106 h 441"/>
                  <a:gd name="T68" fmla="*/ 386 w 412"/>
                  <a:gd name="T69" fmla="*/ 110 h 441"/>
                  <a:gd name="T70" fmla="*/ 381 w 412"/>
                  <a:gd name="T71" fmla="*/ 12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2" h="441">
                    <a:moveTo>
                      <a:pt x="206" y="0"/>
                    </a:moveTo>
                    <a:cubicBezTo>
                      <a:pt x="92" y="0"/>
                      <a:pt x="0" y="37"/>
                      <a:pt x="0" y="82"/>
                    </a:cubicBezTo>
                    <a:cubicBezTo>
                      <a:pt x="0" y="82"/>
                      <a:pt x="0" y="361"/>
                      <a:pt x="0" y="361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1" y="406"/>
                      <a:pt x="93" y="441"/>
                      <a:pt x="206" y="441"/>
                    </a:cubicBezTo>
                    <a:cubicBezTo>
                      <a:pt x="318" y="441"/>
                      <a:pt x="410" y="406"/>
                      <a:pt x="411" y="361"/>
                    </a:cubicBezTo>
                    <a:cubicBezTo>
                      <a:pt x="412" y="361"/>
                      <a:pt x="412" y="361"/>
                      <a:pt x="412" y="361"/>
                    </a:cubicBezTo>
                    <a:cubicBezTo>
                      <a:pt x="412" y="361"/>
                      <a:pt x="412" y="82"/>
                      <a:pt x="412" y="82"/>
                    </a:cubicBezTo>
                    <a:cubicBezTo>
                      <a:pt x="412" y="37"/>
                      <a:pt x="319" y="0"/>
                      <a:pt x="206" y="0"/>
                    </a:cubicBezTo>
                    <a:close/>
                    <a:moveTo>
                      <a:pt x="381" y="320"/>
                    </a:moveTo>
                    <a:cubicBezTo>
                      <a:pt x="341" y="343"/>
                      <a:pt x="276" y="357"/>
                      <a:pt x="206" y="357"/>
                    </a:cubicBezTo>
                    <a:cubicBezTo>
                      <a:pt x="136" y="357"/>
                      <a:pt x="70" y="343"/>
                      <a:pt x="30" y="320"/>
                    </a:cubicBezTo>
                    <a:cubicBezTo>
                      <a:pt x="24" y="316"/>
                      <a:pt x="22" y="309"/>
                      <a:pt x="25" y="303"/>
                    </a:cubicBezTo>
                    <a:cubicBezTo>
                      <a:pt x="29" y="297"/>
                      <a:pt x="36" y="295"/>
                      <a:pt x="42" y="299"/>
                    </a:cubicBezTo>
                    <a:cubicBezTo>
                      <a:pt x="78" y="320"/>
                      <a:pt x="140" y="333"/>
                      <a:pt x="206" y="333"/>
                    </a:cubicBezTo>
                    <a:cubicBezTo>
                      <a:pt x="272" y="333"/>
                      <a:pt x="333" y="320"/>
                      <a:pt x="369" y="299"/>
                    </a:cubicBezTo>
                    <a:cubicBezTo>
                      <a:pt x="375" y="295"/>
                      <a:pt x="382" y="297"/>
                      <a:pt x="386" y="303"/>
                    </a:cubicBezTo>
                    <a:cubicBezTo>
                      <a:pt x="389" y="309"/>
                      <a:pt x="387" y="316"/>
                      <a:pt x="381" y="320"/>
                    </a:cubicBezTo>
                    <a:close/>
                    <a:moveTo>
                      <a:pt x="381" y="223"/>
                    </a:moveTo>
                    <a:cubicBezTo>
                      <a:pt x="341" y="246"/>
                      <a:pt x="276" y="260"/>
                      <a:pt x="206" y="260"/>
                    </a:cubicBezTo>
                    <a:cubicBezTo>
                      <a:pt x="136" y="260"/>
                      <a:pt x="70" y="246"/>
                      <a:pt x="30" y="223"/>
                    </a:cubicBezTo>
                    <a:cubicBezTo>
                      <a:pt x="24" y="220"/>
                      <a:pt x="22" y="212"/>
                      <a:pt x="25" y="207"/>
                    </a:cubicBezTo>
                    <a:cubicBezTo>
                      <a:pt x="29" y="201"/>
                      <a:pt x="36" y="199"/>
                      <a:pt x="42" y="202"/>
                    </a:cubicBezTo>
                    <a:cubicBezTo>
                      <a:pt x="78" y="224"/>
                      <a:pt x="140" y="236"/>
                      <a:pt x="206" y="236"/>
                    </a:cubicBezTo>
                    <a:cubicBezTo>
                      <a:pt x="272" y="236"/>
                      <a:pt x="333" y="224"/>
                      <a:pt x="369" y="202"/>
                    </a:cubicBezTo>
                    <a:cubicBezTo>
                      <a:pt x="375" y="199"/>
                      <a:pt x="382" y="201"/>
                      <a:pt x="386" y="207"/>
                    </a:cubicBezTo>
                    <a:cubicBezTo>
                      <a:pt x="389" y="212"/>
                      <a:pt x="387" y="220"/>
                      <a:pt x="381" y="223"/>
                    </a:cubicBezTo>
                    <a:close/>
                    <a:moveTo>
                      <a:pt x="381" y="126"/>
                    </a:moveTo>
                    <a:cubicBezTo>
                      <a:pt x="341" y="150"/>
                      <a:pt x="276" y="164"/>
                      <a:pt x="206" y="164"/>
                    </a:cubicBezTo>
                    <a:cubicBezTo>
                      <a:pt x="136" y="164"/>
                      <a:pt x="70" y="150"/>
                      <a:pt x="30" y="126"/>
                    </a:cubicBezTo>
                    <a:cubicBezTo>
                      <a:pt x="24" y="123"/>
                      <a:pt x="22" y="116"/>
                      <a:pt x="25" y="110"/>
                    </a:cubicBezTo>
                    <a:cubicBezTo>
                      <a:pt x="29" y="104"/>
                      <a:pt x="36" y="102"/>
                      <a:pt x="42" y="106"/>
                    </a:cubicBezTo>
                    <a:cubicBezTo>
                      <a:pt x="78" y="127"/>
                      <a:pt x="140" y="140"/>
                      <a:pt x="206" y="140"/>
                    </a:cubicBezTo>
                    <a:cubicBezTo>
                      <a:pt x="272" y="140"/>
                      <a:pt x="333" y="127"/>
                      <a:pt x="369" y="106"/>
                    </a:cubicBezTo>
                    <a:cubicBezTo>
                      <a:pt x="375" y="102"/>
                      <a:pt x="382" y="104"/>
                      <a:pt x="386" y="110"/>
                    </a:cubicBezTo>
                    <a:cubicBezTo>
                      <a:pt x="389" y="116"/>
                      <a:pt x="387" y="123"/>
                      <a:pt x="381" y="12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410434" y="3147899"/>
                <a:ext cx="669632" cy="33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Neutron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dirty="0" smtClean="0">
                    <a:latin typeface="Franklin Gothic Book"/>
                    <a:cs typeface="Franklin Gothic Book"/>
                  </a:rPr>
                  <a:t>Database</a:t>
                </a:r>
                <a:endParaRPr lang="en-US" sz="1200" dirty="0">
                  <a:latin typeface="Franklin Gothic Book"/>
                  <a:cs typeface="Franklin Gothic Book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893438" y="630224"/>
              <a:ext cx="2917607" cy="258278"/>
              <a:chOff x="3011122" y="2022898"/>
              <a:chExt cx="2917607" cy="258278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5174200" y="2042678"/>
                <a:ext cx="754529" cy="2230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subnet</a:t>
                </a:r>
                <a:endParaRPr lang="en-US" sz="1100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4390221" y="2027260"/>
                <a:ext cx="587714" cy="253916"/>
                <a:chOff x="8624106" y="2819400"/>
                <a:chExt cx="594506" cy="253916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624106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VIP</a:t>
                  </a:r>
                  <a:endParaRPr lang="en-US" sz="1050" dirty="0"/>
                </a:p>
              </p:txBody>
            </p:sp>
          </p:grpSp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 flipH="1">
                <a:off x="4925001" y="2046977"/>
                <a:ext cx="249199" cy="214482"/>
              </a:xfrm>
              <a:custGeom>
                <a:avLst/>
                <a:gdLst>
                  <a:gd name="T0" fmla="*/ 531 w 531"/>
                  <a:gd name="T1" fmla="*/ 81 h 456"/>
                  <a:gd name="T2" fmla="*/ 516 w 531"/>
                  <a:gd name="T3" fmla="*/ 96 h 456"/>
                  <a:gd name="T4" fmla="*/ 447 w 531"/>
                  <a:gd name="T5" fmla="*/ 96 h 456"/>
                  <a:gd name="T6" fmla="*/ 432 w 531"/>
                  <a:gd name="T7" fmla="*/ 82 h 456"/>
                  <a:gd name="T8" fmla="*/ 328 w 531"/>
                  <a:gd name="T9" fmla="*/ 129 h 456"/>
                  <a:gd name="T10" fmla="*/ 328 w 531"/>
                  <a:gd name="T11" fmla="*/ 207 h 456"/>
                  <a:gd name="T12" fmla="*/ 432 w 531"/>
                  <a:gd name="T13" fmla="*/ 207 h 456"/>
                  <a:gd name="T14" fmla="*/ 432 w 531"/>
                  <a:gd name="T15" fmla="*/ 196 h 456"/>
                  <a:gd name="T16" fmla="*/ 447 w 531"/>
                  <a:gd name="T17" fmla="*/ 181 h 456"/>
                  <a:gd name="T18" fmla="*/ 516 w 531"/>
                  <a:gd name="T19" fmla="*/ 181 h 456"/>
                  <a:gd name="T20" fmla="*/ 531 w 531"/>
                  <a:gd name="T21" fmla="*/ 196 h 456"/>
                  <a:gd name="T22" fmla="*/ 531 w 531"/>
                  <a:gd name="T23" fmla="*/ 261 h 456"/>
                  <a:gd name="T24" fmla="*/ 516 w 531"/>
                  <a:gd name="T25" fmla="*/ 276 h 456"/>
                  <a:gd name="T26" fmla="*/ 447 w 531"/>
                  <a:gd name="T27" fmla="*/ 276 h 456"/>
                  <a:gd name="T28" fmla="*/ 432 w 531"/>
                  <a:gd name="T29" fmla="*/ 261 h 456"/>
                  <a:gd name="T30" fmla="*/ 432 w 531"/>
                  <a:gd name="T31" fmla="*/ 249 h 456"/>
                  <a:gd name="T32" fmla="*/ 328 w 531"/>
                  <a:gd name="T33" fmla="*/ 249 h 456"/>
                  <a:gd name="T34" fmla="*/ 328 w 531"/>
                  <a:gd name="T35" fmla="*/ 328 h 456"/>
                  <a:gd name="T36" fmla="*/ 432 w 531"/>
                  <a:gd name="T37" fmla="*/ 374 h 456"/>
                  <a:gd name="T38" fmla="*/ 447 w 531"/>
                  <a:gd name="T39" fmla="*/ 361 h 456"/>
                  <a:gd name="T40" fmla="*/ 516 w 531"/>
                  <a:gd name="T41" fmla="*/ 361 h 456"/>
                  <a:gd name="T42" fmla="*/ 531 w 531"/>
                  <a:gd name="T43" fmla="*/ 376 h 456"/>
                  <a:gd name="T44" fmla="*/ 531 w 531"/>
                  <a:gd name="T45" fmla="*/ 441 h 456"/>
                  <a:gd name="T46" fmla="*/ 516 w 531"/>
                  <a:gd name="T47" fmla="*/ 456 h 456"/>
                  <a:gd name="T48" fmla="*/ 447 w 531"/>
                  <a:gd name="T49" fmla="*/ 456 h 456"/>
                  <a:gd name="T50" fmla="*/ 432 w 531"/>
                  <a:gd name="T51" fmla="*/ 441 h 456"/>
                  <a:gd name="T52" fmla="*/ 432 w 531"/>
                  <a:gd name="T53" fmla="*/ 420 h 456"/>
                  <a:gd name="T54" fmla="*/ 315 w 531"/>
                  <a:gd name="T55" fmla="*/ 368 h 456"/>
                  <a:gd name="T56" fmla="*/ 278 w 531"/>
                  <a:gd name="T57" fmla="*/ 386 h 456"/>
                  <a:gd name="T58" fmla="*/ 50 w 531"/>
                  <a:gd name="T59" fmla="*/ 386 h 456"/>
                  <a:gd name="T60" fmla="*/ 0 w 531"/>
                  <a:gd name="T61" fmla="*/ 337 h 456"/>
                  <a:gd name="T62" fmla="*/ 0 w 531"/>
                  <a:gd name="T63" fmla="*/ 120 h 456"/>
                  <a:gd name="T64" fmla="*/ 50 w 531"/>
                  <a:gd name="T65" fmla="*/ 70 h 456"/>
                  <a:gd name="T66" fmla="*/ 278 w 531"/>
                  <a:gd name="T67" fmla="*/ 70 h 456"/>
                  <a:gd name="T68" fmla="*/ 315 w 531"/>
                  <a:gd name="T69" fmla="*/ 89 h 456"/>
                  <a:gd name="T70" fmla="*/ 432 w 531"/>
                  <a:gd name="T71" fmla="*/ 37 h 456"/>
                  <a:gd name="T72" fmla="*/ 432 w 531"/>
                  <a:gd name="T73" fmla="*/ 16 h 456"/>
                  <a:gd name="T74" fmla="*/ 447 w 531"/>
                  <a:gd name="T75" fmla="*/ 0 h 456"/>
                  <a:gd name="T76" fmla="*/ 516 w 531"/>
                  <a:gd name="T77" fmla="*/ 0 h 456"/>
                  <a:gd name="T78" fmla="*/ 531 w 531"/>
                  <a:gd name="T79" fmla="*/ 16 h 456"/>
                  <a:gd name="T80" fmla="*/ 531 w 531"/>
                  <a:gd name="T81" fmla="*/ 8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1" h="456">
                    <a:moveTo>
                      <a:pt x="531" y="81"/>
                    </a:moveTo>
                    <a:cubicBezTo>
                      <a:pt x="531" y="89"/>
                      <a:pt x="524" y="96"/>
                      <a:pt x="516" y="96"/>
                    </a:cubicBezTo>
                    <a:cubicBezTo>
                      <a:pt x="447" y="96"/>
                      <a:pt x="447" y="96"/>
                      <a:pt x="447" y="96"/>
                    </a:cubicBezTo>
                    <a:cubicBezTo>
                      <a:pt x="439" y="96"/>
                      <a:pt x="433" y="90"/>
                      <a:pt x="432" y="82"/>
                    </a:cubicBezTo>
                    <a:cubicBezTo>
                      <a:pt x="328" y="129"/>
                      <a:pt x="328" y="129"/>
                      <a:pt x="328" y="129"/>
                    </a:cubicBezTo>
                    <a:cubicBezTo>
                      <a:pt x="328" y="207"/>
                      <a:pt x="328" y="207"/>
                      <a:pt x="328" y="207"/>
                    </a:cubicBezTo>
                    <a:cubicBezTo>
                      <a:pt x="432" y="207"/>
                      <a:pt x="432" y="207"/>
                      <a:pt x="432" y="207"/>
                    </a:cubicBezTo>
                    <a:cubicBezTo>
                      <a:pt x="432" y="196"/>
                      <a:pt x="432" y="196"/>
                      <a:pt x="432" y="196"/>
                    </a:cubicBezTo>
                    <a:cubicBezTo>
                      <a:pt x="432" y="187"/>
                      <a:pt x="439" y="181"/>
                      <a:pt x="447" y="181"/>
                    </a:cubicBezTo>
                    <a:cubicBezTo>
                      <a:pt x="516" y="181"/>
                      <a:pt x="516" y="181"/>
                      <a:pt x="516" y="181"/>
                    </a:cubicBezTo>
                    <a:cubicBezTo>
                      <a:pt x="524" y="181"/>
                      <a:pt x="531" y="187"/>
                      <a:pt x="531" y="196"/>
                    </a:cubicBezTo>
                    <a:cubicBezTo>
                      <a:pt x="531" y="261"/>
                      <a:pt x="531" y="261"/>
                      <a:pt x="531" y="261"/>
                    </a:cubicBezTo>
                    <a:cubicBezTo>
                      <a:pt x="531" y="269"/>
                      <a:pt x="524" y="276"/>
                      <a:pt x="516" y="276"/>
                    </a:cubicBezTo>
                    <a:cubicBezTo>
                      <a:pt x="447" y="276"/>
                      <a:pt x="447" y="276"/>
                      <a:pt x="447" y="276"/>
                    </a:cubicBezTo>
                    <a:cubicBezTo>
                      <a:pt x="439" y="276"/>
                      <a:pt x="432" y="269"/>
                      <a:pt x="432" y="261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328" y="249"/>
                      <a:pt x="328" y="249"/>
                      <a:pt x="328" y="249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32" y="374"/>
                      <a:pt x="432" y="374"/>
                      <a:pt x="432" y="374"/>
                    </a:cubicBezTo>
                    <a:cubicBezTo>
                      <a:pt x="433" y="367"/>
                      <a:pt x="439" y="361"/>
                      <a:pt x="447" y="361"/>
                    </a:cubicBezTo>
                    <a:cubicBezTo>
                      <a:pt x="516" y="361"/>
                      <a:pt x="516" y="361"/>
                      <a:pt x="516" y="361"/>
                    </a:cubicBezTo>
                    <a:cubicBezTo>
                      <a:pt x="524" y="361"/>
                      <a:pt x="531" y="368"/>
                      <a:pt x="531" y="376"/>
                    </a:cubicBezTo>
                    <a:cubicBezTo>
                      <a:pt x="531" y="441"/>
                      <a:pt x="531" y="441"/>
                      <a:pt x="531" y="441"/>
                    </a:cubicBezTo>
                    <a:cubicBezTo>
                      <a:pt x="531" y="449"/>
                      <a:pt x="524" y="456"/>
                      <a:pt x="516" y="456"/>
                    </a:cubicBezTo>
                    <a:cubicBezTo>
                      <a:pt x="447" y="456"/>
                      <a:pt x="447" y="456"/>
                      <a:pt x="447" y="456"/>
                    </a:cubicBezTo>
                    <a:cubicBezTo>
                      <a:pt x="439" y="456"/>
                      <a:pt x="432" y="449"/>
                      <a:pt x="432" y="441"/>
                    </a:cubicBezTo>
                    <a:cubicBezTo>
                      <a:pt x="432" y="420"/>
                      <a:pt x="432" y="420"/>
                      <a:pt x="432" y="420"/>
                    </a:cubicBezTo>
                    <a:cubicBezTo>
                      <a:pt x="315" y="368"/>
                      <a:pt x="315" y="368"/>
                      <a:pt x="315" y="368"/>
                    </a:cubicBezTo>
                    <a:cubicBezTo>
                      <a:pt x="306" y="379"/>
                      <a:pt x="293" y="386"/>
                      <a:pt x="278" y="386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22" y="386"/>
                      <a:pt x="0" y="364"/>
                      <a:pt x="0" y="337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93"/>
                      <a:pt x="22" y="70"/>
                      <a:pt x="50" y="70"/>
                    </a:cubicBezTo>
                    <a:cubicBezTo>
                      <a:pt x="278" y="70"/>
                      <a:pt x="278" y="70"/>
                      <a:pt x="278" y="70"/>
                    </a:cubicBezTo>
                    <a:cubicBezTo>
                      <a:pt x="293" y="70"/>
                      <a:pt x="306" y="78"/>
                      <a:pt x="315" y="89"/>
                    </a:cubicBezTo>
                    <a:cubicBezTo>
                      <a:pt x="432" y="37"/>
                      <a:pt x="432" y="37"/>
                      <a:pt x="432" y="37"/>
                    </a:cubicBezTo>
                    <a:cubicBezTo>
                      <a:pt x="432" y="16"/>
                      <a:pt x="432" y="16"/>
                      <a:pt x="432" y="16"/>
                    </a:cubicBezTo>
                    <a:cubicBezTo>
                      <a:pt x="432" y="7"/>
                      <a:pt x="439" y="0"/>
                      <a:pt x="447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24" y="0"/>
                      <a:pt x="531" y="7"/>
                      <a:pt x="531" y="16"/>
                    </a:cubicBezTo>
                    <a:lnTo>
                      <a:pt x="531" y="81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93" name="Straight Connector 92"/>
              <p:cNvCxnSpPr>
                <a:stCxn id="87" idx="1"/>
                <a:endCxn id="101" idx="3"/>
              </p:cNvCxnSpPr>
              <p:nvPr/>
            </p:nvCxnSpPr>
            <p:spPr>
              <a:xfrm flipH="1" flipV="1">
                <a:off x="3765657" y="2149856"/>
                <a:ext cx="624564" cy="43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3011122" y="2022898"/>
                <a:ext cx="754535" cy="253916"/>
                <a:chOff x="8624106" y="2819400"/>
                <a:chExt cx="594510" cy="25391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624110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Pool</a:t>
                  </a:r>
                  <a:endParaRPr lang="en-US" sz="1050" dirty="0"/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993655" y="560895"/>
              <a:ext cx="1521058" cy="973561"/>
              <a:chOff x="1844066" y="3834252"/>
              <a:chExt cx="1521058" cy="973561"/>
            </a:xfrm>
          </p:grpSpPr>
          <p:sp>
            <p:nvSpPr>
              <p:cNvPr id="103" name="Rounded Rectangle 102"/>
              <p:cNvSpPr>
                <a:spLocks noChangeAspect="1"/>
              </p:cNvSpPr>
              <p:nvPr/>
            </p:nvSpPr>
            <p:spPr>
              <a:xfrm>
                <a:off x="1844066" y="3834252"/>
                <a:ext cx="1521058" cy="83561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ounded Rectangle 103"/>
              <p:cNvSpPr>
                <a:spLocks noChangeAspect="1"/>
              </p:cNvSpPr>
              <p:nvPr/>
            </p:nvSpPr>
            <p:spPr>
              <a:xfrm>
                <a:off x="1981051" y="4533882"/>
                <a:ext cx="1259303" cy="273931"/>
              </a:xfrm>
              <a:prstGeom prst="roundRect">
                <a:avLst>
                  <a:gd name="adj" fmla="val 24315"/>
                </a:avLst>
              </a:prstGeom>
              <a:solidFill>
                <a:srgbClr val="4D4D4F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Compute Nodes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009635" y="3993733"/>
                <a:ext cx="1189920" cy="434566"/>
                <a:chOff x="1935244" y="3927461"/>
                <a:chExt cx="1189920" cy="434566"/>
              </a:xfrm>
            </p:grpSpPr>
            <p:pic>
              <p:nvPicPr>
                <p:cNvPr id="106" name="Picture 105" descr="Servers (3) horizontal.em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5244" y="3927461"/>
                  <a:ext cx="538295" cy="434566"/>
                </a:xfrm>
                <a:prstGeom prst="rect">
                  <a:avLst/>
                </a:prstGeom>
              </p:spPr>
            </p:pic>
            <p:pic>
              <p:nvPicPr>
                <p:cNvPr id="107" name="Picture 106" descr="Servers (3) horizontal.emf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6869" y="3927461"/>
                  <a:ext cx="538295" cy="43456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" name="Group 1"/>
            <p:cNvGrpSpPr/>
            <p:nvPr/>
          </p:nvGrpSpPr>
          <p:grpSpPr>
            <a:xfrm>
              <a:off x="2895894" y="920718"/>
              <a:ext cx="2917607" cy="258278"/>
              <a:chOff x="3163522" y="2175298"/>
              <a:chExt cx="2917607" cy="25827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5326600" y="2195078"/>
                <a:ext cx="754529" cy="2230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subnet</a:t>
                </a:r>
                <a:endParaRPr lang="en-US" sz="11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542621" y="2179660"/>
                <a:ext cx="587714" cy="253916"/>
                <a:chOff x="8624106" y="2819400"/>
                <a:chExt cx="594506" cy="253916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8624106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VIP</a:t>
                  </a:r>
                  <a:endParaRPr lang="en-US" sz="1050" dirty="0"/>
                </a:p>
              </p:txBody>
            </p:sp>
          </p:grp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 flipH="1">
                <a:off x="5077401" y="2199377"/>
                <a:ext cx="249199" cy="214482"/>
              </a:xfrm>
              <a:custGeom>
                <a:avLst/>
                <a:gdLst>
                  <a:gd name="T0" fmla="*/ 531 w 531"/>
                  <a:gd name="T1" fmla="*/ 81 h 456"/>
                  <a:gd name="T2" fmla="*/ 516 w 531"/>
                  <a:gd name="T3" fmla="*/ 96 h 456"/>
                  <a:gd name="T4" fmla="*/ 447 w 531"/>
                  <a:gd name="T5" fmla="*/ 96 h 456"/>
                  <a:gd name="T6" fmla="*/ 432 w 531"/>
                  <a:gd name="T7" fmla="*/ 82 h 456"/>
                  <a:gd name="T8" fmla="*/ 328 w 531"/>
                  <a:gd name="T9" fmla="*/ 129 h 456"/>
                  <a:gd name="T10" fmla="*/ 328 w 531"/>
                  <a:gd name="T11" fmla="*/ 207 h 456"/>
                  <a:gd name="T12" fmla="*/ 432 w 531"/>
                  <a:gd name="T13" fmla="*/ 207 h 456"/>
                  <a:gd name="T14" fmla="*/ 432 w 531"/>
                  <a:gd name="T15" fmla="*/ 196 h 456"/>
                  <a:gd name="T16" fmla="*/ 447 w 531"/>
                  <a:gd name="T17" fmla="*/ 181 h 456"/>
                  <a:gd name="T18" fmla="*/ 516 w 531"/>
                  <a:gd name="T19" fmla="*/ 181 h 456"/>
                  <a:gd name="T20" fmla="*/ 531 w 531"/>
                  <a:gd name="T21" fmla="*/ 196 h 456"/>
                  <a:gd name="T22" fmla="*/ 531 w 531"/>
                  <a:gd name="T23" fmla="*/ 261 h 456"/>
                  <a:gd name="T24" fmla="*/ 516 w 531"/>
                  <a:gd name="T25" fmla="*/ 276 h 456"/>
                  <a:gd name="T26" fmla="*/ 447 w 531"/>
                  <a:gd name="T27" fmla="*/ 276 h 456"/>
                  <a:gd name="T28" fmla="*/ 432 w 531"/>
                  <a:gd name="T29" fmla="*/ 261 h 456"/>
                  <a:gd name="T30" fmla="*/ 432 w 531"/>
                  <a:gd name="T31" fmla="*/ 249 h 456"/>
                  <a:gd name="T32" fmla="*/ 328 w 531"/>
                  <a:gd name="T33" fmla="*/ 249 h 456"/>
                  <a:gd name="T34" fmla="*/ 328 w 531"/>
                  <a:gd name="T35" fmla="*/ 328 h 456"/>
                  <a:gd name="T36" fmla="*/ 432 w 531"/>
                  <a:gd name="T37" fmla="*/ 374 h 456"/>
                  <a:gd name="T38" fmla="*/ 447 w 531"/>
                  <a:gd name="T39" fmla="*/ 361 h 456"/>
                  <a:gd name="T40" fmla="*/ 516 w 531"/>
                  <a:gd name="T41" fmla="*/ 361 h 456"/>
                  <a:gd name="T42" fmla="*/ 531 w 531"/>
                  <a:gd name="T43" fmla="*/ 376 h 456"/>
                  <a:gd name="T44" fmla="*/ 531 w 531"/>
                  <a:gd name="T45" fmla="*/ 441 h 456"/>
                  <a:gd name="T46" fmla="*/ 516 w 531"/>
                  <a:gd name="T47" fmla="*/ 456 h 456"/>
                  <a:gd name="T48" fmla="*/ 447 w 531"/>
                  <a:gd name="T49" fmla="*/ 456 h 456"/>
                  <a:gd name="T50" fmla="*/ 432 w 531"/>
                  <a:gd name="T51" fmla="*/ 441 h 456"/>
                  <a:gd name="T52" fmla="*/ 432 w 531"/>
                  <a:gd name="T53" fmla="*/ 420 h 456"/>
                  <a:gd name="T54" fmla="*/ 315 w 531"/>
                  <a:gd name="T55" fmla="*/ 368 h 456"/>
                  <a:gd name="T56" fmla="*/ 278 w 531"/>
                  <a:gd name="T57" fmla="*/ 386 h 456"/>
                  <a:gd name="T58" fmla="*/ 50 w 531"/>
                  <a:gd name="T59" fmla="*/ 386 h 456"/>
                  <a:gd name="T60" fmla="*/ 0 w 531"/>
                  <a:gd name="T61" fmla="*/ 337 h 456"/>
                  <a:gd name="T62" fmla="*/ 0 w 531"/>
                  <a:gd name="T63" fmla="*/ 120 h 456"/>
                  <a:gd name="T64" fmla="*/ 50 w 531"/>
                  <a:gd name="T65" fmla="*/ 70 h 456"/>
                  <a:gd name="T66" fmla="*/ 278 w 531"/>
                  <a:gd name="T67" fmla="*/ 70 h 456"/>
                  <a:gd name="T68" fmla="*/ 315 w 531"/>
                  <a:gd name="T69" fmla="*/ 89 h 456"/>
                  <a:gd name="T70" fmla="*/ 432 w 531"/>
                  <a:gd name="T71" fmla="*/ 37 h 456"/>
                  <a:gd name="T72" fmla="*/ 432 w 531"/>
                  <a:gd name="T73" fmla="*/ 16 h 456"/>
                  <a:gd name="T74" fmla="*/ 447 w 531"/>
                  <a:gd name="T75" fmla="*/ 0 h 456"/>
                  <a:gd name="T76" fmla="*/ 516 w 531"/>
                  <a:gd name="T77" fmla="*/ 0 h 456"/>
                  <a:gd name="T78" fmla="*/ 531 w 531"/>
                  <a:gd name="T79" fmla="*/ 16 h 456"/>
                  <a:gd name="T80" fmla="*/ 531 w 531"/>
                  <a:gd name="T81" fmla="*/ 8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1" h="456">
                    <a:moveTo>
                      <a:pt x="531" y="81"/>
                    </a:moveTo>
                    <a:cubicBezTo>
                      <a:pt x="531" y="89"/>
                      <a:pt x="524" y="96"/>
                      <a:pt x="516" y="96"/>
                    </a:cubicBezTo>
                    <a:cubicBezTo>
                      <a:pt x="447" y="96"/>
                      <a:pt x="447" y="96"/>
                      <a:pt x="447" y="96"/>
                    </a:cubicBezTo>
                    <a:cubicBezTo>
                      <a:pt x="439" y="96"/>
                      <a:pt x="433" y="90"/>
                      <a:pt x="432" y="82"/>
                    </a:cubicBezTo>
                    <a:cubicBezTo>
                      <a:pt x="328" y="129"/>
                      <a:pt x="328" y="129"/>
                      <a:pt x="328" y="129"/>
                    </a:cubicBezTo>
                    <a:cubicBezTo>
                      <a:pt x="328" y="207"/>
                      <a:pt x="328" y="207"/>
                      <a:pt x="328" y="207"/>
                    </a:cubicBezTo>
                    <a:cubicBezTo>
                      <a:pt x="432" y="207"/>
                      <a:pt x="432" y="207"/>
                      <a:pt x="432" y="207"/>
                    </a:cubicBezTo>
                    <a:cubicBezTo>
                      <a:pt x="432" y="196"/>
                      <a:pt x="432" y="196"/>
                      <a:pt x="432" y="196"/>
                    </a:cubicBezTo>
                    <a:cubicBezTo>
                      <a:pt x="432" y="187"/>
                      <a:pt x="439" y="181"/>
                      <a:pt x="447" y="181"/>
                    </a:cubicBezTo>
                    <a:cubicBezTo>
                      <a:pt x="516" y="181"/>
                      <a:pt x="516" y="181"/>
                      <a:pt x="516" y="181"/>
                    </a:cubicBezTo>
                    <a:cubicBezTo>
                      <a:pt x="524" y="181"/>
                      <a:pt x="531" y="187"/>
                      <a:pt x="531" y="196"/>
                    </a:cubicBezTo>
                    <a:cubicBezTo>
                      <a:pt x="531" y="261"/>
                      <a:pt x="531" y="261"/>
                      <a:pt x="531" y="261"/>
                    </a:cubicBezTo>
                    <a:cubicBezTo>
                      <a:pt x="531" y="269"/>
                      <a:pt x="524" y="276"/>
                      <a:pt x="516" y="276"/>
                    </a:cubicBezTo>
                    <a:cubicBezTo>
                      <a:pt x="447" y="276"/>
                      <a:pt x="447" y="276"/>
                      <a:pt x="447" y="276"/>
                    </a:cubicBezTo>
                    <a:cubicBezTo>
                      <a:pt x="439" y="276"/>
                      <a:pt x="432" y="269"/>
                      <a:pt x="432" y="261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328" y="249"/>
                      <a:pt x="328" y="249"/>
                      <a:pt x="328" y="249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32" y="374"/>
                      <a:pt x="432" y="374"/>
                      <a:pt x="432" y="374"/>
                    </a:cubicBezTo>
                    <a:cubicBezTo>
                      <a:pt x="433" y="367"/>
                      <a:pt x="439" y="361"/>
                      <a:pt x="447" y="361"/>
                    </a:cubicBezTo>
                    <a:cubicBezTo>
                      <a:pt x="516" y="361"/>
                      <a:pt x="516" y="361"/>
                      <a:pt x="516" y="361"/>
                    </a:cubicBezTo>
                    <a:cubicBezTo>
                      <a:pt x="524" y="361"/>
                      <a:pt x="531" y="368"/>
                      <a:pt x="531" y="376"/>
                    </a:cubicBezTo>
                    <a:cubicBezTo>
                      <a:pt x="531" y="441"/>
                      <a:pt x="531" y="441"/>
                      <a:pt x="531" y="441"/>
                    </a:cubicBezTo>
                    <a:cubicBezTo>
                      <a:pt x="531" y="449"/>
                      <a:pt x="524" y="456"/>
                      <a:pt x="516" y="456"/>
                    </a:cubicBezTo>
                    <a:cubicBezTo>
                      <a:pt x="447" y="456"/>
                      <a:pt x="447" y="456"/>
                      <a:pt x="447" y="456"/>
                    </a:cubicBezTo>
                    <a:cubicBezTo>
                      <a:pt x="439" y="456"/>
                      <a:pt x="432" y="449"/>
                      <a:pt x="432" y="441"/>
                    </a:cubicBezTo>
                    <a:cubicBezTo>
                      <a:pt x="432" y="420"/>
                      <a:pt x="432" y="420"/>
                      <a:pt x="432" y="420"/>
                    </a:cubicBezTo>
                    <a:cubicBezTo>
                      <a:pt x="315" y="368"/>
                      <a:pt x="315" y="368"/>
                      <a:pt x="315" y="368"/>
                    </a:cubicBezTo>
                    <a:cubicBezTo>
                      <a:pt x="306" y="379"/>
                      <a:pt x="293" y="386"/>
                      <a:pt x="278" y="386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22" y="386"/>
                      <a:pt x="0" y="364"/>
                      <a:pt x="0" y="337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93"/>
                      <a:pt x="22" y="70"/>
                      <a:pt x="50" y="70"/>
                    </a:cubicBezTo>
                    <a:cubicBezTo>
                      <a:pt x="278" y="70"/>
                      <a:pt x="278" y="70"/>
                      <a:pt x="278" y="70"/>
                    </a:cubicBezTo>
                    <a:cubicBezTo>
                      <a:pt x="293" y="70"/>
                      <a:pt x="306" y="78"/>
                      <a:pt x="315" y="89"/>
                    </a:cubicBezTo>
                    <a:cubicBezTo>
                      <a:pt x="432" y="37"/>
                      <a:pt x="432" y="37"/>
                      <a:pt x="432" y="37"/>
                    </a:cubicBezTo>
                    <a:cubicBezTo>
                      <a:pt x="432" y="16"/>
                      <a:pt x="432" y="16"/>
                      <a:pt x="432" y="16"/>
                    </a:cubicBezTo>
                    <a:cubicBezTo>
                      <a:pt x="432" y="7"/>
                      <a:pt x="439" y="0"/>
                      <a:pt x="447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24" y="0"/>
                      <a:pt x="531" y="7"/>
                      <a:pt x="531" y="16"/>
                    </a:cubicBezTo>
                    <a:lnTo>
                      <a:pt x="531" y="81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121" name="Straight Connector 120"/>
              <p:cNvCxnSpPr>
                <a:stCxn id="119" idx="1"/>
                <a:endCxn id="124" idx="3"/>
              </p:cNvCxnSpPr>
              <p:nvPr/>
            </p:nvCxnSpPr>
            <p:spPr>
              <a:xfrm flipH="1" flipV="1">
                <a:off x="3918057" y="2302256"/>
                <a:ext cx="624564" cy="43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3163522" y="2175298"/>
                <a:ext cx="754535" cy="253916"/>
                <a:chOff x="8624106" y="2819400"/>
                <a:chExt cx="594510" cy="253916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624110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Pool</a:t>
                  </a:r>
                  <a:endParaRPr lang="en-US" sz="1050" dirty="0"/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>
              <a:off x="2895899" y="1211212"/>
              <a:ext cx="2917607" cy="258278"/>
              <a:chOff x="3163522" y="2175298"/>
              <a:chExt cx="2917607" cy="25827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5326600" y="2195078"/>
                <a:ext cx="754529" cy="2230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subnet</a:t>
                </a:r>
                <a:endParaRPr lang="en-US" sz="1100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4542621" y="2179660"/>
                <a:ext cx="587714" cy="253916"/>
                <a:chOff x="8624106" y="2819400"/>
                <a:chExt cx="594506" cy="253916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8624106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VIP</a:t>
                  </a:r>
                  <a:endParaRPr lang="en-US" sz="1050" dirty="0"/>
                </a:p>
              </p:txBody>
            </p:sp>
          </p:grpSp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 flipH="1">
                <a:off x="5077401" y="2199377"/>
                <a:ext cx="249199" cy="214482"/>
              </a:xfrm>
              <a:custGeom>
                <a:avLst/>
                <a:gdLst>
                  <a:gd name="T0" fmla="*/ 531 w 531"/>
                  <a:gd name="T1" fmla="*/ 81 h 456"/>
                  <a:gd name="T2" fmla="*/ 516 w 531"/>
                  <a:gd name="T3" fmla="*/ 96 h 456"/>
                  <a:gd name="T4" fmla="*/ 447 w 531"/>
                  <a:gd name="T5" fmla="*/ 96 h 456"/>
                  <a:gd name="T6" fmla="*/ 432 w 531"/>
                  <a:gd name="T7" fmla="*/ 82 h 456"/>
                  <a:gd name="T8" fmla="*/ 328 w 531"/>
                  <a:gd name="T9" fmla="*/ 129 h 456"/>
                  <a:gd name="T10" fmla="*/ 328 w 531"/>
                  <a:gd name="T11" fmla="*/ 207 h 456"/>
                  <a:gd name="T12" fmla="*/ 432 w 531"/>
                  <a:gd name="T13" fmla="*/ 207 h 456"/>
                  <a:gd name="T14" fmla="*/ 432 w 531"/>
                  <a:gd name="T15" fmla="*/ 196 h 456"/>
                  <a:gd name="T16" fmla="*/ 447 w 531"/>
                  <a:gd name="T17" fmla="*/ 181 h 456"/>
                  <a:gd name="T18" fmla="*/ 516 w 531"/>
                  <a:gd name="T19" fmla="*/ 181 h 456"/>
                  <a:gd name="T20" fmla="*/ 531 w 531"/>
                  <a:gd name="T21" fmla="*/ 196 h 456"/>
                  <a:gd name="T22" fmla="*/ 531 w 531"/>
                  <a:gd name="T23" fmla="*/ 261 h 456"/>
                  <a:gd name="T24" fmla="*/ 516 w 531"/>
                  <a:gd name="T25" fmla="*/ 276 h 456"/>
                  <a:gd name="T26" fmla="*/ 447 w 531"/>
                  <a:gd name="T27" fmla="*/ 276 h 456"/>
                  <a:gd name="T28" fmla="*/ 432 w 531"/>
                  <a:gd name="T29" fmla="*/ 261 h 456"/>
                  <a:gd name="T30" fmla="*/ 432 w 531"/>
                  <a:gd name="T31" fmla="*/ 249 h 456"/>
                  <a:gd name="T32" fmla="*/ 328 w 531"/>
                  <a:gd name="T33" fmla="*/ 249 h 456"/>
                  <a:gd name="T34" fmla="*/ 328 w 531"/>
                  <a:gd name="T35" fmla="*/ 328 h 456"/>
                  <a:gd name="T36" fmla="*/ 432 w 531"/>
                  <a:gd name="T37" fmla="*/ 374 h 456"/>
                  <a:gd name="T38" fmla="*/ 447 w 531"/>
                  <a:gd name="T39" fmla="*/ 361 h 456"/>
                  <a:gd name="T40" fmla="*/ 516 w 531"/>
                  <a:gd name="T41" fmla="*/ 361 h 456"/>
                  <a:gd name="T42" fmla="*/ 531 w 531"/>
                  <a:gd name="T43" fmla="*/ 376 h 456"/>
                  <a:gd name="T44" fmla="*/ 531 w 531"/>
                  <a:gd name="T45" fmla="*/ 441 h 456"/>
                  <a:gd name="T46" fmla="*/ 516 w 531"/>
                  <a:gd name="T47" fmla="*/ 456 h 456"/>
                  <a:gd name="T48" fmla="*/ 447 w 531"/>
                  <a:gd name="T49" fmla="*/ 456 h 456"/>
                  <a:gd name="T50" fmla="*/ 432 w 531"/>
                  <a:gd name="T51" fmla="*/ 441 h 456"/>
                  <a:gd name="T52" fmla="*/ 432 w 531"/>
                  <a:gd name="T53" fmla="*/ 420 h 456"/>
                  <a:gd name="T54" fmla="*/ 315 w 531"/>
                  <a:gd name="T55" fmla="*/ 368 h 456"/>
                  <a:gd name="T56" fmla="*/ 278 w 531"/>
                  <a:gd name="T57" fmla="*/ 386 h 456"/>
                  <a:gd name="T58" fmla="*/ 50 w 531"/>
                  <a:gd name="T59" fmla="*/ 386 h 456"/>
                  <a:gd name="T60" fmla="*/ 0 w 531"/>
                  <a:gd name="T61" fmla="*/ 337 h 456"/>
                  <a:gd name="T62" fmla="*/ 0 w 531"/>
                  <a:gd name="T63" fmla="*/ 120 h 456"/>
                  <a:gd name="T64" fmla="*/ 50 w 531"/>
                  <a:gd name="T65" fmla="*/ 70 h 456"/>
                  <a:gd name="T66" fmla="*/ 278 w 531"/>
                  <a:gd name="T67" fmla="*/ 70 h 456"/>
                  <a:gd name="T68" fmla="*/ 315 w 531"/>
                  <a:gd name="T69" fmla="*/ 89 h 456"/>
                  <a:gd name="T70" fmla="*/ 432 w 531"/>
                  <a:gd name="T71" fmla="*/ 37 h 456"/>
                  <a:gd name="T72" fmla="*/ 432 w 531"/>
                  <a:gd name="T73" fmla="*/ 16 h 456"/>
                  <a:gd name="T74" fmla="*/ 447 w 531"/>
                  <a:gd name="T75" fmla="*/ 0 h 456"/>
                  <a:gd name="T76" fmla="*/ 516 w 531"/>
                  <a:gd name="T77" fmla="*/ 0 h 456"/>
                  <a:gd name="T78" fmla="*/ 531 w 531"/>
                  <a:gd name="T79" fmla="*/ 16 h 456"/>
                  <a:gd name="T80" fmla="*/ 531 w 531"/>
                  <a:gd name="T81" fmla="*/ 8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1" h="456">
                    <a:moveTo>
                      <a:pt x="531" y="81"/>
                    </a:moveTo>
                    <a:cubicBezTo>
                      <a:pt x="531" y="89"/>
                      <a:pt x="524" y="96"/>
                      <a:pt x="516" y="96"/>
                    </a:cubicBezTo>
                    <a:cubicBezTo>
                      <a:pt x="447" y="96"/>
                      <a:pt x="447" y="96"/>
                      <a:pt x="447" y="96"/>
                    </a:cubicBezTo>
                    <a:cubicBezTo>
                      <a:pt x="439" y="96"/>
                      <a:pt x="433" y="90"/>
                      <a:pt x="432" y="82"/>
                    </a:cubicBezTo>
                    <a:cubicBezTo>
                      <a:pt x="328" y="129"/>
                      <a:pt x="328" y="129"/>
                      <a:pt x="328" y="129"/>
                    </a:cubicBezTo>
                    <a:cubicBezTo>
                      <a:pt x="328" y="207"/>
                      <a:pt x="328" y="207"/>
                      <a:pt x="328" y="207"/>
                    </a:cubicBezTo>
                    <a:cubicBezTo>
                      <a:pt x="432" y="207"/>
                      <a:pt x="432" y="207"/>
                      <a:pt x="432" y="207"/>
                    </a:cubicBezTo>
                    <a:cubicBezTo>
                      <a:pt x="432" y="196"/>
                      <a:pt x="432" y="196"/>
                      <a:pt x="432" y="196"/>
                    </a:cubicBezTo>
                    <a:cubicBezTo>
                      <a:pt x="432" y="187"/>
                      <a:pt x="439" y="181"/>
                      <a:pt x="447" y="181"/>
                    </a:cubicBezTo>
                    <a:cubicBezTo>
                      <a:pt x="516" y="181"/>
                      <a:pt x="516" y="181"/>
                      <a:pt x="516" y="181"/>
                    </a:cubicBezTo>
                    <a:cubicBezTo>
                      <a:pt x="524" y="181"/>
                      <a:pt x="531" y="187"/>
                      <a:pt x="531" y="196"/>
                    </a:cubicBezTo>
                    <a:cubicBezTo>
                      <a:pt x="531" y="261"/>
                      <a:pt x="531" y="261"/>
                      <a:pt x="531" y="261"/>
                    </a:cubicBezTo>
                    <a:cubicBezTo>
                      <a:pt x="531" y="269"/>
                      <a:pt x="524" y="276"/>
                      <a:pt x="516" y="276"/>
                    </a:cubicBezTo>
                    <a:cubicBezTo>
                      <a:pt x="447" y="276"/>
                      <a:pt x="447" y="276"/>
                      <a:pt x="447" y="276"/>
                    </a:cubicBezTo>
                    <a:cubicBezTo>
                      <a:pt x="439" y="276"/>
                      <a:pt x="432" y="269"/>
                      <a:pt x="432" y="261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328" y="249"/>
                      <a:pt x="328" y="249"/>
                      <a:pt x="328" y="249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32" y="374"/>
                      <a:pt x="432" y="374"/>
                      <a:pt x="432" y="374"/>
                    </a:cubicBezTo>
                    <a:cubicBezTo>
                      <a:pt x="433" y="367"/>
                      <a:pt x="439" y="361"/>
                      <a:pt x="447" y="361"/>
                    </a:cubicBezTo>
                    <a:cubicBezTo>
                      <a:pt x="516" y="361"/>
                      <a:pt x="516" y="361"/>
                      <a:pt x="516" y="361"/>
                    </a:cubicBezTo>
                    <a:cubicBezTo>
                      <a:pt x="524" y="361"/>
                      <a:pt x="531" y="368"/>
                      <a:pt x="531" y="376"/>
                    </a:cubicBezTo>
                    <a:cubicBezTo>
                      <a:pt x="531" y="441"/>
                      <a:pt x="531" y="441"/>
                      <a:pt x="531" y="441"/>
                    </a:cubicBezTo>
                    <a:cubicBezTo>
                      <a:pt x="531" y="449"/>
                      <a:pt x="524" y="456"/>
                      <a:pt x="516" y="456"/>
                    </a:cubicBezTo>
                    <a:cubicBezTo>
                      <a:pt x="447" y="456"/>
                      <a:pt x="447" y="456"/>
                      <a:pt x="447" y="456"/>
                    </a:cubicBezTo>
                    <a:cubicBezTo>
                      <a:pt x="439" y="456"/>
                      <a:pt x="432" y="449"/>
                      <a:pt x="432" y="441"/>
                    </a:cubicBezTo>
                    <a:cubicBezTo>
                      <a:pt x="432" y="420"/>
                      <a:pt x="432" y="420"/>
                      <a:pt x="432" y="420"/>
                    </a:cubicBezTo>
                    <a:cubicBezTo>
                      <a:pt x="315" y="368"/>
                      <a:pt x="315" y="368"/>
                      <a:pt x="315" y="368"/>
                    </a:cubicBezTo>
                    <a:cubicBezTo>
                      <a:pt x="306" y="379"/>
                      <a:pt x="293" y="386"/>
                      <a:pt x="278" y="386"/>
                    </a:cubicBezTo>
                    <a:cubicBezTo>
                      <a:pt x="50" y="386"/>
                      <a:pt x="50" y="386"/>
                      <a:pt x="50" y="386"/>
                    </a:cubicBezTo>
                    <a:cubicBezTo>
                      <a:pt x="22" y="386"/>
                      <a:pt x="0" y="364"/>
                      <a:pt x="0" y="337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93"/>
                      <a:pt x="22" y="70"/>
                      <a:pt x="50" y="70"/>
                    </a:cubicBezTo>
                    <a:cubicBezTo>
                      <a:pt x="278" y="70"/>
                      <a:pt x="278" y="70"/>
                      <a:pt x="278" y="70"/>
                    </a:cubicBezTo>
                    <a:cubicBezTo>
                      <a:pt x="293" y="70"/>
                      <a:pt x="306" y="78"/>
                      <a:pt x="315" y="89"/>
                    </a:cubicBezTo>
                    <a:cubicBezTo>
                      <a:pt x="432" y="37"/>
                      <a:pt x="432" y="37"/>
                      <a:pt x="432" y="37"/>
                    </a:cubicBezTo>
                    <a:cubicBezTo>
                      <a:pt x="432" y="16"/>
                      <a:pt x="432" y="16"/>
                      <a:pt x="432" y="16"/>
                    </a:cubicBezTo>
                    <a:cubicBezTo>
                      <a:pt x="432" y="7"/>
                      <a:pt x="439" y="0"/>
                      <a:pt x="447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24" y="0"/>
                      <a:pt x="531" y="7"/>
                      <a:pt x="531" y="16"/>
                    </a:cubicBezTo>
                    <a:lnTo>
                      <a:pt x="531" y="81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cxnSp>
            <p:nvCxnSpPr>
              <p:cNvPr id="129" name="Straight Connector 128"/>
              <p:cNvCxnSpPr>
                <a:stCxn id="134" idx="1"/>
                <a:endCxn id="132" idx="3"/>
              </p:cNvCxnSpPr>
              <p:nvPr/>
            </p:nvCxnSpPr>
            <p:spPr>
              <a:xfrm flipH="1" flipV="1">
                <a:off x="3918057" y="2302256"/>
                <a:ext cx="624564" cy="43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3163522" y="2175298"/>
                <a:ext cx="754535" cy="253916"/>
                <a:chOff x="8624106" y="2819400"/>
                <a:chExt cx="594510" cy="253916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8624106" y="2847975"/>
                  <a:ext cx="594506" cy="213937"/>
                </a:xfrm>
                <a:prstGeom prst="roundRect">
                  <a:avLst>
                    <a:gd name="adj" fmla="val 24315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8624110" y="2819400"/>
                  <a:ext cx="59450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>
                      <a:cs typeface="Franklin Gothic Book"/>
                    </a:rPr>
                    <a:t>Pool</a:t>
                  </a:r>
                  <a:endParaRPr lang="en-US" sz="1050" dirty="0"/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431971" y="777601"/>
              <a:ext cx="541423" cy="540149"/>
              <a:chOff x="3836988" y="2997200"/>
              <a:chExt cx="490538" cy="488950"/>
            </a:xfrm>
          </p:grpSpPr>
          <p:sp>
            <p:nvSpPr>
              <p:cNvPr id="109" name="Freeform 113"/>
              <p:cNvSpPr>
                <a:spLocks/>
              </p:cNvSpPr>
              <p:nvPr/>
            </p:nvSpPr>
            <p:spPr bwMode="auto">
              <a:xfrm>
                <a:off x="3836988" y="2997200"/>
                <a:ext cx="490538" cy="488950"/>
              </a:xfrm>
              <a:custGeom>
                <a:avLst/>
                <a:gdLst>
                  <a:gd name="T0" fmla="*/ 544 w 544"/>
                  <a:gd name="T1" fmla="*/ 485 h 544"/>
                  <a:gd name="T2" fmla="*/ 477 w 544"/>
                  <a:gd name="T3" fmla="*/ 544 h 544"/>
                  <a:gd name="T4" fmla="*/ 69 w 544"/>
                  <a:gd name="T5" fmla="*/ 544 h 544"/>
                  <a:gd name="T6" fmla="*/ 0 w 544"/>
                  <a:gd name="T7" fmla="*/ 485 h 544"/>
                  <a:gd name="T8" fmla="*/ 0 w 544"/>
                  <a:gd name="T9" fmla="*/ 77 h 544"/>
                  <a:gd name="T10" fmla="*/ 69 w 544"/>
                  <a:gd name="T11" fmla="*/ 0 h 544"/>
                  <a:gd name="T12" fmla="*/ 477 w 544"/>
                  <a:gd name="T13" fmla="*/ 0 h 544"/>
                  <a:gd name="T14" fmla="*/ 544 w 544"/>
                  <a:gd name="T15" fmla="*/ 77 h 544"/>
                  <a:gd name="T16" fmla="*/ 544 w 544"/>
                  <a:gd name="T17" fmla="*/ 48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544" y="485"/>
                    </a:moveTo>
                    <a:cubicBezTo>
                      <a:pt x="544" y="522"/>
                      <a:pt x="514" y="544"/>
                      <a:pt x="477" y="544"/>
                    </a:cubicBezTo>
                    <a:cubicBezTo>
                      <a:pt x="69" y="544"/>
                      <a:pt x="69" y="544"/>
                      <a:pt x="69" y="544"/>
                    </a:cubicBezTo>
                    <a:cubicBezTo>
                      <a:pt x="31" y="544"/>
                      <a:pt x="0" y="522"/>
                      <a:pt x="0" y="485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9"/>
                      <a:pt x="31" y="0"/>
                      <a:pt x="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514" y="0"/>
                      <a:pt x="544" y="39"/>
                      <a:pt x="544" y="77"/>
                    </a:cubicBezTo>
                    <a:lnTo>
                      <a:pt x="544" y="485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0" name="Freeform 114"/>
              <p:cNvSpPr>
                <a:spLocks/>
              </p:cNvSpPr>
              <p:nvPr/>
            </p:nvSpPr>
            <p:spPr bwMode="auto">
              <a:xfrm>
                <a:off x="3863975" y="3303588"/>
                <a:ext cx="436563" cy="155575"/>
              </a:xfrm>
              <a:custGeom>
                <a:avLst/>
                <a:gdLst>
                  <a:gd name="T0" fmla="*/ 485 w 485"/>
                  <a:gd name="T1" fmla="*/ 135 h 173"/>
                  <a:gd name="T2" fmla="*/ 447 w 485"/>
                  <a:gd name="T3" fmla="*/ 173 h 173"/>
                  <a:gd name="T4" fmla="*/ 38 w 485"/>
                  <a:gd name="T5" fmla="*/ 173 h 173"/>
                  <a:gd name="T6" fmla="*/ 0 w 485"/>
                  <a:gd name="T7" fmla="*/ 135 h 173"/>
                  <a:gd name="T8" fmla="*/ 0 w 485"/>
                  <a:gd name="T9" fmla="*/ 39 h 173"/>
                  <a:gd name="T10" fmla="*/ 38 w 485"/>
                  <a:gd name="T11" fmla="*/ 0 h 173"/>
                  <a:gd name="T12" fmla="*/ 447 w 485"/>
                  <a:gd name="T13" fmla="*/ 0 h 173"/>
                  <a:gd name="T14" fmla="*/ 485 w 485"/>
                  <a:gd name="T15" fmla="*/ 39 h 173"/>
                  <a:gd name="T16" fmla="*/ 485 w 485"/>
                  <a:gd name="T17" fmla="*/ 13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" h="173">
                    <a:moveTo>
                      <a:pt x="485" y="135"/>
                    </a:moveTo>
                    <a:cubicBezTo>
                      <a:pt x="485" y="156"/>
                      <a:pt x="468" y="173"/>
                      <a:pt x="447" y="173"/>
                    </a:cubicBezTo>
                    <a:cubicBezTo>
                      <a:pt x="38" y="173"/>
                      <a:pt x="38" y="173"/>
                      <a:pt x="38" y="173"/>
                    </a:cubicBezTo>
                    <a:cubicBezTo>
                      <a:pt x="17" y="173"/>
                      <a:pt x="0" y="156"/>
                      <a:pt x="0" y="1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7" y="0"/>
                      <a:pt x="38" y="0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468" y="0"/>
                      <a:pt x="485" y="18"/>
                      <a:pt x="485" y="39"/>
                    </a:cubicBezTo>
                    <a:lnTo>
                      <a:pt x="48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1" name="Freeform 115"/>
              <p:cNvSpPr>
                <a:spLocks/>
              </p:cNvSpPr>
              <p:nvPr/>
            </p:nvSpPr>
            <p:spPr bwMode="auto">
              <a:xfrm>
                <a:off x="3968750" y="3121025"/>
                <a:ext cx="115888" cy="122237"/>
              </a:xfrm>
              <a:custGeom>
                <a:avLst/>
                <a:gdLst>
                  <a:gd name="T0" fmla="*/ 48 w 73"/>
                  <a:gd name="T1" fmla="*/ 77 h 77"/>
                  <a:gd name="T2" fmla="*/ 25 w 73"/>
                  <a:gd name="T3" fmla="*/ 77 h 77"/>
                  <a:gd name="T4" fmla="*/ 0 w 73"/>
                  <a:gd name="T5" fmla="*/ 0 h 77"/>
                  <a:gd name="T6" fmla="*/ 22 w 73"/>
                  <a:gd name="T7" fmla="*/ 0 h 77"/>
                  <a:gd name="T8" fmla="*/ 37 w 73"/>
                  <a:gd name="T9" fmla="*/ 57 h 77"/>
                  <a:gd name="T10" fmla="*/ 37 w 73"/>
                  <a:gd name="T11" fmla="*/ 57 h 77"/>
                  <a:gd name="T12" fmla="*/ 52 w 73"/>
                  <a:gd name="T13" fmla="*/ 0 h 77"/>
                  <a:gd name="T14" fmla="*/ 73 w 73"/>
                  <a:gd name="T15" fmla="*/ 0 h 77"/>
                  <a:gd name="T16" fmla="*/ 48 w 73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77">
                    <a:moveTo>
                      <a:pt x="48" y="77"/>
                    </a:moveTo>
                    <a:lnTo>
                      <a:pt x="25" y="7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37" y="57"/>
                    </a:lnTo>
                    <a:lnTo>
                      <a:pt x="37" y="57"/>
                    </a:lnTo>
                    <a:lnTo>
                      <a:pt x="52" y="0"/>
                    </a:lnTo>
                    <a:lnTo>
                      <a:pt x="73" y="0"/>
                    </a:lnTo>
                    <a:lnTo>
                      <a:pt x="48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2" name="Freeform 116"/>
              <p:cNvSpPr>
                <a:spLocks/>
              </p:cNvSpPr>
              <p:nvPr/>
            </p:nvSpPr>
            <p:spPr bwMode="auto">
              <a:xfrm>
                <a:off x="4086225" y="3121025"/>
                <a:ext cx="100013" cy="122237"/>
              </a:xfrm>
              <a:custGeom>
                <a:avLst/>
                <a:gdLst>
                  <a:gd name="T0" fmla="*/ 0 w 63"/>
                  <a:gd name="T1" fmla="*/ 0 h 77"/>
                  <a:gd name="T2" fmla="*/ 62 w 63"/>
                  <a:gd name="T3" fmla="*/ 0 h 77"/>
                  <a:gd name="T4" fmla="*/ 62 w 63"/>
                  <a:gd name="T5" fmla="*/ 16 h 77"/>
                  <a:gd name="T6" fmla="*/ 20 w 63"/>
                  <a:gd name="T7" fmla="*/ 16 h 77"/>
                  <a:gd name="T8" fmla="*/ 20 w 63"/>
                  <a:gd name="T9" fmla="*/ 29 h 77"/>
                  <a:gd name="T10" fmla="*/ 58 w 63"/>
                  <a:gd name="T11" fmla="*/ 29 h 77"/>
                  <a:gd name="T12" fmla="*/ 58 w 63"/>
                  <a:gd name="T13" fmla="*/ 45 h 77"/>
                  <a:gd name="T14" fmla="*/ 20 w 63"/>
                  <a:gd name="T15" fmla="*/ 45 h 77"/>
                  <a:gd name="T16" fmla="*/ 20 w 63"/>
                  <a:gd name="T17" fmla="*/ 60 h 77"/>
                  <a:gd name="T18" fmla="*/ 63 w 63"/>
                  <a:gd name="T19" fmla="*/ 60 h 77"/>
                  <a:gd name="T20" fmla="*/ 63 w 63"/>
                  <a:gd name="T21" fmla="*/ 77 h 77"/>
                  <a:gd name="T22" fmla="*/ 0 w 63"/>
                  <a:gd name="T23" fmla="*/ 77 h 77"/>
                  <a:gd name="T24" fmla="*/ 0 w 63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7">
                    <a:moveTo>
                      <a:pt x="0" y="0"/>
                    </a:moveTo>
                    <a:lnTo>
                      <a:pt x="62" y="0"/>
                    </a:lnTo>
                    <a:lnTo>
                      <a:pt x="62" y="16"/>
                    </a:lnTo>
                    <a:lnTo>
                      <a:pt x="20" y="16"/>
                    </a:lnTo>
                    <a:lnTo>
                      <a:pt x="20" y="29"/>
                    </a:lnTo>
                    <a:lnTo>
                      <a:pt x="58" y="29"/>
                    </a:lnTo>
                    <a:lnTo>
                      <a:pt x="58" y="45"/>
                    </a:lnTo>
                    <a:lnTo>
                      <a:pt x="20" y="45"/>
                    </a:lnTo>
                    <a:lnTo>
                      <a:pt x="20" y="60"/>
                    </a:lnTo>
                    <a:lnTo>
                      <a:pt x="63" y="60"/>
                    </a:lnTo>
                    <a:lnTo>
                      <a:pt x="63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3" name="Freeform 117"/>
              <p:cNvSpPr>
                <a:spLocks/>
              </p:cNvSpPr>
              <p:nvPr/>
            </p:nvSpPr>
            <p:spPr bwMode="auto">
              <a:xfrm>
                <a:off x="3940175" y="3327400"/>
                <a:ext cx="76200" cy="109537"/>
              </a:xfrm>
              <a:custGeom>
                <a:avLst/>
                <a:gdLst>
                  <a:gd name="T0" fmla="*/ 0 w 48"/>
                  <a:gd name="T1" fmla="*/ 0 h 69"/>
                  <a:gd name="T2" fmla="*/ 15 w 48"/>
                  <a:gd name="T3" fmla="*/ 0 h 69"/>
                  <a:gd name="T4" fmla="*/ 15 w 48"/>
                  <a:gd name="T5" fmla="*/ 57 h 69"/>
                  <a:gd name="T6" fmla="*/ 48 w 48"/>
                  <a:gd name="T7" fmla="*/ 57 h 69"/>
                  <a:gd name="T8" fmla="*/ 48 w 48"/>
                  <a:gd name="T9" fmla="*/ 69 h 69"/>
                  <a:gd name="T10" fmla="*/ 0 w 48"/>
                  <a:gd name="T11" fmla="*/ 69 h 69"/>
                  <a:gd name="T12" fmla="*/ 0 w 48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9">
                    <a:moveTo>
                      <a:pt x="0" y="0"/>
                    </a:moveTo>
                    <a:lnTo>
                      <a:pt x="15" y="0"/>
                    </a:lnTo>
                    <a:lnTo>
                      <a:pt x="15" y="57"/>
                    </a:lnTo>
                    <a:lnTo>
                      <a:pt x="48" y="57"/>
                    </a:lnTo>
                    <a:lnTo>
                      <a:pt x="48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4" name="Freeform 118"/>
              <p:cNvSpPr>
                <a:spLocks/>
              </p:cNvSpPr>
              <p:nvPr/>
            </p:nvSpPr>
            <p:spPr bwMode="auto">
              <a:xfrm>
                <a:off x="4003675" y="3327400"/>
                <a:ext cx="90488" cy="109537"/>
              </a:xfrm>
              <a:custGeom>
                <a:avLst/>
                <a:gdLst>
                  <a:gd name="T0" fmla="*/ 21 w 57"/>
                  <a:gd name="T1" fmla="*/ 13 h 69"/>
                  <a:gd name="T2" fmla="*/ 0 w 57"/>
                  <a:gd name="T3" fmla="*/ 13 h 69"/>
                  <a:gd name="T4" fmla="*/ 0 w 57"/>
                  <a:gd name="T5" fmla="*/ 0 h 69"/>
                  <a:gd name="T6" fmla="*/ 57 w 57"/>
                  <a:gd name="T7" fmla="*/ 0 h 69"/>
                  <a:gd name="T8" fmla="*/ 57 w 57"/>
                  <a:gd name="T9" fmla="*/ 13 h 69"/>
                  <a:gd name="T10" fmla="*/ 37 w 57"/>
                  <a:gd name="T11" fmla="*/ 13 h 69"/>
                  <a:gd name="T12" fmla="*/ 37 w 57"/>
                  <a:gd name="T13" fmla="*/ 69 h 69"/>
                  <a:gd name="T14" fmla="*/ 21 w 57"/>
                  <a:gd name="T15" fmla="*/ 69 h 69"/>
                  <a:gd name="T16" fmla="*/ 21 w 57"/>
                  <a:gd name="T17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69">
                    <a:moveTo>
                      <a:pt x="21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3"/>
                    </a:lnTo>
                    <a:lnTo>
                      <a:pt x="37" y="13"/>
                    </a:lnTo>
                    <a:lnTo>
                      <a:pt x="37" y="69"/>
                    </a:lnTo>
                    <a:lnTo>
                      <a:pt x="21" y="69"/>
                    </a:lnTo>
                    <a:lnTo>
                      <a:pt x="21" y="13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  <p:sp>
            <p:nvSpPr>
              <p:cNvPr id="115" name="Freeform 119"/>
              <p:cNvSpPr>
                <a:spLocks/>
              </p:cNvSpPr>
              <p:nvPr/>
            </p:nvSpPr>
            <p:spPr bwMode="auto">
              <a:xfrm>
                <a:off x="4106863" y="3327400"/>
                <a:ext cx="119063" cy="109537"/>
              </a:xfrm>
              <a:custGeom>
                <a:avLst/>
                <a:gdLst>
                  <a:gd name="T0" fmla="*/ 0 w 75"/>
                  <a:gd name="T1" fmla="*/ 0 h 69"/>
                  <a:gd name="T2" fmla="*/ 22 w 75"/>
                  <a:gd name="T3" fmla="*/ 0 h 69"/>
                  <a:gd name="T4" fmla="*/ 37 w 75"/>
                  <a:gd name="T5" fmla="*/ 48 h 69"/>
                  <a:gd name="T6" fmla="*/ 38 w 75"/>
                  <a:gd name="T7" fmla="*/ 48 h 69"/>
                  <a:gd name="T8" fmla="*/ 53 w 75"/>
                  <a:gd name="T9" fmla="*/ 0 h 69"/>
                  <a:gd name="T10" fmla="*/ 75 w 75"/>
                  <a:gd name="T11" fmla="*/ 0 h 69"/>
                  <a:gd name="T12" fmla="*/ 75 w 75"/>
                  <a:gd name="T13" fmla="*/ 69 h 69"/>
                  <a:gd name="T14" fmla="*/ 60 w 75"/>
                  <a:gd name="T15" fmla="*/ 69 h 69"/>
                  <a:gd name="T16" fmla="*/ 60 w 75"/>
                  <a:gd name="T17" fmla="*/ 20 h 69"/>
                  <a:gd name="T18" fmla="*/ 60 w 75"/>
                  <a:gd name="T19" fmla="*/ 20 h 69"/>
                  <a:gd name="T20" fmla="*/ 43 w 75"/>
                  <a:gd name="T21" fmla="*/ 69 h 69"/>
                  <a:gd name="T22" fmla="*/ 32 w 75"/>
                  <a:gd name="T23" fmla="*/ 69 h 69"/>
                  <a:gd name="T24" fmla="*/ 15 w 75"/>
                  <a:gd name="T25" fmla="*/ 21 h 69"/>
                  <a:gd name="T26" fmla="*/ 14 w 75"/>
                  <a:gd name="T27" fmla="*/ 21 h 69"/>
                  <a:gd name="T28" fmla="*/ 14 w 75"/>
                  <a:gd name="T29" fmla="*/ 69 h 69"/>
                  <a:gd name="T30" fmla="*/ 0 w 75"/>
                  <a:gd name="T31" fmla="*/ 69 h 69"/>
                  <a:gd name="T32" fmla="*/ 0 w 75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69">
                    <a:moveTo>
                      <a:pt x="0" y="0"/>
                    </a:moveTo>
                    <a:lnTo>
                      <a:pt x="22" y="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53" y="0"/>
                    </a:lnTo>
                    <a:lnTo>
                      <a:pt x="75" y="0"/>
                    </a:lnTo>
                    <a:lnTo>
                      <a:pt x="75" y="69"/>
                    </a:lnTo>
                    <a:lnTo>
                      <a:pt x="60" y="6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43" y="69"/>
                    </a:lnTo>
                    <a:lnTo>
                      <a:pt x="32" y="69"/>
                    </a:lnTo>
                    <a:lnTo>
                      <a:pt x="15" y="21"/>
                    </a:lnTo>
                    <a:lnTo>
                      <a:pt x="14" y="21"/>
                    </a:lnTo>
                    <a:lnTo>
                      <a:pt x="14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1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/>
              </a:p>
            </p:txBody>
          </p:sp>
        </p:grpSp>
      </p:grpSp>
      <p:cxnSp>
        <p:nvCxnSpPr>
          <p:cNvPr id="135" name="Straight Connector 134"/>
          <p:cNvCxnSpPr/>
          <p:nvPr/>
        </p:nvCxnSpPr>
        <p:spPr>
          <a:xfrm>
            <a:off x="0" y="3419523"/>
            <a:ext cx="9144000" cy="189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/>
          <p:cNvSpPr>
            <a:spLocks noChangeAspect="1"/>
          </p:cNvSpPr>
          <p:nvPr/>
        </p:nvSpPr>
        <p:spPr>
          <a:xfrm>
            <a:off x="3693094" y="3750556"/>
            <a:ext cx="4198800" cy="27853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Freeform 53"/>
          <p:cNvSpPr>
            <a:spLocks/>
          </p:cNvSpPr>
          <p:nvPr/>
        </p:nvSpPr>
        <p:spPr bwMode="auto">
          <a:xfrm>
            <a:off x="6685360" y="5793823"/>
            <a:ext cx="1358518" cy="903296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sp>
        <p:nvSpPr>
          <p:cNvPr id="139" name="Rounded Rectangle 138"/>
          <p:cNvSpPr>
            <a:spLocks noChangeAspect="1"/>
          </p:cNvSpPr>
          <p:nvPr/>
        </p:nvSpPr>
        <p:spPr>
          <a:xfrm>
            <a:off x="5330476" y="4006441"/>
            <a:ext cx="2333944" cy="1121125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ounded Rectangle 139"/>
          <p:cNvSpPr>
            <a:spLocks noChangeAspect="1"/>
          </p:cNvSpPr>
          <p:nvPr/>
        </p:nvSpPr>
        <p:spPr>
          <a:xfrm>
            <a:off x="5742059" y="4992104"/>
            <a:ext cx="1389650" cy="278710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Neutron Controller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572507" y="4387270"/>
            <a:ext cx="792112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</a:t>
            </a:r>
            <a:r>
              <a:rPr lang="en-US" sz="1100" dirty="0" err="1" smtClean="0">
                <a:latin typeface="Franklin Gothic Medium"/>
                <a:cs typeface="Franklin Gothic Medium"/>
              </a:rPr>
              <a:t>LBaaS</a:t>
            </a:r>
            <a:endParaRPr lang="en-US" sz="1100" dirty="0" smtClean="0">
              <a:latin typeface="Franklin Gothic Medium"/>
              <a:cs typeface="Franklin Gothic Medium"/>
            </a:endParaRP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Agent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637469" y="4387804"/>
            <a:ext cx="799415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F5 LBaaS</a:t>
            </a:r>
          </a:p>
          <a:p>
            <a:pPr algn="ctr"/>
            <a:r>
              <a:rPr lang="en-US" sz="1100" dirty="0" smtClean="0">
                <a:latin typeface="Franklin Gothic Medium"/>
                <a:cs typeface="Franklin Gothic Medium"/>
              </a:rPr>
              <a:t>Driver</a:t>
            </a:r>
            <a:endParaRPr lang="en-US" sz="1100" dirty="0">
              <a:latin typeface="Franklin Gothic Medium"/>
              <a:cs typeface="Franklin Gothic Medium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330476" y="5506651"/>
            <a:ext cx="859719" cy="1029253"/>
            <a:chOff x="3410434" y="2679556"/>
            <a:chExt cx="669632" cy="801476"/>
          </a:xfrm>
        </p:grpSpPr>
        <p:sp>
          <p:nvSpPr>
            <p:cNvPr id="194" name="Freeform 19"/>
            <p:cNvSpPr>
              <a:spLocks noEditPoints="1"/>
            </p:cNvSpPr>
            <p:nvPr/>
          </p:nvSpPr>
          <p:spPr bwMode="auto">
            <a:xfrm>
              <a:off x="3527670" y="2679556"/>
              <a:ext cx="434897" cy="464634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24373" y="4152838"/>
            <a:ext cx="2917607" cy="258278"/>
            <a:chOff x="3011122" y="2022898"/>
            <a:chExt cx="2917607" cy="258278"/>
          </a:xfrm>
        </p:grpSpPr>
        <p:sp>
          <p:nvSpPr>
            <p:cNvPr id="185" name="Rounded Rectangle 184"/>
            <p:cNvSpPr/>
            <p:nvPr/>
          </p:nvSpPr>
          <p:spPr>
            <a:xfrm>
              <a:off x="5174200" y="2042678"/>
              <a:ext cx="754529" cy="223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subnet</a:t>
              </a:r>
              <a:endParaRPr lang="en-US" sz="1100" dirty="0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4390221" y="2027260"/>
              <a:ext cx="587714" cy="253916"/>
              <a:chOff x="8624106" y="2819400"/>
              <a:chExt cx="594506" cy="253916"/>
            </a:xfrm>
          </p:grpSpPr>
          <p:sp>
            <p:nvSpPr>
              <p:cNvPr id="192" name="Rounded Rectangle 191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624106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VIP</a:t>
                </a:r>
                <a:endParaRPr lang="en-US" sz="1050" dirty="0"/>
              </a:p>
            </p:txBody>
          </p:sp>
        </p:grpSp>
        <p:sp>
          <p:nvSpPr>
            <p:cNvPr id="187" name="Freeform 12"/>
            <p:cNvSpPr>
              <a:spLocks/>
            </p:cNvSpPr>
            <p:nvPr/>
          </p:nvSpPr>
          <p:spPr bwMode="auto">
            <a:xfrm flipH="1">
              <a:off x="4925001" y="2046977"/>
              <a:ext cx="249199" cy="214482"/>
            </a:xfrm>
            <a:custGeom>
              <a:avLst/>
              <a:gdLst>
                <a:gd name="T0" fmla="*/ 531 w 531"/>
                <a:gd name="T1" fmla="*/ 81 h 456"/>
                <a:gd name="T2" fmla="*/ 516 w 531"/>
                <a:gd name="T3" fmla="*/ 96 h 456"/>
                <a:gd name="T4" fmla="*/ 447 w 531"/>
                <a:gd name="T5" fmla="*/ 96 h 456"/>
                <a:gd name="T6" fmla="*/ 432 w 531"/>
                <a:gd name="T7" fmla="*/ 82 h 456"/>
                <a:gd name="T8" fmla="*/ 328 w 531"/>
                <a:gd name="T9" fmla="*/ 129 h 456"/>
                <a:gd name="T10" fmla="*/ 328 w 531"/>
                <a:gd name="T11" fmla="*/ 207 h 456"/>
                <a:gd name="T12" fmla="*/ 432 w 531"/>
                <a:gd name="T13" fmla="*/ 207 h 456"/>
                <a:gd name="T14" fmla="*/ 432 w 531"/>
                <a:gd name="T15" fmla="*/ 196 h 456"/>
                <a:gd name="T16" fmla="*/ 447 w 531"/>
                <a:gd name="T17" fmla="*/ 181 h 456"/>
                <a:gd name="T18" fmla="*/ 516 w 531"/>
                <a:gd name="T19" fmla="*/ 181 h 456"/>
                <a:gd name="T20" fmla="*/ 531 w 531"/>
                <a:gd name="T21" fmla="*/ 196 h 456"/>
                <a:gd name="T22" fmla="*/ 531 w 531"/>
                <a:gd name="T23" fmla="*/ 261 h 456"/>
                <a:gd name="T24" fmla="*/ 516 w 531"/>
                <a:gd name="T25" fmla="*/ 276 h 456"/>
                <a:gd name="T26" fmla="*/ 447 w 531"/>
                <a:gd name="T27" fmla="*/ 276 h 456"/>
                <a:gd name="T28" fmla="*/ 432 w 531"/>
                <a:gd name="T29" fmla="*/ 261 h 456"/>
                <a:gd name="T30" fmla="*/ 432 w 531"/>
                <a:gd name="T31" fmla="*/ 249 h 456"/>
                <a:gd name="T32" fmla="*/ 328 w 531"/>
                <a:gd name="T33" fmla="*/ 249 h 456"/>
                <a:gd name="T34" fmla="*/ 328 w 531"/>
                <a:gd name="T35" fmla="*/ 328 h 456"/>
                <a:gd name="T36" fmla="*/ 432 w 531"/>
                <a:gd name="T37" fmla="*/ 374 h 456"/>
                <a:gd name="T38" fmla="*/ 447 w 531"/>
                <a:gd name="T39" fmla="*/ 361 h 456"/>
                <a:gd name="T40" fmla="*/ 516 w 531"/>
                <a:gd name="T41" fmla="*/ 361 h 456"/>
                <a:gd name="T42" fmla="*/ 531 w 531"/>
                <a:gd name="T43" fmla="*/ 376 h 456"/>
                <a:gd name="T44" fmla="*/ 531 w 531"/>
                <a:gd name="T45" fmla="*/ 441 h 456"/>
                <a:gd name="T46" fmla="*/ 516 w 531"/>
                <a:gd name="T47" fmla="*/ 456 h 456"/>
                <a:gd name="T48" fmla="*/ 447 w 531"/>
                <a:gd name="T49" fmla="*/ 456 h 456"/>
                <a:gd name="T50" fmla="*/ 432 w 531"/>
                <a:gd name="T51" fmla="*/ 441 h 456"/>
                <a:gd name="T52" fmla="*/ 432 w 531"/>
                <a:gd name="T53" fmla="*/ 420 h 456"/>
                <a:gd name="T54" fmla="*/ 315 w 531"/>
                <a:gd name="T55" fmla="*/ 368 h 456"/>
                <a:gd name="T56" fmla="*/ 278 w 531"/>
                <a:gd name="T57" fmla="*/ 386 h 456"/>
                <a:gd name="T58" fmla="*/ 50 w 531"/>
                <a:gd name="T59" fmla="*/ 386 h 456"/>
                <a:gd name="T60" fmla="*/ 0 w 531"/>
                <a:gd name="T61" fmla="*/ 337 h 456"/>
                <a:gd name="T62" fmla="*/ 0 w 531"/>
                <a:gd name="T63" fmla="*/ 120 h 456"/>
                <a:gd name="T64" fmla="*/ 50 w 531"/>
                <a:gd name="T65" fmla="*/ 70 h 456"/>
                <a:gd name="T66" fmla="*/ 278 w 531"/>
                <a:gd name="T67" fmla="*/ 70 h 456"/>
                <a:gd name="T68" fmla="*/ 315 w 531"/>
                <a:gd name="T69" fmla="*/ 89 h 456"/>
                <a:gd name="T70" fmla="*/ 432 w 531"/>
                <a:gd name="T71" fmla="*/ 37 h 456"/>
                <a:gd name="T72" fmla="*/ 432 w 531"/>
                <a:gd name="T73" fmla="*/ 16 h 456"/>
                <a:gd name="T74" fmla="*/ 447 w 531"/>
                <a:gd name="T75" fmla="*/ 0 h 456"/>
                <a:gd name="T76" fmla="*/ 516 w 531"/>
                <a:gd name="T77" fmla="*/ 0 h 456"/>
                <a:gd name="T78" fmla="*/ 531 w 531"/>
                <a:gd name="T79" fmla="*/ 16 h 456"/>
                <a:gd name="T80" fmla="*/ 531 w 531"/>
                <a:gd name="T81" fmla="*/ 8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456">
                  <a:moveTo>
                    <a:pt x="531" y="81"/>
                  </a:moveTo>
                  <a:cubicBezTo>
                    <a:pt x="531" y="89"/>
                    <a:pt x="524" y="96"/>
                    <a:pt x="516" y="96"/>
                  </a:cubicBezTo>
                  <a:cubicBezTo>
                    <a:pt x="447" y="96"/>
                    <a:pt x="447" y="96"/>
                    <a:pt x="447" y="96"/>
                  </a:cubicBezTo>
                  <a:cubicBezTo>
                    <a:pt x="439" y="96"/>
                    <a:pt x="433" y="90"/>
                    <a:pt x="432" y="82"/>
                  </a:cubicBezTo>
                  <a:cubicBezTo>
                    <a:pt x="328" y="129"/>
                    <a:pt x="328" y="129"/>
                    <a:pt x="328" y="129"/>
                  </a:cubicBezTo>
                  <a:cubicBezTo>
                    <a:pt x="328" y="207"/>
                    <a:pt x="328" y="207"/>
                    <a:pt x="328" y="207"/>
                  </a:cubicBezTo>
                  <a:cubicBezTo>
                    <a:pt x="432" y="207"/>
                    <a:pt x="432" y="207"/>
                    <a:pt x="432" y="207"/>
                  </a:cubicBezTo>
                  <a:cubicBezTo>
                    <a:pt x="432" y="196"/>
                    <a:pt x="432" y="196"/>
                    <a:pt x="432" y="196"/>
                  </a:cubicBezTo>
                  <a:cubicBezTo>
                    <a:pt x="432" y="187"/>
                    <a:pt x="439" y="181"/>
                    <a:pt x="447" y="181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24" y="181"/>
                    <a:pt x="531" y="187"/>
                    <a:pt x="531" y="196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31" y="269"/>
                    <a:pt x="524" y="276"/>
                    <a:pt x="516" y="276"/>
                  </a:cubicBezTo>
                  <a:cubicBezTo>
                    <a:pt x="447" y="276"/>
                    <a:pt x="447" y="276"/>
                    <a:pt x="447" y="276"/>
                  </a:cubicBezTo>
                  <a:cubicBezTo>
                    <a:pt x="439" y="276"/>
                    <a:pt x="432" y="269"/>
                    <a:pt x="432" y="261"/>
                  </a:cubicBezTo>
                  <a:cubicBezTo>
                    <a:pt x="432" y="249"/>
                    <a:pt x="432" y="249"/>
                    <a:pt x="432" y="249"/>
                  </a:cubicBezTo>
                  <a:cubicBezTo>
                    <a:pt x="328" y="249"/>
                    <a:pt x="328" y="249"/>
                    <a:pt x="328" y="24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32" y="374"/>
                    <a:pt x="432" y="374"/>
                    <a:pt x="432" y="374"/>
                  </a:cubicBezTo>
                  <a:cubicBezTo>
                    <a:pt x="433" y="367"/>
                    <a:pt x="439" y="361"/>
                    <a:pt x="447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24" y="361"/>
                    <a:pt x="531" y="368"/>
                    <a:pt x="531" y="376"/>
                  </a:cubicBezTo>
                  <a:cubicBezTo>
                    <a:pt x="531" y="441"/>
                    <a:pt x="531" y="441"/>
                    <a:pt x="531" y="441"/>
                  </a:cubicBezTo>
                  <a:cubicBezTo>
                    <a:pt x="531" y="449"/>
                    <a:pt x="524" y="456"/>
                    <a:pt x="516" y="456"/>
                  </a:cubicBezTo>
                  <a:cubicBezTo>
                    <a:pt x="447" y="456"/>
                    <a:pt x="447" y="456"/>
                    <a:pt x="447" y="456"/>
                  </a:cubicBezTo>
                  <a:cubicBezTo>
                    <a:pt x="439" y="456"/>
                    <a:pt x="432" y="449"/>
                    <a:pt x="432" y="441"/>
                  </a:cubicBezTo>
                  <a:cubicBezTo>
                    <a:pt x="432" y="420"/>
                    <a:pt x="432" y="420"/>
                    <a:pt x="432" y="420"/>
                  </a:cubicBezTo>
                  <a:cubicBezTo>
                    <a:pt x="315" y="368"/>
                    <a:pt x="315" y="368"/>
                    <a:pt x="315" y="368"/>
                  </a:cubicBezTo>
                  <a:cubicBezTo>
                    <a:pt x="306" y="379"/>
                    <a:pt x="293" y="386"/>
                    <a:pt x="278" y="38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22" y="386"/>
                    <a:pt x="0" y="364"/>
                    <a:pt x="0" y="33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93"/>
                    <a:pt x="22" y="70"/>
                    <a:pt x="50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93" y="70"/>
                    <a:pt x="306" y="78"/>
                    <a:pt x="315" y="89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32" y="16"/>
                    <a:pt x="432" y="16"/>
                  </a:cubicBezTo>
                  <a:cubicBezTo>
                    <a:pt x="432" y="7"/>
                    <a:pt x="439" y="0"/>
                    <a:pt x="447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24" y="0"/>
                    <a:pt x="531" y="7"/>
                    <a:pt x="531" y="16"/>
                  </a:cubicBezTo>
                  <a:lnTo>
                    <a:pt x="531" y="81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88" name="Straight Connector 187"/>
            <p:cNvCxnSpPr>
              <a:stCxn id="193" idx="1"/>
              <a:endCxn id="191" idx="3"/>
            </p:cNvCxnSpPr>
            <p:nvPr/>
          </p:nvCxnSpPr>
          <p:spPr>
            <a:xfrm flipH="1" flipV="1">
              <a:off x="3765657" y="2149856"/>
              <a:ext cx="624564" cy="43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3011122" y="2022898"/>
              <a:ext cx="754535" cy="253916"/>
              <a:chOff x="8624106" y="2819400"/>
              <a:chExt cx="594510" cy="253916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624110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Pool</a:t>
                </a:r>
                <a:endParaRPr lang="en-US" sz="1050" dirty="0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3809418" y="5400851"/>
            <a:ext cx="1521058" cy="973561"/>
            <a:chOff x="1844066" y="3834252"/>
            <a:chExt cx="1521058" cy="973561"/>
          </a:xfrm>
        </p:grpSpPr>
        <p:sp>
          <p:nvSpPr>
            <p:cNvPr id="180" name="Rounded Rectangle 179"/>
            <p:cNvSpPr>
              <a:spLocks noChangeAspect="1"/>
            </p:cNvSpPr>
            <p:nvPr/>
          </p:nvSpPr>
          <p:spPr>
            <a:xfrm>
              <a:off x="1844066" y="3834252"/>
              <a:ext cx="1521058" cy="835617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ounded Rectangle 180"/>
            <p:cNvSpPr>
              <a:spLocks noChangeAspect="1"/>
            </p:cNvSpPr>
            <p:nvPr/>
          </p:nvSpPr>
          <p:spPr>
            <a:xfrm>
              <a:off x="1981051" y="4533882"/>
              <a:ext cx="1259303" cy="273931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Compute Nodes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009635" y="3993733"/>
              <a:ext cx="1189920" cy="434566"/>
              <a:chOff x="1935244" y="3927461"/>
              <a:chExt cx="1189920" cy="434566"/>
            </a:xfrm>
          </p:grpSpPr>
          <p:pic>
            <p:nvPicPr>
              <p:cNvPr id="183" name="Picture 182" descr="Servers (3) horizontal.em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5244" y="3927461"/>
                <a:ext cx="538295" cy="434566"/>
              </a:xfrm>
              <a:prstGeom prst="rect">
                <a:avLst/>
              </a:prstGeom>
            </p:spPr>
          </p:pic>
          <p:pic>
            <p:nvPicPr>
              <p:cNvPr id="184" name="Picture 183" descr="Servers (3) horizontal.em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6869" y="3927461"/>
                <a:ext cx="538295" cy="434566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2526829" y="4443332"/>
            <a:ext cx="2917607" cy="258278"/>
            <a:chOff x="3163522" y="2175298"/>
            <a:chExt cx="2917607" cy="258278"/>
          </a:xfrm>
        </p:grpSpPr>
        <p:sp>
          <p:nvSpPr>
            <p:cNvPr id="171" name="Rounded Rectangle 170"/>
            <p:cNvSpPr/>
            <p:nvPr/>
          </p:nvSpPr>
          <p:spPr>
            <a:xfrm>
              <a:off x="5326600" y="2195078"/>
              <a:ext cx="754529" cy="223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subnet</a:t>
              </a:r>
              <a:endParaRPr lang="en-US" sz="1100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4542621" y="2179660"/>
              <a:ext cx="587714" cy="253916"/>
              <a:chOff x="8624106" y="2819400"/>
              <a:chExt cx="594506" cy="253916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624106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VIP</a:t>
                </a:r>
                <a:endParaRPr lang="en-US" sz="1050" dirty="0"/>
              </a:p>
            </p:txBody>
          </p:sp>
        </p:grpSp>
        <p:sp>
          <p:nvSpPr>
            <p:cNvPr id="173" name="Freeform 12"/>
            <p:cNvSpPr>
              <a:spLocks/>
            </p:cNvSpPr>
            <p:nvPr/>
          </p:nvSpPr>
          <p:spPr bwMode="auto">
            <a:xfrm flipH="1">
              <a:off x="5077401" y="2199377"/>
              <a:ext cx="249199" cy="214482"/>
            </a:xfrm>
            <a:custGeom>
              <a:avLst/>
              <a:gdLst>
                <a:gd name="T0" fmla="*/ 531 w 531"/>
                <a:gd name="T1" fmla="*/ 81 h 456"/>
                <a:gd name="T2" fmla="*/ 516 w 531"/>
                <a:gd name="T3" fmla="*/ 96 h 456"/>
                <a:gd name="T4" fmla="*/ 447 w 531"/>
                <a:gd name="T5" fmla="*/ 96 h 456"/>
                <a:gd name="T6" fmla="*/ 432 w 531"/>
                <a:gd name="T7" fmla="*/ 82 h 456"/>
                <a:gd name="T8" fmla="*/ 328 w 531"/>
                <a:gd name="T9" fmla="*/ 129 h 456"/>
                <a:gd name="T10" fmla="*/ 328 w 531"/>
                <a:gd name="T11" fmla="*/ 207 h 456"/>
                <a:gd name="T12" fmla="*/ 432 w 531"/>
                <a:gd name="T13" fmla="*/ 207 h 456"/>
                <a:gd name="T14" fmla="*/ 432 w 531"/>
                <a:gd name="T15" fmla="*/ 196 h 456"/>
                <a:gd name="T16" fmla="*/ 447 w 531"/>
                <a:gd name="T17" fmla="*/ 181 h 456"/>
                <a:gd name="T18" fmla="*/ 516 w 531"/>
                <a:gd name="T19" fmla="*/ 181 h 456"/>
                <a:gd name="T20" fmla="*/ 531 w 531"/>
                <a:gd name="T21" fmla="*/ 196 h 456"/>
                <a:gd name="T22" fmla="*/ 531 w 531"/>
                <a:gd name="T23" fmla="*/ 261 h 456"/>
                <a:gd name="T24" fmla="*/ 516 w 531"/>
                <a:gd name="T25" fmla="*/ 276 h 456"/>
                <a:gd name="T26" fmla="*/ 447 w 531"/>
                <a:gd name="T27" fmla="*/ 276 h 456"/>
                <a:gd name="T28" fmla="*/ 432 w 531"/>
                <a:gd name="T29" fmla="*/ 261 h 456"/>
                <a:gd name="T30" fmla="*/ 432 w 531"/>
                <a:gd name="T31" fmla="*/ 249 h 456"/>
                <a:gd name="T32" fmla="*/ 328 w 531"/>
                <a:gd name="T33" fmla="*/ 249 h 456"/>
                <a:gd name="T34" fmla="*/ 328 w 531"/>
                <a:gd name="T35" fmla="*/ 328 h 456"/>
                <a:gd name="T36" fmla="*/ 432 w 531"/>
                <a:gd name="T37" fmla="*/ 374 h 456"/>
                <a:gd name="T38" fmla="*/ 447 w 531"/>
                <a:gd name="T39" fmla="*/ 361 h 456"/>
                <a:gd name="T40" fmla="*/ 516 w 531"/>
                <a:gd name="T41" fmla="*/ 361 h 456"/>
                <a:gd name="T42" fmla="*/ 531 w 531"/>
                <a:gd name="T43" fmla="*/ 376 h 456"/>
                <a:gd name="T44" fmla="*/ 531 w 531"/>
                <a:gd name="T45" fmla="*/ 441 h 456"/>
                <a:gd name="T46" fmla="*/ 516 w 531"/>
                <a:gd name="T47" fmla="*/ 456 h 456"/>
                <a:gd name="T48" fmla="*/ 447 w 531"/>
                <a:gd name="T49" fmla="*/ 456 h 456"/>
                <a:gd name="T50" fmla="*/ 432 w 531"/>
                <a:gd name="T51" fmla="*/ 441 h 456"/>
                <a:gd name="T52" fmla="*/ 432 w 531"/>
                <a:gd name="T53" fmla="*/ 420 h 456"/>
                <a:gd name="T54" fmla="*/ 315 w 531"/>
                <a:gd name="T55" fmla="*/ 368 h 456"/>
                <a:gd name="T56" fmla="*/ 278 w 531"/>
                <a:gd name="T57" fmla="*/ 386 h 456"/>
                <a:gd name="T58" fmla="*/ 50 w 531"/>
                <a:gd name="T59" fmla="*/ 386 h 456"/>
                <a:gd name="T60" fmla="*/ 0 w 531"/>
                <a:gd name="T61" fmla="*/ 337 h 456"/>
                <a:gd name="T62" fmla="*/ 0 w 531"/>
                <a:gd name="T63" fmla="*/ 120 h 456"/>
                <a:gd name="T64" fmla="*/ 50 w 531"/>
                <a:gd name="T65" fmla="*/ 70 h 456"/>
                <a:gd name="T66" fmla="*/ 278 w 531"/>
                <a:gd name="T67" fmla="*/ 70 h 456"/>
                <a:gd name="T68" fmla="*/ 315 w 531"/>
                <a:gd name="T69" fmla="*/ 89 h 456"/>
                <a:gd name="T70" fmla="*/ 432 w 531"/>
                <a:gd name="T71" fmla="*/ 37 h 456"/>
                <a:gd name="T72" fmla="*/ 432 w 531"/>
                <a:gd name="T73" fmla="*/ 16 h 456"/>
                <a:gd name="T74" fmla="*/ 447 w 531"/>
                <a:gd name="T75" fmla="*/ 0 h 456"/>
                <a:gd name="T76" fmla="*/ 516 w 531"/>
                <a:gd name="T77" fmla="*/ 0 h 456"/>
                <a:gd name="T78" fmla="*/ 531 w 531"/>
                <a:gd name="T79" fmla="*/ 16 h 456"/>
                <a:gd name="T80" fmla="*/ 531 w 531"/>
                <a:gd name="T81" fmla="*/ 8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456">
                  <a:moveTo>
                    <a:pt x="531" y="81"/>
                  </a:moveTo>
                  <a:cubicBezTo>
                    <a:pt x="531" y="89"/>
                    <a:pt x="524" y="96"/>
                    <a:pt x="516" y="96"/>
                  </a:cubicBezTo>
                  <a:cubicBezTo>
                    <a:pt x="447" y="96"/>
                    <a:pt x="447" y="96"/>
                    <a:pt x="447" y="96"/>
                  </a:cubicBezTo>
                  <a:cubicBezTo>
                    <a:pt x="439" y="96"/>
                    <a:pt x="433" y="90"/>
                    <a:pt x="432" y="82"/>
                  </a:cubicBezTo>
                  <a:cubicBezTo>
                    <a:pt x="328" y="129"/>
                    <a:pt x="328" y="129"/>
                    <a:pt x="328" y="129"/>
                  </a:cubicBezTo>
                  <a:cubicBezTo>
                    <a:pt x="328" y="207"/>
                    <a:pt x="328" y="207"/>
                    <a:pt x="328" y="207"/>
                  </a:cubicBezTo>
                  <a:cubicBezTo>
                    <a:pt x="432" y="207"/>
                    <a:pt x="432" y="207"/>
                    <a:pt x="432" y="207"/>
                  </a:cubicBezTo>
                  <a:cubicBezTo>
                    <a:pt x="432" y="196"/>
                    <a:pt x="432" y="196"/>
                    <a:pt x="432" y="196"/>
                  </a:cubicBezTo>
                  <a:cubicBezTo>
                    <a:pt x="432" y="187"/>
                    <a:pt x="439" y="181"/>
                    <a:pt x="447" y="181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24" y="181"/>
                    <a:pt x="531" y="187"/>
                    <a:pt x="531" y="196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31" y="269"/>
                    <a:pt x="524" y="276"/>
                    <a:pt x="516" y="276"/>
                  </a:cubicBezTo>
                  <a:cubicBezTo>
                    <a:pt x="447" y="276"/>
                    <a:pt x="447" y="276"/>
                    <a:pt x="447" y="276"/>
                  </a:cubicBezTo>
                  <a:cubicBezTo>
                    <a:pt x="439" y="276"/>
                    <a:pt x="432" y="269"/>
                    <a:pt x="432" y="261"/>
                  </a:cubicBezTo>
                  <a:cubicBezTo>
                    <a:pt x="432" y="249"/>
                    <a:pt x="432" y="249"/>
                    <a:pt x="432" y="249"/>
                  </a:cubicBezTo>
                  <a:cubicBezTo>
                    <a:pt x="328" y="249"/>
                    <a:pt x="328" y="249"/>
                    <a:pt x="328" y="24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32" y="374"/>
                    <a:pt x="432" y="374"/>
                    <a:pt x="432" y="374"/>
                  </a:cubicBezTo>
                  <a:cubicBezTo>
                    <a:pt x="433" y="367"/>
                    <a:pt x="439" y="361"/>
                    <a:pt x="447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24" y="361"/>
                    <a:pt x="531" y="368"/>
                    <a:pt x="531" y="376"/>
                  </a:cubicBezTo>
                  <a:cubicBezTo>
                    <a:pt x="531" y="441"/>
                    <a:pt x="531" y="441"/>
                    <a:pt x="531" y="441"/>
                  </a:cubicBezTo>
                  <a:cubicBezTo>
                    <a:pt x="531" y="449"/>
                    <a:pt x="524" y="456"/>
                    <a:pt x="516" y="456"/>
                  </a:cubicBezTo>
                  <a:cubicBezTo>
                    <a:pt x="447" y="456"/>
                    <a:pt x="447" y="456"/>
                    <a:pt x="447" y="456"/>
                  </a:cubicBezTo>
                  <a:cubicBezTo>
                    <a:pt x="439" y="456"/>
                    <a:pt x="432" y="449"/>
                    <a:pt x="432" y="441"/>
                  </a:cubicBezTo>
                  <a:cubicBezTo>
                    <a:pt x="432" y="420"/>
                    <a:pt x="432" y="420"/>
                    <a:pt x="432" y="420"/>
                  </a:cubicBezTo>
                  <a:cubicBezTo>
                    <a:pt x="315" y="368"/>
                    <a:pt x="315" y="368"/>
                    <a:pt x="315" y="368"/>
                  </a:cubicBezTo>
                  <a:cubicBezTo>
                    <a:pt x="306" y="379"/>
                    <a:pt x="293" y="386"/>
                    <a:pt x="278" y="38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22" y="386"/>
                    <a:pt x="0" y="364"/>
                    <a:pt x="0" y="33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93"/>
                    <a:pt x="22" y="70"/>
                    <a:pt x="50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93" y="70"/>
                    <a:pt x="306" y="78"/>
                    <a:pt x="315" y="89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32" y="16"/>
                    <a:pt x="432" y="16"/>
                  </a:cubicBezTo>
                  <a:cubicBezTo>
                    <a:pt x="432" y="7"/>
                    <a:pt x="439" y="0"/>
                    <a:pt x="447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24" y="0"/>
                    <a:pt x="531" y="7"/>
                    <a:pt x="531" y="16"/>
                  </a:cubicBezTo>
                  <a:lnTo>
                    <a:pt x="531" y="81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74" name="Straight Connector 173"/>
            <p:cNvCxnSpPr>
              <a:stCxn id="179" idx="1"/>
              <a:endCxn id="177" idx="3"/>
            </p:cNvCxnSpPr>
            <p:nvPr/>
          </p:nvCxnSpPr>
          <p:spPr>
            <a:xfrm flipH="1" flipV="1">
              <a:off x="3918057" y="2302256"/>
              <a:ext cx="624564" cy="43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3163522" y="2175298"/>
              <a:ext cx="754535" cy="253916"/>
              <a:chOff x="8624106" y="2819400"/>
              <a:chExt cx="594510" cy="253916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624110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Pool</a:t>
                </a:r>
                <a:endParaRPr lang="en-US" sz="1050" dirty="0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2526834" y="4733826"/>
            <a:ext cx="2917607" cy="258278"/>
            <a:chOff x="3163522" y="2175298"/>
            <a:chExt cx="2917607" cy="258278"/>
          </a:xfrm>
        </p:grpSpPr>
        <p:sp>
          <p:nvSpPr>
            <p:cNvPr id="162" name="Rounded Rectangle 161"/>
            <p:cNvSpPr/>
            <p:nvPr/>
          </p:nvSpPr>
          <p:spPr>
            <a:xfrm>
              <a:off x="5326600" y="2195078"/>
              <a:ext cx="754529" cy="223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subnet</a:t>
              </a:r>
              <a:endParaRPr lang="en-US" sz="11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542621" y="2179660"/>
              <a:ext cx="587714" cy="253916"/>
              <a:chOff x="8624106" y="2819400"/>
              <a:chExt cx="594506" cy="253916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8624106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VIP</a:t>
                </a:r>
                <a:endParaRPr lang="en-US" sz="1050" dirty="0"/>
              </a:p>
            </p:txBody>
          </p:sp>
        </p:grpSp>
        <p:sp>
          <p:nvSpPr>
            <p:cNvPr id="164" name="Freeform 12"/>
            <p:cNvSpPr>
              <a:spLocks/>
            </p:cNvSpPr>
            <p:nvPr/>
          </p:nvSpPr>
          <p:spPr bwMode="auto">
            <a:xfrm flipH="1">
              <a:off x="5077401" y="2199377"/>
              <a:ext cx="249199" cy="214482"/>
            </a:xfrm>
            <a:custGeom>
              <a:avLst/>
              <a:gdLst>
                <a:gd name="T0" fmla="*/ 531 w 531"/>
                <a:gd name="T1" fmla="*/ 81 h 456"/>
                <a:gd name="T2" fmla="*/ 516 w 531"/>
                <a:gd name="T3" fmla="*/ 96 h 456"/>
                <a:gd name="T4" fmla="*/ 447 w 531"/>
                <a:gd name="T5" fmla="*/ 96 h 456"/>
                <a:gd name="T6" fmla="*/ 432 w 531"/>
                <a:gd name="T7" fmla="*/ 82 h 456"/>
                <a:gd name="T8" fmla="*/ 328 w 531"/>
                <a:gd name="T9" fmla="*/ 129 h 456"/>
                <a:gd name="T10" fmla="*/ 328 w 531"/>
                <a:gd name="T11" fmla="*/ 207 h 456"/>
                <a:gd name="T12" fmla="*/ 432 w 531"/>
                <a:gd name="T13" fmla="*/ 207 h 456"/>
                <a:gd name="T14" fmla="*/ 432 w 531"/>
                <a:gd name="T15" fmla="*/ 196 h 456"/>
                <a:gd name="T16" fmla="*/ 447 w 531"/>
                <a:gd name="T17" fmla="*/ 181 h 456"/>
                <a:gd name="T18" fmla="*/ 516 w 531"/>
                <a:gd name="T19" fmla="*/ 181 h 456"/>
                <a:gd name="T20" fmla="*/ 531 w 531"/>
                <a:gd name="T21" fmla="*/ 196 h 456"/>
                <a:gd name="T22" fmla="*/ 531 w 531"/>
                <a:gd name="T23" fmla="*/ 261 h 456"/>
                <a:gd name="T24" fmla="*/ 516 w 531"/>
                <a:gd name="T25" fmla="*/ 276 h 456"/>
                <a:gd name="T26" fmla="*/ 447 w 531"/>
                <a:gd name="T27" fmla="*/ 276 h 456"/>
                <a:gd name="T28" fmla="*/ 432 w 531"/>
                <a:gd name="T29" fmla="*/ 261 h 456"/>
                <a:gd name="T30" fmla="*/ 432 w 531"/>
                <a:gd name="T31" fmla="*/ 249 h 456"/>
                <a:gd name="T32" fmla="*/ 328 w 531"/>
                <a:gd name="T33" fmla="*/ 249 h 456"/>
                <a:gd name="T34" fmla="*/ 328 w 531"/>
                <a:gd name="T35" fmla="*/ 328 h 456"/>
                <a:gd name="T36" fmla="*/ 432 w 531"/>
                <a:gd name="T37" fmla="*/ 374 h 456"/>
                <a:gd name="T38" fmla="*/ 447 w 531"/>
                <a:gd name="T39" fmla="*/ 361 h 456"/>
                <a:gd name="T40" fmla="*/ 516 w 531"/>
                <a:gd name="T41" fmla="*/ 361 h 456"/>
                <a:gd name="T42" fmla="*/ 531 w 531"/>
                <a:gd name="T43" fmla="*/ 376 h 456"/>
                <a:gd name="T44" fmla="*/ 531 w 531"/>
                <a:gd name="T45" fmla="*/ 441 h 456"/>
                <a:gd name="T46" fmla="*/ 516 w 531"/>
                <a:gd name="T47" fmla="*/ 456 h 456"/>
                <a:gd name="T48" fmla="*/ 447 w 531"/>
                <a:gd name="T49" fmla="*/ 456 h 456"/>
                <a:gd name="T50" fmla="*/ 432 w 531"/>
                <a:gd name="T51" fmla="*/ 441 h 456"/>
                <a:gd name="T52" fmla="*/ 432 w 531"/>
                <a:gd name="T53" fmla="*/ 420 h 456"/>
                <a:gd name="T54" fmla="*/ 315 w 531"/>
                <a:gd name="T55" fmla="*/ 368 h 456"/>
                <a:gd name="T56" fmla="*/ 278 w 531"/>
                <a:gd name="T57" fmla="*/ 386 h 456"/>
                <a:gd name="T58" fmla="*/ 50 w 531"/>
                <a:gd name="T59" fmla="*/ 386 h 456"/>
                <a:gd name="T60" fmla="*/ 0 w 531"/>
                <a:gd name="T61" fmla="*/ 337 h 456"/>
                <a:gd name="T62" fmla="*/ 0 w 531"/>
                <a:gd name="T63" fmla="*/ 120 h 456"/>
                <a:gd name="T64" fmla="*/ 50 w 531"/>
                <a:gd name="T65" fmla="*/ 70 h 456"/>
                <a:gd name="T66" fmla="*/ 278 w 531"/>
                <a:gd name="T67" fmla="*/ 70 h 456"/>
                <a:gd name="T68" fmla="*/ 315 w 531"/>
                <a:gd name="T69" fmla="*/ 89 h 456"/>
                <a:gd name="T70" fmla="*/ 432 w 531"/>
                <a:gd name="T71" fmla="*/ 37 h 456"/>
                <a:gd name="T72" fmla="*/ 432 w 531"/>
                <a:gd name="T73" fmla="*/ 16 h 456"/>
                <a:gd name="T74" fmla="*/ 447 w 531"/>
                <a:gd name="T75" fmla="*/ 0 h 456"/>
                <a:gd name="T76" fmla="*/ 516 w 531"/>
                <a:gd name="T77" fmla="*/ 0 h 456"/>
                <a:gd name="T78" fmla="*/ 531 w 531"/>
                <a:gd name="T79" fmla="*/ 16 h 456"/>
                <a:gd name="T80" fmla="*/ 531 w 531"/>
                <a:gd name="T81" fmla="*/ 8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456">
                  <a:moveTo>
                    <a:pt x="531" y="81"/>
                  </a:moveTo>
                  <a:cubicBezTo>
                    <a:pt x="531" y="89"/>
                    <a:pt x="524" y="96"/>
                    <a:pt x="516" y="96"/>
                  </a:cubicBezTo>
                  <a:cubicBezTo>
                    <a:pt x="447" y="96"/>
                    <a:pt x="447" y="96"/>
                    <a:pt x="447" y="96"/>
                  </a:cubicBezTo>
                  <a:cubicBezTo>
                    <a:pt x="439" y="96"/>
                    <a:pt x="433" y="90"/>
                    <a:pt x="432" y="82"/>
                  </a:cubicBezTo>
                  <a:cubicBezTo>
                    <a:pt x="328" y="129"/>
                    <a:pt x="328" y="129"/>
                    <a:pt x="328" y="129"/>
                  </a:cubicBezTo>
                  <a:cubicBezTo>
                    <a:pt x="328" y="207"/>
                    <a:pt x="328" y="207"/>
                    <a:pt x="328" y="207"/>
                  </a:cubicBezTo>
                  <a:cubicBezTo>
                    <a:pt x="432" y="207"/>
                    <a:pt x="432" y="207"/>
                    <a:pt x="432" y="207"/>
                  </a:cubicBezTo>
                  <a:cubicBezTo>
                    <a:pt x="432" y="196"/>
                    <a:pt x="432" y="196"/>
                    <a:pt x="432" y="196"/>
                  </a:cubicBezTo>
                  <a:cubicBezTo>
                    <a:pt x="432" y="187"/>
                    <a:pt x="439" y="181"/>
                    <a:pt x="447" y="181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24" y="181"/>
                    <a:pt x="531" y="187"/>
                    <a:pt x="531" y="196"/>
                  </a:cubicBezTo>
                  <a:cubicBezTo>
                    <a:pt x="531" y="261"/>
                    <a:pt x="531" y="261"/>
                    <a:pt x="531" y="261"/>
                  </a:cubicBezTo>
                  <a:cubicBezTo>
                    <a:pt x="531" y="269"/>
                    <a:pt x="524" y="276"/>
                    <a:pt x="516" y="276"/>
                  </a:cubicBezTo>
                  <a:cubicBezTo>
                    <a:pt x="447" y="276"/>
                    <a:pt x="447" y="276"/>
                    <a:pt x="447" y="276"/>
                  </a:cubicBezTo>
                  <a:cubicBezTo>
                    <a:pt x="439" y="276"/>
                    <a:pt x="432" y="269"/>
                    <a:pt x="432" y="261"/>
                  </a:cubicBezTo>
                  <a:cubicBezTo>
                    <a:pt x="432" y="249"/>
                    <a:pt x="432" y="249"/>
                    <a:pt x="432" y="249"/>
                  </a:cubicBezTo>
                  <a:cubicBezTo>
                    <a:pt x="328" y="249"/>
                    <a:pt x="328" y="249"/>
                    <a:pt x="328" y="24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32" y="374"/>
                    <a:pt x="432" y="374"/>
                    <a:pt x="432" y="374"/>
                  </a:cubicBezTo>
                  <a:cubicBezTo>
                    <a:pt x="433" y="367"/>
                    <a:pt x="439" y="361"/>
                    <a:pt x="447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24" y="361"/>
                    <a:pt x="531" y="368"/>
                    <a:pt x="531" y="376"/>
                  </a:cubicBezTo>
                  <a:cubicBezTo>
                    <a:pt x="531" y="441"/>
                    <a:pt x="531" y="441"/>
                    <a:pt x="531" y="441"/>
                  </a:cubicBezTo>
                  <a:cubicBezTo>
                    <a:pt x="531" y="449"/>
                    <a:pt x="524" y="456"/>
                    <a:pt x="516" y="456"/>
                  </a:cubicBezTo>
                  <a:cubicBezTo>
                    <a:pt x="447" y="456"/>
                    <a:pt x="447" y="456"/>
                    <a:pt x="447" y="456"/>
                  </a:cubicBezTo>
                  <a:cubicBezTo>
                    <a:pt x="439" y="456"/>
                    <a:pt x="432" y="449"/>
                    <a:pt x="432" y="441"/>
                  </a:cubicBezTo>
                  <a:cubicBezTo>
                    <a:pt x="432" y="420"/>
                    <a:pt x="432" y="420"/>
                    <a:pt x="432" y="420"/>
                  </a:cubicBezTo>
                  <a:cubicBezTo>
                    <a:pt x="315" y="368"/>
                    <a:pt x="315" y="368"/>
                    <a:pt x="315" y="368"/>
                  </a:cubicBezTo>
                  <a:cubicBezTo>
                    <a:pt x="306" y="379"/>
                    <a:pt x="293" y="386"/>
                    <a:pt x="278" y="386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22" y="386"/>
                    <a:pt x="0" y="364"/>
                    <a:pt x="0" y="33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93"/>
                    <a:pt x="22" y="70"/>
                    <a:pt x="50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93" y="70"/>
                    <a:pt x="306" y="78"/>
                    <a:pt x="315" y="89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2" y="16"/>
                    <a:pt x="432" y="16"/>
                    <a:pt x="432" y="16"/>
                  </a:cubicBezTo>
                  <a:cubicBezTo>
                    <a:pt x="432" y="7"/>
                    <a:pt x="439" y="0"/>
                    <a:pt x="447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24" y="0"/>
                    <a:pt x="531" y="7"/>
                    <a:pt x="531" y="16"/>
                  </a:cubicBezTo>
                  <a:lnTo>
                    <a:pt x="531" y="81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65" name="Straight Connector 164"/>
            <p:cNvCxnSpPr>
              <a:stCxn id="170" idx="1"/>
              <a:endCxn id="168" idx="3"/>
            </p:cNvCxnSpPr>
            <p:nvPr/>
          </p:nvCxnSpPr>
          <p:spPr>
            <a:xfrm flipH="1" flipV="1">
              <a:off x="3918057" y="2302256"/>
              <a:ext cx="624564" cy="43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163522" y="2175298"/>
              <a:ext cx="754535" cy="253916"/>
              <a:chOff x="8624106" y="2819400"/>
              <a:chExt cx="594510" cy="253916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8624106" y="2847975"/>
                <a:ext cx="594506" cy="213937"/>
              </a:xfrm>
              <a:prstGeom prst="roundRect">
                <a:avLst>
                  <a:gd name="adj" fmla="val 24315"/>
                </a:avLst>
              </a:prstGeom>
              <a:solidFill>
                <a:schemeClr val="bg1">
                  <a:lumMod val="65000"/>
                </a:schemeClr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624110" y="2819400"/>
                <a:ext cx="5945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cs typeface="Franklin Gothic Book"/>
                  </a:rPr>
                  <a:t>Pool</a:t>
                </a:r>
                <a:endParaRPr lang="en-US" sz="1050" dirty="0"/>
              </a:p>
            </p:txBody>
          </p:sp>
        </p:grpSp>
      </p:grpSp>
      <p:pic>
        <p:nvPicPr>
          <p:cNvPr id="149" name="Picture 148" descr="Router.emf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3" y="5886601"/>
            <a:ext cx="646559" cy="64655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50" name="Elbow Connector 149"/>
          <p:cNvCxnSpPr>
            <a:stCxn id="208" idx="1"/>
            <a:endCxn id="149" idx="1"/>
          </p:cNvCxnSpPr>
          <p:nvPr/>
        </p:nvCxnSpPr>
        <p:spPr>
          <a:xfrm rot="10800000" flipH="1" flipV="1">
            <a:off x="1105023" y="4633833"/>
            <a:ext cx="477599" cy="1576048"/>
          </a:xfrm>
          <a:prstGeom prst="bentConnector3">
            <a:avLst>
              <a:gd name="adj1" fmla="val -47864"/>
            </a:avLst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9" idx="3"/>
          </p:cNvCxnSpPr>
          <p:nvPr/>
        </p:nvCxnSpPr>
        <p:spPr>
          <a:xfrm>
            <a:off x="2229182" y="6209881"/>
            <a:ext cx="1463912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06353" y="43276"/>
            <a:ext cx="125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undercloud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106353" y="3438477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overcloud</a:t>
            </a:r>
            <a:endParaRPr lang="en-US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946895" y="3786979"/>
            <a:ext cx="1918015" cy="1950844"/>
            <a:chOff x="4664258" y="564726"/>
            <a:chExt cx="1918015" cy="1950844"/>
          </a:xfrm>
        </p:grpSpPr>
        <p:grpSp>
          <p:nvGrpSpPr>
            <p:cNvPr id="199" name="Group 198"/>
            <p:cNvGrpSpPr/>
            <p:nvPr/>
          </p:nvGrpSpPr>
          <p:grpSpPr>
            <a:xfrm>
              <a:off x="4664258" y="564726"/>
              <a:ext cx="1918015" cy="1950844"/>
              <a:chOff x="5499151" y="792003"/>
              <a:chExt cx="1918015" cy="1950844"/>
            </a:xfrm>
          </p:grpSpPr>
          <p:sp>
            <p:nvSpPr>
              <p:cNvPr id="208" name="Rounded Rectangle 207"/>
              <p:cNvSpPr>
                <a:spLocks noChangeAspect="1"/>
              </p:cNvSpPr>
              <p:nvPr/>
            </p:nvSpPr>
            <p:spPr>
              <a:xfrm>
                <a:off x="5657280" y="792003"/>
                <a:ext cx="1601757" cy="1693707"/>
              </a:xfrm>
              <a:prstGeom prst="roundRect">
                <a:avLst>
                  <a:gd name="adj" fmla="val 8285"/>
                </a:avLst>
              </a:prstGeom>
              <a:solidFill>
                <a:schemeClr val="bg1"/>
              </a:solidFill>
              <a:ln w="25400">
                <a:solidFill>
                  <a:srgbClr val="4D4D4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499151" y="2481237"/>
                <a:ext cx="19180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cs typeface="Franklin Gothic Book"/>
                  </a:rPr>
                  <a:t>BIG-IP </a:t>
                </a:r>
                <a:r>
                  <a:rPr lang="en-US" sz="1200" dirty="0" smtClean="0">
                    <a:cs typeface="Franklin Gothic Book"/>
                  </a:rPr>
                  <a:t>VE or Platform</a:t>
                </a:r>
                <a:endParaRPr lang="en-US" sz="1200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5017092" y="1546831"/>
              <a:ext cx="1212346" cy="412838"/>
              <a:chOff x="6718300" y="3035300"/>
              <a:chExt cx="1323975" cy="450851"/>
            </a:xfrm>
            <a:solidFill>
              <a:srgbClr val="4C4C4E"/>
            </a:solidFill>
          </p:grpSpPr>
          <p:sp>
            <p:nvSpPr>
              <p:cNvPr id="205" name="Freeform 5"/>
              <p:cNvSpPr>
                <a:spLocks noEditPoints="1"/>
              </p:cNvSpPr>
              <p:nvPr/>
            </p:nvSpPr>
            <p:spPr bwMode="auto">
              <a:xfrm>
                <a:off x="7127873" y="3148011"/>
                <a:ext cx="914400" cy="158750"/>
              </a:xfrm>
              <a:custGeom>
                <a:avLst/>
                <a:gdLst>
                  <a:gd name="T0" fmla="*/ 818 w 835"/>
                  <a:gd name="T1" fmla="*/ 0 h 144"/>
                  <a:gd name="T2" fmla="*/ 17 w 835"/>
                  <a:gd name="T3" fmla="*/ 0 h 144"/>
                  <a:gd name="T4" fmla="*/ 0 w 835"/>
                  <a:gd name="T5" fmla="*/ 17 h 144"/>
                  <a:gd name="T6" fmla="*/ 0 w 835"/>
                  <a:gd name="T7" fmla="*/ 42 h 144"/>
                  <a:gd name="T8" fmla="*/ 452 w 835"/>
                  <a:gd name="T9" fmla="*/ 42 h 144"/>
                  <a:gd name="T10" fmla="*/ 478 w 835"/>
                  <a:gd name="T11" fmla="*/ 68 h 144"/>
                  <a:gd name="T12" fmla="*/ 478 w 835"/>
                  <a:gd name="T13" fmla="*/ 144 h 144"/>
                  <a:gd name="T14" fmla="*/ 818 w 835"/>
                  <a:gd name="T15" fmla="*/ 144 h 144"/>
                  <a:gd name="T16" fmla="*/ 835 w 835"/>
                  <a:gd name="T17" fmla="*/ 127 h 144"/>
                  <a:gd name="T18" fmla="*/ 835 w 835"/>
                  <a:gd name="T19" fmla="*/ 17 h 144"/>
                  <a:gd name="T20" fmla="*/ 818 w 835"/>
                  <a:gd name="T21" fmla="*/ 0 h 144"/>
                  <a:gd name="T22" fmla="*/ 676 w 835"/>
                  <a:gd name="T23" fmla="*/ 83 h 144"/>
                  <a:gd name="T24" fmla="*/ 665 w 835"/>
                  <a:gd name="T25" fmla="*/ 94 h 144"/>
                  <a:gd name="T26" fmla="*/ 521 w 835"/>
                  <a:gd name="T27" fmla="*/ 94 h 144"/>
                  <a:gd name="T28" fmla="*/ 510 w 835"/>
                  <a:gd name="T29" fmla="*/ 83 h 144"/>
                  <a:gd name="T30" fmla="*/ 510 w 835"/>
                  <a:gd name="T31" fmla="*/ 72 h 144"/>
                  <a:gd name="T32" fmla="*/ 521 w 835"/>
                  <a:gd name="T33" fmla="*/ 61 h 144"/>
                  <a:gd name="T34" fmla="*/ 665 w 835"/>
                  <a:gd name="T35" fmla="*/ 61 h 144"/>
                  <a:gd name="T36" fmla="*/ 676 w 835"/>
                  <a:gd name="T37" fmla="*/ 72 h 144"/>
                  <a:gd name="T38" fmla="*/ 676 w 835"/>
                  <a:gd name="T39" fmla="*/ 83 h 144"/>
                  <a:gd name="T40" fmla="*/ 768 w 835"/>
                  <a:gd name="T41" fmla="*/ 107 h 144"/>
                  <a:gd name="T42" fmla="*/ 738 w 835"/>
                  <a:gd name="T43" fmla="*/ 77 h 144"/>
                  <a:gd name="T44" fmla="*/ 768 w 835"/>
                  <a:gd name="T45" fmla="*/ 47 h 144"/>
                  <a:gd name="T46" fmla="*/ 798 w 835"/>
                  <a:gd name="T47" fmla="*/ 77 h 144"/>
                  <a:gd name="T48" fmla="*/ 768 w 835"/>
                  <a:gd name="T49" fmla="*/ 10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144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52" y="42"/>
                      <a:pt x="452" y="42"/>
                      <a:pt x="452" y="42"/>
                    </a:cubicBezTo>
                    <a:cubicBezTo>
                      <a:pt x="466" y="42"/>
                      <a:pt x="478" y="53"/>
                      <a:pt x="478" y="68"/>
                    </a:cubicBezTo>
                    <a:cubicBezTo>
                      <a:pt x="478" y="144"/>
                      <a:pt x="478" y="144"/>
                      <a:pt x="478" y="144"/>
                    </a:cubicBezTo>
                    <a:cubicBezTo>
                      <a:pt x="818" y="144"/>
                      <a:pt x="818" y="144"/>
                      <a:pt x="818" y="144"/>
                    </a:cubicBezTo>
                    <a:cubicBezTo>
                      <a:pt x="828" y="144"/>
                      <a:pt x="835" y="137"/>
                      <a:pt x="835" y="127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676" y="83"/>
                    </a:moveTo>
                    <a:cubicBezTo>
                      <a:pt x="676" y="89"/>
                      <a:pt x="671" y="94"/>
                      <a:pt x="665" y="94"/>
                    </a:cubicBezTo>
                    <a:cubicBezTo>
                      <a:pt x="521" y="94"/>
                      <a:pt x="521" y="94"/>
                      <a:pt x="521" y="94"/>
                    </a:cubicBezTo>
                    <a:cubicBezTo>
                      <a:pt x="515" y="94"/>
                      <a:pt x="510" y="89"/>
                      <a:pt x="510" y="83"/>
                    </a:cubicBezTo>
                    <a:cubicBezTo>
                      <a:pt x="510" y="72"/>
                      <a:pt x="510" y="72"/>
                      <a:pt x="510" y="72"/>
                    </a:cubicBezTo>
                    <a:cubicBezTo>
                      <a:pt x="510" y="66"/>
                      <a:pt x="515" y="61"/>
                      <a:pt x="521" y="61"/>
                    </a:cubicBezTo>
                    <a:cubicBezTo>
                      <a:pt x="665" y="61"/>
                      <a:pt x="665" y="61"/>
                      <a:pt x="665" y="61"/>
                    </a:cubicBezTo>
                    <a:cubicBezTo>
                      <a:pt x="671" y="61"/>
                      <a:pt x="676" y="66"/>
                      <a:pt x="676" y="72"/>
                    </a:cubicBezTo>
                    <a:lnTo>
                      <a:pt x="676" y="83"/>
                    </a:lnTo>
                    <a:close/>
                    <a:moveTo>
                      <a:pt x="768" y="107"/>
                    </a:moveTo>
                    <a:cubicBezTo>
                      <a:pt x="751" y="107"/>
                      <a:pt x="738" y="94"/>
                      <a:pt x="738" y="77"/>
                    </a:cubicBezTo>
                    <a:cubicBezTo>
                      <a:pt x="738" y="61"/>
                      <a:pt x="751" y="47"/>
                      <a:pt x="768" y="47"/>
                    </a:cubicBezTo>
                    <a:cubicBezTo>
                      <a:pt x="785" y="47"/>
                      <a:pt x="798" y="61"/>
                      <a:pt x="798" y="77"/>
                    </a:cubicBezTo>
                    <a:cubicBezTo>
                      <a:pt x="798" y="94"/>
                      <a:pt x="785" y="107"/>
                      <a:pt x="768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"/>
              <p:cNvSpPr>
                <a:spLocks noEditPoints="1"/>
              </p:cNvSpPr>
              <p:nvPr/>
            </p:nvSpPr>
            <p:spPr bwMode="auto">
              <a:xfrm>
                <a:off x="7127875" y="3035300"/>
                <a:ext cx="914400" cy="101600"/>
              </a:xfrm>
              <a:custGeom>
                <a:avLst/>
                <a:gdLst>
                  <a:gd name="T0" fmla="*/ 818 w 835"/>
                  <a:gd name="T1" fmla="*/ 0 h 92"/>
                  <a:gd name="T2" fmla="*/ 17 w 835"/>
                  <a:gd name="T3" fmla="*/ 0 h 92"/>
                  <a:gd name="T4" fmla="*/ 0 w 835"/>
                  <a:gd name="T5" fmla="*/ 17 h 92"/>
                  <a:gd name="T6" fmla="*/ 0 w 835"/>
                  <a:gd name="T7" fmla="*/ 75 h 92"/>
                  <a:gd name="T8" fmla="*/ 17 w 835"/>
                  <a:gd name="T9" fmla="*/ 92 h 92"/>
                  <a:gd name="T10" fmla="*/ 818 w 835"/>
                  <a:gd name="T11" fmla="*/ 92 h 92"/>
                  <a:gd name="T12" fmla="*/ 835 w 835"/>
                  <a:gd name="T13" fmla="*/ 75 h 92"/>
                  <a:gd name="T14" fmla="*/ 835 w 835"/>
                  <a:gd name="T15" fmla="*/ 17 h 92"/>
                  <a:gd name="T16" fmla="*/ 818 w 835"/>
                  <a:gd name="T17" fmla="*/ 0 h 92"/>
                  <a:gd name="T18" fmla="*/ 822 w 835"/>
                  <a:gd name="T19" fmla="*/ 84 h 92"/>
                  <a:gd name="T20" fmla="*/ 17 w 835"/>
                  <a:gd name="T21" fmla="*/ 84 h 92"/>
                  <a:gd name="T22" fmla="*/ 13 w 835"/>
                  <a:gd name="T23" fmla="*/ 81 h 92"/>
                  <a:gd name="T24" fmla="*/ 17 w 835"/>
                  <a:gd name="T25" fmla="*/ 78 h 92"/>
                  <a:gd name="T26" fmla="*/ 822 w 835"/>
                  <a:gd name="T27" fmla="*/ 78 h 92"/>
                  <a:gd name="T28" fmla="*/ 825 w 835"/>
                  <a:gd name="T29" fmla="*/ 81 h 92"/>
                  <a:gd name="T30" fmla="*/ 822 w 835"/>
                  <a:gd name="T31" fmla="*/ 84 h 92"/>
                  <a:gd name="T32" fmla="*/ 822 w 835"/>
                  <a:gd name="T33" fmla="*/ 70 h 92"/>
                  <a:gd name="T34" fmla="*/ 17 w 835"/>
                  <a:gd name="T35" fmla="*/ 70 h 92"/>
                  <a:gd name="T36" fmla="*/ 13 w 835"/>
                  <a:gd name="T37" fmla="*/ 67 h 92"/>
                  <a:gd name="T38" fmla="*/ 17 w 835"/>
                  <a:gd name="T39" fmla="*/ 64 h 92"/>
                  <a:gd name="T40" fmla="*/ 822 w 835"/>
                  <a:gd name="T41" fmla="*/ 64 h 92"/>
                  <a:gd name="T42" fmla="*/ 825 w 835"/>
                  <a:gd name="T43" fmla="*/ 67 h 92"/>
                  <a:gd name="T44" fmla="*/ 822 w 835"/>
                  <a:gd name="T45" fmla="*/ 7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5" h="92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8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8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8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7" y="84"/>
                      <a:pt x="17" y="84"/>
                      <a:pt x="17" y="84"/>
                    </a:cubicBezTo>
                    <a:cubicBezTo>
                      <a:pt x="15" y="84"/>
                      <a:pt x="13" y="83"/>
                      <a:pt x="13" y="81"/>
                    </a:cubicBezTo>
                    <a:cubicBezTo>
                      <a:pt x="13" y="79"/>
                      <a:pt x="15" y="78"/>
                      <a:pt x="17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4" y="78"/>
                      <a:pt x="825" y="79"/>
                      <a:pt x="825" y="81"/>
                    </a:cubicBezTo>
                    <a:cubicBezTo>
                      <a:pt x="825" y="83"/>
                      <a:pt x="824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7" y="70"/>
                      <a:pt x="17" y="70"/>
                      <a:pt x="17" y="70"/>
                    </a:cubicBezTo>
                    <a:cubicBezTo>
                      <a:pt x="15" y="70"/>
                      <a:pt x="13" y="69"/>
                      <a:pt x="13" y="67"/>
                    </a:cubicBezTo>
                    <a:cubicBezTo>
                      <a:pt x="13" y="65"/>
                      <a:pt x="15" y="64"/>
                      <a:pt x="17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4" y="64"/>
                      <a:pt x="825" y="65"/>
                      <a:pt x="825" y="67"/>
                    </a:cubicBezTo>
                    <a:cubicBezTo>
                      <a:pt x="825" y="69"/>
                      <a:pt x="824" y="70"/>
                      <a:pt x="82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7"/>
              <p:cNvSpPr>
                <a:spLocks noEditPoints="1"/>
              </p:cNvSpPr>
              <p:nvPr/>
            </p:nvSpPr>
            <p:spPr bwMode="auto">
              <a:xfrm>
                <a:off x="6718300" y="3214688"/>
                <a:ext cx="914400" cy="271463"/>
              </a:xfrm>
              <a:custGeom>
                <a:avLst/>
                <a:gdLst>
                  <a:gd name="T0" fmla="*/ 17 w 835"/>
                  <a:gd name="T1" fmla="*/ 0 h 248"/>
                  <a:gd name="T2" fmla="*/ 0 w 835"/>
                  <a:gd name="T3" fmla="*/ 75 h 248"/>
                  <a:gd name="T4" fmla="*/ 818 w 835"/>
                  <a:gd name="T5" fmla="*/ 92 h 248"/>
                  <a:gd name="T6" fmla="*/ 835 w 835"/>
                  <a:gd name="T7" fmla="*/ 17 h 248"/>
                  <a:gd name="T8" fmla="*/ 822 w 835"/>
                  <a:gd name="T9" fmla="*/ 84 h 248"/>
                  <a:gd name="T10" fmla="*/ 13 w 835"/>
                  <a:gd name="T11" fmla="*/ 81 h 248"/>
                  <a:gd name="T12" fmla="*/ 822 w 835"/>
                  <a:gd name="T13" fmla="*/ 78 h 248"/>
                  <a:gd name="T14" fmla="*/ 822 w 835"/>
                  <a:gd name="T15" fmla="*/ 84 h 248"/>
                  <a:gd name="T16" fmla="*/ 16 w 835"/>
                  <a:gd name="T17" fmla="*/ 70 h 248"/>
                  <a:gd name="T18" fmla="*/ 16 w 835"/>
                  <a:gd name="T19" fmla="*/ 64 h 248"/>
                  <a:gd name="T20" fmla="*/ 825 w 835"/>
                  <a:gd name="T21" fmla="*/ 67 h 248"/>
                  <a:gd name="T22" fmla="*/ 818 w 835"/>
                  <a:gd name="T23" fmla="*/ 103 h 248"/>
                  <a:gd name="T24" fmla="*/ 0 w 835"/>
                  <a:gd name="T25" fmla="*/ 120 h 248"/>
                  <a:gd name="T26" fmla="*/ 17 w 835"/>
                  <a:gd name="T27" fmla="*/ 248 h 248"/>
                  <a:gd name="T28" fmla="*/ 835 w 835"/>
                  <a:gd name="T29" fmla="*/ 231 h 248"/>
                  <a:gd name="T30" fmla="*/ 818 w 835"/>
                  <a:gd name="T31" fmla="*/ 103 h 248"/>
                  <a:gd name="T32" fmla="*/ 305 w 835"/>
                  <a:gd name="T33" fmla="*/ 191 h 248"/>
                  <a:gd name="T34" fmla="*/ 292 w 835"/>
                  <a:gd name="T35" fmla="*/ 183 h 248"/>
                  <a:gd name="T36" fmla="*/ 301 w 835"/>
                  <a:gd name="T37" fmla="*/ 170 h 248"/>
                  <a:gd name="T38" fmla="*/ 314 w 835"/>
                  <a:gd name="T39" fmla="*/ 178 h 248"/>
                  <a:gd name="T40" fmla="*/ 350 w 835"/>
                  <a:gd name="T41" fmla="*/ 183 h 248"/>
                  <a:gd name="T42" fmla="*/ 338 w 835"/>
                  <a:gd name="T43" fmla="*/ 191 h 248"/>
                  <a:gd name="T44" fmla="*/ 329 w 835"/>
                  <a:gd name="T45" fmla="*/ 178 h 248"/>
                  <a:gd name="T46" fmla="*/ 342 w 835"/>
                  <a:gd name="T47" fmla="*/ 170 h 248"/>
                  <a:gd name="T48" fmla="*/ 350 w 835"/>
                  <a:gd name="T49" fmla="*/ 183 h 248"/>
                  <a:gd name="T50" fmla="*/ 379 w 835"/>
                  <a:gd name="T51" fmla="*/ 191 h 248"/>
                  <a:gd name="T52" fmla="*/ 366 w 835"/>
                  <a:gd name="T53" fmla="*/ 183 h 248"/>
                  <a:gd name="T54" fmla="*/ 375 w 835"/>
                  <a:gd name="T55" fmla="*/ 170 h 248"/>
                  <a:gd name="T56" fmla="*/ 387 w 835"/>
                  <a:gd name="T57" fmla="*/ 178 h 248"/>
                  <a:gd name="T58" fmla="*/ 424 w 835"/>
                  <a:gd name="T59" fmla="*/ 183 h 248"/>
                  <a:gd name="T60" fmla="*/ 412 w 835"/>
                  <a:gd name="T61" fmla="*/ 191 h 248"/>
                  <a:gd name="T62" fmla="*/ 403 w 835"/>
                  <a:gd name="T63" fmla="*/ 178 h 248"/>
                  <a:gd name="T64" fmla="*/ 416 w 835"/>
                  <a:gd name="T65" fmla="*/ 170 h 248"/>
                  <a:gd name="T66" fmla="*/ 424 w 835"/>
                  <a:gd name="T67" fmla="*/ 183 h 248"/>
                  <a:gd name="T68" fmla="*/ 453 w 835"/>
                  <a:gd name="T69" fmla="*/ 191 h 248"/>
                  <a:gd name="T70" fmla="*/ 440 w 835"/>
                  <a:gd name="T71" fmla="*/ 183 h 248"/>
                  <a:gd name="T72" fmla="*/ 449 w 835"/>
                  <a:gd name="T73" fmla="*/ 170 h 248"/>
                  <a:gd name="T74" fmla="*/ 461 w 835"/>
                  <a:gd name="T75" fmla="*/ 178 h 248"/>
                  <a:gd name="T76" fmla="*/ 675 w 835"/>
                  <a:gd name="T77" fmla="*/ 186 h 248"/>
                  <a:gd name="T78" fmla="*/ 521 w 835"/>
                  <a:gd name="T79" fmla="*/ 197 h 248"/>
                  <a:gd name="T80" fmla="*/ 510 w 835"/>
                  <a:gd name="T81" fmla="*/ 175 h 248"/>
                  <a:gd name="T82" fmla="*/ 664 w 835"/>
                  <a:gd name="T83" fmla="*/ 164 h 248"/>
                  <a:gd name="T84" fmla="*/ 675 w 835"/>
                  <a:gd name="T85" fmla="*/ 186 h 248"/>
                  <a:gd name="T86" fmla="*/ 737 w 835"/>
                  <a:gd name="T87" fmla="*/ 181 h 248"/>
                  <a:gd name="T88" fmla="*/ 798 w 835"/>
                  <a:gd name="T89" fmla="*/ 181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5" h="248">
                    <a:moveTo>
                      <a:pt x="81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2"/>
                      <a:pt x="17" y="92"/>
                    </a:cubicBezTo>
                    <a:cubicBezTo>
                      <a:pt x="818" y="92"/>
                      <a:pt x="818" y="92"/>
                      <a:pt x="818" y="92"/>
                    </a:cubicBezTo>
                    <a:cubicBezTo>
                      <a:pt x="827" y="92"/>
                      <a:pt x="835" y="84"/>
                      <a:pt x="835" y="75"/>
                    </a:cubicBezTo>
                    <a:cubicBezTo>
                      <a:pt x="835" y="17"/>
                      <a:pt x="835" y="17"/>
                      <a:pt x="835" y="17"/>
                    </a:cubicBezTo>
                    <a:cubicBezTo>
                      <a:pt x="835" y="7"/>
                      <a:pt x="827" y="0"/>
                      <a:pt x="818" y="0"/>
                    </a:cubicBezTo>
                    <a:close/>
                    <a:moveTo>
                      <a:pt x="822" y="84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4" y="84"/>
                      <a:pt x="13" y="83"/>
                      <a:pt x="13" y="81"/>
                    </a:cubicBezTo>
                    <a:cubicBezTo>
                      <a:pt x="13" y="79"/>
                      <a:pt x="14" y="78"/>
                      <a:pt x="16" y="78"/>
                    </a:cubicBezTo>
                    <a:cubicBezTo>
                      <a:pt x="822" y="78"/>
                      <a:pt x="822" y="78"/>
                      <a:pt x="822" y="78"/>
                    </a:cubicBezTo>
                    <a:cubicBezTo>
                      <a:pt x="823" y="78"/>
                      <a:pt x="825" y="79"/>
                      <a:pt x="825" y="81"/>
                    </a:cubicBezTo>
                    <a:cubicBezTo>
                      <a:pt x="825" y="83"/>
                      <a:pt x="823" y="84"/>
                      <a:pt x="822" y="84"/>
                    </a:cubicBezTo>
                    <a:close/>
                    <a:moveTo>
                      <a:pt x="822" y="70"/>
                    </a:moveTo>
                    <a:cubicBezTo>
                      <a:pt x="16" y="70"/>
                      <a:pt x="16" y="70"/>
                      <a:pt x="16" y="70"/>
                    </a:cubicBezTo>
                    <a:cubicBezTo>
                      <a:pt x="14" y="70"/>
                      <a:pt x="13" y="69"/>
                      <a:pt x="13" y="67"/>
                    </a:cubicBezTo>
                    <a:cubicBezTo>
                      <a:pt x="13" y="65"/>
                      <a:pt x="14" y="64"/>
                      <a:pt x="16" y="64"/>
                    </a:cubicBezTo>
                    <a:cubicBezTo>
                      <a:pt x="822" y="64"/>
                      <a:pt x="822" y="64"/>
                      <a:pt x="822" y="64"/>
                    </a:cubicBezTo>
                    <a:cubicBezTo>
                      <a:pt x="823" y="64"/>
                      <a:pt x="825" y="65"/>
                      <a:pt x="825" y="67"/>
                    </a:cubicBezTo>
                    <a:cubicBezTo>
                      <a:pt x="825" y="69"/>
                      <a:pt x="823" y="70"/>
                      <a:pt x="822" y="70"/>
                    </a:cubicBezTo>
                    <a:close/>
                    <a:moveTo>
                      <a:pt x="818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7" y="103"/>
                      <a:pt x="0" y="110"/>
                      <a:pt x="0" y="120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240"/>
                      <a:pt x="7" y="248"/>
                      <a:pt x="17" y="248"/>
                    </a:cubicBezTo>
                    <a:cubicBezTo>
                      <a:pt x="818" y="248"/>
                      <a:pt x="818" y="248"/>
                      <a:pt x="818" y="248"/>
                    </a:cubicBezTo>
                    <a:cubicBezTo>
                      <a:pt x="827" y="248"/>
                      <a:pt x="835" y="240"/>
                      <a:pt x="835" y="231"/>
                    </a:cubicBezTo>
                    <a:cubicBezTo>
                      <a:pt x="835" y="120"/>
                      <a:pt x="835" y="120"/>
                      <a:pt x="835" y="120"/>
                    </a:cubicBezTo>
                    <a:cubicBezTo>
                      <a:pt x="835" y="110"/>
                      <a:pt x="827" y="103"/>
                      <a:pt x="818" y="103"/>
                    </a:cubicBezTo>
                    <a:close/>
                    <a:moveTo>
                      <a:pt x="314" y="183"/>
                    </a:moveTo>
                    <a:cubicBezTo>
                      <a:pt x="314" y="187"/>
                      <a:pt x="310" y="191"/>
                      <a:pt x="305" y="191"/>
                    </a:cubicBezTo>
                    <a:cubicBezTo>
                      <a:pt x="301" y="191"/>
                      <a:pt x="301" y="191"/>
                      <a:pt x="301" y="191"/>
                    </a:cubicBezTo>
                    <a:cubicBezTo>
                      <a:pt x="296" y="191"/>
                      <a:pt x="292" y="187"/>
                      <a:pt x="292" y="183"/>
                    </a:cubicBezTo>
                    <a:cubicBezTo>
                      <a:pt x="292" y="178"/>
                      <a:pt x="292" y="178"/>
                      <a:pt x="292" y="178"/>
                    </a:cubicBezTo>
                    <a:cubicBezTo>
                      <a:pt x="292" y="174"/>
                      <a:pt x="296" y="170"/>
                      <a:pt x="301" y="170"/>
                    </a:cubicBezTo>
                    <a:cubicBezTo>
                      <a:pt x="305" y="170"/>
                      <a:pt x="305" y="170"/>
                      <a:pt x="305" y="170"/>
                    </a:cubicBezTo>
                    <a:cubicBezTo>
                      <a:pt x="310" y="170"/>
                      <a:pt x="314" y="174"/>
                      <a:pt x="314" y="178"/>
                    </a:cubicBezTo>
                    <a:lnTo>
                      <a:pt x="314" y="183"/>
                    </a:lnTo>
                    <a:close/>
                    <a:moveTo>
                      <a:pt x="350" y="183"/>
                    </a:moveTo>
                    <a:cubicBezTo>
                      <a:pt x="350" y="187"/>
                      <a:pt x="347" y="191"/>
                      <a:pt x="342" y="191"/>
                    </a:cubicBezTo>
                    <a:cubicBezTo>
                      <a:pt x="338" y="191"/>
                      <a:pt x="338" y="191"/>
                      <a:pt x="338" y="191"/>
                    </a:cubicBezTo>
                    <a:cubicBezTo>
                      <a:pt x="333" y="191"/>
                      <a:pt x="329" y="187"/>
                      <a:pt x="329" y="183"/>
                    </a:cubicBezTo>
                    <a:cubicBezTo>
                      <a:pt x="329" y="178"/>
                      <a:pt x="329" y="178"/>
                      <a:pt x="329" y="178"/>
                    </a:cubicBezTo>
                    <a:cubicBezTo>
                      <a:pt x="329" y="174"/>
                      <a:pt x="333" y="170"/>
                      <a:pt x="338" y="170"/>
                    </a:cubicBezTo>
                    <a:cubicBezTo>
                      <a:pt x="342" y="170"/>
                      <a:pt x="342" y="170"/>
                      <a:pt x="342" y="170"/>
                    </a:cubicBezTo>
                    <a:cubicBezTo>
                      <a:pt x="347" y="170"/>
                      <a:pt x="350" y="174"/>
                      <a:pt x="350" y="178"/>
                    </a:cubicBezTo>
                    <a:lnTo>
                      <a:pt x="350" y="183"/>
                    </a:lnTo>
                    <a:close/>
                    <a:moveTo>
                      <a:pt x="387" y="183"/>
                    </a:moveTo>
                    <a:cubicBezTo>
                      <a:pt x="387" y="187"/>
                      <a:pt x="384" y="191"/>
                      <a:pt x="379" y="191"/>
                    </a:cubicBezTo>
                    <a:cubicBezTo>
                      <a:pt x="375" y="191"/>
                      <a:pt x="375" y="191"/>
                      <a:pt x="375" y="191"/>
                    </a:cubicBezTo>
                    <a:cubicBezTo>
                      <a:pt x="370" y="191"/>
                      <a:pt x="366" y="187"/>
                      <a:pt x="366" y="183"/>
                    </a:cubicBezTo>
                    <a:cubicBezTo>
                      <a:pt x="366" y="178"/>
                      <a:pt x="366" y="178"/>
                      <a:pt x="366" y="178"/>
                    </a:cubicBezTo>
                    <a:cubicBezTo>
                      <a:pt x="366" y="174"/>
                      <a:pt x="370" y="170"/>
                      <a:pt x="375" y="170"/>
                    </a:cubicBezTo>
                    <a:cubicBezTo>
                      <a:pt x="379" y="170"/>
                      <a:pt x="379" y="170"/>
                      <a:pt x="379" y="170"/>
                    </a:cubicBezTo>
                    <a:cubicBezTo>
                      <a:pt x="384" y="170"/>
                      <a:pt x="387" y="174"/>
                      <a:pt x="387" y="178"/>
                    </a:cubicBezTo>
                    <a:lnTo>
                      <a:pt x="387" y="183"/>
                    </a:lnTo>
                    <a:close/>
                    <a:moveTo>
                      <a:pt x="424" y="183"/>
                    </a:moveTo>
                    <a:cubicBezTo>
                      <a:pt x="424" y="187"/>
                      <a:pt x="420" y="191"/>
                      <a:pt x="416" y="191"/>
                    </a:cubicBezTo>
                    <a:cubicBezTo>
                      <a:pt x="412" y="191"/>
                      <a:pt x="412" y="191"/>
                      <a:pt x="412" y="191"/>
                    </a:cubicBezTo>
                    <a:cubicBezTo>
                      <a:pt x="407" y="191"/>
                      <a:pt x="403" y="187"/>
                      <a:pt x="403" y="183"/>
                    </a:cubicBezTo>
                    <a:cubicBezTo>
                      <a:pt x="403" y="178"/>
                      <a:pt x="403" y="178"/>
                      <a:pt x="403" y="178"/>
                    </a:cubicBezTo>
                    <a:cubicBezTo>
                      <a:pt x="403" y="174"/>
                      <a:pt x="407" y="170"/>
                      <a:pt x="412" y="170"/>
                    </a:cubicBezTo>
                    <a:cubicBezTo>
                      <a:pt x="416" y="170"/>
                      <a:pt x="416" y="170"/>
                      <a:pt x="416" y="170"/>
                    </a:cubicBezTo>
                    <a:cubicBezTo>
                      <a:pt x="420" y="170"/>
                      <a:pt x="424" y="174"/>
                      <a:pt x="424" y="178"/>
                    </a:cubicBezTo>
                    <a:lnTo>
                      <a:pt x="424" y="183"/>
                    </a:lnTo>
                    <a:close/>
                    <a:moveTo>
                      <a:pt x="461" y="183"/>
                    </a:moveTo>
                    <a:cubicBezTo>
                      <a:pt x="461" y="187"/>
                      <a:pt x="457" y="191"/>
                      <a:pt x="453" y="191"/>
                    </a:cubicBezTo>
                    <a:cubicBezTo>
                      <a:pt x="449" y="191"/>
                      <a:pt x="449" y="191"/>
                      <a:pt x="449" y="191"/>
                    </a:cubicBezTo>
                    <a:cubicBezTo>
                      <a:pt x="444" y="191"/>
                      <a:pt x="440" y="187"/>
                      <a:pt x="440" y="183"/>
                    </a:cubicBezTo>
                    <a:cubicBezTo>
                      <a:pt x="440" y="178"/>
                      <a:pt x="440" y="178"/>
                      <a:pt x="440" y="178"/>
                    </a:cubicBezTo>
                    <a:cubicBezTo>
                      <a:pt x="440" y="174"/>
                      <a:pt x="444" y="170"/>
                      <a:pt x="449" y="170"/>
                    </a:cubicBezTo>
                    <a:cubicBezTo>
                      <a:pt x="453" y="170"/>
                      <a:pt x="453" y="170"/>
                      <a:pt x="453" y="170"/>
                    </a:cubicBezTo>
                    <a:cubicBezTo>
                      <a:pt x="457" y="170"/>
                      <a:pt x="461" y="174"/>
                      <a:pt x="461" y="178"/>
                    </a:cubicBezTo>
                    <a:lnTo>
                      <a:pt x="461" y="183"/>
                    </a:lnTo>
                    <a:close/>
                    <a:moveTo>
                      <a:pt x="675" y="186"/>
                    </a:moveTo>
                    <a:cubicBezTo>
                      <a:pt x="675" y="192"/>
                      <a:pt x="670" y="197"/>
                      <a:pt x="664" y="197"/>
                    </a:cubicBezTo>
                    <a:cubicBezTo>
                      <a:pt x="521" y="197"/>
                      <a:pt x="521" y="197"/>
                      <a:pt x="521" y="197"/>
                    </a:cubicBezTo>
                    <a:cubicBezTo>
                      <a:pt x="515" y="197"/>
                      <a:pt x="510" y="192"/>
                      <a:pt x="510" y="186"/>
                    </a:cubicBezTo>
                    <a:cubicBezTo>
                      <a:pt x="510" y="175"/>
                      <a:pt x="510" y="175"/>
                      <a:pt x="510" y="175"/>
                    </a:cubicBezTo>
                    <a:cubicBezTo>
                      <a:pt x="510" y="169"/>
                      <a:pt x="515" y="164"/>
                      <a:pt x="521" y="164"/>
                    </a:cubicBezTo>
                    <a:cubicBezTo>
                      <a:pt x="664" y="164"/>
                      <a:pt x="664" y="164"/>
                      <a:pt x="664" y="164"/>
                    </a:cubicBezTo>
                    <a:cubicBezTo>
                      <a:pt x="670" y="164"/>
                      <a:pt x="675" y="169"/>
                      <a:pt x="675" y="175"/>
                    </a:cubicBezTo>
                    <a:lnTo>
                      <a:pt x="675" y="186"/>
                    </a:lnTo>
                    <a:close/>
                    <a:moveTo>
                      <a:pt x="768" y="211"/>
                    </a:moveTo>
                    <a:cubicBezTo>
                      <a:pt x="751" y="211"/>
                      <a:pt x="737" y="197"/>
                      <a:pt x="737" y="181"/>
                    </a:cubicBezTo>
                    <a:cubicBezTo>
                      <a:pt x="737" y="164"/>
                      <a:pt x="751" y="150"/>
                      <a:pt x="768" y="150"/>
                    </a:cubicBezTo>
                    <a:cubicBezTo>
                      <a:pt x="784" y="150"/>
                      <a:pt x="798" y="164"/>
                      <a:pt x="798" y="181"/>
                    </a:cubicBezTo>
                    <a:cubicBezTo>
                      <a:pt x="798" y="197"/>
                      <a:pt x="784" y="211"/>
                      <a:pt x="768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01" name="Straight Connector 200"/>
            <p:cNvCxnSpPr/>
            <p:nvPr/>
          </p:nvCxnSpPr>
          <p:spPr>
            <a:xfrm flipH="1">
              <a:off x="5235791" y="1363774"/>
              <a:ext cx="774948" cy="0"/>
            </a:xfrm>
            <a:prstGeom prst="line">
              <a:avLst/>
            </a:prstGeom>
            <a:ln w="3175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5289977" y="791533"/>
              <a:ext cx="666576" cy="503765"/>
              <a:chOff x="5292775" y="791533"/>
              <a:chExt cx="666576" cy="503765"/>
            </a:xfrm>
          </p:grpSpPr>
          <p:pic>
            <p:nvPicPr>
              <p:cNvPr id="203" name="Picture 202" descr="VE-big.em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2259" y="791533"/>
                <a:ext cx="427609" cy="315341"/>
              </a:xfrm>
              <a:prstGeom prst="rect">
                <a:avLst/>
              </a:prstGeom>
            </p:spPr>
          </p:pic>
          <p:sp>
            <p:nvSpPr>
              <p:cNvPr id="204" name="Freeform 32"/>
              <p:cNvSpPr>
                <a:spLocks noEditPoints="1"/>
              </p:cNvSpPr>
              <p:nvPr/>
            </p:nvSpPr>
            <p:spPr bwMode="auto">
              <a:xfrm>
                <a:off x="5292775" y="1140781"/>
                <a:ext cx="666576" cy="154517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5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>
            <a:spLocks noChangeAspect="1"/>
          </p:cNvSpPr>
          <p:nvPr/>
        </p:nvSpPr>
        <p:spPr>
          <a:xfrm>
            <a:off x="1594816" y="720274"/>
            <a:ext cx="6385747" cy="3679542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 53"/>
          <p:cNvSpPr>
            <a:spLocks/>
          </p:cNvSpPr>
          <p:nvPr/>
        </p:nvSpPr>
        <p:spPr bwMode="auto">
          <a:xfrm>
            <a:off x="6911638" y="3564312"/>
            <a:ext cx="1517173" cy="1008788"/>
          </a:xfrm>
          <a:custGeom>
            <a:avLst/>
            <a:gdLst>
              <a:gd name="T0" fmla="*/ 552 w 609"/>
              <a:gd name="T1" fmla="*/ 67 h 406"/>
              <a:gd name="T2" fmla="*/ 506 w 609"/>
              <a:gd name="T3" fmla="*/ 67 h 406"/>
              <a:gd name="T4" fmla="*/ 506 w 609"/>
              <a:gd name="T5" fmla="*/ 57 h 406"/>
              <a:gd name="T6" fmla="*/ 448 w 609"/>
              <a:gd name="T7" fmla="*/ 0 h 406"/>
              <a:gd name="T8" fmla="*/ 217 w 609"/>
              <a:gd name="T9" fmla="*/ 0 h 406"/>
              <a:gd name="T10" fmla="*/ 160 w 609"/>
              <a:gd name="T11" fmla="*/ 57 h 406"/>
              <a:gd name="T12" fmla="*/ 160 w 609"/>
              <a:gd name="T13" fmla="*/ 63 h 406"/>
              <a:gd name="T14" fmla="*/ 133 w 609"/>
              <a:gd name="T15" fmla="*/ 63 h 406"/>
              <a:gd name="T16" fmla="*/ 76 w 609"/>
              <a:gd name="T17" fmla="*/ 120 h 406"/>
              <a:gd name="T18" fmla="*/ 76 w 609"/>
              <a:gd name="T19" fmla="*/ 135 h 406"/>
              <a:gd name="T20" fmla="*/ 57 w 609"/>
              <a:gd name="T21" fmla="*/ 135 h 406"/>
              <a:gd name="T22" fmla="*/ 0 w 609"/>
              <a:gd name="T23" fmla="*/ 193 h 406"/>
              <a:gd name="T24" fmla="*/ 0 w 609"/>
              <a:gd name="T25" fmla="*/ 281 h 406"/>
              <a:gd name="T26" fmla="*/ 57 w 609"/>
              <a:gd name="T27" fmla="*/ 338 h 406"/>
              <a:gd name="T28" fmla="*/ 104 w 609"/>
              <a:gd name="T29" fmla="*/ 338 h 406"/>
              <a:gd name="T30" fmla="*/ 104 w 609"/>
              <a:gd name="T31" fmla="*/ 349 h 406"/>
              <a:gd name="T32" fmla="*/ 161 w 609"/>
              <a:gd name="T33" fmla="*/ 406 h 406"/>
              <a:gd name="T34" fmla="*/ 392 w 609"/>
              <a:gd name="T35" fmla="*/ 406 h 406"/>
              <a:gd name="T36" fmla="*/ 449 w 609"/>
              <a:gd name="T37" fmla="*/ 349 h 406"/>
              <a:gd name="T38" fmla="*/ 449 w 609"/>
              <a:gd name="T39" fmla="*/ 343 h 406"/>
              <a:gd name="T40" fmla="*/ 476 w 609"/>
              <a:gd name="T41" fmla="*/ 343 h 406"/>
              <a:gd name="T42" fmla="*/ 533 w 609"/>
              <a:gd name="T43" fmla="*/ 285 h 406"/>
              <a:gd name="T44" fmla="*/ 533 w 609"/>
              <a:gd name="T45" fmla="*/ 270 h 406"/>
              <a:gd name="T46" fmla="*/ 552 w 609"/>
              <a:gd name="T47" fmla="*/ 270 h 406"/>
              <a:gd name="T48" fmla="*/ 609 w 609"/>
              <a:gd name="T49" fmla="*/ 213 h 406"/>
              <a:gd name="T50" fmla="*/ 609 w 609"/>
              <a:gd name="T51" fmla="*/ 125 h 406"/>
              <a:gd name="T52" fmla="*/ 552 w 609"/>
              <a:gd name="T53" fmla="*/ 6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9" h="406">
                <a:moveTo>
                  <a:pt x="552" y="67"/>
                </a:moveTo>
                <a:cubicBezTo>
                  <a:pt x="506" y="67"/>
                  <a:pt x="506" y="67"/>
                  <a:pt x="506" y="67"/>
                </a:cubicBezTo>
                <a:cubicBezTo>
                  <a:pt x="506" y="57"/>
                  <a:pt x="506" y="57"/>
                  <a:pt x="506" y="57"/>
                </a:cubicBezTo>
                <a:cubicBezTo>
                  <a:pt x="506" y="25"/>
                  <a:pt x="480" y="0"/>
                  <a:pt x="44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86" y="0"/>
                  <a:pt x="160" y="25"/>
                  <a:pt x="160" y="57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02" y="63"/>
                  <a:pt x="76" y="89"/>
                  <a:pt x="76" y="120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26" y="135"/>
                  <a:pt x="0" y="161"/>
                  <a:pt x="0" y="193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312"/>
                  <a:pt x="26" y="338"/>
                  <a:pt x="57" y="338"/>
                </a:cubicBezTo>
                <a:cubicBezTo>
                  <a:pt x="104" y="338"/>
                  <a:pt x="104" y="338"/>
                  <a:pt x="104" y="338"/>
                </a:cubicBezTo>
                <a:cubicBezTo>
                  <a:pt x="104" y="349"/>
                  <a:pt x="104" y="349"/>
                  <a:pt x="104" y="349"/>
                </a:cubicBezTo>
                <a:cubicBezTo>
                  <a:pt x="104" y="380"/>
                  <a:pt x="129" y="406"/>
                  <a:pt x="161" y="406"/>
                </a:cubicBezTo>
                <a:cubicBezTo>
                  <a:pt x="392" y="406"/>
                  <a:pt x="392" y="406"/>
                  <a:pt x="392" y="406"/>
                </a:cubicBezTo>
                <a:cubicBezTo>
                  <a:pt x="423" y="406"/>
                  <a:pt x="449" y="380"/>
                  <a:pt x="449" y="349"/>
                </a:cubicBezTo>
                <a:cubicBezTo>
                  <a:pt x="449" y="343"/>
                  <a:pt x="449" y="343"/>
                  <a:pt x="449" y="343"/>
                </a:cubicBezTo>
                <a:cubicBezTo>
                  <a:pt x="476" y="343"/>
                  <a:pt x="476" y="343"/>
                  <a:pt x="476" y="343"/>
                </a:cubicBezTo>
                <a:cubicBezTo>
                  <a:pt x="508" y="343"/>
                  <a:pt x="533" y="317"/>
                  <a:pt x="533" y="285"/>
                </a:cubicBezTo>
                <a:cubicBezTo>
                  <a:pt x="533" y="270"/>
                  <a:pt x="533" y="270"/>
                  <a:pt x="533" y="270"/>
                </a:cubicBezTo>
                <a:cubicBezTo>
                  <a:pt x="552" y="270"/>
                  <a:pt x="552" y="270"/>
                  <a:pt x="552" y="270"/>
                </a:cubicBezTo>
                <a:cubicBezTo>
                  <a:pt x="583" y="270"/>
                  <a:pt x="609" y="245"/>
                  <a:pt x="609" y="213"/>
                </a:cubicBezTo>
                <a:cubicBezTo>
                  <a:pt x="609" y="125"/>
                  <a:pt x="609" y="125"/>
                  <a:pt x="609" y="125"/>
                </a:cubicBezTo>
                <a:cubicBezTo>
                  <a:pt x="609" y="93"/>
                  <a:pt x="583" y="67"/>
                  <a:pt x="552" y="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OpenStack cloud</a:t>
            </a:r>
          </a:p>
        </p:txBody>
      </p:sp>
      <p:sp>
        <p:nvSpPr>
          <p:cNvPr id="198" name="Rounded Rectangle 197"/>
          <p:cNvSpPr>
            <a:spLocks noChangeAspect="1"/>
          </p:cNvSpPr>
          <p:nvPr/>
        </p:nvSpPr>
        <p:spPr>
          <a:xfrm>
            <a:off x="4808320" y="1025955"/>
            <a:ext cx="1674703" cy="2118580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4938818" y="886600"/>
            <a:ext cx="1389650" cy="278710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Neutron Controller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5253386" y="1241414"/>
            <a:ext cx="792112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00" dirty="0" smtClean="0">
                <a:latin typeface="Franklin Gothic Medium"/>
                <a:cs typeface="Franklin Gothic Medium"/>
              </a:rPr>
              <a:t>F5 </a:t>
            </a:r>
            <a:r>
              <a:rPr lang="en-US" sz="1000" dirty="0" err="1" smtClean="0">
                <a:latin typeface="Franklin Gothic Medium"/>
                <a:cs typeface="Franklin Gothic Medium"/>
              </a:rPr>
              <a:t>LBaaS</a:t>
            </a:r>
            <a:endParaRPr lang="en-US" sz="1000" dirty="0" smtClean="0">
              <a:latin typeface="Franklin Gothic Medium"/>
              <a:cs typeface="Franklin Gothic Medium"/>
            </a:endParaRPr>
          </a:p>
          <a:p>
            <a:pPr algn="ctr"/>
            <a:r>
              <a:rPr lang="en-US" sz="1000" dirty="0" smtClean="0">
                <a:latin typeface="Franklin Gothic Medium"/>
                <a:cs typeface="Franklin Gothic Medium"/>
              </a:rPr>
              <a:t>Agent</a:t>
            </a:r>
            <a:endParaRPr lang="en-US" sz="1000" dirty="0">
              <a:latin typeface="Franklin Gothic Medium"/>
              <a:cs typeface="Franklin Gothic Medium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5260895" y="1798040"/>
            <a:ext cx="799415" cy="390611"/>
          </a:xfrm>
          <a:prstGeom prst="roundRect">
            <a:avLst/>
          </a:prstGeom>
          <a:solidFill>
            <a:srgbClr val="005189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00" dirty="0" smtClean="0">
                <a:latin typeface="Franklin Gothic Medium"/>
                <a:cs typeface="Franklin Gothic Medium"/>
              </a:rPr>
              <a:t>F5 LBaaS</a:t>
            </a:r>
          </a:p>
          <a:p>
            <a:pPr algn="ctr"/>
            <a:r>
              <a:rPr lang="en-US" sz="1000" dirty="0" smtClean="0">
                <a:latin typeface="Franklin Gothic Medium"/>
                <a:cs typeface="Franklin Gothic Medium"/>
              </a:rPr>
              <a:t>Driver</a:t>
            </a:r>
            <a:endParaRPr lang="en-US" sz="1000" dirty="0">
              <a:latin typeface="Franklin Gothic Medium"/>
              <a:cs typeface="Franklin Gothic Medium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761122" y="2115283"/>
            <a:ext cx="859719" cy="1029250"/>
            <a:chOff x="3410434" y="2679558"/>
            <a:chExt cx="669632" cy="801474"/>
          </a:xfrm>
        </p:grpSpPr>
        <p:sp>
          <p:nvSpPr>
            <p:cNvPr id="209" name="Freeform 19"/>
            <p:cNvSpPr>
              <a:spLocks noEditPoints="1"/>
            </p:cNvSpPr>
            <p:nvPr/>
          </p:nvSpPr>
          <p:spPr bwMode="auto">
            <a:xfrm>
              <a:off x="3527670" y="2679558"/>
              <a:ext cx="434897" cy="464635"/>
            </a:xfrm>
            <a:custGeom>
              <a:avLst/>
              <a:gdLst>
                <a:gd name="T0" fmla="*/ 206 w 412"/>
                <a:gd name="T1" fmla="*/ 0 h 441"/>
                <a:gd name="T2" fmla="*/ 0 w 412"/>
                <a:gd name="T3" fmla="*/ 82 h 441"/>
                <a:gd name="T4" fmla="*/ 0 w 412"/>
                <a:gd name="T5" fmla="*/ 361 h 441"/>
                <a:gd name="T6" fmla="*/ 0 w 412"/>
                <a:gd name="T7" fmla="*/ 361 h 441"/>
                <a:gd name="T8" fmla="*/ 206 w 412"/>
                <a:gd name="T9" fmla="*/ 441 h 441"/>
                <a:gd name="T10" fmla="*/ 411 w 412"/>
                <a:gd name="T11" fmla="*/ 361 h 441"/>
                <a:gd name="T12" fmla="*/ 412 w 412"/>
                <a:gd name="T13" fmla="*/ 361 h 441"/>
                <a:gd name="T14" fmla="*/ 412 w 412"/>
                <a:gd name="T15" fmla="*/ 82 h 441"/>
                <a:gd name="T16" fmla="*/ 206 w 412"/>
                <a:gd name="T17" fmla="*/ 0 h 441"/>
                <a:gd name="T18" fmla="*/ 381 w 412"/>
                <a:gd name="T19" fmla="*/ 320 h 441"/>
                <a:gd name="T20" fmla="*/ 206 w 412"/>
                <a:gd name="T21" fmla="*/ 357 h 441"/>
                <a:gd name="T22" fmla="*/ 30 w 412"/>
                <a:gd name="T23" fmla="*/ 320 h 441"/>
                <a:gd name="T24" fmla="*/ 25 w 412"/>
                <a:gd name="T25" fmla="*/ 303 h 441"/>
                <a:gd name="T26" fmla="*/ 42 w 412"/>
                <a:gd name="T27" fmla="*/ 299 h 441"/>
                <a:gd name="T28" fmla="*/ 206 w 412"/>
                <a:gd name="T29" fmla="*/ 333 h 441"/>
                <a:gd name="T30" fmla="*/ 369 w 412"/>
                <a:gd name="T31" fmla="*/ 299 h 441"/>
                <a:gd name="T32" fmla="*/ 386 w 412"/>
                <a:gd name="T33" fmla="*/ 303 h 441"/>
                <a:gd name="T34" fmla="*/ 381 w 412"/>
                <a:gd name="T35" fmla="*/ 320 h 441"/>
                <a:gd name="T36" fmla="*/ 381 w 412"/>
                <a:gd name="T37" fmla="*/ 223 h 441"/>
                <a:gd name="T38" fmla="*/ 206 w 412"/>
                <a:gd name="T39" fmla="*/ 260 h 441"/>
                <a:gd name="T40" fmla="*/ 30 w 412"/>
                <a:gd name="T41" fmla="*/ 223 h 441"/>
                <a:gd name="T42" fmla="*/ 25 w 412"/>
                <a:gd name="T43" fmla="*/ 207 h 441"/>
                <a:gd name="T44" fmla="*/ 42 w 412"/>
                <a:gd name="T45" fmla="*/ 202 h 441"/>
                <a:gd name="T46" fmla="*/ 206 w 412"/>
                <a:gd name="T47" fmla="*/ 236 h 441"/>
                <a:gd name="T48" fmla="*/ 369 w 412"/>
                <a:gd name="T49" fmla="*/ 202 h 441"/>
                <a:gd name="T50" fmla="*/ 386 w 412"/>
                <a:gd name="T51" fmla="*/ 207 h 441"/>
                <a:gd name="T52" fmla="*/ 381 w 412"/>
                <a:gd name="T53" fmla="*/ 223 h 441"/>
                <a:gd name="T54" fmla="*/ 381 w 412"/>
                <a:gd name="T55" fmla="*/ 126 h 441"/>
                <a:gd name="T56" fmla="*/ 206 w 412"/>
                <a:gd name="T57" fmla="*/ 164 h 441"/>
                <a:gd name="T58" fmla="*/ 30 w 412"/>
                <a:gd name="T59" fmla="*/ 126 h 441"/>
                <a:gd name="T60" fmla="*/ 25 w 412"/>
                <a:gd name="T61" fmla="*/ 110 h 441"/>
                <a:gd name="T62" fmla="*/ 42 w 412"/>
                <a:gd name="T63" fmla="*/ 106 h 441"/>
                <a:gd name="T64" fmla="*/ 206 w 412"/>
                <a:gd name="T65" fmla="*/ 140 h 441"/>
                <a:gd name="T66" fmla="*/ 369 w 412"/>
                <a:gd name="T67" fmla="*/ 106 h 441"/>
                <a:gd name="T68" fmla="*/ 386 w 412"/>
                <a:gd name="T69" fmla="*/ 110 h 441"/>
                <a:gd name="T70" fmla="*/ 381 w 412"/>
                <a:gd name="T71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2" h="441">
                  <a:moveTo>
                    <a:pt x="206" y="0"/>
                  </a:moveTo>
                  <a:cubicBezTo>
                    <a:pt x="92" y="0"/>
                    <a:pt x="0" y="37"/>
                    <a:pt x="0" y="82"/>
                  </a:cubicBezTo>
                  <a:cubicBezTo>
                    <a:pt x="0" y="82"/>
                    <a:pt x="0" y="361"/>
                    <a:pt x="0" y="361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" y="406"/>
                    <a:pt x="93" y="441"/>
                    <a:pt x="206" y="441"/>
                  </a:cubicBezTo>
                  <a:cubicBezTo>
                    <a:pt x="318" y="441"/>
                    <a:pt x="410" y="406"/>
                    <a:pt x="411" y="361"/>
                  </a:cubicBezTo>
                  <a:cubicBezTo>
                    <a:pt x="412" y="361"/>
                    <a:pt x="412" y="361"/>
                    <a:pt x="412" y="361"/>
                  </a:cubicBezTo>
                  <a:cubicBezTo>
                    <a:pt x="412" y="361"/>
                    <a:pt x="412" y="82"/>
                    <a:pt x="412" y="82"/>
                  </a:cubicBezTo>
                  <a:cubicBezTo>
                    <a:pt x="412" y="37"/>
                    <a:pt x="319" y="0"/>
                    <a:pt x="206" y="0"/>
                  </a:cubicBezTo>
                  <a:close/>
                  <a:moveTo>
                    <a:pt x="381" y="320"/>
                  </a:moveTo>
                  <a:cubicBezTo>
                    <a:pt x="341" y="343"/>
                    <a:pt x="276" y="357"/>
                    <a:pt x="206" y="357"/>
                  </a:cubicBezTo>
                  <a:cubicBezTo>
                    <a:pt x="136" y="357"/>
                    <a:pt x="70" y="343"/>
                    <a:pt x="30" y="320"/>
                  </a:cubicBezTo>
                  <a:cubicBezTo>
                    <a:pt x="24" y="316"/>
                    <a:pt x="22" y="309"/>
                    <a:pt x="25" y="303"/>
                  </a:cubicBezTo>
                  <a:cubicBezTo>
                    <a:pt x="29" y="297"/>
                    <a:pt x="36" y="295"/>
                    <a:pt x="42" y="299"/>
                  </a:cubicBezTo>
                  <a:cubicBezTo>
                    <a:pt x="78" y="320"/>
                    <a:pt x="140" y="333"/>
                    <a:pt x="206" y="333"/>
                  </a:cubicBezTo>
                  <a:cubicBezTo>
                    <a:pt x="272" y="333"/>
                    <a:pt x="333" y="320"/>
                    <a:pt x="369" y="299"/>
                  </a:cubicBezTo>
                  <a:cubicBezTo>
                    <a:pt x="375" y="295"/>
                    <a:pt x="382" y="297"/>
                    <a:pt x="386" y="303"/>
                  </a:cubicBezTo>
                  <a:cubicBezTo>
                    <a:pt x="389" y="309"/>
                    <a:pt x="387" y="316"/>
                    <a:pt x="381" y="320"/>
                  </a:cubicBezTo>
                  <a:close/>
                  <a:moveTo>
                    <a:pt x="381" y="223"/>
                  </a:moveTo>
                  <a:cubicBezTo>
                    <a:pt x="341" y="246"/>
                    <a:pt x="276" y="260"/>
                    <a:pt x="206" y="260"/>
                  </a:cubicBezTo>
                  <a:cubicBezTo>
                    <a:pt x="136" y="260"/>
                    <a:pt x="70" y="246"/>
                    <a:pt x="30" y="223"/>
                  </a:cubicBezTo>
                  <a:cubicBezTo>
                    <a:pt x="24" y="220"/>
                    <a:pt x="22" y="212"/>
                    <a:pt x="25" y="207"/>
                  </a:cubicBezTo>
                  <a:cubicBezTo>
                    <a:pt x="29" y="201"/>
                    <a:pt x="36" y="199"/>
                    <a:pt x="42" y="202"/>
                  </a:cubicBezTo>
                  <a:cubicBezTo>
                    <a:pt x="78" y="224"/>
                    <a:pt x="140" y="236"/>
                    <a:pt x="206" y="236"/>
                  </a:cubicBezTo>
                  <a:cubicBezTo>
                    <a:pt x="272" y="236"/>
                    <a:pt x="333" y="224"/>
                    <a:pt x="369" y="202"/>
                  </a:cubicBezTo>
                  <a:cubicBezTo>
                    <a:pt x="375" y="199"/>
                    <a:pt x="382" y="201"/>
                    <a:pt x="386" y="207"/>
                  </a:cubicBezTo>
                  <a:cubicBezTo>
                    <a:pt x="389" y="212"/>
                    <a:pt x="387" y="220"/>
                    <a:pt x="381" y="223"/>
                  </a:cubicBezTo>
                  <a:close/>
                  <a:moveTo>
                    <a:pt x="381" y="126"/>
                  </a:moveTo>
                  <a:cubicBezTo>
                    <a:pt x="341" y="150"/>
                    <a:pt x="276" y="164"/>
                    <a:pt x="206" y="164"/>
                  </a:cubicBezTo>
                  <a:cubicBezTo>
                    <a:pt x="136" y="164"/>
                    <a:pt x="70" y="150"/>
                    <a:pt x="30" y="126"/>
                  </a:cubicBezTo>
                  <a:cubicBezTo>
                    <a:pt x="24" y="123"/>
                    <a:pt x="22" y="116"/>
                    <a:pt x="25" y="110"/>
                  </a:cubicBezTo>
                  <a:cubicBezTo>
                    <a:pt x="29" y="104"/>
                    <a:pt x="36" y="102"/>
                    <a:pt x="42" y="106"/>
                  </a:cubicBezTo>
                  <a:cubicBezTo>
                    <a:pt x="78" y="127"/>
                    <a:pt x="140" y="140"/>
                    <a:pt x="206" y="140"/>
                  </a:cubicBezTo>
                  <a:cubicBezTo>
                    <a:pt x="272" y="140"/>
                    <a:pt x="333" y="127"/>
                    <a:pt x="369" y="106"/>
                  </a:cubicBezTo>
                  <a:cubicBezTo>
                    <a:pt x="375" y="102"/>
                    <a:pt x="382" y="104"/>
                    <a:pt x="386" y="110"/>
                  </a:cubicBezTo>
                  <a:cubicBezTo>
                    <a:pt x="389" y="116"/>
                    <a:pt x="387" y="123"/>
                    <a:pt x="381" y="126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410434" y="3147899"/>
              <a:ext cx="669632" cy="3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Neutron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 smtClean="0">
                  <a:latin typeface="Franklin Gothic Book"/>
                  <a:cs typeface="Franklin Gothic Book"/>
                </a:rPr>
                <a:t>Database</a:t>
              </a:r>
              <a:endParaRPr lang="en-US" sz="12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504870" y="1792195"/>
            <a:ext cx="1521058" cy="1350579"/>
            <a:chOff x="1844066" y="3319290"/>
            <a:chExt cx="1521058" cy="1350579"/>
          </a:xfrm>
        </p:grpSpPr>
        <p:sp>
          <p:nvSpPr>
            <p:cNvPr id="215" name="Rounded Rectangle 214"/>
            <p:cNvSpPr>
              <a:spLocks noChangeAspect="1"/>
            </p:cNvSpPr>
            <p:nvPr/>
          </p:nvSpPr>
          <p:spPr>
            <a:xfrm>
              <a:off x="1844066" y="3456256"/>
              <a:ext cx="1521058" cy="1213613"/>
            </a:xfrm>
            <a:prstGeom prst="roundRect">
              <a:avLst>
                <a:gd name="adj" fmla="val 8285"/>
              </a:avLst>
            </a:prstGeom>
            <a:solidFill>
              <a:schemeClr val="bg1"/>
            </a:solidFill>
            <a:ln w="25400">
              <a:solidFill>
                <a:srgbClr val="4D4D4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>
              <a:spLocks noChangeAspect="1"/>
            </p:cNvSpPr>
            <p:nvPr/>
          </p:nvSpPr>
          <p:spPr>
            <a:xfrm>
              <a:off x="1981051" y="3319290"/>
              <a:ext cx="1259303" cy="273931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Compute Node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310" idx="3"/>
            <a:endCxn id="120" idx="0"/>
          </p:cNvCxnSpPr>
          <p:nvPr/>
        </p:nvCxnSpPr>
        <p:spPr>
          <a:xfrm>
            <a:off x="4841233" y="5603153"/>
            <a:ext cx="1247542" cy="18079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260895" y="2774597"/>
            <a:ext cx="777094" cy="253916"/>
            <a:chOff x="10818812" y="5867400"/>
            <a:chExt cx="777094" cy="253916"/>
          </a:xfrm>
        </p:grpSpPr>
        <p:sp>
          <p:nvSpPr>
            <p:cNvPr id="126" name="Rounded Rectangle 125"/>
            <p:cNvSpPr/>
            <p:nvPr/>
          </p:nvSpPr>
          <p:spPr>
            <a:xfrm>
              <a:off x="10854005" y="5895975"/>
              <a:ext cx="706708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818812" y="5867400"/>
              <a:ext cx="777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OVS </a:t>
              </a:r>
              <a:r>
                <a:rPr lang="en-US" sz="1050" dirty="0" err="1" smtClean="0">
                  <a:cs typeface="Franklin Gothic Book"/>
                </a:rPr>
                <a:t>br</a:t>
              </a:r>
              <a:r>
                <a:rPr lang="en-US" sz="1050" dirty="0" smtClean="0">
                  <a:cs typeface="Franklin Gothic Book"/>
                </a:rPr>
                <a:t>-ex</a:t>
              </a:r>
              <a:endParaRPr lang="en-US" sz="105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260895" y="2354666"/>
            <a:ext cx="777094" cy="253916"/>
            <a:chOff x="10818812" y="5867400"/>
            <a:chExt cx="777094" cy="253916"/>
          </a:xfrm>
        </p:grpSpPr>
        <p:sp>
          <p:nvSpPr>
            <p:cNvPr id="129" name="Rounded Rectangle 128"/>
            <p:cNvSpPr/>
            <p:nvPr/>
          </p:nvSpPr>
          <p:spPr>
            <a:xfrm>
              <a:off x="10854005" y="5895975"/>
              <a:ext cx="706708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818812" y="5867400"/>
              <a:ext cx="777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OVS </a:t>
              </a:r>
              <a:r>
                <a:rPr lang="en-US" sz="1050" dirty="0" err="1" smtClean="0">
                  <a:cs typeface="Franklin Gothic Book"/>
                </a:rPr>
                <a:t>br-int</a:t>
              </a:r>
              <a:endParaRPr lang="en-US" sz="105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876852" y="2828752"/>
            <a:ext cx="777094" cy="253916"/>
            <a:chOff x="10818812" y="5867400"/>
            <a:chExt cx="777094" cy="253916"/>
          </a:xfrm>
        </p:grpSpPr>
        <p:sp>
          <p:nvSpPr>
            <p:cNvPr id="136" name="Rounded Rectangle 135"/>
            <p:cNvSpPr/>
            <p:nvPr/>
          </p:nvSpPr>
          <p:spPr>
            <a:xfrm>
              <a:off x="10854005" y="5895975"/>
              <a:ext cx="706708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818812" y="5867400"/>
              <a:ext cx="777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OVS </a:t>
              </a:r>
              <a:r>
                <a:rPr lang="en-US" sz="1050" dirty="0" err="1" smtClean="0">
                  <a:cs typeface="Franklin Gothic Book"/>
                </a:rPr>
                <a:t>br</a:t>
              </a:r>
              <a:r>
                <a:rPr lang="en-US" sz="1050" dirty="0" smtClean="0">
                  <a:cs typeface="Franklin Gothic Book"/>
                </a:rPr>
                <a:t>-ex</a:t>
              </a:r>
              <a:endParaRPr lang="en-US" sz="105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76852" y="2470220"/>
            <a:ext cx="777094" cy="253916"/>
            <a:chOff x="10818812" y="5867400"/>
            <a:chExt cx="777094" cy="253916"/>
          </a:xfrm>
        </p:grpSpPr>
        <p:sp>
          <p:nvSpPr>
            <p:cNvPr id="142" name="Rounded Rectangle 141"/>
            <p:cNvSpPr/>
            <p:nvPr/>
          </p:nvSpPr>
          <p:spPr>
            <a:xfrm>
              <a:off x="10854005" y="5895975"/>
              <a:ext cx="706708" cy="2139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818812" y="5867400"/>
              <a:ext cx="7770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cs typeface="Franklin Gothic Book"/>
                </a:rPr>
                <a:t>OVS </a:t>
              </a:r>
              <a:r>
                <a:rPr lang="en-US" sz="1050" dirty="0" err="1" smtClean="0">
                  <a:cs typeface="Franklin Gothic Book"/>
                </a:rPr>
                <a:t>br-int</a:t>
              </a:r>
              <a:endParaRPr lang="en-US" sz="1050" dirty="0"/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2912045" y="2130757"/>
            <a:ext cx="706708" cy="213937"/>
          </a:xfrm>
          <a:prstGeom prst="roundRect">
            <a:avLst>
              <a:gd name="adj" fmla="val 24315"/>
            </a:avLst>
          </a:prstGeom>
          <a:solidFill>
            <a:srgbClr val="9BBB59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instance</a:t>
            </a:r>
            <a:endParaRPr lang="en-US" sz="1000" dirty="0"/>
          </a:p>
        </p:txBody>
      </p:sp>
      <p:cxnSp>
        <p:nvCxnSpPr>
          <p:cNvPr id="4" name="Straight Connector 3"/>
          <p:cNvCxnSpPr>
            <a:stCxn id="145" idx="2"/>
            <a:endCxn id="143" idx="0"/>
          </p:cNvCxnSpPr>
          <p:nvPr/>
        </p:nvCxnSpPr>
        <p:spPr>
          <a:xfrm>
            <a:off x="3265399" y="2344694"/>
            <a:ext cx="0" cy="12552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43" idx="2"/>
            <a:endCxn id="137" idx="0"/>
          </p:cNvCxnSpPr>
          <p:nvPr/>
        </p:nvCxnSpPr>
        <p:spPr>
          <a:xfrm>
            <a:off x="3265399" y="2724136"/>
            <a:ext cx="0" cy="10461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5217462" y="3493965"/>
            <a:ext cx="842846" cy="752391"/>
            <a:chOff x="6735884" y="1985967"/>
            <a:chExt cx="831973" cy="742494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00010" y="1985967"/>
              <a:ext cx="527051" cy="517526"/>
              <a:chOff x="5513388" y="1985963"/>
              <a:chExt cx="527051" cy="517525"/>
            </a:xfrm>
          </p:grpSpPr>
          <p:sp>
            <p:nvSpPr>
              <p:cNvPr id="151" name="Freeform 39"/>
              <p:cNvSpPr>
                <a:spLocks/>
              </p:cNvSpPr>
              <p:nvPr/>
            </p:nvSpPr>
            <p:spPr bwMode="auto">
              <a:xfrm>
                <a:off x="5795963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2" name="Freeform 40"/>
              <p:cNvSpPr>
                <a:spLocks/>
              </p:cNvSpPr>
              <p:nvPr/>
            </p:nvSpPr>
            <p:spPr bwMode="auto">
              <a:xfrm>
                <a:off x="5822951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4 w 58"/>
                  <a:gd name="T3" fmla="*/ 0 h 29"/>
                  <a:gd name="T4" fmla="*/ 0 w 58"/>
                  <a:gd name="T5" fmla="*/ 15 h 29"/>
                  <a:gd name="T6" fmla="*/ 14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3" name="Freeform 41"/>
              <p:cNvSpPr>
                <a:spLocks/>
              </p:cNvSpPr>
              <p:nvPr/>
            </p:nvSpPr>
            <p:spPr bwMode="auto">
              <a:xfrm>
                <a:off x="5745163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4" name="Freeform 42"/>
              <p:cNvSpPr>
                <a:spLocks/>
              </p:cNvSpPr>
              <p:nvPr/>
            </p:nvSpPr>
            <p:spPr bwMode="auto">
              <a:xfrm>
                <a:off x="5589588" y="2470150"/>
                <a:ext cx="52388" cy="33338"/>
              </a:xfrm>
              <a:custGeom>
                <a:avLst/>
                <a:gdLst>
                  <a:gd name="T0" fmla="*/ 46 w 59"/>
                  <a:gd name="T1" fmla="*/ 8 h 37"/>
                  <a:gd name="T2" fmla="*/ 21 w 59"/>
                  <a:gd name="T3" fmla="*/ 2 h 37"/>
                  <a:gd name="T4" fmla="*/ 2 w 59"/>
                  <a:gd name="T5" fmla="*/ 11 h 37"/>
                  <a:gd name="T6" fmla="*/ 11 w 59"/>
                  <a:gd name="T7" fmla="*/ 30 h 37"/>
                  <a:gd name="T8" fmla="*/ 42 w 59"/>
                  <a:gd name="T9" fmla="*/ 37 h 37"/>
                  <a:gd name="T10" fmla="*/ 44 w 59"/>
                  <a:gd name="T11" fmla="*/ 37 h 37"/>
                  <a:gd name="T12" fmla="*/ 58 w 59"/>
                  <a:gd name="T13" fmla="*/ 24 h 37"/>
                  <a:gd name="T14" fmla="*/ 46 w 59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7">
                    <a:moveTo>
                      <a:pt x="46" y="8"/>
                    </a:moveTo>
                    <a:cubicBezTo>
                      <a:pt x="37" y="7"/>
                      <a:pt x="29" y="5"/>
                      <a:pt x="21" y="2"/>
                    </a:cubicBezTo>
                    <a:cubicBezTo>
                      <a:pt x="13" y="0"/>
                      <a:pt x="5" y="4"/>
                      <a:pt x="2" y="11"/>
                    </a:cubicBezTo>
                    <a:cubicBezTo>
                      <a:pt x="0" y="19"/>
                      <a:pt x="4" y="27"/>
                      <a:pt x="11" y="30"/>
                    </a:cubicBezTo>
                    <a:cubicBezTo>
                      <a:pt x="21" y="33"/>
                      <a:pt x="32" y="36"/>
                      <a:pt x="42" y="37"/>
                    </a:cubicBezTo>
                    <a:cubicBezTo>
                      <a:pt x="43" y="37"/>
                      <a:pt x="43" y="37"/>
                      <a:pt x="44" y="37"/>
                    </a:cubicBezTo>
                    <a:cubicBezTo>
                      <a:pt x="51" y="37"/>
                      <a:pt x="57" y="32"/>
                      <a:pt x="58" y="24"/>
                    </a:cubicBezTo>
                    <a:cubicBezTo>
                      <a:pt x="59" y="16"/>
                      <a:pt x="53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5" name="Freeform 43"/>
              <p:cNvSpPr>
                <a:spLocks/>
              </p:cNvSpPr>
              <p:nvPr/>
            </p:nvSpPr>
            <p:spPr bwMode="auto">
              <a:xfrm>
                <a:off x="5667376" y="2478088"/>
                <a:ext cx="52388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6" name="Freeform 44"/>
              <p:cNvSpPr>
                <a:spLocks/>
              </p:cNvSpPr>
              <p:nvPr/>
            </p:nvSpPr>
            <p:spPr bwMode="auto">
              <a:xfrm>
                <a:off x="5900738" y="2473325"/>
                <a:ext cx="52388" cy="30163"/>
              </a:xfrm>
              <a:custGeom>
                <a:avLst/>
                <a:gdLst>
                  <a:gd name="T0" fmla="*/ 40 w 59"/>
                  <a:gd name="T1" fmla="*/ 2 h 34"/>
                  <a:gd name="T2" fmla="*/ 14 w 59"/>
                  <a:gd name="T3" fmla="*/ 5 h 34"/>
                  <a:gd name="T4" fmla="*/ 0 w 59"/>
                  <a:gd name="T5" fmla="*/ 20 h 34"/>
                  <a:gd name="T6" fmla="*/ 15 w 59"/>
                  <a:gd name="T7" fmla="*/ 34 h 34"/>
                  <a:gd name="T8" fmla="*/ 15 w 59"/>
                  <a:gd name="T9" fmla="*/ 34 h 34"/>
                  <a:gd name="T10" fmla="*/ 46 w 59"/>
                  <a:gd name="T11" fmla="*/ 30 h 34"/>
                  <a:gd name="T12" fmla="*/ 57 w 59"/>
                  <a:gd name="T13" fmla="*/ 12 h 34"/>
                  <a:gd name="T14" fmla="*/ 40 w 59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4">
                    <a:moveTo>
                      <a:pt x="40" y="2"/>
                    </a:moveTo>
                    <a:cubicBezTo>
                      <a:pt x="31" y="4"/>
                      <a:pt x="23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7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6" y="34"/>
                      <a:pt x="36" y="32"/>
                      <a:pt x="46" y="30"/>
                    </a:cubicBezTo>
                    <a:cubicBezTo>
                      <a:pt x="54" y="28"/>
                      <a:pt x="59" y="20"/>
                      <a:pt x="57" y="12"/>
                    </a:cubicBezTo>
                    <a:cubicBezTo>
                      <a:pt x="55" y="5"/>
                      <a:pt x="47" y="0"/>
                      <a:pt x="40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7" name="Freeform 45"/>
              <p:cNvSpPr>
                <a:spLocks/>
              </p:cNvSpPr>
              <p:nvPr/>
            </p:nvSpPr>
            <p:spPr bwMode="auto">
              <a:xfrm>
                <a:off x="6015038" y="2127250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8" name="Freeform 46"/>
              <p:cNvSpPr>
                <a:spLocks/>
              </p:cNvSpPr>
              <p:nvPr/>
            </p:nvSpPr>
            <p:spPr bwMode="auto">
              <a:xfrm>
                <a:off x="6015038" y="2205038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59" name="Freeform 47"/>
              <p:cNvSpPr>
                <a:spLocks/>
              </p:cNvSpPr>
              <p:nvPr/>
            </p:nvSpPr>
            <p:spPr bwMode="auto">
              <a:xfrm>
                <a:off x="5565776" y="1992313"/>
                <a:ext cx="52388" cy="39688"/>
              </a:xfrm>
              <a:custGeom>
                <a:avLst/>
                <a:gdLst>
                  <a:gd name="T0" fmla="*/ 47 w 58"/>
                  <a:gd name="T1" fmla="*/ 29 h 43"/>
                  <a:gd name="T2" fmla="*/ 55 w 58"/>
                  <a:gd name="T3" fmla="*/ 11 h 43"/>
                  <a:gd name="T4" fmla="*/ 36 w 58"/>
                  <a:gd name="T5" fmla="*/ 2 h 43"/>
                  <a:gd name="T6" fmla="*/ 8 w 58"/>
                  <a:gd name="T7" fmla="*/ 17 h 43"/>
                  <a:gd name="T8" fmla="*/ 4 w 58"/>
                  <a:gd name="T9" fmla="*/ 37 h 43"/>
                  <a:gd name="T10" fmla="*/ 16 w 58"/>
                  <a:gd name="T11" fmla="*/ 43 h 43"/>
                  <a:gd name="T12" fmla="*/ 24 w 58"/>
                  <a:gd name="T13" fmla="*/ 41 h 43"/>
                  <a:gd name="T14" fmla="*/ 47 w 58"/>
                  <a:gd name="T1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47" y="29"/>
                    </a:moveTo>
                    <a:cubicBezTo>
                      <a:pt x="54" y="27"/>
                      <a:pt x="58" y="18"/>
                      <a:pt x="55" y="11"/>
                    </a:cubicBezTo>
                    <a:cubicBezTo>
                      <a:pt x="52" y="3"/>
                      <a:pt x="44" y="0"/>
                      <a:pt x="36" y="2"/>
                    </a:cubicBezTo>
                    <a:cubicBezTo>
                      <a:pt x="27" y="6"/>
                      <a:pt x="17" y="11"/>
                      <a:pt x="8" y="17"/>
                    </a:cubicBezTo>
                    <a:cubicBezTo>
                      <a:pt x="1" y="21"/>
                      <a:pt x="0" y="30"/>
                      <a:pt x="4" y="37"/>
                    </a:cubicBezTo>
                    <a:cubicBezTo>
                      <a:pt x="7" y="41"/>
                      <a:pt x="11" y="43"/>
                      <a:pt x="16" y="43"/>
                    </a:cubicBezTo>
                    <a:cubicBezTo>
                      <a:pt x="19" y="43"/>
                      <a:pt x="21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0" name="Freeform 48"/>
              <p:cNvSpPr>
                <a:spLocks/>
              </p:cNvSpPr>
              <p:nvPr/>
            </p:nvSpPr>
            <p:spPr bwMode="auto">
              <a:xfrm>
                <a:off x="6010276" y="2360613"/>
                <a:ext cx="30163" cy="52388"/>
              </a:xfrm>
              <a:custGeom>
                <a:avLst/>
                <a:gdLst>
                  <a:gd name="T0" fmla="*/ 19 w 33"/>
                  <a:gd name="T1" fmla="*/ 0 h 58"/>
                  <a:gd name="T2" fmla="*/ 4 w 33"/>
                  <a:gd name="T3" fmla="*/ 15 h 58"/>
                  <a:gd name="T4" fmla="*/ 1 w 33"/>
                  <a:gd name="T5" fmla="*/ 40 h 58"/>
                  <a:gd name="T6" fmla="*/ 12 w 33"/>
                  <a:gd name="T7" fmla="*/ 58 h 58"/>
                  <a:gd name="T8" fmla="*/ 16 w 33"/>
                  <a:gd name="T9" fmla="*/ 58 h 58"/>
                  <a:gd name="T10" fmla="*/ 30 w 33"/>
                  <a:gd name="T11" fmla="*/ 47 h 58"/>
                  <a:gd name="T12" fmla="*/ 33 w 33"/>
                  <a:gd name="T13" fmla="*/ 15 h 58"/>
                  <a:gd name="T14" fmla="*/ 33 w 33"/>
                  <a:gd name="T15" fmla="*/ 14 h 58"/>
                  <a:gd name="T16" fmla="*/ 19 w 33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8">
                    <a:moveTo>
                      <a:pt x="19" y="0"/>
                    </a:moveTo>
                    <a:cubicBezTo>
                      <a:pt x="11" y="0"/>
                      <a:pt x="4" y="7"/>
                      <a:pt x="4" y="15"/>
                    </a:cubicBezTo>
                    <a:cubicBezTo>
                      <a:pt x="4" y="24"/>
                      <a:pt x="3" y="32"/>
                      <a:pt x="1" y="40"/>
                    </a:cubicBezTo>
                    <a:cubicBezTo>
                      <a:pt x="0" y="48"/>
                      <a:pt x="5" y="56"/>
                      <a:pt x="12" y="58"/>
                    </a:cubicBezTo>
                    <a:cubicBezTo>
                      <a:pt x="13" y="58"/>
                      <a:pt x="14" y="58"/>
                      <a:pt x="16" y="58"/>
                    </a:cubicBezTo>
                    <a:cubicBezTo>
                      <a:pt x="22" y="58"/>
                      <a:pt x="28" y="53"/>
                      <a:pt x="30" y="47"/>
                    </a:cubicBezTo>
                    <a:cubicBezTo>
                      <a:pt x="32" y="36"/>
                      <a:pt x="33" y="26"/>
                      <a:pt x="33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1" name="Freeform 49"/>
              <p:cNvSpPr>
                <a:spLocks/>
              </p:cNvSpPr>
              <p:nvPr/>
            </p:nvSpPr>
            <p:spPr bwMode="auto">
              <a:xfrm>
                <a:off x="6015038" y="2282825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2" name="Freeform 50"/>
              <p:cNvSpPr>
                <a:spLocks/>
              </p:cNvSpPr>
              <p:nvPr/>
            </p:nvSpPr>
            <p:spPr bwMode="auto">
              <a:xfrm>
                <a:off x="5970588" y="2432050"/>
                <a:ext cx="46038" cy="46038"/>
              </a:xfrm>
              <a:custGeom>
                <a:avLst/>
                <a:gdLst>
                  <a:gd name="T0" fmla="*/ 25 w 52"/>
                  <a:gd name="T1" fmla="*/ 7 h 51"/>
                  <a:gd name="T2" fmla="*/ 7 w 52"/>
                  <a:gd name="T3" fmla="*/ 25 h 51"/>
                  <a:gd name="T4" fmla="*/ 5 w 52"/>
                  <a:gd name="T5" fmla="*/ 45 h 51"/>
                  <a:gd name="T6" fmla="*/ 16 w 52"/>
                  <a:gd name="T7" fmla="*/ 51 h 51"/>
                  <a:gd name="T8" fmla="*/ 25 w 52"/>
                  <a:gd name="T9" fmla="*/ 47 h 51"/>
                  <a:gd name="T10" fmla="*/ 47 w 52"/>
                  <a:gd name="T11" fmla="*/ 25 h 51"/>
                  <a:gd name="T12" fmla="*/ 45 w 52"/>
                  <a:gd name="T13" fmla="*/ 5 h 51"/>
                  <a:gd name="T14" fmla="*/ 25 w 52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1">
                    <a:moveTo>
                      <a:pt x="25" y="7"/>
                    </a:moveTo>
                    <a:cubicBezTo>
                      <a:pt x="19" y="14"/>
                      <a:pt x="13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19" y="51"/>
                      <a:pt x="22" y="50"/>
                      <a:pt x="25" y="47"/>
                    </a:cubicBezTo>
                    <a:cubicBezTo>
                      <a:pt x="33" y="41"/>
                      <a:pt x="41" y="33"/>
                      <a:pt x="47" y="25"/>
                    </a:cubicBezTo>
                    <a:cubicBezTo>
                      <a:pt x="52" y="19"/>
                      <a:pt x="51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3" name="Freeform 51"/>
              <p:cNvSpPr>
                <a:spLocks/>
              </p:cNvSpPr>
              <p:nvPr/>
            </p:nvSpPr>
            <p:spPr bwMode="auto">
              <a:xfrm>
                <a:off x="5513388" y="2193925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4 h 58"/>
                  <a:gd name="T6" fmla="*/ 14 w 28"/>
                  <a:gd name="T7" fmla="*/ 0 h 58"/>
                  <a:gd name="T8" fmla="*/ 0 w 28"/>
                  <a:gd name="T9" fmla="*/ 14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4" name="Freeform 52"/>
              <p:cNvSpPr>
                <a:spLocks/>
              </p:cNvSpPr>
              <p:nvPr/>
            </p:nvSpPr>
            <p:spPr bwMode="auto">
              <a:xfrm>
                <a:off x="5718176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65" name="Freeform 53"/>
              <p:cNvSpPr>
                <a:spLocks/>
              </p:cNvSpPr>
              <p:nvPr/>
            </p:nvSpPr>
            <p:spPr bwMode="auto">
              <a:xfrm>
                <a:off x="5530851" y="2422525"/>
                <a:ext cx="44450" cy="47625"/>
              </a:xfrm>
              <a:custGeom>
                <a:avLst/>
                <a:gdLst>
                  <a:gd name="T0" fmla="*/ 28 w 50"/>
                  <a:gd name="T1" fmla="*/ 8 h 53"/>
                  <a:gd name="T2" fmla="*/ 8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4 w 50"/>
                  <a:gd name="T11" fmla="*/ 49 h 53"/>
                  <a:gd name="T12" fmla="*/ 44 w 50"/>
                  <a:gd name="T13" fmla="*/ 28 h 53"/>
                  <a:gd name="T14" fmla="*/ 28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8" y="8"/>
                    </a:moveTo>
                    <a:cubicBezTo>
                      <a:pt x="24" y="2"/>
                      <a:pt x="15" y="0"/>
                      <a:pt x="8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6" y="41"/>
                      <a:pt x="24" y="49"/>
                    </a:cubicBezTo>
                    <a:cubicBezTo>
                      <a:pt x="27" y="51"/>
                      <a:pt x="30" y="53"/>
                      <a:pt x="34" y="53"/>
                    </a:cubicBezTo>
                    <a:cubicBezTo>
                      <a:pt x="38" y="53"/>
                      <a:pt x="41" y="51"/>
                      <a:pt x="44" y="49"/>
                    </a:cubicBezTo>
                    <a:cubicBezTo>
                      <a:pt x="50" y="43"/>
                      <a:pt x="50" y="34"/>
                      <a:pt x="44" y="28"/>
                    </a:cubicBezTo>
                    <a:cubicBezTo>
                      <a:pt x="38" y="22"/>
                      <a:pt x="33" y="15"/>
                      <a:pt x="28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3" name="Freeform 54"/>
              <p:cNvSpPr>
                <a:spLocks/>
              </p:cNvSpPr>
              <p:nvPr/>
            </p:nvSpPr>
            <p:spPr bwMode="auto">
              <a:xfrm>
                <a:off x="5873751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2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5" name="Freeform 55"/>
              <p:cNvSpPr>
                <a:spLocks/>
              </p:cNvSpPr>
              <p:nvPr/>
            </p:nvSpPr>
            <p:spPr bwMode="auto">
              <a:xfrm>
                <a:off x="5946776" y="1997075"/>
                <a:ext cx="50800" cy="41275"/>
              </a:xfrm>
              <a:custGeom>
                <a:avLst/>
                <a:gdLst>
                  <a:gd name="T0" fmla="*/ 10 w 57"/>
                  <a:gd name="T1" fmla="*/ 30 h 47"/>
                  <a:gd name="T2" fmla="*/ 32 w 57"/>
                  <a:gd name="T3" fmla="*/ 43 h 47"/>
                  <a:gd name="T4" fmla="*/ 41 w 57"/>
                  <a:gd name="T5" fmla="*/ 47 h 47"/>
                  <a:gd name="T6" fmla="*/ 52 w 57"/>
                  <a:gd name="T7" fmla="*/ 41 h 47"/>
                  <a:gd name="T8" fmla="*/ 50 w 57"/>
                  <a:gd name="T9" fmla="*/ 21 h 47"/>
                  <a:gd name="T10" fmla="*/ 23 w 57"/>
                  <a:gd name="T11" fmla="*/ 4 h 47"/>
                  <a:gd name="T12" fmla="*/ 4 w 57"/>
                  <a:gd name="T13" fmla="*/ 11 h 47"/>
                  <a:gd name="T14" fmla="*/ 10 w 57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47">
                    <a:moveTo>
                      <a:pt x="10" y="30"/>
                    </a:moveTo>
                    <a:cubicBezTo>
                      <a:pt x="18" y="33"/>
                      <a:pt x="25" y="38"/>
                      <a:pt x="32" y="43"/>
                    </a:cubicBezTo>
                    <a:cubicBezTo>
                      <a:pt x="34" y="46"/>
                      <a:pt x="38" y="47"/>
                      <a:pt x="41" y="47"/>
                    </a:cubicBezTo>
                    <a:cubicBezTo>
                      <a:pt x="45" y="47"/>
                      <a:pt x="49" y="45"/>
                      <a:pt x="52" y="41"/>
                    </a:cubicBezTo>
                    <a:cubicBezTo>
                      <a:pt x="57" y="35"/>
                      <a:pt x="56" y="26"/>
                      <a:pt x="50" y="21"/>
                    </a:cubicBezTo>
                    <a:cubicBezTo>
                      <a:pt x="41" y="14"/>
                      <a:pt x="32" y="9"/>
                      <a:pt x="23" y="4"/>
                    </a:cubicBezTo>
                    <a:cubicBezTo>
                      <a:pt x="16" y="0"/>
                      <a:pt x="7" y="3"/>
                      <a:pt x="4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6" name="Freeform 56"/>
              <p:cNvSpPr>
                <a:spLocks/>
              </p:cNvSpPr>
              <p:nvPr/>
            </p:nvSpPr>
            <p:spPr bwMode="auto">
              <a:xfrm>
                <a:off x="5518151" y="2039938"/>
                <a:ext cx="41275" cy="52388"/>
              </a:xfrm>
              <a:custGeom>
                <a:avLst/>
                <a:gdLst>
                  <a:gd name="T0" fmla="*/ 11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2 w 45"/>
                  <a:gd name="T13" fmla="*/ 38 h 57"/>
                  <a:gd name="T14" fmla="*/ 11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1" y="56"/>
                    </a:moveTo>
                    <a:cubicBezTo>
                      <a:pt x="13" y="57"/>
                      <a:pt x="14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2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0" y="2"/>
                      <a:pt x="16" y="9"/>
                    </a:cubicBezTo>
                    <a:cubicBezTo>
                      <a:pt x="10" y="18"/>
                      <a:pt x="6" y="28"/>
                      <a:pt x="2" y="38"/>
                    </a:cubicBezTo>
                    <a:cubicBezTo>
                      <a:pt x="0" y="45"/>
                      <a:pt x="4" y="54"/>
                      <a:pt x="11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7" name="Freeform 57"/>
              <p:cNvSpPr>
                <a:spLocks/>
              </p:cNvSpPr>
              <p:nvPr/>
            </p:nvSpPr>
            <p:spPr bwMode="auto">
              <a:xfrm>
                <a:off x="5640388" y="1985963"/>
                <a:ext cx="52388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8" name="Freeform 58"/>
              <p:cNvSpPr>
                <a:spLocks/>
              </p:cNvSpPr>
              <p:nvPr/>
            </p:nvSpPr>
            <p:spPr bwMode="auto">
              <a:xfrm>
                <a:off x="5513388" y="2271713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5 h 58"/>
                  <a:gd name="T6" fmla="*/ 14 w 28"/>
                  <a:gd name="T7" fmla="*/ 0 h 58"/>
                  <a:gd name="T8" fmla="*/ 0 w 28"/>
                  <a:gd name="T9" fmla="*/ 15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89" name="Freeform 59"/>
              <p:cNvSpPr>
                <a:spLocks/>
              </p:cNvSpPr>
              <p:nvPr/>
            </p:nvSpPr>
            <p:spPr bwMode="auto">
              <a:xfrm>
                <a:off x="5513388" y="2349500"/>
                <a:ext cx="26988" cy="52388"/>
              </a:xfrm>
              <a:custGeom>
                <a:avLst/>
                <a:gdLst>
                  <a:gd name="T0" fmla="*/ 29 w 30"/>
                  <a:gd name="T1" fmla="*/ 42 h 58"/>
                  <a:gd name="T2" fmla="*/ 28 w 30"/>
                  <a:gd name="T3" fmla="*/ 28 h 58"/>
                  <a:gd name="T4" fmla="*/ 28 w 30"/>
                  <a:gd name="T5" fmla="*/ 15 h 58"/>
                  <a:gd name="T6" fmla="*/ 14 w 30"/>
                  <a:gd name="T7" fmla="*/ 0 h 58"/>
                  <a:gd name="T8" fmla="*/ 0 w 30"/>
                  <a:gd name="T9" fmla="*/ 15 h 58"/>
                  <a:gd name="T10" fmla="*/ 0 w 30"/>
                  <a:gd name="T11" fmla="*/ 28 h 58"/>
                  <a:gd name="T12" fmla="*/ 1 w 30"/>
                  <a:gd name="T13" fmla="*/ 45 h 58"/>
                  <a:gd name="T14" fmla="*/ 15 w 30"/>
                  <a:gd name="T15" fmla="*/ 58 h 58"/>
                  <a:gd name="T16" fmla="*/ 17 w 30"/>
                  <a:gd name="T17" fmla="*/ 58 h 58"/>
                  <a:gd name="T18" fmla="*/ 29 w 30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58">
                    <a:moveTo>
                      <a:pt x="29" y="42"/>
                    </a:moveTo>
                    <a:cubicBezTo>
                      <a:pt x="29" y="37"/>
                      <a:pt x="28" y="33"/>
                      <a:pt x="28" y="28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5" y="58"/>
                      <a:pt x="16" y="58"/>
                      <a:pt x="17" y="58"/>
                    </a:cubicBezTo>
                    <a:cubicBezTo>
                      <a:pt x="25" y="57"/>
                      <a:pt x="30" y="50"/>
                      <a:pt x="29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90" name="Freeform 60"/>
              <p:cNvSpPr>
                <a:spLocks/>
              </p:cNvSpPr>
              <p:nvPr/>
            </p:nvSpPr>
            <p:spPr bwMode="auto">
              <a:xfrm>
                <a:off x="6000751" y="2051050"/>
                <a:ext cx="38100" cy="52388"/>
              </a:xfrm>
              <a:custGeom>
                <a:avLst/>
                <a:gdLst>
                  <a:gd name="T0" fmla="*/ 12 w 42"/>
                  <a:gd name="T1" fmla="*/ 47 h 58"/>
                  <a:gd name="T2" fmla="*/ 26 w 42"/>
                  <a:gd name="T3" fmla="*/ 58 h 58"/>
                  <a:gd name="T4" fmla="*/ 29 w 42"/>
                  <a:gd name="T5" fmla="*/ 57 h 58"/>
                  <a:gd name="T6" fmla="*/ 40 w 42"/>
                  <a:gd name="T7" fmla="*/ 40 h 58"/>
                  <a:gd name="T8" fmla="*/ 29 w 42"/>
                  <a:gd name="T9" fmla="*/ 10 h 58"/>
                  <a:gd name="T10" fmla="*/ 10 w 42"/>
                  <a:gd name="T11" fmla="*/ 4 h 58"/>
                  <a:gd name="T12" fmla="*/ 4 w 42"/>
                  <a:gd name="T13" fmla="*/ 23 h 58"/>
                  <a:gd name="T14" fmla="*/ 12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2" y="47"/>
                    </a:moveTo>
                    <a:cubicBezTo>
                      <a:pt x="14" y="53"/>
                      <a:pt x="20" y="58"/>
                      <a:pt x="26" y="58"/>
                    </a:cubicBezTo>
                    <a:cubicBezTo>
                      <a:pt x="27" y="58"/>
                      <a:pt x="28" y="58"/>
                      <a:pt x="29" y="57"/>
                    </a:cubicBezTo>
                    <a:cubicBezTo>
                      <a:pt x="37" y="56"/>
                      <a:pt x="42" y="48"/>
                      <a:pt x="40" y="40"/>
                    </a:cubicBezTo>
                    <a:cubicBezTo>
                      <a:pt x="38" y="30"/>
                      <a:pt x="34" y="20"/>
                      <a:pt x="29" y="10"/>
                    </a:cubicBezTo>
                    <a:cubicBezTo>
                      <a:pt x="26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7" y="31"/>
                      <a:pt x="10" y="39"/>
                      <a:pt x="12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91" name="Freeform 61"/>
              <p:cNvSpPr>
                <a:spLocks/>
              </p:cNvSpPr>
              <p:nvPr/>
            </p:nvSpPr>
            <p:spPr bwMode="auto">
              <a:xfrm>
                <a:off x="5513388" y="2117725"/>
                <a:ext cx="25400" cy="50800"/>
              </a:xfrm>
              <a:custGeom>
                <a:avLst/>
                <a:gdLst>
                  <a:gd name="T0" fmla="*/ 14 w 28"/>
                  <a:gd name="T1" fmla="*/ 57 h 57"/>
                  <a:gd name="T2" fmla="*/ 28 w 28"/>
                  <a:gd name="T3" fmla="*/ 43 h 57"/>
                  <a:gd name="T4" fmla="*/ 28 w 28"/>
                  <a:gd name="T5" fmla="*/ 14 h 57"/>
                  <a:gd name="T6" fmla="*/ 14 w 28"/>
                  <a:gd name="T7" fmla="*/ 0 h 57"/>
                  <a:gd name="T8" fmla="*/ 0 w 28"/>
                  <a:gd name="T9" fmla="*/ 14 h 57"/>
                  <a:gd name="T10" fmla="*/ 0 w 28"/>
                  <a:gd name="T11" fmla="*/ 43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cubicBezTo>
                      <a:pt x="22" y="57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92" name="Freeform 62"/>
              <p:cNvSpPr>
                <a:spLocks/>
              </p:cNvSpPr>
              <p:nvPr/>
            </p:nvSpPr>
            <p:spPr bwMode="auto">
              <a:xfrm>
                <a:off x="5581651" y="2058988"/>
                <a:ext cx="390525" cy="374650"/>
              </a:xfrm>
              <a:custGeom>
                <a:avLst/>
                <a:gdLst>
                  <a:gd name="T0" fmla="*/ 433 w 433"/>
                  <a:gd name="T1" fmla="*/ 146 h 416"/>
                  <a:gd name="T2" fmla="*/ 410 w 433"/>
                  <a:gd name="T3" fmla="*/ 123 h 416"/>
                  <a:gd name="T4" fmla="*/ 361 w 433"/>
                  <a:gd name="T5" fmla="*/ 123 h 416"/>
                  <a:gd name="T6" fmla="*/ 338 w 433"/>
                  <a:gd name="T7" fmla="*/ 146 h 416"/>
                  <a:gd name="T8" fmla="*/ 338 w 433"/>
                  <a:gd name="T9" fmla="*/ 168 h 416"/>
                  <a:gd name="T10" fmla="*/ 259 w 433"/>
                  <a:gd name="T11" fmla="*/ 194 h 416"/>
                  <a:gd name="T12" fmla="*/ 231 w 433"/>
                  <a:gd name="T13" fmla="*/ 174 h 416"/>
                  <a:gd name="T14" fmla="*/ 231 w 433"/>
                  <a:gd name="T15" fmla="*/ 93 h 416"/>
                  <a:gd name="T16" fmla="*/ 241 w 433"/>
                  <a:gd name="T17" fmla="*/ 93 h 416"/>
                  <a:gd name="T18" fmla="*/ 264 w 433"/>
                  <a:gd name="T19" fmla="*/ 70 h 416"/>
                  <a:gd name="T20" fmla="*/ 264 w 433"/>
                  <a:gd name="T21" fmla="*/ 23 h 416"/>
                  <a:gd name="T22" fmla="*/ 241 w 433"/>
                  <a:gd name="T23" fmla="*/ 0 h 416"/>
                  <a:gd name="T24" fmla="*/ 192 w 433"/>
                  <a:gd name="T25" fmla="*/ 0 h 416"/>
                  <a:gd name="T26" fmla="*/ 169 w 433"/>
                  <a:gd name="T27" fmla="*/ 23 h 416"/>
                  <a:gd name="T28" fmla="*/ 169 w 433"/>
                  <a:gd name="T29" fmla="*/ 70 h 416"/>
                  <a:gd name="T30" fmla="*/ 192 w 433"/>
                  <a:gd name="T31" fmla="*/ 93 h 416"/>
                  <a:gd name="T32" fmla="*/ 202 w 433"/>
                  <a:gd name="T33" fmla="*/ 93 h 416"/>
                  <a:gd name="T34" fmla="*/ 202 w 433"/>
                  <a:gd name="T35" fmla="*/ 174 h 416"/>
                  <a:gd name="T36" fmla="*/ 174 w 433"/>
                  <a:gd name="T37" fmla="*/ 194 h 416"/>
                  <a:gd name="T38" fmla="*/ 94 w 433"/>
                  <a:gd name="T39" fmla="*/ 168 h 416"/>
                  <a:gd name="T40" fmla="*/ 94 w 433"/>
                  <a:gd name="T41" fmla="*/ 142 h 416"/>
                  <a:gd name="T42" fmla="*/ 71 w 433"/>
                  <a:gd name="T43" fmla="*/ 118 h 416"/>
                  <a:gd name="T44" fmla="*/ 23 w 433"/>
                  <a:gd name="T45" fmla="*/ 118 h 416"/>
                  <a:gd name="T46" fmla="*/ 0 w 433"/>
                  <a:gd name="T47" fmla="*/ 142 h 416"/>
                  <a:gd name="T48" fmla="*/ 0 w 433"/>
                  <a:gd name="T49" fmla="*/ 188 h 416"/>
                  <a:gd name="T50" fmla="*/ 23 w 433"/>
                  <a:gd name="T51" fmla="*/ 212 h 416"/>
                  <a:gd name="T52" fmla="*/ 71 w 433"/>
                  <a:gd name="T53" fmla="*/ 212 h 416"/>
                  <a:gd name="T54" fmla="*/ 93 w 433"/>
                  <a:gd name="T55" fmla="*/ 197 h 416"/>
                  <a:gd name="T56" fmla="*/ 165 w 433"/>
                  <a:gd name="T57" fmla="*/ 221 h 416"/>
                  <a:gd name="T58" fmla="*/ 165 w 433"/>
                  <a:gd name="T59" fmla="*/ 224 h 416"/>
                  <a:gd name="T60" fmla="*/ 175 w 433"/>
                  <a:gd name="T61" fmla="*/ 255 h 416"/>
                  <a:gd name="T62" fmla="*/ 129 w 433"/>
                  <a:gd name="T63" fmla="*/ 319 h 416"/>
                  <a:gd name="T64" fmla="*/ 84 w 433"/>
                  <a:gd name="T65" fmla="*/ 319 h 416"/>
                  <a:gd name="T66" fmla="*/ 60 w 433"/>
                  <a:gd name="T67" fmla="*/ 342 h 416"/>
                  <a:gd name="T68" fmla="*/ 60 w 433"/>
                  <a:gd name="T69" fmla="*/ 389 h 416"/>
                  <a:gd name="T70" fmla="*/ 84 w 433"/>
                  <a:gd name="T71" fmla="*/ 412 h 416"/>
                  <a:gd name="T72" fmla="*/ 132 w 433"/>
                  <a:gd name="T73" fmla="*/ 412 h 416"/>
                  <a:gd name="T74" fmla="*/ 155 w 433"/>
                  <a:gd name="T75" fmla="*/ 389 h 416"/>
                  <a:gd name="T76" fmla="*/ 155 w 433"/>
                  <a:gd name="T77" fmla="*/ 342 h 416"/>
                  <a:gd name="T78" fmla="*/ 153 w 433"/>
                  <a:gd name="T79" fmla="*/ 334 h 416"/>
                  <a:gd name="T80" fmla="*/ 198 w 433"/>
                  <a:gd name="T81" fmla="*/ 272 h 416"/>
                  <a:gd name="T82" fmla="*/ 216 w 433"/>
                  <a:gd name="T83" fmla="*/ 276 h 416"/>
                  <a:gd name="T84" fmla="*/ 235 w 433"/>
                  <a:gd name="T85" fmla="*/ 272 h 416"/>
                  <a:gd name="T86" fmla="*/ 279 w 433"/>
                  <a:gd name="T87" fmla="*/ 333 h 416"/>
                  <a:gd name="T88" fmla="*/ 275 w 433"/>
                  <a:gd name="T89" fmla="*/ 346 h 416"/>
                  <a:gd name="T90" fmla="*/ 275 w 433"/>
                  <a:gd name="T91" fmla="*/ 392 h 416"/>
                  <a:gd name="T92" fmla="*/ 298 w 433"/>
                  <a:gd name="T93" fmla="*/ 416 h 416"/>
                  <a:gd name="T94" fmla="*/ 347 w 433"/>
                  <a:gd name="T95" fmla="*/ 416 h 416"/>
                  <a:gd name="T96" fmla="*/ 370 w 433"/>
                  <a:gd name="T97" fmla="*/ 392 h 416"/>
                  <a:gd name="T98" fmla="*/ 370 w 433"/>
                  <a:gd name="T99" fmla="*/ 346 h 416"/>
                  <a:gd name="T100" fmla="*/ 347 w 433"/>
                  <a:gd name="T101" fmla="*/ 322 h 416"/>
                  <a:gd name="T102" fmla="*/ 307 w 433"/>
                  <a:gd name="T103" fmla="*/ 322 h 416"/>
                  <a:gd name="T104" fmla="*/ 258 w 433"/>
                  <a:gd name="T105" fmla="*/ 255 h 416"/>
                  <a:gd name="T106" fmla="*/ 268 w 433"/>
                  <a:gd name="T107" fmla="*/ 224 h 416"/>
                  <a:gd name="T108" fmla="*/ 268 w 433"/>
                  <a:gd name="T109" fmla="*/ 221 h 416"/>
                  <a:gd name="T110" fmla="*/ 339 w 433"/>
                  <a:gd name="T111" fmla="*/ 198 h 416"/>
                  <a:gd name="T112" fmla="*/ 361 w 433"/>
                  <a:gd name="T113" fmla="*/ 216 h 416"/>
                  <a:gd name="T114" fmla="*/ 410 w 433"/>
                  <a:gd name="T115" fmla="*/ 216 h 416"/>
                  <a:gd name="T116" fmla="*/ 433 w 433"/>
                  <a:gd name="T117" fmla="*/ 193 h 416"/>
                  <a:gd name="T118" fmla="*/ 433 w 433"/>
                  <a:gd name="T119" fmla="*/ 14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3" h="416">
                    <a:moveTo>
                      <a:pt x="433" y="146"/>
                    </a:moveTo>
                    <a:cubicBezTo>
                      <a:pt x="433" y="133"/>
                      <a:pt x="422" y="123"/>
                      <a:pt x="410" y="123"/>
                    </a:cubicBezTo>
                    <a:cubicBezTo>
                      <a:pt x="361" y="123"/>
                      <a:pt x="361" y="123"/>
                      <a:pt x="361" y="123"/>
                    </a:cubicBezTo>
                    <a:cubicBezTo>
                      <a:pt x="349" y="123"/>
                      <a:pt x="338" y="133"/>
                      <a:pt x="338" y="146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259" y="194"/>
                      <a:pt x="259" y="194"/>
                      <a:pt x="259" y="194"/>
                    </a:cubicBezTo>
                    <a:cubicBezTo>
                      <a:pt x="252" y="184"/>
                      <a:pt x="242" y="177"/>
                      <a:pt x="231" y="174"/>
                    </a:cubicBezTo>
                    <a:cubicBezTo>
                      <a:pt x="231" y="93"/>
                      <a:pt x="231" y="93"/>
                      <a:pt x="231" y="93"/>
                    </a:cubicBezTo>
                    <a:cubicBezTo>
                      <a:pt x="241" y="93"/>
                      <a:pt x="241" y="93"/>
                      <a:pt x="241" y="93"/>
                    </a:cubicBezTo>
                    <a:cubicBezTo>
                      <a:pt x="253" y="93"/>
                      <a:pt x="264" y="83"/>
                      <a:pt x="264" y="70"/>
                    </a:cubicBezTo>
                    <a:cubicBezTo>
                      <a:pt x="264" y="23"/>
                      <a:pt x="264" y="23"/>
                      <a:pt x="264" y="23"/>
                    </a:cubicBezTo>
                    <a:cubicBezTo>
                      <a:pt x="264" y="10"/>
                      <a:pt x="253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0" y="0"/>
                      <a:pt x="169" y="10"/>
                      <a:pt x="169" y="23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9" y="83"/>
                      <a:pt x="180" y="93"/>
                      <a:pt x="192" y="93"/>
                    </a:cubicBezTo>
                    <a:cubicBezTo>
                      <a:pt x="202" y="93"/>
                      <a:pt x="202" y="93"/>
                      <a:pt x="202" y="93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91" y="177"/>
                      <a:pt x="181" y="184"/>
                      <a:pt x="174" y="194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29"/>
                      <a:pt x="84" y="118"/>
                      <a:pt x="71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10" y="118"/>
                      <a:pt x="0" y="129"/>
                      <a:pt x="0" y="142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10" y="212"/>
                      <a:pt x="23" y="212"/>
                    </a:cubicBezTo>
                    <a:cubicBezTo>
                      <a:pt x="71" y="212"/>
                      <a:pt x="71" y="212"/>
                      <a:pt x="71" y="212"/>
                    </a:cubicBezTo>
                    <a:cubicBezTo>
                      <a:pt x="81" y="212"/>
                      <a:pt x="89" y="206"/>
                      <a:pt x="93" y="197"/>
                    </a:cubicBezTo>
                    <a:cubicBezTo>
                      <a:pt x="165" y="221"/>
                      <a:pt x="165" y="221"/>
                      <a:pt x="165" y="221"/>
                    </a:cubicBezTo>
                    <a:cubicBezTo>
                      <a:pt x="165" y="222"/>
                      <a:pt x="165" y="223"/>
                      <a:pt x="165" y="224"/>
                    </a:cubicBezTo>
                    <a:cubicBezTo>
                      <a:pt x="165" y="235"/>
                      <a:pt x="169" y="246"/>
                      <a:pt x="175" y="255"/>
                    </a:cubicBezTo>
                    <a:cubicBezTo>
                      <a:pt x="129" y="319"/>
                      <a:pt x="129" y="319"/>
                      <a:pt x="129" y="319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71" y="319"/>
                      <a:pt x="60" y="329"/>
                      <a:pt x="60" y="342"/>
                    </a:cubicBezTo>
                    <a:cubicBezTo>
                      <a:pt x="60" y="389"/>
                      <a:pt x="60" y="389"/>
                      <a:pt x="60" y="389"/>
                    </a:cubicBezTo>
                    <a:cubicBezTo>
                      <a:pt x="60" y="401"/>
                      <a:pt x="71" y="412"/>
                      <a:pt x="84" y="412"/>
                    </a:cubicBezTo>
                    <a:cubicBezTo>
                      <a:pt x="132" y="412"/>
                      <a:pt x="132" y="412"/>
                      <a:pt x="132" y="412"/>
                    </a:cubicBezTo>
                    <a:cubicBezTo>
                      <a:pt x="145" y="412"/>
                      <a:pt x="155" y="401"/>
                      <a:pt x="155" y="389"/>
                    </a:cubicBezTo>
                    <a:cubicBezTo>
                      <a:pt x="155" y="342"/>
                      <a:pt x="155" y="342"/>
                      <a:pt x="155" y="342"/>
                    </a:cubicBezTo>
                    <a:cubicBezTo>
                      <a:pt x="155" y="339"/>
                      <a:pt x="154" y="336"/>
                      <a:pt x="153" y="334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204" y="274"/>
                      <a:pt x="210" y="276"/>
                      <a:pt x="216" y="276"/>
                    </a:cubicBezTo>
                    <a:cubicBezTo>
                      <a:pt x="223" y="276"/>
                      <a:pt x="229" y="274"/>
                      <a:pt x="235" y="272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7" y="337"/>
                      <a:pt x="275" y="341"/>
                      <a:pt x="275" y="346"/>
                    </a:cubicBezTo>
                    <a:cubicBezTo>
                      <a:pt x="275" y="392"/>
                      <a:pt x="275" y="392"/>
                      <a:pt x="275" y="392"/>
                    </a:cubicBezTo>
                    <a:cubicBezTo>
                      <a:pt x="275" y="405"/>
                      <a:pt x="285" y="416"/>
                      <a:pt x="298" y="416"/>
                    </a:cubicBezTo>
                    <a:cubicBezTo>
                      <a:pt x="347" y="416"/>
                      <a:pt x="347" y="416"/>
                      <a:pt x="347" y="416"/>
                    </a:cubicBezTo>
                    <a:cubicBezTo>
                      <a:pt x="359" y="416"/>
                      <a:pt x="370" y="405"/>
                      <a:pt x="370" y="392"/>
                    </a:cubicBezTo>
                    <a:cubicBezTo>
                      <a:pt x="370" y="346"/>
                      <a:pt x="370" y="346"/>
                      <a:pt x="370" y="346"/>
                    </a:cubicBezTo>
                    <a:cubicBezTo>
                      <a:pt x="370" y="333"/>
                      <a:pt x="359" y="322"/>
                      <a:pt x="347" y="322"/>
                    </a:cubicBezTo>
                    <a:cubicBezTo>
                      <a:pt x="307" y="322"/>
                      <a:pt x="307" y="322"/>
                      <a:pt x="307" y="322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64" y="246"/>
                      <a:pt x="268" y="235"/>
                      <a:pt x="268" y="224"/>
                    </a:cubicBezTo>
                    <a:cubicBezTo>
                      <a:pt x="268" y="223"/>
                      <a:pt x="268" y="222"/>
                      <a:pt x="268" y="221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42" y="208"/>
                      <a:pt x="350" y="216"/>
                      <a:pt x="361" y="216"/>
                    </a:cubicBezTo>
                    <a:cubicBezTo>
                      <a:pt x="410" y="216"/>
                      <a:pt x="410" y="216"/>
                      <a:pt x="410" y="216"/>
                    </a:cubicBezTo>
                    <a:cubicBezTo>
                      <a:pt x="422" y="216"/>
                      <a:pt x="433" y="206"/>
                      <a:pt x="433" y="193"/>
                    </a:cubicBezTo>
                    <a:lnTo>
                      <a:pt x="433" y="14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6735884" y="2498134"/>
              <a:ext cx="831973" cy="23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mgmt VLAN</a:t>
              </a:r>
            </a:p>
          </p:txBody>
        </p:sp>
      </p:grpSp>
      <p:cxnSp>
        <p:nvCxnSpPr>
          <p:cNvPr id="270" name="Straight Connector 269"/>
          <p:cNvCxnSpPr>
            <a:stCxn id="130" idx="2"/>
            <a:endCxn id="127" idx="0"/>
          </p:cNvCxnSpPr>
          <p:nvPr/>
        </p:nvCxnSpPr>
        <p:spPr>
          <a:xfrm>
            <a:off x="5649442" y="2608582"/>
            <a:ext cx="0" cy="16601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94" idx="0"/>
            <a:endCxn id="310" idx="0"/>
          </p:cNvCxnSpPr>
          <p:nvPr/>
        </p:nvCxnSpPr>
        <p:spPr>
          <a:xfrm>
            <a:off x="4482551" y="4069992"/>
            <a:ext cx="0" cy="1257993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93" idx="1"/>
            <a:endCxn id="92" idx="0"/>
          </p:cNvCxnSpPr>
          <p:nvPr/>
        </p:nvCxnSpPr>
        <p:spPr>
          <a:xfrm flipH="1" flipV="1">
            <a:off x="3519945" y="3794783"/>
            <a:ext cx="694172" cy="313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93" idx="3"/>
          </p:cNvCxnSpPr>
          <p:nvPr/>
        </p:nvCxnSpPr>
        <p:spPr>
          <a:xfrm>
            <a:off x="4750985" y="3797914"/>
            <a:ext cx="632748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2832157" y="5636926"/>
            <a:ext cx="1279538" cy="253916"/>
            <a:chOff x="3612478" y="6086844"/>
            <a:chExt cx="1279538" cy="2539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612478" y="6142419"/>
              <a:ext cx="1279538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25740" y="6086844"/>
              <a:ext cx="4863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L2/L3</a:t>
              </a:r>
              <a:endParaRPr lang="en-US" sz="105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88777" y="5017573"/>
            <a:ext cx="1202911" cy="1468174"/>
            <a:chOff x="5876129" y="4121552"/>
            <a:chExt cx="995462" cy="1214980"/>
          </a:xfrm>
        </p:grpSpPr>
        <p:sp>
          <p:nvSpPr>
            <p:cNvPr id="120" name="Freeform 57"/>
            <p:cNvSpPr>
              <a:spLocks noEditPoints="1"/>
            </p:cNvSpPr>
            <p:nvPr/>
          </p:nvSpPr>
          <p:spPr bwMode="auto">
            <a:xfrm>
              <a:off x="5876129" y="4121552"/>
              <a:ext cx="995462" cy="999111"/>
            </a:xfrm>
            <a:custGeom>
              <a:avLst/>
              <a:gdLst>
                <a:gd name="T0" fmla="*/ 0 w 520"/>
                <a:gd name="T1" fmla="*/ 260 h 520"/>
                <a:gd name="T2" fmla="*/ 520 w 520"/>
                <a:gd name="T3" fmla="*/ 260 h 520"/>
                <a:gd name="T4" fmla="*/ 398 w 520"/>
                <a:gd name="T5" fmla="*/ 85 h 520"/>
                <a:gd name="T6" fmla="*/ 433 w 520"/>
                <a:gd name="T7" fmla="*/ 119 h 520"/>
                <a:gd name="T8" fmla="*/ 476 w 520"/>
                <a:gd name="T9" fmla="*/ 226 h 520"/>
                <a:gd name="T10" fmla="*/ 465 w 520"/>
                <a:gd name="T11" fmla="*/ 194 h 520"/>
                <a:gd name="T12" fmla="*/ 443 w 520"/>
                <a:gd name="T13" fmla="*/ 182 h 520"/>
                <a:gd name="T14" fmla="*/ 413 w 520"/>
                <a:gd name="T15" fmla="*/ 153 h 520"/>
                <a:gd name="T16" fmla="*/ 373 w 520"/>
                <a:gd name="T17" fmla="*/ 158 h 520"/>
                <a:gd name="T18" fmla="*/ 387 w 520"/>
                <a:gd name="T19" fmla="*/ 123 h 520"/>
                <a:gd name="T20" fmla="*/ 399 w 520"/>
                <a:gd name="T21" fmla="*/ 92 h 520"/>
                <a:gd name="T22" fmla="*/ 369 w 520"/>
                <a:gd name="T23" fmla="*/ 75 h 520"/>
                <a:gd name="T24" fmla="*/ 383 w 520"/>
                <a:gd name="T25" fmla="*/ 107 h 520"/>
                <a:gd name="T26" fmla="*/ 362 w 520"/>
                <a:gd name="T27" fmla="*/ 99 h 520"/>
                <a:gd name="T28" fmla="*/ 326 w 520"/>
                <a:gd name="T29" fmla="*/ 91 h 520"/>
                <a:gd name="T30" fmla="*/ 270 w 520"/>
                <a:gd name="T31" fmla="*/ 78 h 520"/>
                <a:gd name="T32" fmla="*/ 241 w 520"/>
                <a:gd name="T33" fmla="*/ 126 h 520"/>
                <a:gd name="T34" fmla="*/ 291 w 520"/>
                <a:gd name="T35" fmla="*/ 95 h 520"/>
                <a:gd name="T36" fmla="*/ 322 w 520"/>
                <a:gd name="T37" fmla="*/ 177 h 520"/>
                <a:gd name="T38" fmla="*/ 293 w 520"/>
                <a:gd name="T39" fmla="*/ 158 h 520"/>
                <a:gd name="T40" fmla="*/ 252 w 520"/>
                <a:gd name="T41" fmla="*/ 184 h 520"/>
                <a:gd name="T42" fmla="*/ 184 w 520"/>
                <a:gd name="T43" fmla="*/ 236 h 520"/>
                <a:gd name="T44" fmla="*/ 170 w 520"/>
                <a:gd name="T45" fmla="*/ 239 h 520"/>
                <a:gd name="T46" fmla="*/ 122 w 520"/>
                <a:gd name="T47" fmla="*/ 266 h 520"/>
                <a:gd name="T48" fmla="*/ 141 w 520"/>
                <a:gd name="T49" fmla="*/ 290 h 520"/>
                <a:gd name="T50" fmla="*/ 152 w 520"/>
                <a:gd name="T51" fmla="*/ 326 h 520"/>
                <a:gd name="T52" fmla="*/ 259 w 520"/>
                <a:gd name="T53" fmla="*/ 359 h 520"/>
                <a:gd name="T54" fmla="*/ 238 w 520"/>
                <a:gd name="T55" fmla="*/ 426 h 520"/>
                <a:gd name="T56" fmla="*/ 234 w 520"/>
                <a:gd name="T57" fmla="*/ 485 h 520"/>
                <a:gd name="T58" fmla="*/ 187 w 520"/>
                <a:gd name="T59" fmla="*/ 484 h 520"/>
                <a:gd name="T60" fmla="*/ 105 w 520"/>
                <a:gd name="T61" fmla="*/ 409 h 520"/>
                <a:gd name="T62" fmla="*/ 101 w 520"/>
                <a:gd name="T63" fmla="*/ 342 h 520"/>
                <a:gd name="T64" fmla="*/ 128 w 520"/>
                <a:gd name="T65" fmla="*/ 302 h 520"/>
                <a:gd name="T66" fmla="*/ 89 w 520"/>
                <a:gd name="T67" fmla="*/ 209 h 520"/>
                <a:gd name="T68" fmla="*/ 74 w 520"/>
                <a:gd name="T69" fmla="*/ 244 h 520"/>
                <a:gd name="T70" fmla="*/ 93 w 520"/>
                <a:gd name="T71" fmla="*/ 150 h 520"/>
                <a:gd name="T72" fmla="*/ 106 w 520"/>
                <a:gd name="T73" fmla="*/ 93 h 520"/>
                <a:gd name="T74" fmla="*/ 217 w 520"/>
                <a:gd name="T75" fmla="*/ 55 h 520"/>
                <a:gd name="T76" fmla="*/ 242 w 520"/>
                <a:gd name="T77" fmla="*/ 55 h 520"/>
                <a:gd name="T78" fmla="*/ 294 w 520"/>
                <a:gd name="T79" fmla="*/ 51 h 520"/>
                <a:gd name="T80" fmla="*/ 421 w 520"/>
                <a:gd name="T81" fmla="*/ 424 h 520"/>
                <a:gd name="T82" fmla="*/ 423 w 520"/>
                <a:gd name="T83" fmla="*/ 400 h 520"/>
                <a:gd name="T84" fmla="*/ 402 w 520"/>
                <a:gd name="T85" fmla="*/ 325 h 520"/>
                <a:gd name="T86" fmla="*/ 348 w 520"/>
                <a:gd name="T87" fmla="*/ 252 h 520"/>
                <a:gd name="T88" fmla="*/ 382 w 520"/>
                <a:gd name="T89" fmla="*/ 206 h 520"/>
                <a:gd name="T90" fmla="*/ 435 w 520"/>
                <a:gd name="T91" fmla="*/ 202 h 520"/>
                <a:gd name="T92" fmla="*/ 474 w 520"/>
                <a:gd name="T93" fmla="*/ 238 h 520"/>
                <a:gd name="T94" fmla="*/ 488 w 520"/>
                <a:gd name="T95" fmla="*/ 28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cubicBezTo>
                    <a:pt x="116" y="0"/>
                    <a:pt x="0" y="116"/>
                    <a:pt x="0" y="260"/>
                  </a:cubicBezTo>
                  <a:cubicBezTo>
                    <a:pt x="0" y="403"/>
                    <a:pt x="116" y="520"/>
                    <a:pt x="260" y="520"/>
                  </a:cubicBezTo>
                  <a:cubicBezTo>
                    <a:pt x="403" y="520"/>
                    <a:pt x="520" y="403"/>
                    <a:pt x="520" y="260"/>
                  </a:cubicBezTo>
                  <a:cubicBezTo>
                    <a:pt x="520" y="116"/>
                    <a:pt x="403" y="0"/>
                    <a:pt x="260" y="0"/>
                  </a:cubicBezTo>
                  <a:close/>
                  <a:moveTo>
                    <a:pt x="398" y="85"/>
                  </a:moveTo>
                  <a:cubicBezTo>
                    <a:pt x="401" y="87"/>
                    <a:pt x="420" y="104"/>
                    <a:pt x="415" y="106"/>
                  </a:cubicBezTo>
                  <a:cubicBezTo>
                    <a:pt x="411" y="108"/>
                    <a:pt x="433" y="119"/>
                    <a:pt x="433" y="119"/>
                  </a:cubicBezTo>
                  <a:cubicBezTo>
                    <a:pt x="465" y="134"/>
                    <a:pt x="485" y="206"/>
                    <a:pt x="485" y="219"/>
                  </a:cubicBezTo>
                  <a:cubicBezTo>
                    <a:pt x="485" y="232"/>
                    <a:pt x="481" y="232"/>
                    <a:pt x="476" y="226"/>
                  </a:cubicBezTo>
                  <a:cubicBezTo>
                    <a:pt x="471" y="221"/>
                    <a:pt x="474" y="211"/>
                    <a:pt x="473" y="205"/>
                  </a:cubicBezTo>
                  <a:cubicBezTo>
                    <a:pt x="471" y="199"/>
                    <a:pt x="469" y="195"/>
                    <a:pt x="465" y="194"/>
                  </a:cubicBezTo>
                  <a:cubicBezTo>
                    <a:pt x="461" y="192"/>
                    <a:pt x="452" y="184"/>
                    <a:pt x="450" y="175"/>
                  </a:cubicBezTo>
                  <a:cubicBezTo>
                    <a:pt x="448" y="166"/>
                    <a:pt x="445" y="179"/>
                    <a:pt x="443" y="182"/>
                  </a:cubicBezTo>
                  <a:cubicBezTo>
                    <a:pt x="441" y="185"/>
                    <a:pt x="437" y="182"/>
                    <a:pt x="436" y="174"/>
                  </a:cubicBezTo>
                  <a:cubicBezTo>
                    <a:pt x="434" y="166"/>
                    <a:pt x="420" y="152"/>
                    <a:pt x="413" y="153"/>
                  </a:cubicBezTo>
                  <a:cubicBezTo>
                    <a:pt x="406" y="155"/>
                    <a:pt x="399" y="174"/>
                    <a:pt x="395" y="174"/>
                  </a:cubicBezTo>
                  <a:cubicBezTo>
                    <a:pt x="391" y="173"/>
                    <a:pt x="374" y="170"/>
                    <a:pt x="373" y="158"/>
                  </a:cubicBezTo>
                  <a:cubicBezTo>
                    <a:pt x="372" y="145"/>
                    <a:pt x="383" y="144"/>
                    <a:pt x="390" y="142"/>
                  </a:cubicBezTo>
                  <a:cubicBezTo>
                    <a:pt x="397" y="140"/>
                    <a:pt x="386" y="131"/>
                    <a:pt x="387" y="123"/>
                  </a:cubicBezTo>
                  <a:cubicBezTo>
                    <a:pt x="388" y="114"/>
                    <a:pt x="394" y="117"/>
                    <a:pt x="401" y="111"/>
                  </a:cubicBezTo>
                  <a:cubicBezTo>
                    <a:pt x="408" y="105"/>
                    <a:pt x="399" y="92"/>
                    <a:pt x="399" y="92"/>
                  </a:cubicBezTo>
                  <a:cubicBezTo>
                    <a:pt x="397" y="89"/>
                    <a:pt x="396" y="83"/>
                    <a:pt x="398" y="85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6"/>
                    <a:pt x="389" y="90"/>
                  </a:cubicBezTo>
                  <a:cubicBezTo>
                    <a:pt x="391" y="95"/>
                    <a:pt x="392" y="108"/>
                    <a:pt x="383" y="107"/>
                  </a:cubicBezTo>
                  <a:cubicBezTo>
                    <a:pt x="375" y="105"/>
                    <a:pt x="379" y="98"/>
                    <a:pt x="376" y="96"/>
                  </a:cubicBezTo>
                  <a:cubicBezTo>
                    <a:pt x="374" y="94"/>
                    <a:pt x="365" y="106"/>
                    <a:pt x="362" y="99"/>
                  </a:cubicBezTo>
                  <a:cubicBezTo>
                    <a:pt x="359" y="92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6"/>
                    <a:pt x="302" y="93"/>
                  </a:cubicBezTo>
                  <a:cubicBezTo>
                    <a:pt x="299" y="81"/>
                    <a:pt x="283" y="77"/>
                    <a:pt x="270" y="78"/>
                  </a:cubicBezTo>
                  <a:cubicBezTo>
                    <a:pt x="258" y="79"/>
                    <a:pt x="215" y="83"/>
                    <a:pt x="214" y="99"/>
                  </a:cubicBezTo>
                  <a:cubicBezTo>
                    <a:pt x="213" y="115"/>
                    <a:pt x="240" y="110"/>
                    <a:pt x="241" y="126"/>
                  </a:cubicBezTo>
                  <a:cubicBezTo>
                    <a:pt x="242" y="143"/>
                    <a:pt x="253" y="137"/>
                    <a:pt x="256" y="120"/>
                  </a:cubicBezTo>
                  <a:cubicBezTo>
                    <a:pt x="259" y="104"/>
                    <a:pt x="271" y="83"/>
                    <a:pt x="291" y="95"/>
                  </a:cubicBezTo>
                  <a:cubicBezTo>
                    <a:pt x="312" y="108"/>
                    <a:pt x="316" y="126"/>
                    <a:pt x="317" y="143"/>
                  </a:cubicBezTo>
                  <a:cubicBezTo>
                    <a:pt x="318" y="159"/>
                    <a:pt x="322" y="169"/>
                    <a:pt x="322" y="177"/>
                  </a:cubicBezTo>
                  <a:cubicBezTo>
                    <a:pt x="322" y="186"/>
                    <a:pt x="315" y="198"/>
                    <a:pt x="310" y="185"/>
                  </a:cubicBezTo>
                  <a:cubicBezTo>
                    <a:pt x="304" y="171"/>
                    <a:pt x="300" y="150"/>
                    <a:pt x="293" y="158"/>
                  </a:cubicBezTo>
                  <a:cubicBezTo>
                    <a:pt x="287" y="166"/>
                    <a:pt x="298" y="184"/>
                    <a:pt x="286" y="186"/>
                  </a:cubicBezTo>
                  <a:cubicBezTo>
                    <a:pt x="273" y="188"/>
                    <a:pt x="264" y="176"/>
                    <a:pt x="252" y="184"/>
                  </a:cubicBezTo>
                  <a:cubicBezTo>
                    <a:pt x="239" y="192"/>
                    <a:pt x="214" y="222"/>
                    <a:pt x="208" y="230"/>
                  </a:cubicBezTo>
                  <a:cubicBezTo>
                    <a:pt x="203" y="239"/>
                    <a:pt x="187" y="228"/>
                    <a:pt x="184" y="236"/>
                  </a:cubicBezTo>
                  <a:cubicBezTo>
                    <a:pt x="181" y="244"/>
                    <a:pt x="185" y="258"/>
                    <a:pt x="180" y="258"/>
                  </a:cubicBezTo>
                  <a:cubicBezTo>
                    <a:pt x="174" y="258"/>
                    <a:pt x="168" y="247"/>
                    <a:pt x="170" y="239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2" y="266"/>
                  </a:cubicBezTo>
                  <a:cubicBezTo>
                    <a:pt x="130" y="270"/>
                    <a:pt x="159" y="246"/>
                    <a:pt x="153" y="265"/>
                  </a:cubicBezTo>
                  <a:cubicBezTo>
                    <a:pt x="148" y="283"/>
                    <a:pt x="131" y="283"/>
                    <a:pt x="141" y="290"/>
                  </a:cubicBezTo>
                  <a:cubicBezTo>
                    <a:pt x="151" y="297"/>
                    <a:pt x="157" y="297"/>
                    <a:pt x="154" y="305"/>
                  </a:cubicBezTo>
                  <a:cubicBezTo>
                    <a:pt x="152" y="314"/>
                    <a:pt x="143" y="321"/>
                    <a:pt x="152" y="326"/>
                  </a:cubicBezTo>
                  <a:cubicBezTo>
                    <a:pt x="160" y="331"/>
                    <a:pt x="197" y="335"/>
                    <a:pt x="212" y="344"/>
                  </a:cubicBezTo>
                  <a:cubicBezTo>
                    <a:pt x="228" y="353"/>
                    <a:pt x="245" y="358"/>
                    <a:pt x="259" y="359"/>
                  </a:cubicBezTo>
                  <a:cubicBezTo>
                    <a:pt x="272" y="361"/>
                    <a:pt x="271" y="372"/>
                    <a:pt x="266" y="384"/>
                  </a:cubicBezTo>
                  <a:cubicBezTo>
                    <a:pt x="262" y="395"/>
                    <a:pt x="258" y="421"/>
                    <a:pt x="238" y="426"/>
                  </a:cubicBezTo>
                  <a:cubicBezTo>
                    <a:pt x="219" y="431"/>
                    <a:pt x="232" y="446"/>
                    <a:pt x="216" y="458"/>
                  </a:cubicBezTo>
                  <a:cubicBezTo>
                    <a:pt x="201" y="469"/>
                    <a:pt x="221" y="483"/>
                    <a:pt x="234" y="485"/>
                  </a:cubicBezTo>
                  <a:cubicBezTo>
                    <a:pt x="246" y="487"/>
                    <a:pt x="255" y="485"/>
                    <a:pt x="252" y="493"/>
                  </a:cubicBezTo>
                  <a:cubicBezTo>
                    <a:pt x="249" y="500"/>
                    <a:pt x="215" y="494"/>
                    <a:pt x="187" y="484"/>
                  </a:cubicBezTo>
                  <a:cubicBezTo>
                    <a:pt x="159" y="474"/>
                    <a:pt x="154" y="444"/>
                    <a:pt x="149" y="430"/>
                  </a:cubicBezTo>
                  <a:cubicBezTo>
                    <a:pt x="144" y="415"/>
                    <a:pt x="115" y="412"/>
                    <a:pt x="105" y="409"/>
                  </a:cubicBezTo>
                  <a:cubicBezTo>
                    <a:pt x="96" y="406"/>
                    <a:pt x="73" y="361"/>
                    <a:pt x="87" y="358"/>
                  </a:cubicBezTo>
                  <a:cubicBezTo>
                    <a:pt x="100" y="354"/>
                    <a:pt x="97" y="349"/>
                    <a:pt x="101" y="342"/>
                  </a:cubicBezTo>
                  <a:cubicBezTo>
                    <a:pt x="106" y="335"/>
                    <a:pt x="126" y="325"/>
                    <a:pt x="132" y="324"/>
                  </a:cubicBezTo>
                  <a:cubicBezTo>
                    <a:pt x="138" y="323"/>
                    <a:pt x="138" y="305"/>
                    <a:pt x="128" y="302"/>
                  </a:cubicBezTo>
                  <a:cubicBezTo>
                    <a:pt x="119" y="298"/>
                    <a:pt x="98" y="283"/>
                    <a:pt x="96" y="270"/>
                  </a:cubicBezTo>
                  <a:cubicBezTo>
                    <a:pt x="94" y="256"/>
                    <a:pt x="88" y="212"/>
                    <a:pt x="89" y="209"/>
                  </a:cubicBezTo>
                  <a:cubicBezTo>
                    <a:pt x="90" y="206"/>
                    <a:pt x="79" y="216"/>
                    <a:pt x="79" y="229"/>
                  </a:cubicBezTo>
                  <a:cubicBezTo>
                    <a:pt x="79" y="243"/>
                    <a:pt x="74" y="258"/>
                    <a:pt x="74" y="244"/>
                  </a:cubicBezTo>
                  <a:cubicBezTo>
                    <a:pt x="74" y="229"/>
                    <a:pt x="75" y="198"/>
                    <a:pt x="76" y="192"/>
                  </a:cubicBezTo>
                  <a:cubicBezTo>
                    <a:pt x="77" y="186"/>
                    <a:pt x="80" y="155"/>
                    <a:pt x="93" y="150"/>
                  </a:cubicBezTo>
                  <a:cubicBezTo>
                    <a:pt x="105" y="145"/>
                    <a:pt x="101" y="133"/>
                    <a:pt x="100" y="123"/>
                  </a:cubicBezTo>
                  <a:cubicBezTo>
                    <a:pt x="98" y="114"/>
                    <a:pt x="94" y="102"/>
                    <a:pt x="106" y="93"/>
                  </a:cubicBezTo>
                  <a:cubicBezTo>
                    <a:pt x="106" y="93"/>
                    <a:pt x="147" y="60"/>
                    <a:pt x="206" y="44"/>
                  </a:cubicBezTo>
                  <a:cubicBezTo>
                    <a:pt x="206" y="44"/>
                    <a:pt x="218" y="44"/>
                    <a:pt x="217" y="55"/>
                  </a:cubicBezTo>
                  <a:cubicBezTo>
                    <a:pt x="216" y="65"/>
                    <a:pt x="231" y="57"/>
                    <a:pt x="234" y="54"/>
                  </a:cubicBezTo>
                  <a:cubicBezTo>
                    <a:pt x="236" y="51"/>
                    <a:pt x="240" y="50"/>
                    <a:pt x="242" y="55"/>
                  </a:cubicBezTo>
                  <a:cubicBezTo>
                    <a:pt x="244" y="60"/>
                    <a:pt x="252" y="55"/>
                    <a:pt x="256" y="51"/>
                  </a:cubicBezTo>
                  <a:cubicBezTo>
                    <a:pt x="260" y="47"/>
                    <a:pt x="275" y="37"/>
                    <a:pt x="294" y="51"/>
                  </a:cubicBezTo>
                  <a:cubicBezTo>
                    <a:pt x="314" y="64"/>
                    <a:pt x="330" y="89"/>
                    <a:pt x="326" y="91"/>
                  </a:cubicBezTo>
                  <a:close/>
                  <a:moveTo>
                    <a:pt x="421" y="424"/>
                  </a:moveTo>
                  <a:cubicBezTo>
                    <a:pt x="421" y="424"/>
                    <a:pt x="412" y="433"/>
                    <a:pt x="408" y="428"/>
                  </a:cubicBezTo>
                  <a:cubicBezTo>
                    <a:pt x="403" y="423"/>
                    <a:pt x="417" y="411"/>
                    <a:pt x="423" y="400"/>
                  </a:cubicBezTo>
                  <a:cubicBezTo>
                    <a:pt x="430" y="388"/>
                    <a:pt x="438" y="345"/>
                    <a:pt x="437" y="333"/>
                  </a:cubicBezTo>
                  <a:cubicBezTo>
                    <a:pt x="437" y="321"/>
                    <a:pt x="417" y="318"/>
                    <a:pt x="402" y="325"/>
                  </a:cubicBezTo>
                  <a:cubicBezTo>
                    <a:pt x="387" y="332"/>
                    <a:pt x="353" y="307"/>
                    <a:pt x="349" y="290"/>
                  </a:cubicBezTo>
                  <a:cubicBezTo>
                    <a:pt x="344" y="272"/>
                    <a:pt x="347" y="258"/>
                    <a:pt x="348" y="252"/>
                  </a:cubicBezTo>
                  <a:cubicBezTo>
                    <a:pt x="349" y="247"/>
                    <a:pt x="357" y="228"/>
                    <a:pt x="365" y="228"/>
                  </a:cubicBezTo>
                  <a:cubicBezTo>
                    <a:pt x="365" y="228"/>
                    <a:pt x="382" y="218"/>
                    <a:pt x="382" y="206"/>
                  </a:cubicBezTo>
                  <a:cubicBezTo>
                    <a:pt x="382" y="194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2"/>
                  </a:cubicBezTo>
                  <a:cubicBezTo>
                    <a:pt x="437" y="215"/>
                    <a:pt x="445" y="219"/>
                    <a:pt x="453" y="221"/>
                  </a:cubicBezTo>
                  <a:cubicBezTo>
                    <a:pt x="461" y="222"/>
                    <a:pt x="474" y="232"/>
                    <a:pt x="474" y="238"/>
                  </a:cubicBezTo>
                  <a:cubicBezTo>
                    <a:pt x="475" y="243"/>
                    <a:pt x="485" y="246"/>
                    <a:pt x="488" y="247"/>
                  </a:cubicBezTo>
                  <a:cubicBezTo>
                    <a:pt x="490" y="247"/>
                    <a:pt x="494" y="254"/>
                    <a:pt x="488" y="286"/>
                  </a:cubicBezTo>
                  <a:cubicBezTo>
                    <a:pt x="483" y="318"/>
                    <a:pt x="461" y="385"/>
                    <a:pt x="421" y="424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11918" y="5074921"/>
              <a:ext cx="72388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cs typeface="Franklin Gothic Book"/>
                </a:rPr>
                <a:t>Internet</a:t>
              </a:r>
            </a:p>
          </p:txBody>
        </p:sp>
      </p:grpSp>
      <p:cxnSp>
        <p:nvCxnSpPr>
          <p:cNvPr id="280" name="Straight Connector 279"/>
          <p:cNvCxnSpPr>
            <a:stCxn id="215" idx="2"/>
          </p:cNvCxnSpPr>
          <p:nvPr/>
        </p:nvCxnSpPr>
        <p:spPr>
          <a:xfrm>
            <a:off x="3265399" y="3142774"/>
            <a:ext cx="0" cy="35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5655124" y="3149209"/>
            <a:ext cx="0" cy="351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0" idx="1"/>
            <a:endCxn id="256" idx="1"/>
          </p:cNvCxnSpPr>
          <p:nvPr/>
        </p:nvCxnSpPr>
        <p:spPr>
          <a:xfrm rot="10800000" flipV="1">
            <a:off x="1455236" y="1436719"/>
            <a:ext cx="3798151" cy="3899851"/>
          </a:xfrm>
          <a:prstGeom prst="bentConnector3">
            <a:avLst>
              <a:gd name="adj1" fmla="val 102362"/>
            </a:avLst>
          </a:prstGeom>
          <a:ln w="9525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656689" y="1202225"/>
            <a:ext cx="919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iControl</a:t>
            </a:r>
            <a:r>
              <a:rPr lang="en-US" sz="1050" dirty="0" smtClean="0"/>
              <a:t> REST</a:t>
            </a:r>
            <a:endParaRPr lang="en-US" sz="1050" dirty="0"/>
          </a:p>
        </p:txBody>
      </p:sp>
      <p:sp>
        <p:nvSpPr>
          <p:cNvPr id="348" name="TextBox 347"/>
          <p:cNvSpPr txBox="1"/>
          <p:nvPr/>
        </p:nvSpPr>
        <p:spPr>
          <a:xfrm>
            <a:off x="2772233" y="5119607"/>
            <a:ext cx="1381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 smtClean="0"/>
              <a:t>Device VLAN to interface </a:t>
            </a:r>
            <a:r>
              <a:rPr lang="en-US" sz="900" dirty="0"/>
              <a:t>and tag mapping</a:t>
            </a:r>
          </a:p>
        </p:txBody>
      </p:sp>
      <p:sp>
        <p:nvSpPr>
          <p:cNvPr id="256" name="Rounded Rectangle 255"/>
          <p:cNvSpPr>
            <a:spLocks noChangeAspect="1"/>
          </p:cNvSpPr>
          <p:nvPr/>
        </p:nvSpPr>
        <p:spPr>
          <a:xfrm>
            <a:off x="1455235" y="4833521"/>
            <a:ext cx="1376922" cy="1006100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25400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2832157" y="3493964"/>
            <a:ext cx="866483" cy="890892"/>
            <a:chOff x="6735883" y="1985965"/>
            <a:chExt cx="855305" cy="879173"/>
          </a:xfrm>
        </p:grpSpPr>
        <p:grpSp>
          <p:nvGrpSpPr>
            <p:cNvPr id="80" name="Group 79"/>
            <p:cNvGrpSpPr/>
            <p:nvPr/>
          </p:nvGrpSpPr>
          <p:grpSpPr>
            <a:xfrm>
              <a:off x="6900010" y="1985965"/>
              <a:ext cx="527051" cy="517526"/>
              <a:chOff x="5513388" y="1985963"/>
              <a:chExt cx="527051" cy="517525"/>
            </a:xfrm>
          </p:grpSpPr>
          <p:sp>
            <p:nvSpPr>
              <p:cNvPr id="82" name="Freeform 39"/>
              <p:cNvSpPr>
                <a:spLocks/>
              </p:cNvSpPr>
              <p:nvPr/>
            </p:nvSpPr>
            <p:spPr bwMode="auto">
              <a:xfrm>
                <a:off x="5795963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3" name="Freeform 40"/>
              <p:cNvSpPr>
                <a:spLocks/>
              </p:cNvSpPr>
              <p:nvPr/>
            </p:nvSpPr>
            <p:spPr bwMode="auto">
              <a:xfrm>
                <a:off x="5822951" y="2478088"/>
                <a:ext cx="52388" cy="25400"/>
              </a:xfrm>
              <a:custGeom>
                <a:avLst/>
                <a:gdLst>
                  <a:gd name="T0" fmla="*/ 43 w 58"/>
                  <a:gd name="T1" fmla="*/ 0 h 29"/>
                  <a:gd name="T2" fmla="*/ 14 w 58"/>
                  <a:gd name="T3" fmla="*/ 0 h 29"/>
                  <a:gd name="T4" fmla="*/ 0 w 58"/>
                  <a:gd name="T5" fmla="*/ 15 h 29"/>
                  <a:gd name="T6" fmla="*/ 14 w 58"/>
                  <a:gd name="T7" fmla="*/ 29 h 29"/>
                  <a:gd name="T8" fmla="*/ 43 w 58"/>
                  <a:gd name="T9" fmla="*/ 29 h 29"/>
                  <a:gd name="T10" fmla="*/ 58 w 58"/>
                  <a:gd name="T11" fmla="*/ 15 h 29"/>
                  <a:gd name="T12" fmla="*/ 43 w 58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8" y="23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auto">
              <a:xfrm>
                <a:off x="5745163" y="2478088"/>
                <a:ext cx="50800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5" name="Freeform 42"/>
              <p:cNvSpPr>
                <a:spLocks/>
              </p:cNvSpPr>
              <p:nvPr/>
            </p:nvSpPr>
            <p:spPr bwMode="auto">
              <a:xfrm>
                <a:off x="5589588" y="2470150"/>
                <a:ext cx="52388" cy="33338"/>
              </a:xfrm>
              <a:custGeom>
                <a:avLst/>
                <a:gdLst>
                  <a:gd name="T0" fmla="*/ 46 w 59"/>
                  <a:gd name="T1" fmla="*/ 8 h 37"/>
                  <a:gd name="T2" fmla="*/ 21 w 59"/>
                  <a:gd name="T3" fmla="*/ 2 h 37"/>
                  <a:gd name="T4" fmla="*/ 2 w 59"/>
                  <a:gd name="T5" fmla="*/ 11 h 37"/>
                  <a:gd name="T6" fmla="*/ 11 w 59"/>
                  <a:gd name="T7" fmla="*/ 30 h 37"/>
                  <a:gd name="T8" fmla="*/ 42 w 59"/>
                  <a:gd name="T9" fmla="*/ 37 h 37"/>
                  <a:gd name="T10" fmla="*/ 44 w 59"/>
                  <a:gd name="T11" fmla="*/ 37 h 37"/>
                  <a:gd name="T12" fmla="*/ 58 w 59"/>
                  <a:gd name="T13" fmla="*/ 24 h 37"/>
                  <a:gd name="T14" fmla="*/ 46 w 59"/>
                  <a:gd name="T1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7">
                    <a:moveTo>
                      <a:pt x="46" y="8"/>
                    </a:moveTo>
                    <a:cubicBezTo>
                      <a:pt x="37" y="7"/>
                      <a:pt x="29" y="5"/>
                      <a:pt x="21" y="2"/>
                    </a:cubicBezTo>
                    <a:cubicBezTo>
                      <a:pt x="13" y="0"/>
                      <a:pt x="5" y="4"/>
                      <a:pt x="2" y="11"/>
                    </a:cubicBezTo>
                    <a:cubicBezTo>
                      <a:pt x="0" y="19"/>
                      <a:pt x="4" y="27"/>
                      <a:pt x="11" y="30"/>
                    </a:cubicBezTo>
                    <a:cubicBezTo>
                      <a:pt x="21" y="33"/>
                      <a:pt x="32" y="36"/>
                      <a:pt x="42" y="37"/>
                    </a:cubicBezTo>
                    <a:cubicBezTo>
                      <a:pt x="43" y="37"/>
                      <a:pt x="43" y="37"/>
                      <a:pt x="44" y="37"/>
                    </a:cubicBezTo>
                    <a:cubicBezTo>
                      <a:pt x="51" y="37"/>
                      <a:pt x="57" y="32"/>
                      <a:pt x="58" y="24"/>
                    </a:cubicBezTo>
                    <a:cubicBezTo>
                      <a:pt x="59" y="16"/>
                      <a:pt x="53" y="9"/>
                      <a:pt x="46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6" name="Freeform 43"/>
              <p:cNvSpPr>
                <a:spLocks/>
              </p:cNvSpPr>
              <p:nvPr/>
            </p:nvSpPr>
            <p:spPr bwMode="auto">
              <a:xfrm>
                <a:off x="5667376" y="2478088"/>
                <a:ext cx="52388" cy="25400"/>
              </a:xfrm>
              <a:custGeom>
                <a:avLst/>
                <a:gdLst>
                  <a:gd name="T0" fmla="*/ 43 w 57"/>
                  <a:gd name="T1" fmla="*/ 0 h 29"/>
                  <a:gd name="T2" fmla="*/ 14 w 57"/>
                  <a:gd name="T3" fmla="*/ 0 h 29"/>
                  <a:gd name="T4" fmla="*/ 0 w 57"/>
                  <a:gd name="T5" fmla="*/ 15 h 29"/>
                  <a:gd name="T6" fmla="*/ 14 w 57"/>
                  <a:gd name="T7" fmla="*/ 29 h 29"/>
                  <a:gd name="T8" fmla="*/ 43 w 57"/>
                  <a:gd name="T9" fmla="*/ 29 h 29"/>
                  <a:gd name="T10" fmla="*/ 57 w 57"/>
                  <a:gd name="T11" fmla="*/ 15 h 29"/>
                  <a:gd name="T12" fmla="*/ 43 w 57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4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7" name="Freeform 44"/>
              <p:cNvSpPr>
                <a:spLocks/>
              </p:cNvSpPr>
              <p:nvPr/>
            </p:nvSpPr>
            <p:spPr bwMode="auto">
              <a:xfrm>
                <a:off x="5900738" y="2473325"/>
                <a:ext cx="52388" cy="30163"/>
              </a:xfrm>
              <a:custGeom>
                <a:avLst/>
                <a:gdLst>
                  <a:gd name="T0" fmla="*/ 40 w 59"/>
                  <a:gd name="T1" fmla="*/ 2 h 34"/>
                  <a:gd name="T2" fmla="*/ 14 w 59"/>
                  <a:gd name="T3" fmla="*/ 5 h 34"/>
                  <a:gd name="T4" fmla="*/ 0 w 59"/>
                  <a:gd name="T5" fmla="*/ 20 h 34"/>
                  <a:gd name="T6" fmla="*/ 15 w 59"/>
                  <a:gd name="T7" fmla="*/ 34 h 34"/>
                  <a:gd name="T8" fmla="*/ 15 w 59"/>
                  <a:gd name="T9" fmla="*/ 34 h 34"/>
                  <a:gd name="T10" fmla="*/ 46 w 59"/>
                  <a:gd name="T11" fmla="*/ 30 h 34"/>
                  <a:gd name="T12" fmla="*/ 57 w 59"/>
                  <a:gd name="T13" fmla="*/ 12 h 34"/>
                  <a:gd name="T14" fmla="*/ 40 w 59"/>
                  <a:gd name="T1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4">
                    <a:moveTo>
                      <a:pt x="40" y="2"/>
                    </a:moveTo>
                    <a:cubicBezTo>
                      <a:pt x="31" y="4"/>
                      <a:pt x="23" y="5"/>
                      <a:pt x="14" y="5"/>
                    </a:cubicBezTo>
                    <a:cubicBezTo>
                      <a:pt x="6" y="5"/>
                      <a:pt x="0" y="12"/>
                      <a:pt x="0" y="20"/>
                    </a:cubicBezTo>
                    <a:cubicBezTo>
                      <a:pt x="0" y="28"/>
                      <a:pt x="7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26" y="34"/>
                      <a:pt x="36" y="32"/>
                      <a:pt x="46" y="30"/>
                    </a:cubicBezTo>
                    <a:cubicBezTo>
                      <a:pt x="54" y="28"/>
                      <a:pt x="59" y="20"/>
                      <a:pt x="57" y="12"/>
                    </a:cubicBezTo>
                    <a:cubicBezTo>
                      <a:pt x="55" y="5"/>
                      <a:pt x="47" y="0"/>
                      <a:pt x="40" y="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6015038" y="2127250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89" name="Freeform 46"/>
              <p:cNvSpPr>
                <a:spLocks/>
              </p:cNvSpPr>
              <p:nvPr/>
            </p:nvSpPr>
            <p:spPr bwMode="auto">
              <a:xfrm>
                <a:off x="6015038" y="2205038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3 h 58"/>
                  <a:gd name="T6" fmla="*/ 15 w 29"/>
                  <a:gd name="T7" fmla="*/ 58 h 58"/>
                  <a:gd name="T8" fmla="*/ 29 w 29"/>
                  <a:gd name="T9" fmla="*/ 43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7" y="58"/>
                      <a:pt x="15" y="58"/>
                    </a:cubicBezTo>
                    <a:cubicBezTo>
                      <a:pt x="23" y="58"/>
                      <a:pt x="29" y="51"/>
                      <a:pt x="29" y="4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5565776" y="1992313"/>
                <a:ext cx="52388" cy="39688"/>
              </a:xfrm>
              <a:custGeom>
                <a:avLst/>
                <a:gdLst>
                  <a:gd name="T0" fmla="*/ 47 w 58"/>
                  <a:gd name="T1" fmla="*/ 29 h 43"/>
                  <a:gd name="T2" fmla="*/ 55 w 58"/>
                  <a:gd name="T3" fmla="*/ 11 h 43"/>
                  <a:gd name="T4" fmla="*/ 36 w 58"/>
                  <a:gd name="T5" fmla="*/ 2 h 43"/>
                  <a:gd name="T6" fmla="*/ 8 w 58"/>
                  <a:gd name="T7" fmla="*/ 17 h 43"/>
                  <a:gd name="T8" fmla="*/ 4 w 58"/>
                  <a:gd name="T9" fmla="*/ 37 h 43"/>
                  <a:gd name="T10" fmla="*/ 16 w 58"/>
                  <a:gd name="T11" fmla="*/ 43 h 43"/>
                  <a:gd name="T12" fmla="*/ 24 w 58"/>
                  <a:gd name="T13" fmla="*/ 41 h 43"/>
                  <a:gd name="T14" fmla="*/ 47 w 58"/>
                  <a:gd name="T1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47" y="29"/>
                    </a:moveTo>
                    <a:cubicBezTo>
                      <a:pt x="54" y="27"/>
                      <a:pt x="58" y="18"/>
                      <a:pt x="55" y="11"/>
                    </a:cubicBezTo>
                    <a:cubicBezTo>
                      <a:pt x="52" y="3"/>
                      <a:pt x="44" y="0"/>
                      <a:pt x="36" y="2"/>
                    </a:cubicBezTo>
                    <a:cubicBezTo>
                      <a:pt x="27" y="6"/>
                      <a:pt x="17" y="11"/>
                      <a:pt x="8" y="17"/>
                    </a:cubicBezTo>
                    <a:cubicBezTo>
                      <a:pt x="1" y="21"/>
                      <a:pt x="0" y="30"/>
                      <a:pt x="4" y="37"/>
                    </a:cubicBezTo>
                    <a:cubicBezTo>
                      <a:pt x="7" y="41"/>
                      <a:pt x="11" y="43"/>
                      <a:pt x="16" y="43"/>
                    </a:cubicBezTo>
                    <a:cubicBezTo>
                      <a:pt x="19" y="43"/>
                      <a:pt x="21" y="43"/>
                      <a:pt x="24" y="41"/>
                    </a:cubicBezTo>
                    <a:cubicBezTo>
                      <a:pt x="31" y="36"/>
                      <a:pt x="39" y="32"/>
                      <a:pt x="47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1" name="Freeform 48"/>
              <p:cNvSpPr>
                <a:spLocks/>
              </p:cNvSpPr>
              <p:nvPr/>
            </p:nvSpPr>
            <p:spPr bwMode="auto">
              <a:xfrm>
                <a:off x="6010276" y="2360613"/>
                <a:ext cx="30163" cy="52388"/>
              </a:xfrm>
              <a:custGeom>
                <a:avLst/>
                <a:gdLst>
                  <a:gd name="T0" fmla="*/ 19 w 33"/>
                  <a:gd name="T1" fmla="*/ 0 h 58"/>
                  <a:gd name="T2" fmla="*/ 4 w 33"/>
                  <a:gd name="T3" fmla="*/ 15 h 58"/>
                  <a:gd name="T4" fmla="*/ 1 w 33"/>
                  <a:gd name="T5" fmla="*/ 40 h 58"/>
                  <a:gd name="T6" fmla="*/ 12 w 33"/>
                  <a:gd name="T7" fmla="*/ 58 h 58"/>
                  <a:gd name="T8" fmla="*/ 16 w 33"/>
                  <a:gd name="T9" fmla="*/ 58 h 58"/>
                  <a:gd name="T10" fmla="*/ 30 w 33"/>
                  <a:gd name="T11" fmla="*/ 47 h 58"/>
                  <a:gd name="T12" fmla="*/ 33 w 33"/>
                  <a:gd name="T13" fmla="*/ 15 h 58"/>
                  <a:gd name="T14" fmla="*/ 33 w 33"/>
                  <a:gd name="T15" fmla="*/ 14 h 58"/>
                  <a:gd name="T16" fmla="*/ 19 w 33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8">
                    <a:moveTo>
                      <a:pt x="19" y="0"/>
                    </a:moveTo>
                    <a:cubicBezTo>
                      <a:pt x="11" y="0"/>
                      <a:pt x="4" y="7"/>
                      <a:pt x="4" y="15"/>
                    </a:cubicBezTo>
                    <a:cubicBezTo>
                      <a:pt x="4" y="24"/>
                      <a:pt x="3" y="32"/>
                      <a:pt x="1" y="40"/>
                    </a:cubicBezTo>
                    <a:cubicBezTo>
                      <a:pt x="0" y="48"/>
                      <a:pt x="5" y="56"/>
                      <a:pt x="12" y="58"/>
                    </a:cubicBezTo>
                    <a:cubicBezTo>
                      <a:pt x="13" y="58"/>
                      <a:pt x="14" y="58"/>
                      <a:pt x="16" y="58"/>
                    </a:cubicBezTo>
                    <a:cubicBezTo>
                      <a:pt x="22" y="58"/>
                      <a:pt x="28" y="53"/>
                      <a:pt x="30" y="47"/>
                    </a:cubicBezTo>
                    <a:cubicBezTo>
                      <a:pt x="32" y="36"/>
                      <a:pt x="33" y="26"/>
                      <a:pt x="33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6"/>
                      <a:pt x="27" y="0"/>
                      <a:pt x="19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2" name="Freeform 49"/>
              <p:cNvSpPr>
                <a:spLocks/>
              </p:cNvSpPr>
              <p:nvPr/>
            </p:nvSpPr>
            <p:spPr bwMode="auto">
              <a:xfrm>
                <a:off x="6015038" y="2282825"/>
                <a:ext cx="25400" cy="52388"/>
              </a:xfrm>
              <a:custGeom>
                <a:avLst/>
                <a:gdLst>
                  <a:gd name="T0" fmla="*/ 15 w 29"/>
                  <a:gd name="T1" fmla="*/ 0 h 58"/>
                  <a:gd name="T2" fmla="*/ 0 w 29"/>
                  <a:gd name="T3" fmla="*/ 15 h 58"/>
                  <a:gd name="T4" fmla="*/ 0 w 29"/>
                  <a:gd name="T5" fmla="*/ 44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15 h 58"/>
                  <a:gd name="T12" fmla="*/ 15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3" name="Freeform 50"/>
              <p:cNvSpPr>
                <a:spLocks/>
              </p:cNvSpPr>
              <p:nvPr/>
            </p:nvSpPr>
            <p:spPr bwMode="auto">
              <a:xfrm>
                <a:off x="5970588" y="2432050"/>
                <a:ext cx="46038" cy="46038"/>
              </a:xfrm>
              <a:custGeom>
                <a:avLst/>
                <a:gdLst>
                  <a:gd name="T0" fmla="*/ 25 w 52"/>
                  <a:gd name="T1" fmla="*/ 7 h 51"/>
                  <a:gd name="T2" fmla="*/ 7 w 52"/>
                  <a:gd name="T3" fmla="*/ 25 h 51"/>
                  <a:gd name="T4" fmla="*/ 5 w 52"/>
                  <a:gd name="T5" fmla="*/ 45 h 51"/>
                  <a:gd name="T6" fmla="*/ 16 w 52"/>
                  <a:gd name="T7" fmla="*/ 51 h 51"/>
                  <a:gd name="T8" fmla="*/ 25 w 52"/>
                  <a:gd name="T9" fmla="*/ 47 h 51"/>
                  <a:gd name="T10" fmla="*/ 47 w 52"/>
                  <a:gd name="T11" fmla="*/ 25 h 51"/>
                  <a:gd name="T12" fmla="*/ 45 w 52"/>
                  <a:gd name="T13" fmla="*/ 5 h 51"/>
                  <a:gd name="T14" fmla="*/ 25 w 52"/>
                  <a:gd name="T1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1">
                    <a:moveTo>
                      <a:pt x="25" y="7"/>
                    </a:moveTo>
                    <a:cubicBezTo>
                      <a:pt x="19" y="14"/>
                      <a:pt x="13" y="20"/>
                      <a:pt x="7" y="25"/>
                    </a:cubicBezTo>
                    <a:cubicBezTo>
                      <a:pt x="1" y="30"/>
                      <a:pt x="0" y="39"/>
                      <a:pt x="5" y="45"/>
                    </a:cubicBezTo>
                    <a:cubicBezTo>
                      <a:pt x="8" y="49"/>
                      <a:pt x="12" y="51"/>
                      <a:pt x="16" y="51"/>
                    </a:cubicBezTo>
                    <a:cubicBezTo>
                      <a:pt x="19" y="51"/>
                      <a:pt x="22" y="50"/>
                      <a:pt x="25" y="47"/>
                    </a:cubicBezTo>
                    <a:cubicBezTo>
                      <a:pt x="33" y="41"/>
                      <a:pt x="41" y="33"/>
                      <a:pt x="47" y="25"/>
                    </a:cubicBezTo>
                    <a:cubicBezTo>
                      <a:pt x="52" y="19"/>
                      <a:pt x="51" y="9"/>
                      <a:pt x="45" y="5"/>
                    </a:cubicBezTo>
                    <a:cubicBezTo>
                      <a:pt x="39" y="0"/>
                      <a:pt x="30" y="1"/>
                      <a:pt x="25" y="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4" name="Freeform 51"/>
              <p:cNvSpPr>
                <a:spLocks/>
              </p:cNvSpPr>
              <p:nvPr/>
            </p:nvSpPr>
            <p:spPr bwMode="auto">
              <a:xfrm>
                <a:off x="5513388" y="2193925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4 h 58"/>
                  <a:gd name="T6" fmla="*/ 14 w 28"/>
                  <a:gd name="T7" fmla="*/ 0 h 58"/>
                  <a:gd name="T8" fmla="*/ 0 w 28"/>
                  <a:gd name="T9" fmla="*/ 14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5718176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530851" y="2422525"/>
                <a:ext cx="44450" cy="47625"/>
              </a:xfrm>
              <a:custGeom>
                <a:avLst/>
                <a:gdLst>
                  <a:gd name="T0" fmla="*/ 28 w 50"/>
                  <a:gd name="T1" fmla="*/ 8 h 53"/>
                  <a:gd name="T2" fmla="*/ 8 w 50"/>
                  <a:gd name="T3" fmla="*/ 4 h 53"/>
                  <a:gd name="T4" fmla="*/ 4 w 50"/>
                  <a:gd name="T5" fmla="*/ 24 h 53"/>
                  <a:gd name="T6" fmla="*/ 24 w 50"/>
                  <a:gd name="T7" fmla="*/ 49 h 53"/>
                  <a:gd name="T8" fmla="*/ 34 w 50"/>
                  <a:gd name="T9" fmla="*/ 53 h 53"/>
                  <a:gd name="T10" fmla="*/ 44 w 50"/>
                  <a:gd name="T11" fmla="*/ 49 h 53"/>
                  <a:gd name="T12" fmla="*/ 44 w 50"/>
                  <a:gd name="T13" fmla="*/ 28 h 53"/>
                  <a:gd name="T14" fmla="*/ 28 w 50"/>
                  <a:gd name="T15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53">
                    <a:moveTo>
                      <a:pt x="28" y="8"/>
                    </a:moveTo>
                    <a:cubicBezTo>
                      <a:pt x="24" y="2"/>
                      <a:pt x="15" y="0"/>
                      <a:pt x="8" y="4"/>
                    </a:cubicBezTo>
                    <a:cubicBezTo>
                      <a:pt x="2" y="8"/>
                      <a:pt x="0" y="17"/>
                      <a:pt x="4" y="24"/>
                    </a:cubicBezTo>
                    <a:cubicBezTo>
                      <a:pt x="10" y="33"/>
                      <a:pt x="16" y="41"/>
                      <a:pt x="24" y="49"/>
                    </a:cubicBezTo>
                    <a:cubicBezTo>
                      <a:pt x="27" y="51"/>
                      <a:pt x="30" y="53"/>
                      <a:pt x="34" y="53"/>
                    </a:cubicBezTo>
                    <a:cubicBezTo>
                      <a:pt x="38" y="53"/>
                      <a:pt x="41" y="51"/>
                      <a:pt x="44" y="49"/>
                    </a:cubicBezTo>
                    <a:cubicBezTo>
                      <a:pt x="50" y="43"/>
                      <a:pt x="50" y="34"/>
                      <a:pt x="44" y="28"/>
                    </a:cubicBezTo>
                    <a:cubicBezTo>
                      <a:pt x="38" y="22"/>
                      <a:pt x="33" y="15"/>
                      <a:pt x="28" y="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873751" y="1985963"/>
                <a:ext cx="50800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2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0" y="0"/>
                      <a:pt x="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8" name="Freeform 55"/>
              <p:cNvSpPr>
                <a:spLocks/>
              </p:cNvSpPr>
              <p:nvPr/>
            </p:nvSpPr>
            <p:spPr bwMode="auto">
              <a:xfrm>
                <a:off x="5946776" y="1997075"/>
                <a:ext cx="50800" cy="41275"/>
              </a:xfrm>
              <a:custGeom>
                <a:avLst/>
                <a:gdLst>
                  <a:gd name="T0" fmla="*/ 10 w 57"/>
                  <a:gd name="T1" fmla="*/ 30 h 47"/>
                  <a:gd name="T2" fmla="*/ 32 w 57"/>
                  <a:gd name="T3" fmla="*/ 43 h 47"/>
                  <a:gd name="T4" fmla="*/ 41 w 57"/>
                  <a:gd name="T5" fmla="*/ 47 h 47"/>
                  <a:gd name="T6" fmla="*/ 52 w 57"/>
                  <a:gd name="T7" fmla="*/ 41 h 47"/>
                  <a:gd name="T8" fmla="*/ 50 w 57"/>
                  <a:gd name="T9" fmla="*/ 21 h 47"/>
                  <a:gd name="T10" fmla="*/ 23 w 57"/>
                  <a:gd name="T11" fmla="*/ 4 h 47"/>
                  <a:gd name="T12" fmla="*/ 4 w 57"/>
                  <a:gd name="T13" fmla="*/ 11 h 47"/>
                  <a:gd name="T14" fmla="*/ 10 w 57"/>
                  <a:gd name="T15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47">
                    <a:moveTo>
                      <a:pt x="10" y="30"/>
                    </a:moveTo>
                    <a:cubicBezTo>
                      <a:pt x="18" y="33"/>
                      <a:pt x="25" y="38"/>
                      <a:pt x="32" y="43"/>
                    </a:cubicBezTo>
                    <a:cubicBezTo>
                      <a:pt x="34" y="46"/>
                      <a:pt x="38" y="47"/>
                      <a:pt x="41" y="47"/>
                    </a:cubicBezTo>
                    <a:cubicBezTo>
                      <a:pt x="45" y="47"/>
                      <a:pt x="49" y="45"/>
                      <a:pt x="52" y="41"/>
                    </a:cubicBezTo>
                    <a:cubicBezTo>
                      <a:pt x="57" y="35"/>
                      <a:pt x="56" y="26"/>
                      <a:pt x="50" y="21"/>
                    </a:cubicBezTo>
                    <a:cubicBezTo>
                      <a:pt x="41" y="14"/>
                      <a:pt x="32" y="9"/>
                      <a:pt x="23" y="4"/>
                    </a:cubicBezTo>
                    <a:cubicBezTo>
                      <a:pt x="16" y="0"/>
                      <a:pt x="7" y="3"/>
                      <a:pt x="4" y="11"/>
                    </a:cubicBezTo>
                    <a:cubicBezTo>
                      <a:pt x="0" y="18"/>
                      <a:pt x="3" y="26"/>
                      <a:pt x="10" y="30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99" name="Freeform 56"/>
              <p:cNvSpPr>
                <a:spLocks/>
              </p:cNvSpPr>
              <p:nvPr/>
            </p:nvSpPr>
            <p:spPr bwMode="auto">
              <a:xfrm>
                <a:off x="5518151" y="2039938"/>
                <a:ext cx="41275" cy="52388"/>
              </a:xfrm>
              <a:custGeom>
                <a:avLst/>
                <a:gdLst>
                  <a:gd name="T0" fmla="*/ 11 w 45"/>
                  <a:gd name="T1" fmla="*/ 56 h 57"/>
                  <a:gd name="T2" fmla="*/ 16 w 45"/>
                  <a:gd name="T3" fmla="*/ 57 h 57"/>
                  <a:gd name="T4" fmla="*/ 30 w 45"/>
                  <a:gd name="T5" fmla="*/ 47 h 57"/>
                  <a:gd name="T6" fmla="*/ 41 w 45"/>
                  <a:gd name="T7" fmla="*/ 24 h 57"/>
                  <a:gd name="T8" fmla="*/ 36 w 45"/>
                  <a:gd name="T9" fmla="*/ 4 h 57"/>
                  <a:gd name="T10" fmla="*/ 16 w 45"/>
                  <a:gd name="T11" fmla="*/ 9 h 57"/>
                  <a:gd name="T12" fmla="*/ 2 w 45"/>
                  <a:gd name="T13" fmla="*/ 38 h 57"/>
                  <a:gd name="T14" fmla="*/ 11 w 45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7">
                    <a:moveTo>
                      <a:pt x="11" y="56"/>
                    </a:moveTo>
                    <a:cubicBezTo>
                      <a:pt x="13" y="57"/>
                      <a:pt x="14" y="57"/>
                      <a:pt x="16" y="57"/>
                    </a:cubicBezTo>
                    <a:cubicBezTo>
                      <a:pt x="22" y="57"/>
                      <a:pt x="28" y="53"/>
                      <a:pt x="30" y="47"/>
                    </a:cubicBezTo>
                    <a:cubicBezTo>
                      <a:pt x="32" y="39"/>
                      <a:pt x="36" y="32"/>
                      <a:pt x="41" y="24"/>
                    </a:cubicBezTo>
                    <a:cubicBezTo>
                      <a:pt x="45" y="17"/>
                      <a:pt x="43" y="9"/>
                      <a:pt x="36" y="4"/>
                    </a:cubicBezTo>
                    <a:cubicBezTo>
                      <a:pt x="29" y="0"/>
                      <a:pt x="20" y="2"/>
                      <a:pt x="16" y="9"/>
                    </a:cubicBezTo>
                    <a:cubicBezTo>
                      <a:pt x="10" y="18"/>
                      <a:pt x="6" y="28"/>
                      <a:pt x="2" y="38"/>
                    </a:cubicBezTo>
                    <a:cubicBezTo>
                      <a:pt x="0" y="45"/>
                      <a:pt x="4" y="54"/>
                      <a:pt x="11" y="5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0" name="Freeform 57"/>
              <p:cNvSpPr>
                <a:spLocks/>
              </p:cNvSpPr>
              <p:nvPr/>
            </p:nvSpPr>
            <p:spPr bwMode="auto">
              <a:xfrm>
                <a:off x="5640388" y="1985963"/>
                <a:ext cx="52388" cy="26988"/>
              </a:xfrm>
              <a:custGeom>
                <a:avLst/>
                <a:gdLst>
                  <a:gd name="T0" fmla="*/ 14 w 57"/>
                  <a:gd name="T1" fmla="*/ 29 h 29"/>
                  <a:gd name="T2" fmla="*/ 43 w 57"/>
                  <a:gd name="T3" fmla="*/ 29 h 29"/>
                  <a:gd name="T4" fmla="*/ 57 w 57"/>
                  <a:gd name="T5" fmla="*/ 15 h 29"/>
                  <a:gd name="T6" fmla="*/ 43 w 57"/>
                  <a:gd name="T7" fmla="*/ 0 h 29"/>
                  <a:gd name="T8" fmla="*/ 14 w 57"/>
                  <a:gd name="T9" fmla="*/ 0 h 29"/>
                  <a:gd name="T10" fmla="*/ 0 w 57"/>
                  <a:gd name="T11" fmla="*/ 15 h 29"/>
                  <a:gd name="T12" fmla="*/ 14 w 57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9">
                    <a:moveTo>
                      <a:pt x="14" y="29"/>
                    </a:moveTo>
                    <a:cubicBezTo>
                      <a:pt x="43" y="29"/>
                      <a:pt x="43" y="29"/>
                      <a:pt x="43" y="29"/>
                    </a:cubicBezTo>
                    <a:cubicBezTo>
                      <a:pt x="51" y="29"/>
                      <a:pt x="57" y="23"/>
                      <a:pt x="57" y="15"/>
                    </a:cubicBezTo>
                    <a:cubicBezTo>
                      <a:pt x="57" y="7"/>
                      <a:pt x="51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4" y="29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1" name="Freeform 58"/>
              <p:cNvSpPr>
                <a:spLocks/>
              </p:cNvSpPr>
              <p:nvPr/>
            </p:nvSpPr>
            <p:spPr bwMode="auto">
              <a:xfrm>
                <a:off x="5513388" y="2271713"/>
                <a:ext cx="25400" cy="52388"/>
              </a:xfrm>
              <a:custGeom>
                <a:avLst/>
                <a:gdLst>
                  <a:gd name="T0" fmla="*/ 14 w 28"/>
                  <a:gd name="T1" fmla="*/ 58 h 58"/>
                  <a:gd name="T2" fmla="*/ 28 w 28"/>
                  <a:gd name="T3" fmla="*/ 43 h 58"/>
                  <a:gd name="T4" fmla="*/ 28 w 28"/>
                  <a:gd name="T5" fmla="*/ 15 h 58"/>
                  <a:gd name="T6" fmla="*/ 14 w 28"/>
                  <a:gd name="T7" fmla="*/ 0 h 58"/>
                  <a:gd name="T8" fmla="*/ 0 w 28"/>
                  <a:gd name="T9" fmla="*/ 15 h 58"/>
                  <a:gd name="T10" fmla="*/ 0 w 28"/>
                  <a:gd name="T11" fmla="*/ 43 h 58"/>
                  <a:gd name="T12" fmla="*/ 14 w 2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8">
                    <a:moveTo>
                      <a:pt x="14" y="58"/>
                    </a:moveTo>
                    <a:cubicBezTo>
                      <a:pt x="22" y="58"/>
                      <a:pt x="28" y="51"/>
                      <a:pt x="28" y="43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8"/>
                      <a:pt x="14" y="58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2" name="Freeform 59"/>
              <p:cNvSpPr>
                <a:spLocks/>
              </p:cNvSpPr>
              <p:nvPr/>
            </p:nvSpPr>
            <p:spPr bwMode="auto">
              <a:xfrm>
                <a:off x="5513388" y="2349500"/>
                <a:ext cx="26988" cy="52388"/>
              </a:xfrm>
              <a:custGeom>
                <a:avLst/>
                <a:gdLst>
                  <a:gd name="T0" fmla="*/ 29 w 30"/>
                  <a:gd name="T1" fmla="*/ 42 h 58"/>
                  <a:gd name="T2" fmla="*/ 28 w 30"/>
                  <a:gd name="T3" fmla="*/ 28 h 58"/>
                  <a:gd name="T4" fmla="*/ 28 w 30"/>
                  <a:gd name="T5" fmla="*/ 15 h 58"/>
                  <a:gd name="T6" fmla="*/ 14 w 30"/>
                  <a:gd name="T7" fmla="*/ 0 h 58"/>
                  <a:gd name="T8" fmla="*/ 0 w 30"/>
                  <a:gd name="T9" fmla="*/ 15 h 58"/>
                  <a:gd name="T10" fmla="*/ 0 w 30"/>
                  <a:gd name="T11" fmla="*/ 28 h 58"/>
                  <a:gd name="T12" fmla="*/ 1 w 30"/>
                  <a:gd name="T13" fmla="*/ 45 h 58"/>
                  <a:gd name="T14" fmla="*/ 15 w 30"/>
                  <a:gd name="T15" fmla="*/ 58 h 58"/>
                  <a:gd name="T16" fmla="*/ 17 w 30"/>
                  <a:gd name="T17" fmla="*/ 58 h 58"/>
                  <a:gd name="T18" fmla="*/ 29 w 30"/>
                  <a:gd name="T19" fmla="*/ 4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58">
                    <a:moveTo>
                      <a:pt x="29" y="42"/>
                    </a:moveTo>
                    <a:cubicBezTo>
                      <a:pt x="29" y="37"/>
                      <a:pt x="28" y="33"/>
                      <a:pt x="28" y="28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7"/>
                      <a:pt x="22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0" y="39"/>
                      <a:pt x="1" y="45"/>
                    </a:cubicBezTo>
                    <a:cubicBezTo>
                      <a:pt x="2" y="52"/>
                      <a:pt x="8" y="58"/>
                      <a:pt x="15" y="58"/>
                    </a:cubicBezTo>
                    <a:cubicBezTo>
                      <a:pt x="15" y="58"/>
                      <a:pt x="16" y="58"/>
                      <a:pt x="17" y="58"/>
                    </a:cubicBezTo>
                    <a:cubicBezTo>
                      <a:pt x="25" y="57"/>
                      <a:pt x="30" y="50"/>
                      <a:pt x="29" y="42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3" name="Freeform 60"/>
              <p:cNvSpPr>
                <a:spLocks/>
              </p:cNvSpPr>
              <p:nvPr/>
            </p:nvSpPr>
            <p:spPr bwMode="auto">
              <a:xfrm>
                <a:off x="6000751" y="2051050"/>
                <a:ext cx="38100" cy="52388"/>
              </a:xfrm>
              <a:custGeom>
                <a:avLst/>
                <a:gdLst>
                  <a:gd name="T0" fmla="*/ 12 w 42"/>
                  <a:gd name="T1" fmla="*/ 47 h 58"/>
                  <a:gd name="T2" fmla="*/ 26 w 42"/>
                  <a:gd name="T3" fmla="*/ 58 h 58"/>
                  <a:gd name="T4" fmla="*/ 29 w 42"/>
                  <a:gd name="T5" fmla="*/ 57 h 58"/>
                  <a:gd name="T6" fmla="*/ 40 w 42"/>
                  <a:gd name="T7" fmla="*/ 40 h 58"/>
                  <a:gd name="T8" fmla="*/ 29 w 42"/>
                  <a:gd name="T9" fmla="*/ 10 h 58"/>
                  <a:gd name="T10" fmla="*/ 10 w 42"/>
                  <a:gd name="T11" fmla="*/ 4 h 58"/>
                  <a:gd name="T12" fmla="*/ 4 w 42"/>
                  <a:gd name="T13" fmla="*/ 23 h 58"/>
                  <a:gd name="T14" fmla="*/ 12 w 42"/>
                  <a:gd name="T15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8">
                    <a:moveTo>
                      <a:pt x="12" y="47"/>
                    </a:moveTo>
                    <a:cubicBezTo>
                      <a:pt x="14" y="53"/>
                      <a:pt x="20" y="58"/>
                      <a:pt x="26" y="58"/>
                    </a:cubicBezTo>
                    <a:cubicBezTo>
                      <a:pt x="27" y="58"/>
                      <a:pt x="28" y="58"/>
                      <a:pt x="29" y="57"/>
                    </a:cubicBezTo>
                    <a:cubicBezTo>
                      <a:pt x="37" y="56"/>
                      <a:pt x="42" y="48"/>
                      <a:pt x="40" y="40"/>
                    </a:cubicBezTo>
                    <a:cubicBezTo>
                      <a:pt x="38" y="30"/>
                      <a:pt x="34" y="20"/>
                      <a:pt x="29" y="10"/>
                    </a:cubicBezTo>
                    <a:cubicBezTo>
                      <a:pt x="26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4" y="23"/>
                    </a:cubicBezTo>
                    <a:cubicBezTo>
                      <a:pt x="7" y="31"/>
                      <a:pt x="10" y="39"/>
                      <a:pt x="12" y="4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4" name="Freeform 61"/>
              <p:cNvSpPr>
                <a:spLocks/>
              </p:cNvSpPr>
              <p:nvPr/>
            </p:nvSpPr>
            <p:spPr bwMode="auto">
              <a:xfrm>
                <a:off x="5513388" y="2117725"/>
                <a:ext cx="25400" cy="50800"/>
              </a:xfrm>
              <a:custGeom>
                <a:avLst/>
                <a:gdLst>
                  <a:gd name="T0" fmla="*/ 14 w 28"/>
                  <a:gd name="T1" fmla="*/ 57 h 57"/>
                  <a:gd name="T2" fmla="*/ 28 w 28"/>
                  <a:gd name="T3" fmla="*/ 43 h 57"/>
                  <a:gd name="T4" fmla="*/ 28 w 28"/>
                  <a:gd name="T5" fmla="*/ 14 h 57"/>
                  <a:gd name="T6" fmla="*/ 14 w 28"/>
                  <a:gd name="T7" fmla="*/ 0 h 57"/>
                  <a:gd name="T8" fmla="*/ 0 w 28"/>
                  <a:gd name="T9" fmla="*/ 14 h 57"/>
                  <a:gd name="T10" fmla="*/ 0 w 28"/>
                  <a:gd name="T11" fmla="*/ 43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cubicBezTo>
                      <a:pt x="22" y="57"/>
                      <a:pt x="28" y="51"/>
                      <a:pt x="28" y="4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1"/>
                      <a:pt x="6" y="57"/>
                      <a:pt x="14" y="57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  <p:sp>
            <p:nvSpPr>
              <p:cNvPr id="105" name="Freeform 62"/>
              <p:cNvSpPr>
                <a:spLocks/>
              </p:cNvSpPr>
              <p:nvPr/>
            </p:nvSpPr>
            <p:spPr bwMode="auto">
              <a:xfrm>
                <a:off x="5581651" y="2058988"/>
                <a:ext cx="390525" cy="374650"/>
              </a:xfrm>
              <a:custGeom>
                <a:avLst/>
                <a:gdLst>
                  <a:gd name="T0" fmla="*/ 433 w 433"/>
                  <a:gd name="T1" fmla="*/ 146 h 416"/>
                  <a:gd name="T2" fmla="*/ 410 w 433"/>
                  <a:gd name="T3" fmla="*/ 123 h 416"/>
                  <a:gd name="T4" fmla="*/ 361 w 433"/>
                  <a:gd name="T5" fmla="*/ 123 h 416"/>
                  <a:gd name="T6" fmla="*/ 338 w 433"/>
                  <a:gd name="T7" fmla="*/ 146 h 416"/>
                  <a:gd name="T8" fmla="*/ 338 w 433"/>
                  <a:gd name="T9" fmla="*/ 168 h 416"/>
                  <a:gd name="T10" fmla="*/ 259 w 433"/>
                  <a:gd name="T11" fmla="*/ 194 h 416"/>
                  <a:gd name="T12" fmla="*/ 231 w 433"/>
                  <a:gd name="T13" fmla="*/ 174 h 416"/>
                  <a:gd name="T14" fmla="*/ 231 w 433"/>
                  <a:gd name="T15" fmla="*/ 93 h 416"/>
                  <a:gd name="T16" fmla="*/ 241 w 433"/>
                  <a:gd name="T17" fmla="*/ 93 h 416"/>
                  <a:gd name="T18" fmla="*/ 264 w 433"/>
                  <a:gd name="T19" fmla="*/ 70 h 416"/>
                  <a:gd name="T20" fmla="*/ 264 w 433"/>
                  <a:gd name="T21" fmla="*/ 23 h 416"/>
                  <a:gd name="T22" fmla="*/ 241 w 433"/>
                  <a:gd name="T23" fmla="*/ 0 h 416"/>
                  <a:gd name="T24" fmla="*/ 192 w 433"/>
                  <a:gd name="T25" fmla="*/ 0 h 416"/>
                  <a:gd name="T26" fmla="*/ 169 w 433"/>
                  <a:gd name="T27" fmla="*/ 23 h 416"/>
                  <a:gd name="T28" fmla="*/ 169 w 433"/>
                  <a:gd name="T29" fmla="*/ 70 h 416"/>
                  <a:gd name="T30" fmla="*/ 192 w 433"/>
                  <a:gd name="T31" fmla="*/ 93 h 416"/>
                  <a:gd name="T32" fmla="*/ 202 w 433"/>
                  <a:gd name="T33" fmla="*/ 93 h 416"/>
                  <a:gd name="T34" fmla="*/ 202 w 433"/>
                  <a:gd name="T35" fmla="*/ 174 h 416"/>
                  <a:gd name="T36" fmla="*/ 174 w 433"/>
                  <a:gd name="T37" fmla="*/ 194 h 416"/>
                  <a:gd name="T38" fmla="*/ 94 w 433"/>
                  <a:gd name="T39" fmla="*/ 168 h 416"/>
                  <a:gd name="T40" fmla="*/ 94 w 433"/>
                  <a:gd name="T41" fmla="*/ 142 h 416"/>
                  <a:gd name="T42" fmla="*/ 71 w 433"/>
                  <a:gd name="T43" fmla="*/ 118 h 416"/>
                  <a:gd name="T44" fmla="*/ 23 w 433"/>
                  <a:gd name="T45" fmla="*/ 118 h 416"/>
                  <a:gd name="T46" fmla="*/ 0 w 433"/>
                  <a:gd name="T47" fmla="*/ 142 h 416"/>
                  <a:gd name="T48" fmla="*/ 0 w 433"/>
                  <a:gd name="T49" fmla="*/ 188 h 416"/>
                  <a:gd name="T50" fmla="*/ 23 w 433"/>
                  <a:gd name="T51" fmla="*/ 212 h 416"/>
                  <a:gd name="T52" fmla="*/ 71 w 433"/>
                  <a:gd name="T53" fmla="*/ 212 h 416"/>
                  <a:gd name="T54" fmla="*/ 93 w 433"/>
                  <a:gd name="T55" fmla="*/ 197 h 416"/>
                  <a:gd name="T56" fmla="*/ 165 w 433"/>
                  <a:gd name="T57" fmla="*/ 221 h 416"/>
                  <a:gd name="T58" fmla="*/ 165 w 433"/>
                  <a:gd name="T59" fmla="*/ 224 h 416"/>
                  <a:gd name="T60" fmla="*/ 175 w 433"/>
                  <a:gd name="T61" fmla="*/ 255 h 416"/>
                  <a:gd name="T62" fmla="*/ 129 w 433"/>
                  <a:gd name="T63" fmla="*/ 319 h 416"/>
                  <a:gd name="T64" fmla="*/ 84 w 433"/>
                  <a:gd name="T65" fmla="*/ 319 h 416"/>
                  <a:gd name="T66" fmla="*/ 60 w 433"/>
                  <a:gd name="T67" fmla="*/ 342 h 416"/>
                  <a:gd name="T68" fmla="*/ 60 w 433"/>
                  <a:gd name="T69" fmla="*/ 389 h 416"/>
                  <a:gd name="T70" fmla="*/ 84 w 433"/>
                  <a:gd name="T71" fmla="*/ 412 h 416"/>
                  <a:gd name="T72" fmla="*/ 132 w 433"/>
                  <a:gd name="T73" fmla="*/ 412 h 416"/>
                  <a:gd name="T74" fmla="*/ 155 w 433"/>
                  <a:gd name="T75" fmla="*/ 389 h 416"/>
                  <a:gd name="T76" fmla="*/ 155 w 433"/>
                  <a:gd name="T77" fmla="*/ 342 h 416"/>
                  <a:gd name="T78" fmla="*/ 153 w 433"/>
                  <a:gd name="T79" fmla="*/ 334 h 416"/>
                  <a:gd name="T80" fmla="*/ 198 w 433"/>
                  <a:gd name="T81" fmla="*/ 272 h 416"/>
                  <a:gd name="T82" fmla="*/ 216 w 433"/>
                  <a:gd name="T83" fmla="*/ 276 h 416"/>
                  <a:gd name="T84" fmla="*/ 235 w 433"/>
                  <a:gd name="T85" fmla="*/ 272 h 416"/>
                  <a:gd name="T86" fmla="*/ 279 w 433"/>
                  <a:gd name="T87" fmla="*/ 333 h 416"/>
                  <a:gd name="T88" fmla="*/ 275 w 433"/>
                  <a:gd name="T89" fmla="*/ 346 h 416"/>
                  <a:gd name="T90" fmla="*/ 275 w 433"/>
                  <a:gd name="T91" fmla="*/ 392 h 416"/>
                  <a:gd name="T92" fmla="*/ 298 w 433"/>
                  <a:gd name="T93" fmla="*/ 416 h 416"/>
                  <a:gd name="T94" fmla="*/ 347 w 433"/>
                  <a:gd name="T95" fmla="*/ 416 h 416"/>
                  <a:gd name="T96" fmla="*/ 370 w 433"/>
                  <a:gd name="T97" fmla="*/ 392 h 416"/>
                  <a:gd name="T98" fmla="*/ 370 w 433"/>
                  <a:gd name="T99" fmla="*/ 346 h 416"/>
                  <a:gd name="T100" fmla="*/ 347 w 433"/>
                  <a:gd name="T101" fmla="*/ 322 h 416"/>
                  <a:gd name="T102" fmla="*/ 307 w 433"/>
                  <a:gd name="T103" fmla="*/ 322 h 416"/>
                  <a:gd name="T104" fmla="*/ 258 w 433"/>
                  <a:gd name="T105" fmla="*/ 255 h 416"/>
                  <a:gd name="T106" fmla="*/ 268 w 433"/>
                  <a:gd name="T107" fmla="*/ 224 h 416"/>
                  <a:gd name="T108" fmla="*/ 268 w 433"/>
                  <a:gd name="T109" fmla="*/ 221 h 416"/>
                  <a:gd name="T110" fmla="*/ 339 w 433"/>
                  <a:gd name="T111" fmla="*/ 198 h 416"/>
                  <a:gd name="T112" fmla="*/ 361 w 433"/>
                  <a:gd name="T113" fmla="*/ 216 h 416"/>
                  <a:gd name="T114" fmla="*/ 410 w 433"/>
                  <a:gd name="T115" fmla="*/ 216 h 416"/>
                  <a:gd name="T116" fmla="*/ 433 w 433"/>
                  <a:gd name="T117" fmla="*/ 193 h 416"/>
                  <a:gd name="T118" fmla="*/ 433 w 433"/>
                  <a:gd name="T119" fmla="*/ 14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3" h="416">
                    <a:moveTo>
                      <a:pt x="433" y="146"/>
                    </a:moveTo>
                    <a:cubicBezTo>
                      <a:pt x="433" y="133"/>
                      <a:pt x="422" y="123"/>
                      <a:pt x="410" y="123"/>
                    </a:cubicBezTo>
                    <a:cubicBezTo>
                      <a:pt x="361" y="123"/>
                      <a:pt x="361" y="123"/>
                      <a:pt x="361" y="123"/>
                    </a:cubicBezTo>
                    <a:cubicBezTo>
                      <a:pt x="349" y="123"/>
                      <a:pt x="338" y="133"/>
                      <a:pt x="338" y="146"/>
                    </a:cubicBezTo>
                    <a:cubicBezTo>
                      <a:pt x="338" y="168"/>
                      <a:pt x="338" y="168"/>
                      <a:pt x="338" y="168"/>
                    </a:cubicBezTo>
                    <a:cubicBezTo>
                      <a:pt x="259" y="194"/>
                      <a:pt x="259" y="194"/>
                      <a:pt x="259" y="194"/>
                    </a:cubicBezTo>
                    <a:cubicBezTo>
                      <a:pt x="252" y="184"/>
                      <a:pt x="242" y="177"/>
                      <a:pt x="231" y="174"/>
                    </a:cubicBezTo>
                    <a:cubicBezTo>
                      <a:pt x="231" y="93"/>
                      <a:pt x="231" y="93"/>
                      <a:pt x="231" y="93"/>
                    </a:cubicBezTo>
                    <a:cubicBezTo>
                      <a:pt x="241" y="93"/>
                      <a:pt x="241" y="93"/>
                      <a:pt x="241" y="93"/>
                    </a:cubicBezTo>
                    <a:cubicBezTo>
                      <a:pt x="253" y="93"/>
                      <a:pt x="264" y="83"/>
                      <a:pt x="264" y="70"/>
                    </a:cubicBezTo>
                    <a:cubicBezTo>
                      <a:pt x="264" y="23"/>
                      <a:pt x="264" y="23"/>
                      <a:pt x="264" y="23"/>
                    </a:cubicBezTo>
                    <a:cubicBezTo>
                      <a:pt x="264" y="10"/>
                      <a:pt x="253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0" y="0"/>
                      <a:pt x="169" y="10"/>
                      <a:pt x="169" y="23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9" y="83"/>
                      <a:pt x="180" y="93"/>
                      <a:pt x="192" y="93"/>
                    </a:cubicBezTo>
                    <a:cubicBezTo>
                      <a:pt x="202" y="93"/>
                      <a:pt x="202" y="93"/>
                      <a:pt x="202" y="93"/>
                    </a:cubicBezTo>
                    <a:cubicBezTo>
                      <a:pt x="202" y="174"/>
                      <a:pt x="202" y="174"/>
                      <a:pt x="202" y="174"/>
                    </a:cubicBezTo>
                    <a:cubicBezTo>
                      <a:pt x="191" y="177"/>
                      <a:pt x="181" y="184"/>
                      <a:pt x="174" y="194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94" y="129"/>
                      <a:pt x="84" y="118"/>
                      <a:pt x="71" y="118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10" y="118"/>
                      <a:pt x="0" y="129"/>
                      <a:pt x="0" y="142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10" y="212"/>
                      <a:pt x="23" y="212"/>
                    </a:cubicBezTo>
                    <a:cubicBezTo>
                      <a:pt x="71" y="212"/>
                      <a:pt x="71" y="212"/>
                      <a:pt x="71" y="212"/>
                    </a:cubicBezTo>
                    <a:cubicBezTo>
                      <a:pt x="81" y="212"/>
                      <a:pt x="89" y="206"/>
                      <a:pt x="93" y="197"/>
                    </a:cubicBezTo>
                    <a:cubicBezTo>
                      <a:pt x="165" y="221"/>
                      <a:pt x="165" y="221"/>
                      <a:pt x="165" y="221"/>
                    </a:cubicBezTo>
                    <a:cubicBezTo>
                      <a:pt x="165" y="222"/>
                      <a:pt x="165" y="223"/>
                      <a:pt x="165" y="224"/>
                    </a:cubicBezTo>
                    <a:cubicBezTo>
                      <a:pt x="165" y="235"/>
                      <a:pt x="169" y="246"/>
                      <a:pt x="175" y="255"/>
                    </a:cubicBezTo>
                    <a:cubicBezTo>
                      <a:pt x="129" y="319"/>
                      <a:pt x="129" y="319"/>
                      <a:pt x="129" y="319"/>
                    </a:cubicBezTo>
                    <a:cubicBezTo>
                      <a:pt x="84" y="319"/>
                      <a:pt x="84" y="319"/>
                      <a:pt x="84" y="319"/>
                    </a:cubicBezTo>
                    <a:cubicBezTo>
                      <a:pt x="71" y="319"/>
                      <a:pt x="60" y="329"/>
                      <a:pt x="60" y="342"/>
                    </a:cubicBezTo>
                    <a:cubicBezTo>
                      <a:pt x="60" y="389"/>
                      <a:pt x="60" y="389"/>
                      <a:pt x="60" y="389"/>
                    </a:cubicBezTo>
                    <a:cubicBezTo>
                      <a:pt x="60" y="401"/>
                      <a:pt x="71" y="412"/>
                      <a:pt x="84" y="412"/>
                    </a:cubicBezTo>
                    <a:cubicBezTo>
                      <a:pt x="132" y="412"/>
                      <a:pt x="132" y="412"/>
                      <a:pt x="132" y="412"/>
                    </a:cubicBezTo>
                    <a:cubicBezTo>
                      <a:pt x="145" y="412"/>
                      <a:pt x="155" y="401"/>
                      <a:pt x="155" y="389"/>
                    </a:cubicBezTo>
                    <a:cubicBezTo>
                      <a:pt x="155" y="342"/>
                      <a:pt x="155" y="342"/>
                      <a:pt x="155" y="342"/>
                    </a:cubicBezTo>
                    <a:cubicBezTo>
                      <a:pt x="155" y="339"/>
                      <a:pt x="154" y="336"/>
                      <a:pt x="153" y="334"/>
                    </a:cubicBezTo>
                    <a:cubicBezTo>
                      <a:pt x="198" y="272"/>
                      <a:pt x="198" y="272"/>
                      <a:pt x="198" y="272"/>
                    </a:cubicBezTo>
                    <a:cubicBezTo>
                      <a:pt x="204" y="274"/>
                      <a:pt x="210" y="276"/>
                      <a:pt x="216" y="276"/>
                    </a:cubicBezTo>
                    <a:cubicBezTo>
                      <a:pt x="223" y="276"/>
                      <a:pt x="229" y="274"/>
                      <a:pt x="235" y="272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7" y="337"/>
                      <a:pt x="275" y="341"/>
                      <a:pt x="275" y="346"/>
                    </a:cubicBezTo>
                    <a:cubicBezTo>
                      <a:pt x="275" y="392"/>
                      <a:pt x="275" y="392"/>
                      <a:pt x="275" y="392"/>
                    </a:cubicBezTo>
                    <a:cubicBezTo>
                      <a:pt x="275" y="405"/>
                      <a:pt x="285" y="416"/>
                      <a:pt x="298" y="416"/>
                    </a:cubicBezTo>
                    <a:cubicBezTo>
                      <a:pt x="347" y="416"/>
                      <a:pt x="347" y="416"/>
                      <a:pt x="347" y="416"/>
                    </a:cubicBezTo>
                    <a:cubicBezTo>
                      <a:pt x="359" y="416"/>
                      <a:pt x="370" y="405"/>
                      <a:pt x="370" y="392"/>
                    </a:cubicBezTo>
                    <a:cubicBezTo>
                      <a:pt x="370" y="346"/>
                      <a:pt x="370" y="346"/>
                      <a:pt x="370" y="346"/>
                    </a:cubicBezTo>
                    <a:cubicBezTo>
                      <a:pt x="370" y="333"/>
                      <a:pt x="359" y="322"/>
                      <a:pt x="347" y="322"/>
                    </a:cubicBezTo>
                    <a:cubicBezTo>
                      <a:pt x="307" y="322"/>
                      <a:pt x="307" y="322"/>
                      <a:pt x="307" y="322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64" y="246"/>
                      <a:pt x="268" y="235"/>
                      <a:pt x="268" y="224"/>
                    </a:cubicBezTo>
                    <a:cubicBezTo>
                      <a:pt x="268" y="223"/>
                      <a:pt x="268" y="222"/>
                      <a:pt x="268" y="221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42" y="208"/>
                      <a:pt x="350" y="216"/>
                      <a:pt x="361" y="216"/>
                    </a:cubicBezTo>
                    <a:cubicBezTo>
                      <a:pt x="410" y="216"/>
                      <a:pt x="410" y="216"/>
                      <a:pt x="410" y="216"/>
                    </a:cubicBezTo>
                    <a:cubicBezTo>
                      <a:pt x="422" y="216"/>
                      <a:pt x="433" y="206"/>
                      <a:pt x="433" y="193"/>
                    </a:cubicBezTo>
                    <a:lnTo>
                      <a:pt x="433" y="146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735883" y="2498134"/>
              <a:ext cx="855305" cy="36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data VLAN</a:t>
              </a:r>
            </a:p>
            <a:p>
              <a:pPr algn="ctr">
                <a:lnSpc>
                  <a:spcPct val="90000"/>
                </a:lnSpc>
              </a:pPr>
              <a:r>
                <a:rPr lang="en-US" sz="1000" dirty="0" smtClean="0">
                  <a:latin typeface="Franklin Gothic Book"/>
                  <a:cs typeface="Franklin Gothic Book"/>
                </a:rPr>
                <a:t>(tagged)</a:t>
              </a:r>
              <a:endParaRPr lang="en-US" sz="1000" dirty="0">
                <a:latin typeface="Franklin Gothic Book"/>
                <a:cs typeface="Franklin Gothic Book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147493" y="4951180"/>
            <a:ext cx="357376" cy="168427"/>
          </a:xfrm>
          <a:prstGeom prst="rect">
            <a:avLst/>
          </a:prstGeom>
          <a:ln w="635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800" dirty="0" smtClean="0"/>
              <a:t>1.1</a:t>
            </a:r>
            <a:endParaRPr lang="en-US" sz="800" dirty="0"/>
          </a:p>
        </p:txBody>
      </p:sp>
      <p:sp>
        <p:nvSpPr>
          <p:cNvPr id="331" name="Rectangle 330"/>
          <p:cNvSpPr/>
          <p:nvPr/>
        </p:nvSpPr>
        <p:spPr>
          <a:xfrm>
            <a:off x="2325737" y="5356850"/>
            <a:ext cx="400237" cy="154345"/>
          </a:xfrm>
          <a:prstGeom prst="rect">
            <a:avLst/>
          </a:prstGeom>
          <a:ln w="6350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800" dirty="0" smtClean="0"/>
              <a:t>eth0</a:t>
            </a:r>
            <a:endParaRPr lang="en-US" sz="800" dirty="0"/>
          </a:p>
        </p:txBody>
      </p:sp>
      <p:grpSp>
        <p:nvGrpSpPr>
          <p:cNvPr id="349" name="Group 348"/>
          <p:cNvGrpSpPr/>
          <p:nvPr/>
        </p:nvGrpSpPr>
        <p:grpSpPr>
          <a:xfrm>
            <a:off x="1574239" y="4928717"/>
            <a:ext cx="777094" cy="822945"/>
            <a:chOff x="6280353" y="1792561"/>
            <a:chExt cx="777094" cy="822945"/>
          </a:xfrm>
        </p:grpSpPr>
        <p:pic>
          <p:nvPicPr>
            <p:cNvPr id="351" name="Picture 350" descr="funnel-3app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342" y="2064874"/>
              <a:ext cx="388265" cy="171474"/>
            </a:xfrm>
            <a:prstGeom prst="rect">
              <a:avLst/>
            </a:prstGeom>
          </p:spPr>
        </p:pic>
        <p:sp>
          <p:nvSpPr>
            <p:cNvPr id="352" name="Rounded Rectangle 351"/>
            <p:cNvSpPr/>
            <p:nvPr/>
          </p:nvSpPr>
          <p:spPr>
            <a:xfrm>
              <a:off x="6288694" y="2222500"/>
              <a:ext cx="760413" cy="175837"/>
            </a:xfrm>
            <a:prstGeom prst="roundRect">
              <a:avLst>
                <a:gd name="adj" fmla="val 24315"/>
              </a:avLst>
            </a:prstGeom>
            <a:solidFill>
              <a:schemeClr val="bg1">
                <a:lumMod val="65000"/>
              </a:schemeClr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280353" y="2193636"/>
              <a:ext cx="777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cs typeface="Franklin Gothic Book"/>
                </a:rPr>
                <a:t>Hypervisor</a:t>
              </a:r>
              <a:endParaRPr lang="en-US" sz="900" dirty="0"/>
            </a:p>
          </p:txBody>
        </p:sp>
        <p:sp>
          <p:nvSpPr>
            <p:cNvPr id="354" name="Freeform 23"/>
            <p:cNvSpPr>
              <a:spLocks noEditPoints="1"/>
            </p:cNvSpPr>
            <p:nvPr/>
          </p:nvSpPr>
          <p:spPr bwMode="auto">
            <a:xfrm rot="16200000">
              <a:off x="6580347" y="2145953"/>
              <a:ext cx="177106" cy="762000"/>
            </a:xfrm>
            <a:custGeom>
              <a:avLst/>
              <a:gdLst>
                <a:gd name="T0" fmla="*/ 96 w 128"/>
                <a:gd name="T1" fmla="*/ 0 h 555"/>
                <a:gd name="T2" fmla="*/ 32 w 128"/>
                <a:gd name="T3" fmla="*/ 0 h 555"/>
                <a:gd name="T4" fmla="*/ 0 w 128"/>
                <a:gd name="T5" fmla="*/ 32 h 555"/>
                <a:gd name="T6" fmla="*/ 0 w 128"/>
                <a:gd name="T7" fmla="*/ 523 h 555"/>
                <a:gd name="T8" fmla="*/ 32 w 128"/>
                <a:gd name="T9" fmla="*/ 555 h 555"/>
                <a:gd name="T10" fmla="*/ 96 w 128"/>
                <a:gd name="T11" fmla="*/ 555 h 555"/>
                <a:gd name="T12" fmla="*/ 128 w 128"/>
                <a:gd name="T13" fmla="*/ 523 h 555"/>
                <a:gd name="T14" fmla="*/ 128 w 128"/>
                <a:gd name="T15" fmla="*/ 32 h 555"/>
                <a:gd name="T16" fmla="*/ 96 w 128"/>
                <a:gd name="T17" fmla="*/ 0 h 555"/>
                <a:gd name="T18" fmla="*/ 64 w 128"/>
                <a:gd name="T19" fmla="*/ 320 h 555"/>
                <a:gd name="T20" fmla="*/ 21 w 128"/>
                <a:gd name="T21" fmla="*/ 278 h 555"/>
                <a:gd name="T22" fmla="*/ 64 w 128"/>
                <a:gd name="T23" fmla="*/ 235 h 555"/>
                <a:gd name="T24" fmla="*/ 107 w 128"/>
                <a:gd name="T25" fmla="*/ 278 h 555"/>
                <a:gd name="T26" fmla="*/ 64 w 128"/>
                <a:gd name="T27" fmla="*/ 32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555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41"/>
                    <a:pt x="14" y="555"/>
                    <a:pt x="32" y="555"/>
                  </a:cubicBezTo>
                  <a:cubicBezTo>
                    <a:pt x="96" y="555"/>
                    <a:pt x="96" y="555"/>
                    <a:pt x="96" y="555"/>
                  </a:cubicBezTo>
                  <a:cubicBezTo>
                    <a:pt x="114" y="555"/>
                    <a:pt x="128" y="541"/>
                    <a:pt x="128" y="523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15"/>
                    <a:pt x="114" y="0"/>
                    <a:pt x="96" y="0"/>
                  </a:cubicBezTo>
                  <a:close/>
                  <a:moveTo>
                    <a:pt x="64" y="320"/>
                  </a:moveTo>
                  <a:cubicBezTo>
                    <a:pt x="40" y="320"/>
                    <a:pt x="21" y="301"/>
                    <a:pt x="21" y="278"/>
                  </a:cubicBezTo>
                  <a:cubicBezTo>
                    <a:pt x="21" y="254"/>
                    <a:pt x="40" y="235"/>
                    <a:pt x="64" y="235"/>
                  </a:cubicBezTo>
                  <a:cubicBezTo>
                    <a:pt x="87" y="235"/>
                    <a:pt x="107" y="254"/>
                    <a:pt x="107" y="278"/>
                  </a:cubicBezTo>
                  <a:cubicBezTo>
                    <a:pt x="107" y="301"/>
                    <a:pt x="87" y="320"/>
                    <a:pt x="64" y="320"/>
                  </a:cubicBez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180"/>
            <p:cNvSpPr>
              <a:spLocks noEditPoints="1"/>
            </p:cNvSpPr>
            <p:nvPr/>
          </p:nvSpPr>
          <p:spPr bwMode="auto">
            <a:xfrm>
              <a:off x="6465342" y="1792561"/>
              <a:ext cx="407116" cy="315315"/>
            </a:xfrm>
            <a:custGeom>
              <a:avLst/>
              <a:gdLst>
                <a:gd name="T0" fmla="*/ 269 w 287"/>
                <a:gd name="T1" fmla="*/ 9 h 222"/>
                <a:gd name="T2" fmla="*/ 264 w 287"/>
                <a:gd name="T3" fmla="*/ 6 h 222"/>
                <a:gd name="T4" fmla="*/ 241 w 287"/>
                <a:gd name="T5" fmla="*/ 0 h 222"/>
                <a:gd name="T6" fmla="*/ 240 w 287"/>
                <a:gd name="T7" fmla="*/ 0 h 222"/>
                <a:gd name="T8" fmla="*/ 46 w 287"/>
                <a:gd name="T9" fmla="*/ 0 h 222"/>
                <a:gd name="T10" fmla="*/ 0 w 287"/>
                <a:gd name="T11" fmla="*/ 46 h 222"/>
                <a:gd name="T12" fmla="*/ 0 w 287"/>
                <a:gd name="T13" fmla="*/ 175 h 222"/>
                <a:gd name="T14" fmla="*/ 0 w 287"/>
                <a:gd name="T15" fmla="*/ 176 h 222"/>
                <a:gd name="T16" fmla="*/ 6 w 287"/>
                <a:gd name="T17" fmla="*/ 199 h 222"/>
                <a:gd name="T18" fmla="*/ 10 w 287"/>
                <a:gd name="T19" fmla="*/ 204 h 222"/>
                <a:gd name="T20" fmla="*/ 46 w 287"/>
                <a:gd name="T21" fmla="*/ 222 h 222"/>
                <a:gd name="T22" fmla="*/ 240 w 287"/>
                <a:gd name="T23" fmla="*/ 222 h 222"/>
                <a:gd name="T24" fmla="*/ 287 w 287"/>
                <a:gd name="T25" fmla="*/ 175 h 222"/>
                <a:gd name="T26" fmla="*/ 287 w 287"/>
                <a:gd name="T27" fmla="*/ 46 h 222"/>
                <a:gd name="T28" fmla="*/ 269 w 287"/>
                <a:gd name="T29" fmla="*/ 9 h 222"/>
                <a:gd name="T30" fmla="*/ 112 w 287"/>
                <a:gd name="T31" fmla="*/ 161 h 222"/>
                <a:gd name="T32" fmla="*/ 89 w 287"/>
                <a:gd name="T33" fmla="*/ 161 h 222"/>
                <a:gd name="T34" fmla="*/ 59 w 287"/>
                <a:gd name="T35" fmla="*/ 69 h 222"/>
                <a:gd name="T36" fmla="*/ 80 w 287"/>
                <a:gd name="T37" fmla="*/ 69 h 222"/>
                <a:gd name="T38" fmla="*/ 101 w 287"/>
                <a:gd name="T39" fmla="*/ 133 h 222"/>
                <a:gd name="T40" fmla="*/ 101 w 287"/>
                <a:gd name="T41" fmla="*/ 133 h 222"/>
                <a:gd name="T42" fmla="*/ 122 w 287"/>
                <a:gd name="T43" fmla="*/ 69 h 222"/>
                <a:gd name="T44" fmla="*/ 143 w 287"/>
                <a:gd name="T45" fmla="*/ 69 h 222"/>
                <a:gd name="T46" fmla="*/ 112 w 287"/>
                <a:gd name="T47" fmla="*/ 161 h 222"/>
                <a:gd name="T48" fmla="*/ 221 w 287"/>
                <a:gd name="T49" fmla="*/ 161 h 222"/>
                <a:gd name="T50" fmla="*/ 151 w 287"/>
                <a:gd name="T51" fmla="*/ 161 h 222"/>
                <a:gd name="T52" fmla="*/ 151 w 287"/>
                <a:gd name="T53" fmla="*/ 69 h 222"/>
                <a:gd name="T54" fmla="*/ 219 w 287"/>
                <a:gd name="T55" fmla="*/ 69 h 222"/>
                <a:gd name="T56" fmla="*/ 219 w 287"/>
                <a:gd name="T57" fmla="*/ 86 h 222"/>
                <a:gd name="T58" fmla="*/ 171 w 287"/>
                <a:gd name="T59" fmla="*/ 86 h 222"/>
                <a:gd name="T60" fmla="*/ 171 w 287"/>
                <a:gd name="T61" fmla="*/ 105 h 222"/>
                <a:gd name="T62" fmla="*/ 215 w 287"/>
                <a:gd name="T63" fmla="*/ 105 h 222"/>
                <a:gd name="T64" fmla="*/ 215 w 287"/>
                <a:gd name="T65" fmla="*/ 121 h 222"/>
                <a:gd name="T66" fmla="*/ 171 w 287"/>
                <a:gd name="T67" fmla="*/ 121 h 222"/>
                <a:gd name="T68" fmla="*/ 171 w 287"/>
                <a:gd name="T69" fmla="*/ 144 h 222"/>
                <a:gd name="T70" fmla="*/ 221 w 287"/>
                <a:gd name="T71" fmla="*/ 144 h 222"/>
                <a:gd name="T72" fmla="*/ 221 w 287"/>
                <a:gd name="T73" fmla="*/ 1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7" h="222">
                  <a:moveTo>
                    <a:pt x="269" y="9"/>
                  </a:moveTo>
                  <a:cubicBezTo>
                    <a:pt x="267" y="8"/>
                    <a:pt x="266" y="7"/>
                    <a:pt x="264" y="6"/>
                  </a:cubicBezTo>
                  <a:cubicBezTo>
                    <a:pt x="257" y="2"/>
                    <a:pt x="250" y="0"/>
                    <a:pt x="241" y="0"/>
                  </a:cubicBezTo>
                  <a:cubicBezTo>
                    <a:pt x="241" y="0"/>
                    <a:pt x="241" y="0"/>
                    <a:pt x="24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5"/>
                    <a:pt x="2" y="192"/>
                    <a:pt x="6" y="199"/>
                  </a:cubicBezTo>
                  <a:cubicBezTo>
                    <a:pt x="7" y="201"/>
                    <a:pt x="9" y="202"/>
                    <a:pt x="10" y="204"/>
                  </a:cubicBezTo>
                  <a:cubicBezTo>
                    <a:pt x="18" y="215"/>
                    <a:pt x="32" y="222"/>
                    <a:pt x="46" y="222"/>
                  </a:cubicBezTo>
                  <a:cubicBezTo>
                    <a:pt x="240" y="222"/>
                    <a:pt x="240" y="222"/>
                    <a:pt x="240" y="222"/>
                  </a:cubicBezTo>
                  <a:cubicBezTo>
                    <a:pt x="266" y="222"/>
                    <a:pt x="287" y="201"/>
                    <a:pt x="287" y="175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31"/>
                    <a:pt x="280" y="18"/>
                    <a:pt x="269" y="9"/>
                  </a:cubicBezTo>
                  <a:close/>
                  <a:moveTo>
                    <a:pt x="112" y="161"/>
                  </a:moveTo>
                  <a:cubicBezTo>
                    <a:pt x="89" y="161"/>
                    <a:pt x="89" y="161"/>
                    <a:pt x="89" y="16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101" y="133"/>
                    <a:pt x="101" y="133"/>
                    <a:pt x="101" y="133"/>
                  </a:cubicBezTo>
                  <a:cubicBezTo>
                    <a:pt x="101" y="133"/>
                    <a:pt x="101" y="133"/>
                    <a:pt x="101" y="133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43" y="69"/>
                    <a:pt x="143" y="69"/>
                    <a:pt x="143" y="69"/>
                  </a:cubicBezTo>
                  <a:lnTo>
                    <a:pt x="112" y="161"/>
                  </a:lnTo>
                  <a:close/>
                  <a:moveTo>
                    <a:pt x="221" y="161"/>
                  </a:moveTo>
                  <a:cubicBezTo>
                    <a:pt x="151" y="161"/>
                    <a:pt x="151" y="161"/>
                    <a:pt x="151" y="161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19" y="86"/>
                    <a:pt x="219" y="86"/>
                    <a:pt x="219" y="86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215" y="105"/>
                    <a:pt x="215" y="105"/>
                    <a:pt x="215" y="10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221" y="144"/>
                    <a:pt x="221" y="144"/>
                    <a:pt x="221" y="144"/>
                  </a:cubicBezTo>
                  <a:lnTo>
                    <a:pt x="221" y="161"/>
                  </a:lnTo>
                  <a:close/>
                </a:path>
              </a:pathLst>
            </a:custGeom>
            <a:solidFill>
              <a:srgbClr val="1E9EE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382" name="Elbow Connector 381"/>
          <p:cNvCxnSpPr>
            <a:stCxn id="68" idx="3"/>
          </p:cNvCxnSpPr>
          <p:nvPr/>
        </p:nvCxnSpPr>
        <p:spPr>
          <a:xfrm>
            <a:off x="2504869" y="5035394"/>
            <a:ext cx="143325" cy="321456"/>
          </a:xfrm>
          <a:prstGeom prst="bentConnector2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31" idx="3"/>
            <a:endCxn id="91" idx="6"/>
          </p:cNvCxnSpPr>
          <p:nvPr/>
        </p:nvCxnSpPr>
        <p:spPr>
          <a:xfrm flipV="1">
            <a:off x="2725974" y="3887337"/>
            <a:ext cx="806394" cy="1546686"/>
          </a:xfrm>
          <a:prstGeom prst="bentConnector3">
            <a:avLst>
              <a:gd name="adj1" fmla="val 210376"/>
            </a:avLst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3912496" y="5327985"/>
            <a:ext cx="1140110" cy="950189"/>
            <a:chOff x="5099946" y="5683692"/>
            <a:chExt cx="1140110" cy="9501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5099946" y="5683693"/>
              <a:ext cx="1140110" cy="950188"/>
              <a:chOff x="1929081" y="3857624"/>
              <a:chExt cx="855305" cy="712641"/>
            </a:xfrm>
          </p:grpSpPr>
          <p:sp>
            <p:nvSpPr>
              <p:cNvPr id="123" name="Freeform 50"/>
              <p:cNvSpPr>
                <a:spLocks noEditPoints="1"/>
              </p:cNvSpPr>
              <p:nvPr/>
            </p:nvSpPr>
            <p:spPr bwMode="auto">
              <a:xfrm>
                <a:off x="2087652" y="3857624"/>
                <a:ext cx="538163" cy="412750"/>
              </a:xfrm>
              <a:custGeom>
                <a:avLst/>
                <a:gdLst>
                  <a:gd name="T0" fmla="*/ 54 w 598"/>
                  <a:gd name="T1" fmla="*/ 0 h 458"/>
                  <a:gd name="T2" fmla="*/ 0 w 598"/>
                  <a:gd name="T3" fmla="*/ 405 h 458"/>
                  <a:gd name="T4" fmla="*/ 246 w 598"/>
                  <a:gd name="T5" fmla="*/ 458 h 458"/>
                  <a:gd name="T6" fmla="*/ 256 w 598"/>
                  <a:gd name="T7" fmla="*/ 309 h 458"/>
                  <a:gd name="T8" fmla="*/ 352 w 598"/>
                  <a:gd name="T9" fmla="*/ 320 h 458"/>
                  <a:gd name="T10" fmla="*/ 544 w 598"/>
                  <a:gd name="T11" fmla="*/ 458 h 458"/>
                  <a:gd name="T12" fmla="*/ 598 w 598"/>
                  <a:gd name="T13" fmla="*/ 53 h 458"/>
                  <a:gd name="T14" fmla="*/ 182 w 598"/>
                  <a:gd name="T15" fmla="*/ 384 h 458"/>
                  <a:gd name="T16" fmla="*/ 86 w 598"/>
                  <a:gd name="T17" fmla="*/ 394 h 458"/>
                  <a:gd name="T18" fmla="*/ 75 w 598"/>
                  <a:gd name="T19" fmla="*/ 320 h 458"/>
                  <a:gd name="T20" fmla="*/ 171 w 598"/>
                  <a:gd name="T21" fmla="*/ 309 h 458"/>
                  <a:gd name="T22" fmla="*/ 182 w 598"/>
                  <a:gd name="T23" fmla="*/ 384 h 458"/>
                  <a:gd name="T24" fmla="*/ 171 w 598"/>
                  <a:gd name="T25" fmla="*/ 266 h 458"/>
                  <a:gd name="T26" fmla="*/ 75 w 598"/>
                  <a:gd name="T27" fmla="*/ 256 h 458"/>
                  <a:gd name="T28" fmla="*/ 86 w 598"/>
                  <a:gd name="T29" fmla="*/ 181 h 458"/>
                  <a:gd name="T30" fmla="*/ 182 w 598"/>
                  <a:gd name="T31" fmla="*/ 192 h 458"/>
                  <a:gd name="T32" fmla="*/ 182 w 598"/>
                  <a:gd name="T33" fmla="*/ 128 h 458"/>
                  <a:gd name="T34" fmla="*/ 86 w 598"/>
                  <a:gd name="T35" fmla="*/ 138 h 458"/>
                  <a:gd name="T36" fmla="*/ 75 w 598"/>
                  <a:gd name="T37" fmla="*/ 64 h 458"/>
                  <a:gd name="T38" fmla="*/ 171 w 598"/>
                  <a:gd name="T39" fmla="*/ 53 h 458"/>
                  <a:gd name="T40" fmla="*/ 182 w 598"/>
                  <a:gd name="T41" fmla="*/ 128 h 458"/>
                  <a:gd name="T42" fmla="*/ 342 w 598"/>
                  <a:gd name="T43" fmla="*/ 266 h 458"/>
                  <a:gd name="T44" fmla="*/ 246 w 598"/>
                  <a:gd name="T45" fmla="*/ 256 h 458"/>
                  <a:gd name="T46" fmla="*/ 256 w 598"/>
                  <a:gd name="T47" fmla="*/ 181 h 458"/>
                  <a:gd name="T48" fmla="*/ 352 w 598"/>
                  <a:gd name="T49" fmla="*/ 192 h 458"/>
                  <a:gd name="T50" fmla="*/ 352 w 598"/>
                  <a:gd name="T51" fmla="*/ 128 h 458"/>
                  <a:gd name="T52" fmla="*/ 256 w 598"/>
                  <a:gd name="T53" fmla="*/ 138 h 458"/>
                  <a:gd name="T54" fmla="*/ 246 w 598"/>
                  <a:gd name="T55" fmla="*/ 64 h 458"/>
                  <a:gd name="T56" fmla="*/ 342 w 598"/>
                  <a:gd name="T57" fmla="*/ 53 h 458"/>
                  <a:gd name="T58" fmla="*/ 352 w 598"/>
                  <a:gd name="T59" fmla="*/ 128 h 458"/>
                  <a:gd name="T60" fmla="*/ 512 w 598"/>
                  <a:gd name="T61" fmla="*/ 394 h 458"/>
                  <a:gd name="T62" fmla="*/ 416 w 598"/>
                  <a:gd name="T63" fmla="*/ 384 h 458"/>
                  <a:gd name="T64" fmla="*/ 427 w 598"/>
                  <a:gd name="T65" fmla="*/ 309 h 458"/>
                  <a:gd name="T66" fmla="*/ 523 w 598"/>
                  <a:gd name="T67" fmla="*/ 320 h 458"/>
                  <a:gd name="T68" fmla="*/ 523 w 598"/>
                  <a:gd name="T69" fmla="*/ 256 h 458"/>
                  <a:gd name="T70" fmla="*/ 427 w 598"/>
                  <a:gd name="T71" fmla="*/ 266 h 458"/>
                  <a:gd name="T72" fmla="*/ 416 w 598"/>
                  <a:gd name="T73" fmla="*/ 192 h 458"/>
                  <a:gd name="T74" fmla="*/ 512 w 598"/>
                  <a:gd name="T75" fmla="*/ 181 h 458"/>
                  <a:gd name="T76" fmla="*/ 523 w 598"/>
                  <a:gd name="T77" fmla="*/ 256 h 458"/>
                  <a:gd name="T78" fmla="*/ 512 w 598"/>
                  <a:gd name="T79" fmla="*/ 138 h 458"/>
                  <a:gd name="T80" fmla="*/ 416 w 598"/>
                  <a:gd name="T81" fmla="*/ 128 h 458"/>
                  <a:gd name="T82" fmla="*/ 427 w 598"/>
                  <a:gd name="T83" fmla="*/ 53 h 458"/>
                  <a:gd name="T84" fmla="*/ 523 w 598"/>
                  <a:gd name="T85" fmla="*/ 6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8" h="458">
                    <a:moveTo>
                      <a:pt x="54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34"/>
                      <a:pt x="24" y="458"/>
                      <a:pt x="54" y="458"/>
                    </a:cubicBezTo>
                    <a:cubicBezTo>
                      <a:pt x="246" y="458"/>
                      <a:pt x="246" y="458"/>
                      <a:pt x="246" y="458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46" y="314"/>
                      <a:pt x="250" y="309"/>
                      <a:pt x="256" y="309"/>
                    </a:cubicBezTo>
                    <a:cubicBezTo>
                      <a:pt x="342" y="309"/>
                      <a:pt x="342" y="309"/>
                      <a:pt x="342" y="309"/>
                    </a:cubicBezTo>
                    <a:cubicBezTo>
                      <a:pt x="348" y="309"/>
                      <a:pt x="352" y="314"/>
                      <a:pt x="352" y="320"/>
                    </a:cubicBezTo>
                    <a:cubicBezTo>
                      <a:pt x="352" y="458"/>
                      <a:pt x="352" y="458"/>
                      <a:pt x="352" y="458"/>
                    </a:cubicBezTo>
                    <a:cubicBezTo>
                      <a:pt x="544" y="458"/>
                      <a:pt x="544" y="458"/>
                      <a:pt x="544" y="458"/>
                    </a:cubicBezTo>
                    <a:cubicBezTo>
                      <a:pt x="574" y="458"/>
                      <a:pt x="598" y="434"/>
                      <a:pt x="598" y="405"/>
                    </a:cubicBezTo>
                    <a:cubicBezTo>
                      <a:pt x="598" y="53"/>
                      <a:pt x="598" y="53"/>
                      <a:pt x="598" y="53"/>
                    </a:cubicBezTo>
                    <a:cubicBezTo>
                      <a:pt x="598" y="24"/>
                      <a:pt x="574" y="0"/>
                      <a:pt x="544" y="0"/>
                    </a:cubicBezTo>
                    <a:close/>
                    <a:moveTo>
                      <a:pt x="182" y="384"/>
                    </a:moveTo>
                    <a:cubicBezTo>
                      <a:pt x="182" y="389"/>
                      <a:pt x="177" y="394"/>
                      <a:pt x="171" y="394"/>
                    </a:cubicBezTo>
                    <a:cubicBezTo>
                      <a:pt x="86" y="394"/>
                      <a:pt x="86" y="394"/>
                      <a:pt x="86" y="394"/>
                    </a:cubicBezTo>
                    <a:cubicBezTo>
                      <a:pt x="80" y="394"/>
                      <a:pt x="75" y="389"/>
                      <a:pt x="75" y="384"/>
                    </a:cubicBezTo>
                    <a:cubicBezTo>
                      <a:pt x="75" y="320"/>
                      <a:pt x="75" y="320"/>
                      <a:pt x="75" y="320"/>
                    </a:cubicBezTo>
                    <a:cubicBezTo>
                      <a:pt x="75" y="314"/>
                      <a:pt x="80" y="309"/>
                      <a:pt x="86" y="309"/>
                    </a:cubicBezTo>
                    <a:cubicBezTo>
                      <a:pt x="171" y="309"/>
                      <a:pt x="171" y="309"/>
                      <a:pt x="171" y="309"/>
                    </a:cubicBezTo>
                    <a:cubicBezTo>
                      <a:pt x="177" y="309"/>
                      <a:pt x="182" y="314"/>
                      <a:pt x="182" y="320"/>
                    </a:cubicBezTo>
                    <a:lnTo>
                      <a:pt x="182" y="384"/>
                    </a:lnTo>
                    <a:close/>
                    <a:moveTo>
                      <a:pt x="182" y="256"/>
                    </a:moveTo>
                    <a:cubicBezTo>
                      <a:pt x="182" y="261"/>
                      <a:pt x="177" y="266"/>
                      <a:pt x="171" y="266"/>
                    </a:cubicBezTo>
                    <a:cubicBezTo>
                      <a:pt x="86" y="266"/>
                      <a:pt x="86" y="266"/>
                      <a:pt x="86" y="266"/>
                    </a:cubicBezTo>
                    <a:cubicBezTo>
                      <a:pt x="80" y="266"/>
                      <a:pt x="75" y="261"/>
                      <a:pt x="75" y="256"/>
                    </a:cubicBezTo>
                    <a:cubicBezTo>
                      <a:pt x="75" y="192"/>
                      <a:pt x="75" y="192"/>
                      <a:pt x="75" y="192"/>
                    </a:cubicBezTo>
                    <a:cubicBezTo>
                      <a:pt x="75" y="186"/>
                      <a:pt x="80" y="181"/>
                      <a:pt x="86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7" y="181"/>
                      <a:pt x="182" y="186"/>
                      <a:pt x="182" y="192"/>
                    </a:cubicBezTo>
                    <a:lnTo>
                      <a:pt x="182" y="256"/>
                    </a:lnTo>
                    <a:close/>
                    <a:moveTo>
                      <a:pt x="182" y="128"/>
                    </a:moveTo>
                    <a:cubicBezTo>
                      <a:pt x="182" y="133"/>
                      <a:pt x="177" y="138"/>
                      <a:pt x="171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0" y="138"/>
                      <a:pt x="75" y="133"/>
                      <a:pt x="75" y="128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5" y="58"/>
                      <a:pt x="80" y="53"/>
                      <a:pt x="86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77" y="53"/>
                      <a:pt x="182" y="58"/>
                      <a:pt x="182" y="64"/>
                    </a:cubicBezTo>
                    <a:lnTo>
                      <a:pt x="182" y="128"/>
                    </a:lnTo>
                    <a:close/>
                    <a:moveTo>
                      <a:pt x="352" y="256"/>
                    </a:moveTo>
                    <a:cubicBezTo>
                      <a:pt x="352" y="261"/>
                      <a:pt x="348" y="266"/>
                      <a:pt x="342" y="266"/>
                    </a:cubicBezTo>
                    <a:cubicBezTo>
                      <a:pt x="256" y="266"/>
                      <a:pt x="256" y="266"/>
                      <a:pt x="256" y="266"/>
                    </a:cubicBezTo>
                    <a:cubicBezTo>
                      <a:pt x="250" y="266"/>
                      <a:pt x="246" y="261"/>
                      <a:pt x="246" y="256"/>
                    </a:cubicBezTo>
                    <a:cubicBezTo>
                      <a:pt x="246" y="192"/>
                      <a:pt x="246" y="192"/>
                      <a:pt x="246" y="192"/>
                    </a:cubicBezTo>
                    <a:cubicBezTo>
                      <a:pt x="246" y="186"/>
                      <a:pt x="250" y="181"/>
                      <a:pt x="256" y="181"/>
                    </a:cubicBezTo>
                    <a:cubicBezTo>
                      <a:pt x="342" y="181"/>
                      <a:pt x="342" y="181"/>
                      <a:pt x="342" y="181"/>
                    </a:cubicBezTo>
                    <a:cubicBezTo>
                      <a:pt x="348" y="181"/>
                      <a:pt x="352" y="186"/>
                      <a:pt x="352" y="192"/>
                    </a:cubicBezTo>
                    <a:lnTo>
                      <a:pt x="352" y="256"/>
                    </a:lnTo>
                    <a:close/>
                    <a:moveTo>
                      <a:pt x="352" y="128"/>
                    </a:moveTo>
                    <a:cubicBezTo>
                      <a:pt x="352" y="133"/>
                      <a:pt x="348" y="138"/>
                      <a:pt x="342" y="138"/>
                    </a:cubicBezTo>
                    <a:cubicBezTo>
                      <a:pt x="256" y="138"/>
                      <a:pt x="256" y="138"/>
                      <a:pt x="256" y="138"/>
                    </a:cubicBezTo>
                    <a:cubicBezTo>
                      <a:pt x="250" y="138"/>
                      <a:pt x="246" y="133"/>
                      <a:pt x="246" y="12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46" y="58"/>
                      <a:pt x="250" y="53"/>
                      <a:pt x="256" y="53"/>
                    </a:cubicBezTo>
                    <a:cubicBezTo>
                      <a:pt x="342" y="53"/>
                      <a:pt x="342" y="53"/>
                      <a:pt x="342" y="53"/>
                    </a:cubicBezTo>
                    <a:cubicBezTo>
                      <a:pt x="348" y="53"/>
                      <a:pt x="352" y="58"/>
                      <a:pt x="352" y="64"/>
                    </a:cubicBezTo>
                    <a:lnTo>
                      <a:pt x="352" y="128"/>
                    </a:lnTo>
                    <a:close/>
                    <a:moveTo>
                      <a:pt x="523" y="384"/>
                    </a:moveTo>
                    <a:cubicBezTo>
                      <a:pt x="523" y="389"/>
                      <a:pt x="518" y="394"/>
                      <a:pt x="512" y="394"/>
                    </a:cubicBezTo>
                    <a:cubicBezTo>
                      <a:pt x="427" y="394"/>
                      <a:pt x="427" y="394"/>
                      <a:pt x="427" y="394"/>
                    </a:cubicBezTo>
                    <a:cubicBezTo>
                      <a:pt x="421" y="394"/>
                      <a:pt x="416" y="389"/>
                      <a:pt x="416" y="384"/>
                    </a:cubicBezTo>
                    <a:cubicBezTo>
                      <a:pt x="416" y="320"/>
                      <a:pt x="416" y="320"/>
                      <a:pt x="416" y="320"/>
                    </a:cubicBezTo>
                    <a:cubicBezTo>
                      <a:pt x="416" y="314"/>
                      <a:pt x="421" y="309"/>
                      <a:pt x="427" y="309"/>
                    </a:cubicBezTo>
                    <a:cubicBezTo>
                      <a:pt x="512" y="309"/>
                      <a:pt x="512" y="309"/>
                      <a:pt x="512" y="309"/>
                    </a:cubicBezTo>
                    <a:cubicBezTo>
                      <a:pt x="518" y="309"/>
                      <a:pt x="523" y="314"/>
                      <a:pt x="523" y="320"/>
                    </a:cubicBezTo>
                    <a:lnTo>
                      <a:pt x="523" y="384"/>
                    </a:lnTo>
                    <a:close/>
                    <a:moveTo>
                      <a:pt x="523" y="256"/>
                    </a:moveTo>
                    <a:cubicBezTo>
                      <a:pt x="523" y="261"/>
                      <a:pt x="518" y="266"/>
                      <a:pt x="512" y="266"/>
                    </a:cubicBezTo>
                    <a:cubicBezTo>
                      <a:pt x="427" y="266"/>
                      <a:pt x="427" y="266"/>
                      <a:pt x="427" y="266"/>
                    </a:cubicBezTo>
                    <a:cubicBezTo>
                      <a:pt x="421" y="266"/>
                      <a:pt x="416" y="261"/>
                      <a:pt x="416" y="256"/>
                    </a:cubicBezTo>
                    <a:cubicBezTo>
                      <a:pt x="416" y="192"/>
                      <a:pt x="416" y="192"/>
                      <a:pt x="416" y="192"/>
                    </a:cubicBezTo>
                    <a:cubicBezTo>
                      <a:pt x="416" y="186"/>
                      <a:pt x="421" y="181"/>
                      <a:pt x="427" y="181"/>
                    </a:cubicBezTo>
                    <a:cubicBezTo>
                      <a:pt x="512" y="181"/>
                      <a:pt x="512" y="181"/>
                      <a:pt x="512" y="181"/>
                    </a:cubicBezTo>
                    <a:cubicBezTo>
                      <a:pt x="518" y="181"/>
                      <a:pt x="523" y="186"/>
                      <a:pt x="523" y="192"/>
                    </a:cubicBezTo>
                    <a:lnTo>
                      <a:pt x="523" y="256"/>
                    </a:lnTo>
                    <a:close/>
                    <a:moveTo>
                      <a:pt x="523" y="128"/>
                    </a:moveTo>
                    <a:cubicBezTo>
                      <a:pt x="523" y="133"/>
                      <a:pt x="518" y="138"/>
                      <a:pt x="512" y="138"/>
                    </a:cubicBezTo>
                    <a:cubicBezTo>
                      <a:pt x="427" y="138"/>
                      <a:pt x="427" y="138"/>
                      <a:pt x="427" y="138"/>
                    </a:cubicBezTo>
                    <a:cubicBezTo>
                      <a:pt x="421" y="138"/>
                      <a:pt x="416" y="133"/>
                      <a:pt x="416" y="128"/>
                    </a:cubicBezTo>
                    <a:cubicBezTo>
                      <a:pt x="416" y="64"/>
                      <a:pt x="416" y="64"/>
                      <a:pt x="416" y="64"/>
                    </a:cubicBezTo>
                    <a:cubicBezTo>
                      <a:pt x="416" y="58"/>
                      <a:pt x="421" y="53"/>
                      <a:pt x="427" y="53"/>
                    </a:cubicBezTo>
                    <a:cubicBezTo>
                      <a:pt x="512" y="53"/>
                      <a:pt x="512" y="53"/>
                      <a:pt x="512" y="53"/>
                    </a:cubicBezTo>
                    <a:cubicBezTo>
                      <a:pt x="518" y="53"/>
                      <a:pt x="523" y="58"/>
                      <a:pt x="523" y="64"/>
                    </a:cubicBezTo>
                    <a:lnTo>
                      <a:pt x="523" y="128"/>
                    </a:ln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929081" y="4270375"/>
                <a:ext cx="855305" cy="29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 smtClean="0">
                    <a:cs typeface="Franklin Gothic Book"/>
                  </a:rPr>
                  <a:t>Physical Network</a:t>
                </a:r>
                <a:endParaRPr lang="en-US" sz="1100" dirty="0">
                  <a:cs typeface="Franklin Gothic Book"/>
                </a:endParaRPr>
              </a:p>
            </p:txBody>
          </p:sp>
        </p:grpSp>
        <p:sp>
          <p:nvSpPr>
            <p:cNvPr id="310" name="Rectangle 309"/>
            <p:cNvSpPr/>
            <p:nvPr/>
          </p:nvSpPr>
          <p:spPr>
            <a:xfrm>
              <a:off x="5311318" y="5683692"/>
              <a:ext cx="717365" cy="550335"/>
            </a:xfrm>
            <a:prstGeom prst="rect">
              <a:avLst/>
            </a:prstGeom>
            <a:noFill/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926882" y="3529480"/>
            <a:ext cx="1111338" cy="794428"/>
            <a:chOff x="3906698" y="3601745"/>
            <a:chExt cx="1111338" cy="794428"/>
          </a:xfrm>
        </p:grpSpPr>
        <p:pic>
          <p:nvPicPr>
            <p:cNvPr id="293" name="Picture 292" descr="Router.emf"/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933" y="3601745"/>
              <a:ext cx="536868" cy="53686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4" name="TextBox 293"/>
            <p:cNvSpPr txBox="1"/>
            <p:nvPr/>
          </p:nvSpPr>
          <p:spPr>
            <a:xfrm>
              <a:off x="3906698" y="4142257"/>
              <a:ext cx="1111338" cy="253916"/>
            </a:xfrm>
            <a:prstGeom prst="rect">
              <a:avLst/>
            </a:prstGeom>
            <a:solidFill>
              <a:srgbClr val="FFFFFF">
                <a:alpha val="48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Neutron router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0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697</Words>
  <Application>Microsoft Macintosh PowerPoint</Application>
  <PresentationFormat>On-screen Show (4:3)</PresentationFormat>
  <Paragraphs>312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F5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Putrino</dc:creator>
  <cp:lastModifiedBy>Jodie Putrino</cp:lastModifiedBy>
  <cp:revision>111</cp:revision>
  <dcterms:created xsi:type="dcterms:W3CDTF">2016-04-08T19:38:31Z</dcterms:created>
  <dcterms:modified xsi:type="dcterms:W3CDTF">2016-05-06T16:39:43Z</dcterms:modified>
</cp:coreProperties>
</file>