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3B"/>
    <a:srgbClr val="ECFBF5"/>
    <a:srgbClr val="BCD9E9"/>
    <a:srgbClr val="EEDBF3"/>
    <a:srgbClr val="CC4B79"/>
    <a:srgbClr val="CFBFF3"/>
    <a:srgbClr val="0CB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34630-FE1A-45BD-B4AF-8DDAB78A4093}" v="45" dt="2023-03-17T14:14:09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D718BDB1-0C5C-DFFD-CE8D-8274057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029044"/>
            <a:ext cx="9716218" cy="25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10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59800"/>
            <a:ext cx="5276291" cy="461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cs typeface="Calibri"/>
              </a:rPr>
              <a:t>Gestão</a:t>
            </a:r>
            <a:r>
              <a:rPr lang="en-US" sz="2800" b="1" dirty="0">
                <a:latin typeface="Bahnschrift"/>
                <a:cs typeface="Calibri"/>
              </a:rPr>
              <a:t> de </a:t>
            </a:r>
            <a:r>
              <a:rPr lang="en-US" sz="2800" b="1" dirty="0" err="1">
                <a:latin typeface="Bahnschrift"/>
                <a:cs typeface="Calibri"/>
              </a:rPr>
              <a:t>Negócio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B3EAC6-AE95-3F9A-A085-D5E47B90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08" y="4485724"/>
            <a:ext cx="3659186" cy="20569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B4B271-B389-A745-AB34-6040EA864A26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25E7CE54-E679-374D-F63F-39FC94707E2C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1">
            <a:extLst>
              <a:ext uri="{FF2B5EF4-FFF2-40B4-BE49-F238E27FC236}">
                <a16:creationId xmlns:a16="http://schemas.microsoft.com/office/drawing/2014/main" id="{CE970C06-5163-5D1A-4640-D642F308F6EE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FB8F682C-577A-FCC6-C379-BC6A144ED8AA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5">
            <a:extLst>
              <a:ext uri="{FF2B5EF4-FFF2-40B4-BE49-F238E27FC236}">
                <a16:creationId xmlns:a16="http://schemas.microsoft.com/office/drawing/2014/main" id="{68670FF5-5AA5-B4BA-A5B7-D3D58C131B9B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6">
            <a:extLst>
              <a:ext uri="{FF2B5EF4-FFF2-40B4-BE49-F238E27FC236}">
                <a16:creationId xmlns:a16="http://schemas.microsoft.com/office/drawing/2014/main" id="{B8548781-E9C6-E2A6-3CB7-A0CDED0C8766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1">
            <a:extLst>
              <a:ext uri="{FF2B5EF4-FFF2-40B4-BE49-F238E27FC236}">
                <a16:creationId xmlns:a16="http://schemas.microsoft.com/office/drawing/2014/main" id="{1FB4908C-8A38-5EB6-1DB7-52F8E843037C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2">
            <a:extLst>
              <a:ext uri="{FF2B5EF4-FFF2-40B4-BE49-F238E27FC236}">
                <a16:creationId xmlns:a16="http://schemas.microsoft.com/office/drawing/2014/main" id="{EA31337E-C54A-8AA5-CBBF-914458EAF053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3">
            <a:extLst>
              <a:ext uri="{FF2B5EF4-FFF2-40B4-BE49-F238E27FC236}">
                <a16:creationId xmlns:a16="http://schemas.microsoft.com/office/drawing/2014/main" id="{4A528F8E-5C5D-139E-1A53-206AA9824214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5">
            <a:extLst>
              <a:ext uri="{FF2B5EF4-FFF2-40B4-BE49-F238E27FC236}">
                <a16:creationId xmlns:a16="http://schemas.microsoft.com/office/drawing/2014/main" id="{0C9DAD37-01E9-8ED4-0A99-7D6239A7E993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6">
            <a:extLst>
              <a:ext uri="{FF2B5EF4-FFF2-40B4-BE49-F238E27FC236}">
                <a16:creationId xmlns:a16="http://schemas.microsoft.com/office/drawing/2014/main" id="{BFB012F2-756B-AABF-ABE2-047B4014D4B9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8">
            <a:extLst>
              <a:ext uri="{FF2B5EF4-FFF2-40B4-BE49-F238E27FC236}">
                <a16:creationId xmlns:a16="http://schemas.microsoft.com/office/drawing/2014/main" id="{0DAD43D3-A38E-478D-5681-B5C9D6A2F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94" y="1547524"/>
            <a:ext cx="5529012" cy="3417334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C2275B0-FCF9-AA1A-FD1A-C55D981CEE79}"/>
              </a:ext>
            </a:extLst>
          </p:cNvPr>
          <p:cNvSpPr/>
          <p:nvPr/>
        </p:nvSpPr>
        <p:spPr>
          <a:xfrm>
            <a:off x="9646675" y="3429000"/>
            <a:ext cx="1843835" cy="1772665"/>
          </a:xfrm>
          <a:prstGeom prst="roundRect">
            <a:avLst/>
          </a:prstGeom>
          <a:solidFill>
            <a:srgbClr val="1F203B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5606D07-E242-BF3C-D03A-4E1F777D336C}"/>
              </a:ext>
            </a:extLst>
          </p:cNvPr>
          <p:cNvSpPr/>
          <p:nvPr/>
        </p:nvSpPr>
        <p:spPr>
          <a:xfrm>
            <a:off x="9758325" y="4215800"/>
            <a:ext cx="234170" cy="260006"/>
          </a:xfrm>
          <a:prstGeom prst="ellipse">
            <a:avLst/>
          </a:prstGeom>
          <a:solidFill>
            <a:srgbClr val="EEDBF3"/>
          </a:solidFill>
          <a:ln>
            <a:solidFill>
              <a:srgbClr val="EEDB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4728AD2-1D85-E99F-C549-EFCC193FE0E9}"/>
              </a:ext>
            </a:extLst>
          </p:cNvPr>
          <p:cNvSpPr/>
          <p:nvPr/>
        </p:nvSpPr>
        <p:spPr>
          <a:xfrm>
            <a:off x="9767834" y="4705664"/>
            <a:ext cx="234170" cy="260006"/>
          </a:xfrm>
          <a:prstGeom prst="ellipse">
            <a:avLst/>
          </a:prstGeom>
          <a:solidFill>
            <a:srgbClr val="BCD9E9"/>
          </a:solidFill>
          <a:ln>
            <a:solidFill>
              <a:srgbClr val="BC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ED42860-3534-636C-20DB-0A32C7FACDE5}"/>
              </a:ext>
            </a:extLst>
          </p:cNvPr>
          <p:cNvSpPr/>
          <p:nvPr/>
        </p:nvSpPr>
        <p:spPr>
          <a:xfrm>
            <a:off x="9775596" y="3712323"/>
            <a:ext cx="234170" cy="260006"/>
          </a:xfrm>
          <a:prstGeom prst="ellipse">
            <a:avLst/>
          </a:prstGeom>
          <a:solidFill>
            <a:srgbClr val="ECFBF5"/>
          </a:solidFill>
          <a:ln>
            <a:solidFill>
              <a:srgbClr val="ECF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EC0BF0-9D73-9733-4EED-7DF6C193A508}"/>
              </a:ext>
            </a:extLst>
          </p:cNvPr>
          <p:cNvSpPr txBox="1"/>
          <p:nvPr/>
        </p:nvSpPr>
        <p:spPr>
          <a:xfrm>
            <a:off x="10002004" y="3652145"/>
            <a:ext cx="12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Essencial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E12977-6201-AA28-D7B6-34F9666D9184}"/>
              </a:ext>
            </a:extLst>
          </p:cNvPr>
          <p:cNvSpPr txBox="1"/>
          <p:nvPr/>
        </p:nvSpPr>
        <p:spPr>
          <a:xfrm>
            <a:off x="9992495" y="4120134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ECFE06-AB95-F119-1368-92B3AEA3524A}"/>
              </a:ext>
            </a:extLst>
          </p:cNvPr>
          <p:cNvSpPr txBox="1"/>
          <p:nvPr/>
        </p:nvSpPr>
        <p:spPr>
          <a:xfrm>
            <a:off x="9980669" y="4637271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Desejável</a:t>
            </a:r>
          </a:p>
        </p:txBody>
      </p:sp>
    </p:spTree>
    <p:extLst>
      <p:ext uri="{BB962C8B-B14F-4D97-AF65-F5344CB8AC3E}">
        <p14:creationId xmlns:p14="http://schemas.microsoft.com/office/powerpoint/2010/main" val="293451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11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62856"/>
            <a:ext cx="6078204" cy="461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6898575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cs typeface="Calibri"/>
              </a:rPr>
              <a:t>Simulador</a:t>
            </a:r>
            <a:r>
              <a:rPr lang="en-US" sz="2800" b="1" dirty="0">
                <a:latin typeface="Bahnschrift"/>
                <a:cs typeface="Calibri"/>
              </a:rPr>
              <a:t> </a:t>
            </a:r>
            <a:r>
              <a:rPr lang="en-US" sz="2800" b="1" dirty="0" err="1">
                <a:latin typeface="Bahnschrift"/>
                <a:cs typeface="Calibri"/>
              </a:rPr>
              <a:t>Financeiro</a:t>
            </a:r>
            <a:r>
              <a:rPr lang="en-US" sz="2800" b="1" dirty="0">
                <a:latin typeface="Bahnschrift"/>
                <a:cs typeface="Calibri"/>
              </a:rPr>
              <a:t> (</a:t>
            </a:r>
            <a:r>
              <a:rPr lang="en-US" sz="2800" b="1" dirty="0" err="1">
                <a:latin typeface="Bahnschrift"/>
                <a:cs typeface="Calibri"/>
              </a:rPr>
              <a:t>SaveFlowers</a:t>
            </a:r>
            <a:r>
              <a:rPr lang="en-US" sz="2800" b="1" dirty="0">
                <a:latin typeface="Bahnschrift"/>
                <a:cs typeface="Calibri"/>
              </a:rPr>
              <a:t>)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DE4D21-9AB7-6F56-7DC7-C87C6EC18E48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F05D83FC-CD95-022D-4480-0246274FC1AC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1">
            <a:extLst>
              <a:ext uri="{FF2B5EF4-FFF2-40B4-BE49-F238E27FC236}">
                <a16:creationId xmlns:a16="http://schemas.microsoft.com/office/drawing/2014/main" id="{C1D8BF71-3549-77A2-2603-47146F1617C0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FE7CC544-80D2-1E06-4782-7FE85F03F899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5">
            <a:extLst>
              <a:ext uri="{FF2B5EF4-FFF2-40B4-BE49-F238E27FC236}">
                <a16:creationId xmlns:a16="http://schemas.microsoft.com/office/drawing/2014/main" id="{2A01D928-C628-00E1-D63A-3E57F02316FC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6">
            <a:extLst>
              <a:ext uri="{FF2B5EF4-FFF2-40B4-BE49-F238E27FC236}">
                <a16:creationId xmlns:a16="http://schemas.microsoft.com/office/drawing/2014/main" id="{1562A52C-E71F-2647-826A-7C81D6EB0761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1">
            <a:extLst>
              <a:ext uri="{FF2B5EF4-FFF2-40B4-BE49-F238E27FC236}">
                <a16:creationId xmlns:a16="http://schemas.microsoft.com/office/drawing/2014/main" id="{4CB7D051-AA4A-2B05-75FE-5CCC836304E6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2">
            <a:extLst>
              <a:ext uri="{FF2B5EF4-FFF2-40B4-BE49-F238E27FC236}">
                <a16:creationId xmlns:a16="http://schemas.microsoft.com/office/drawing/2014/main" id="{7736602E-DC43-4FD6-66FA-9252ED730F7B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3">
            <a:extLst>
              <a:ext uri="{FF2B5EF4-FFF2-40B4-BE49-F238E27FC236}">
                <a16:creationId xmlns:a16="http://schemas.microsoft.com/office/drawing/2014/main" id="{6A2025BE-1203-4722-0332-250B2E8AEDF6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5">
            <a:extLst>
              <a:ext uri="{FF2B5EF4-FFF2-40B4-BE49-F238E27FC236}">
                <a16:creationId xmlns:a16="http://schemas.microsoft.com/office/drawing/2014/main" id="{5A1FD751-1EF0-E2FF-CEA2-E7578A80E652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6">
            <a:extLst>
              <a:ext uri="{FF2B5EF4-FFF2-40B4-BE49-F238E27FC236}">
                <a16:creationId xmlns:a16="http://schemas.microsoft.com/office/drawing/2014/main" id="{76FD3342-E220-66FD-9818-F1DC33F575FB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0DDC31-89AB-4EEC-388F-3A39B31FF8B7}"/>
              </a:ext>
            </a:extLst>
          </p:cNvPr>
          <p:cNvSpPr txBox="1"/>
          <p:nvPr/>
        </p:nvSpPr>
        <p:spPr>
          <a:xfrm>
            <a:off x="1714819" y="1381347"/>
            <a:ext cx="8496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calculadora financeira é uma forma do cliente saber sobre lucros, desperdícios e futuros benefícios.</a:t>
            </a:r>
          </a:p>
        </p:txBody>
      </p:sp>
      <p:pic>
        <p:nvPicPr>
          <p:cNvPr id="4" name="Imagem 3" descr="Celular com tela ligada&#10;&#10;Descrição gerada automaticamente com confiança média">
            <a:extLst>
              <a:ext uri="{FF2B5EF4-FFF2-40B4-BE49-F238E27FC236}">
                <a16:creationId xmlns:a16="http://schemas.microsoft.com/office/drawing/2014/main" id="{D9D2F0C7-77A3-DA6E-95A9-7CE6E8E976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77" y="2056428"/>
            <a:ext cx="4044873" cy="40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0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12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59800"/>
            <a:ext cx="5276291" cy="461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Bahnschrift"/>
                <a:cs typeface="Calibri"/>
              </a:rPr>
              <a:t>Banco de Dados (</a:t>
            </a:r>
            <a:r>
              <a:rPr lang="en-US" sz="2800" b="1" dirty="0" err="1">
                <a:latin typeface="Bahnschrift"/>
                <a:cs typeface="Calibri"/>
              </a:rPr>
              <a:t>SaveFlowers</a:t>
            </a:r>
            <a:r>
              <a:rPr lang="en-US" sz="2800" b="1" dirty="0">
                <a:latin typeface="Bahnschrift"/>
                <a:cs typeface="Calibri"/>
              </a:rPr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151700-9C22-664A-846D-7F2B6C5AF6B1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11">
            <a:extLst>
              <a:ext uri="{FF2B5EF4-FFF2-40B4-BE49-F238E27FC236}">
                <a16:creationId xmlns:a16="http://schemas.microsoft.com/office/drawing/2014/main" id="{C146C5AD-FA99-5544-24DF-3F2F8296E4A0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21">
            <a:extLst>
              <a:ext uri="{FF2B5EF4-FFF2-40B4-BE49-F238E27FC236}">
                <a16:creationId xmlns:a16="http://schemas.microsoft.com/office/drawing/2014/main" id="{5DEDF507-31C9-DFF3-100C-A4BD31451D42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33214D4D-1577-6767-33AB-D23D3200F272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25">
            <a:extLst>
              <a:ext uri="{FF2B5EF4-FFF2-40B4-BE49-F238E27FC236}">
                <a16:creationId xmlns:a16="http://schemas.microsoft.com/office/drawing/2014/main" id="{AA513A34-44B9-42B0-D4AC-300661EBE3BD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26">
            <a:extLst>
              <a:ext uri="{FF2B5EF4-FFF2-40B4-BE49-F238E27FC236}">
                <a16:creationId xmlns:a16="http://schemas.microsoft.com/office/drawing/2014/main" id="{96C4FD62-D23E-9276-624E-CD3C5EA129CC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1">
            <a:extLst>
              <a:ext uri="{FF2B5EF4-FFF2-40B4-BE49-F238E27FC236}">
                <a16:creationId xmlns:a16="http://schemas.microsoft.com/office/drawing/2014/main" id="{4FD32C87-3DA0-B19A-3958-F953FA497503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2">
            <a:extLst>
              <a:ext uri="{FF2B5EF4-FFF2-40B4-BE49-F238E27FC236}">
                <a16:creationId xmlns:a16="http://schemas.microsoft.com/office/drawing/2014/main" id="{CE9FCD1E-BF3B-92DB-45CD-6B4C96583FE6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3">
            <a:extLst>
              <a:ext uri="{FF2B5EF4-FFF2-40B4-BE49-F238E27FC236}">
                <a16:creationId xmlns:a16="http://schemas.microsoft.com/office/drawing/2014/main" id="{F1262986-C718-5E0C-B2E4-E01D616DE944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5">
            <a:extLst>
              <a:ext uri="{FF2B5EF4-FFF2-40B4-BE49-F238E27FC236}">
                <a16:creationId xmlns:a16="http://schemas.microsoft.com/office/drawing/2014/main" id="{9686CC3C-2306-107F-8028-F531619E5DE3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">
            <a:extLst>
              <a:ext uri="{FF2B5EF4-FFF2-40B4-BE49-F238E27FC236}">
                <a16:creationId xmlns:a16="http://schemas.microsoft.com/office/drawing/2014/main" id="{406197EE-8B51-CC65-8928-7FFC8FF506AB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5D45F5-348A-DE1A-F871-5C55B6506329}"/>
              </a:ext>
            </a:extLst>
          </p:cNvPr>
          <p:cNvSpPr txBox="1"/>
          <p:nvPr/>
        </p:nvSpPr>
        <p:spPr>
          <a:xfrm>
            <a:off x="2016464" y="1616589"/>
            <a:ext cx="873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Protótipo das tabelas presentes no projeto conforme a regra de negócio.</a:t>
            </a:r>
          </a:p>
        </p:txBody>
      </p:sp>
      <p:pic>
        <p:nvPicPr>
          <p:cNvPr id="4" name="Imagem 3" descr="Desenho técnico&#10;&#10;Descrição gerada automaticamente">
            <a:extLst>
              <a:ext uri="{FF2B5EF4-FFF2-40B4-BE49-F238E27FC236}">
                <a16:creationId xmlns:a16="http://schemas.microsoft.com/office/drawing/2014/main" id="{1B4FA97A-0A29-0FD7-8561-D629A67EA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02" y="2016699"/>
            <a:ext cx="4226222" cy="42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ea typeface="Calibri"/>
                <a:cs typeface="Calibri"/>
              </a:rPr>
              <a:t>13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315371"/>
            <a:ext cx="4984695" cy="388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Próximos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passos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do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projeto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…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3E8FF-3FED-7562-C00D-BFC78F551F8E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EBDF86-B538-6A9F-3E9F-BE9598AA990F}"/>
              </a:ext>
            </a:extLst>
          </p:cNvPr>
          <p:cNvSpPr/>
          <p:nvPr/>
        </p:nvSpPr>
        <p:spPr>
          <a:xfrm>
            <a:off x="10155578" y="6217308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1">
            <a:extLst>
              <a:ext uri="{FF2B5EF4-FFF2-40B4-BE49-F238E27FC236}">
                <a16:creationId xmlns:a16="http://schemas.microsoft.com/office/drawing/2014/main" id="{DB7BFE34-CF80-49D2-E8BC-9DF6675B7D79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1">
            <a:extLst>
              <a:ext uri="{FF2B5EF4-FFF2-40B4-BE49-F238E27FC236}">
                <a16:creationId xmlns:a16="http://schemas.microsoft.com/office/drawing/2014/main" id="{187B651E-5E47-559D-B8F7-73CEAA67066D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3E2503F1-89C4-CB6E-38F0-4B6D8229DC65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25">
            <a:extLst>
              <a:ext uri="{FF2B5EF4-FFF2-40B4-BE49-F238E27FC236}">
                <a16:creationId xmlns:a16="http://schemas.microsoft.com/office/drawing/2014/main" id="{A3FBAE98-5D5C-591F-51E9-7BCB9BCD5429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6">
            <a:extLst>
              <a:ext uri="{FF2B5EF4-FFF2-40B4-BE49-F238E27FC236}">
                <a16:creationId xmlns:a16="http://schemas.microsoft.com/office/drawing/2014/main" id="{61AB5B86-69E0-7B0C-E220-7BE5BE88058F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1">
            <a:extLst>
              <a:ext uri="{FF2B5EF4-FFF2-40B4-BE49-F238E27FC236}">
                <a16:creationId xmlns:a16="http://schemas.microsoft.com/office/drawing/2014/main" id="{F7CE22BB-320C-8455-38A3-973ABD82B81B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2">
            <a:extLst>
              <a:ext uri="{FF2B5EF4-FFF2-40B4-BE49-F238E27FC236}">
                <a16:creationId xmlns:a16="http://schemas.microsoft.com/office/drawing/2014/main" id="{57544B5A-EC37-F61C-2D03-D193D9F3C732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3">
            <a:extLst>
              <a:ext uri="{FF2B5EF4-FFF2-40B4-BE49-F238E27FC236}">
                <a16:creationId xmlns:a16="http://schemas.microsoft.com/office/drawing/2014/main" id="{BF06A25B-92F3-6FD8-2D22-5280F77E538A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5">
            <a:extLst>
              <a:ext uri="{FF2B5EF4-FFF2-40B4-BE49-F238E27FC236}">
                <a16:creationId xmlns:a16="http://schemas.microsoft.com/office/drawing/2014/main" id="{5DC0B129-6D00-1540-0CF5-74EF549F9215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6">
            <a:extLst>
              <a:ext uri="{FF2B5EF4-FFF2-40B4-BE49-F238E27FC236}">
                <a16:creationId xmlns:a16="http://schemas.microsoft.com/office/drawing/2014/main" id="{9E594565-A4DD-B020-FAF7-CF6223902D16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581F45-634C-9004-5648-5B8D96D5ABA5}"/>
              </a:ext>
            </a:extLst>
          </p:cNvPr>
          <p:cNvSpPr txBox="1"/>
          <p:nvPr/>
        </p:nvSpPr>
        <p:spPr>
          <a:xfrm>
            <a:off x="1171580" y="1376510"/>
            <a:ext cx="54571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da Solução;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Backlog;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Fluxograma do suporte;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Ferramenta de Help Desk;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Documento de Mudança;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Modelagem Lógica v1 e Script MySQL Server;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Modelagem Lógica e Script SQL Server;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Ligar Arduíno;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Rodar código Arduíno Usar sensor;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2DEC2A-F391-4499-5AB9-5DF95E48B45A}"/>
              </a:ext>
            </a:extLst>
          </p:cNvPr>
          <p:cNvSpPr txBox="1"/>
          <p:nvPr/>
        </p:nvSpPr>
        <p:spPr>
          <a:xfrm>
            <a:off x="6790874" y="3379515"/>
            <a:ext cx="48638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Especificação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Simular utilização do sensor + gráfico;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da solução v2;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Utilizar o sensor com API local;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integrado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Teste integrado da solução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integrado (Arduíno + DB);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Orçamento nuvem;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app web Azure;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BFF597D-EDDB-CD9E-53F7-6E1F50D75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980" y="452884"/>
            <a:ext cx="2740202" cy="27402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2507F3-84A3-C42D-4ECF-3C55F5878DA2}"/>
              </a:ext>
            </a:extLst>
          </p:cNvPr>
          <p:cNvSpPr/>
          <p:nvPr/>
        </p:nvSpPr>
        <p:spPr>
          <a:xfrm>
            <a:off x="8226141" y="1557611"/>
            <a:ext cx="925529" cy="179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7900AEB-6436-911D-50BB-7BC852957DD6}"/>
              </a:ext>
            </a:extLst>
          </p:cNvPr>
          <p:cNvSpPr txBox="1"/>
          <p:nvPr/>
        </p:nvSpPr>
        <p:spPr>
          <a:xfrm>
            <a:off x="8250272" y="1453653"/>
            <a:ext cx="90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</a:p>
        </p:txBody>
      </p:sp>
      <p:pic>
        <p:nvPicPr>
          <p:cNvPr id="19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76D9B78-0F34-0D48-20EA-4CC440BB5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60" y="3709929"/>
            <a:ext cx="2983471" cy="29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D718BDB1-0C5C-DFFD-CE8D-8274057E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2029044"/>
            <a:ext cx="9716218" cy="259862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654F375-01C5-332A-0F59-29DCF22D4F4B}"/>
              </a:ext>
            </a:extLst>
          </p:cNvPr>
          <p:cNvSpPr txBox="1"/>
          <p:nvPr/>
        </p:nvSpPr>
        <p:spPr>
          <a:xfrm>
            <a:off x="7233920" y="3952240"/>
            <a:ext cx="381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Agradecemos a todos!</a:t>
            </a:r>
          </a:p>
        </p:txBody>
      </p:sp>
    </p:spTree>
    <p:extLst>
      <p:ext uri="{BB962C8B-B14F-4D97-AF65-F5344CB8AC3E}">
        <p14:creationId xmlns:p14="http://schemas.microsoft.com/office/powerpoint/2010/main" val="20511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3BAF10-5618-E355-F7C4-72BE9A518DBE}"/>
              </a:ext>
            </a:extLst>
          </p:cNvPr>
          <p:cNvSpPr txBox="1"/>
          <p:nvPr/>
        </p:nvSpPr>
        <p:spPr>
          <a:xfrm>
            <a:off x="11338110" y="6313496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ea typeface="Calibri"/>
                <a:cs typeface="Calibri"/>
              </a:rPr>
              <a:t>2</a:t>
            </a:r>
            <a:endParaRPr lang="en-US" b="1" dirty="0">
              <a:latin typeface="Bahnschrift"/>
            </a:endParaRPr>
          </a:p>
        </p:txBody>
      </p:sp>
      <p:pic>
        <p:nvPicPr>
          <p:cNvPr id="11" name="Picture 6" descr="Logo&#10;&#10;Description automatically generated">
            <a:extLst>
              <a:ext uri="{FF2B5EF4-FFF2-40B4-BE49-F238E27FC236}">
                <a16:creationId xmlns:a16="http://schemas.microsoft.com/office/drawing/2014/main" id="{61A6630E-F5C2-DDB4-8AD7-3D6CAA46D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9092A5-9303-A8DC-C884-725DDB17FC39}"/>
              </a:ext>
            </a:extLst>
          </p:cNvPr>
          <p:cNvSpPr/>
          <p:nvPr/>
        </p:nvSpPr>
        <p:spPr>
          <a:xfrm>
            <a:off x="601031" y="176291"/>
            <a:ext cx="4399471" cy="388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ED401-9EBB-F4D6-50D4-1D5E1FC8D7B9}"/>
              </a:ext>
            </a:extLst>
          </p:cNvPr>
          <p:cNvSpPr txBox="1"/>
          <p:nvPr/>
        </p:nvSpPr>
        <p:spPr>
          <a:xfrm>
            <a:off x="683611" y="106281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Bahnschrift"/>
                <a:ea typeface="+mn-lt"/>
                <a:cs typeface="+mn-lt"/>
              </a:rPr>
              <a:t>Equipe F6Technology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3E0112-0946-15C7-F6F7-08609CB0B443}"/>
              </a:ext>
            </a:extLst>
          </p:cNvPr>
          <p:cNvSpPr/>
          <p:nvPr/>
        </p:nvSpPr>
        <p:spPr>
          <a:xfrm>
            <a:off x="10009766" y="6070753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9CA984-2E1A-7409-513A-2B6A60EA2F5C}"/>
              </a:ext>
            </a:extLst>
          </p:cNvPr>
          <p:cNvSpPr txBox="1"/>
          <p:nvPr/>
        </p:nvSpPr>
        <p:spPr>
          <a:xfrm>
            <a:off x="1769445" y="2977491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Calibri"/>
              </a:rPr>
              <a:t>Danielle Romano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66EC0-6181-0B89-1AEC-4B43A10E7554}"/>
              </a:ext>
            </a:extLst>
          </p:cNvPr>
          <p:cNvSpPr txBox="1"/>
          <p:nvPr/>
        </p:nvSpPr>
        <p:spPr>
          <a:xfrm>
            <a:off x="8372698" y="2977491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Calibri"/>
              </a:rPr>
              <a:t>Kaiky </a:t>
            </a:r>
            <a:r>
              <a:rPr lang="pt-BR" b="1" dirty="0" err="1">
                <a:latin typeface="Arial"/>
                <a:cs typeface="Calibri"/>
              </a:rPr>
              <a:t>Kohatsu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88586-0D59-16B9-5443-26B289BAF4B6}"/>
              </a:ext>
            </a:extLst>
          </p:cNvPr>
          <p:cNvSpPr txBox="1"/>
          <p:nvPr/>
        </p:nvSpPr>
        <p:spPr>
          <a:xfrm>
            <a:off x="2044836" y="5494963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Arial"/>
                <a:cs typeface="Calibri"/>
              </a:rPr>
              <a:t>Kauã</a:t>
            </a:r>
            <a:r>
              <a:rPr lang="en-US" b="1" dirty="0">
                <a:latin typeface="Arial"/>
                <a:cs typeface="Calibri"/>
              </a:rPr>
              <a:t> </a:t>
            </a:r>
            <a:r>
              <a:rPr lang="pt-BR" b="1" dirty="0">
                <a:latin typeface="Arial"/>
                <a:cs typeface="Calibri"/>
              </a:rPr>
              <a:t>Costa</a:t>
            </a:r>
            <a:endParaRPr 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7739F-D91D-8D09-BADD-ADA0F0E1CAA8}"/>
              </a:ext>
            </a:extLst>
          </p:cNvPr>
          <p:cNvSpPr txBox="1"/>
          <p:nvPr/>
        </p:nvSpPr>
        <p:spPr>
          <a:xfrm>
            <a:off x="5228745" y="5599215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Calibri"/>
              </a:rPr>
              <a:t>Kauan Santos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C01306-1584-607B-8F3A-9B39BD3A9B33}"/>
              </a:ext>
            </a:extLst>
          </p:cNvPr>
          <p:cNvSpPr txBox="1"/>
          <p:nvPr/>
        </p:nvSpPr>
        <p:spPr>
          <a:xfrm>
            <a:off x="8434697" y="5607952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Calibri"/>
              </a:rPr>
              <a:t>Kauanny Félix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ED659D-7FA4-92A6-7AB7-3C9900851CF2}"/>
              </a:ext>
            </a:extLst>
          </p:cNvPr>
          <p:cNvSpPr txBox="1"/>
          <p:nvPr/>
        </p:nvSpPr>
        <p:spPr>
          <a:xfrm>
            <a:off x="5228745" y="3003980"/>
            <a:ext cx="2275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Calibri"/>
              </a:rPr>
              <a:t>Felipe Agata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6474E05-B38A-A55D-CDA4-9B258747576B}"/>
              </a:ext>
            </a:extLst>
          </p:cNvPr>
          <p:cNvSpPr/>
          <p:nvPr/>
        </p:nvSpPr>
        <p:spPr>
          <a:xfrm>
            <a:off x="-120646" y="54949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F55D74B-2DC6-554F-1317-03E70E467F99}"/>
              </a:ext>
            </a:extLst>
          </p:cNvPr>
          <p:cNvSpPr/>
          <p:nvPr/>
        </p:nvSpPr>
        <p:spPr>
          <a:xfrm>
            <a:off x="-566343" y="50492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77E10D3-5401-1FF2-16CE-FDB0007149DD}"/>
              </a:ext>
            </a:extLst>
          </p:cNvPr>
          <p:cNvSpPr/>
          <p:nvPr/>
        </p:nvSpPr>
        <p:spPr>
          <a:xfrm rot="6420000">
            <a:off x="-1625345" y="32599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6AE2A23-4A55-138C-57AE-CE7DFF086E02}"/>
              </a:ext>
            </a:extLst>
          </p:cNvPr>
          <p:cNvSpPr/>
          <p:nvPr/>
        </p:nvSpPr>
        <p:spPr>
          <a:xfrm rot="6420000">
            <a:off x="-1307662" y="3373810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F0FCADC-9820-884A-F53A-7109DD4CEEE5}"/>
              </a:ext>
            </a:extLst>
          </p:cNvPr>
          <p:cNvSpPr/>
          <p:nvPr/>
        </p:nvSpPr>
        <p:spPr>
          <a:xfrm rot="6420000">
            <a:off x="11035593" y="-7132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FA9C181-7B7C-CCA4-412B-E2AAA8E4E1E1}"/>
              </a:ext>
            </a:extLst>
          </p:cNvPr>
          <p:cNvSpPr/>
          <p:nvPr/>
        </p:nvSpPr>
        <p:spPr>
          <a:xfrm>
            <a:off x="11294976" y="16705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F6AF4B4-BF1D-58F4-3A1B-EAFCC2CA1650}"/>
              </a:ext>
            </a:extLst>
          </p:cNvPr>
          <p:cNvSpPr/>
          <p:nvPr/>
        </p:nvSpPr>
        <p:spPr>
          <a:xfrm>
            <a:off x="11079317" y="16705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D61AC-94FC-1BB5-C94A-0D7601ABF60F}"/>
              </a:ext>
            </a:extLst>
          </p:cNvPr>
          <p:cNvSpPr/>
          <p:nvPr/>
        </p:nvSpPr>
        <p:spPr>
          <a:xfrm>
            <a:off x="11093694" y="15843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F5189-7A8C-B555-1D38-8D8BD9BE0D56}"/>
              </a:ext>
            </a:extLst>
          </p:cNvPr>
          <p:cNvSpPr/>
          <p:nvPr/>
        </p:nvSpPr>
        <p:spPr>
          <a:xfrm>
            <a:off x="11539393" y="19725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D31D582-70B2-68D6-02B3-1B97323FDA42}"/>
              </a:ext>
            </a:extLst>
          </p:cNvPr>
          <p:cNvSpPr/>
          <p:nvPr/>
        </p:nvSpPr>
        <p:spPr>
          <a:xfrm rot="6420000">
            <a:off x="11494485" y="-11066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6160DF-B853-AFB1-C0DA-6EE0CEA6C7F2}"/>
              </a:ext>
            </a:extLst>
          </p:cNvPr>
          <p:cNvSpPr/>
          <p:nvPr/>
        </p:nvSpPr>
        <p:spPr>
          <a:xfrm>
            <a:off x="10163298" y="621285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Reflexo em um espelho de uma pessoa olhando para a câmera&#10;&#10;Descrição gerada automaticamente">
            <a:extLst>
              <a:ext uri="{FF2B5EF4-FFF2-40B4-BE49-F238E27FC236}">
                <a16:creationId xmlns:a16="http://schemas.microsoft.com/office/drawing/2014/main" id="{46CA7B95-2C48-2EAD-8B94-7C2447CA3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64" y="951056"/>
            <a:ext cx="2094188" cy="1985399"/>
          </a:xfrm>
          <a:prstGeom prst="rect">
            <a:avLst/>
          </a:prstGeom>
        </p:spPr>
      </p:pic>
      <p:pic>
        <p:nvPicPr>
          <p:cNvPr id="8" name="Imagem 7" descr="Reflexo de uma pessoa olhando para a câmera&#10;&#10;Descrição gerada automaticamente">
            <a:extLst>
              <a:ext uri="{FF2B5EF4-FFF2-40B4-BE49-F238E27FC236}">
                <a16:creationId xmlns:a16="http://schemas.microsoft.com/office/drawing/2014/main" id="{2D033A61-2178-042B-7B47-5C382A2F7B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45" y="889101"/>
            <a:ext cx="2011039" cy="2023367"/>
          </a:xfrm>
          <a:prstGeom prst="rect">
            <a:avLst/>
          </a:prstGeom>
        </p:spPr>
      </p:pic>
      <p:pic>
        <p:nvPicPr>
          <p:cNvPr id="14" name="Imagem 13" descr="Menino de cabelo verde&#10;&#10;Descrição gerada automaticamente com confiança média">
            <a:extLst>
              <a:ext uri="{FF2B5EF4-FFF2-40B4-BE49-F238E27FC236}">
                <a16:creationId xmlns:a16="http://schemas.microsoft.com/office/drawing/2014/main" id="{A8CA9BCE-94D9-0852-F861-2FD7DEEDA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34" y="925084"/>
            <a:ext cx="2028564" cy="2047647"/>
          </a:xfrm>
          <a:prstGeom prst="rect">
            <a:avLst/>
          </a:prstGeom>
        </p:spPr>
      </p:pic>
      <p:pic>
        <p:nvPicPr>
          <p:cNvPr id="24" name="Imagem 23" descr="Rosto de mulher sorrindo&#10;&#10;Descrição gerada automaticamente">
            <a:extLst>
              <a:ext uri="{FF2B5EF4-FFF2-40B4-BE49-F238E27FC236}">
                <a16:creationId xmlns:a16="http://schemas.microsoft.com/office/drawing/2014/main" id="{0807D177-D2A5-FDAF-789D-5B2BFA490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34" y="3500781"/>
            <a:ext cx="2094189" cy="2029017"/>
          </a:xfrm>
          <a:prstGeom prst="rect">
            <a:avLst/>
          </a:prstGeom>
        </p:spPr>
      </p:pic>
      <p:pic>
        <p:nvPicPr>
          <p:cNvPr id="26" name="Imagem 25" descr="Pessoa posando para foto fazendo careta&#10;&#10;Descrição gerada automaticamente com confiança média">
            <a:extLst>
              <a:ext uri="{FF2B5EF4-FFF2-40B4-BE49-F238E27FC236}">
                <a16:creationId xmlns:a16="http://schemas.microsoft.com/office/drawing/2014/main" id="{38F48601-8740-17F1-0CFC-33AE514B01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06" y="3488515"/>
            <a:ext cx="2126540" cy="2029017"/>
          </a:xfrm>
          <a:prstGeom prst="rect">
            <a:avLst/>
          </a:prstGeom>
        </p:spPr>
      </p:pic>
      <p:pic>
        <p:nvPicPr>
          <p:cNvPr id="29" name="Imagem 28" descr="Reflexo em um espelho de uma pessoa olhando para a câmera&#10;&#10;Descrição gerada automaticamente">
            <a:extLst>
              <a:ext uri="{FF2B5EF4-FFF2-40B4-BE49-F238E27FC236}">
                <a16:creationId xmlns:a16="http://schemas.microsoft.com/office/drawing/2014/main" id="{447808F9-7E71-88F3-DD04-A1153CC28A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60" y="3397476"/>
            <a:ext cx="2040822" cy="20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ea typeface="Calibri"/>
                <a:cs typeface="Calibri"/>
              </a:rPr>
              <a:t>3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332867"/>
            <a:ext cx="4399471" cy="388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Empresa</a:t>
            </a:r>
            <a:endParaRPr lang="en-US" dirty="0" err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0169A51-A48B-50BB-A581-7B9A2AEE2E3C}"/>
              </a:ext>
            </a:extLst>
          </p:cNvPr>
          <p:cNvSpPr/>
          <p:nvPr/>
        </p:nvSpPr>
        <p:spPr>
          <a:xfrm>
            <a:off x="-566343" y="50492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7F4B31B-1415-68E6-83E9-D94A2158BB7D}"/>
              </a:ext>
            </a:extLst>
          </p:cNvPr>
          <p:cNvSpPr/>
          <p:nvPr/>
        </p:nvSpPr>
        <p:spPr>
          <a:xfrm rot="6420000">
            <a:off x="-1307663" y="33738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851DE21-25EA-A48C-98F2-3F254D9E6FCF}"/>
              </a:ext>
            </a:extLst>
          </p:cNvPr>
          <p:cNvSpPr/>
          <p:nvPr/>
        </p:nvSpPr>
        <p:spPr>
          <a:xfrm rot="6420000">
            <a:off x="11035593" y="-7132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7E8A09-69ED-868A-C007-0A5892C13EC8}"/>
              </a:ext>
            </a:extLst>
          </p:cNvPr>
          <p:cNvSpPr/>
          <p:nvPr/>
        </p:nvSpPr>
        <p:spPr>
          <a:xfrm>
            <a:off x="11539393" y="19725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5167F87-F3CC-6EC7-6258-3ED834565761}"/>
              </a:ext>
            </a:extLst>
          </p:cNvPr>
          <p:cNvSpPr/>
          <p:nvPr/>
        </p:nvSpPr>
        <p:spPr>
          <a:xfrm>
            <a:off x="11294976" y="16705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530C44E-64DF-BC9F-EA67-FE96C34890AF}"/>
              </a:ext>
            </a:extLst>
          </p:cNvPr>
          <p:cNvSpPr/>
          <p:nvPr/>
        </p:nvSpPr>
        <p:spPr>
          <a:xfrm rot="6420000">
            <a:off x="11494485" y="-11066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A0E9694-225B-AD77-46D9-5D9991776EB0}"/>
              </a:ext>
            </a:extLst>
          </p:cNvPr>
          <p:cNvSpPr/>
          <p:nvPr/>
        </p:nvSpPr>
        <p:spPr>
          <a:xfrm rot="6420000">
            <a:off x="-1625345" y="32599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E830EDF-662C-32E3-A8CB-D30A42EEFF70}"/>
              </a:ext>
            </a:extLst>
          </p:cNvPr>
          <p:cNvSpPr/>
          <p:nvPr/>
        </p:nvSpPr>
        <p:spPr>
          <a:xfrm>
            <a:off x="-120646" y="54949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009840F-708A-C661-CF3A-55669D296953}"/>
              </a:ext>
            </a:extLst>
          </p:cNvPr>
          <p:cNvSpPr/>
          <p:nvPr/>
        </p:nvSpPr>
        <p:spPr>
          <a:xfrm>
            <a:off x="11093694" y="15843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7AFFE90-3F31-7B6E-F268-92257D13B586}"/>
              </a:ext>
            </a:extLst>
          </p:cNvPr>
          <p:cNvSpPr/>
          <p:nvPr/>
        </p:nvSpPr>
        <p:spPr>
          <a:xfrm>
            <a:off x="11079317" y="16705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54402-81C5-94D4-C0CE-BCEFBD4B39A5}"/>
              </a:ext>
            </a:extLst>
          </p:cNvPr>
          <p:cNvSpPr txBox="1"/>
          <p:nvPr/>
        </p:nvSpPr>
        <p:spPr>
          <a:xfrm>
            <a:off x="1752725" y="1638928"/>
            <a:ext cx="838408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dirty="0">
                <a:latin typeface="Arial"/>
                <a:ea typeface="+mn-lt"/>
                <a:cs typeface="+mn-lt"/>
              </a:rPr>
              <a:t>A empresa </a:t>
            </a:r>
            <a:r>
              <a:rPr lang="en-US" sz="2200" b="1" dirty="0">
                <a:latin typeface="Arial"/>
                <a:ea typeface="+mn-lt"/>
                <a:cs typeface="+mn-lt"/>
              </a:rPr>
              <a:t>F6 Technology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dirty="0" err="1">
                <a:latin typeface="Arial"/>
                <a:ea typeface="+mn-lt"/>
                <a:cs typeface="+mn-lt"/>
              </a:rPr>
              <a:t>foi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dirty="0" err="1">
                <a:latin typeface="Arial"/>
                <a:ea typeface="+mn-lt"/>
                <a:cs typeface="+mn-lt"/>
              </a:rPr>
              <a:t>criada</a:t>
            </a:r>
            <a:r>
              <a:rPr lang="en-US" sz="2200" dirty="0">
                <a:latin typeface="Arial"/>
                <a:ea typeface="+mn-lt"/>
                <a:cs typeface="+mn-lt"/>
              </a:rPr>
              <a:t> em 2023</a:t>
            </a:r>
            <a:r>
              <a:rPr lang="pt-BR" sz="2200" dirty="0">
                <a:latin typeface="Arial"/>
                <a:ea typeface="+mn-lt"/>
                <a:cs typeface="+mn-lt"/>
              </a:rPr>
              <a:t>,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dirty="0" err="1">
                <a:latin typeface="Arial"/>
                <a:ea typeface="+mn-lt"/>
                <a:cs typeface="+mn-lt"/>
              </a:rPr>
              <a:t>atuando</a:t>
            </a:r>
            <a:r>
              <a:rPr lang="en-US" sz="2200" dirty="0">
                <a:latin typeface="Arial"/>
                <a:ea typeface="+mn-lt"/>
                <a:cs typeface="+mn-lt"/>
              </a:rPr>
              <a:t> na </a:t>
            </a:r>
            <a:r>
              <a:rPr lang="en-US" sz="2200" dirty="0" err="1">
                <a:latin typeface="Arial"/>
                <a:ea typeface="+mn-lt"/>
                <a:cs typeface="+mn-lt"/>
              </a:rPr>
              <a:t>área</a:t>
            </a:r>
            <a:r>
              <a:rPr lang="en-US" sz="2200" dirty="0">
                <a:latin typeface="Arial"/>
                <a:ea typeface="+mn-lt"/>
                <a:cs typeface="+mn-lt"/>
              </a:rPr>
              <a:t> de </a:t>
            </a:r>
            <a:r>
              <a:rPr lang="en-US" sz="2200" dirty="0" err="1">
                <a:latin typeface="Arial"/>
                <a:ea typeface="+mn-lt"/>
                <a:cs typeface="+mn-lt"/>
              </a:rPr>
              <a:t>tecnologia</a:t>
            </a:r>
            <a:r>
              <a:rPr lang="en-US" sz="2200" dirty="0">
                <a:latin typeface="Arial"/>
                <a:ea typeface="+mn-lt"/>
                <a:cs typeface="+mn-lt"/>
              </a:rPr>
              <a:t> e </a:t>
            </a:r>
            <a:r>
              <a:rPr lang="en-US" sz="2200" dirty="0" err="1">
                <a:latin typeface="Arial"/>
                <a:ea typeface="+mn-lt"/>
                <a:cs typeface="+mn-lt"/>
              </a:rPr>
              <a:t>inovação</a:t>
            </a:r>
            <a:r>
              <a:rPr lang="en-US" sz="2200" dirty="0">
                <a:latin typeface="Arial"/>
                <a:ea typeface="+mn-lt"/>
                <a:cs typeface="+mn-lt"/>
              </a:rPr>
              <a:t>, </a:t>
            </a:r>
            <a:r>
              <a:rPr lang="en-US" sz="2200" dirty="0" err="1">
                <a:latin typeface="Arial"/>
                <a:ea typeface="+mn-lt"/>
                <a:cs typeface="+mn-lt"/>
              </a:rPr>
              <a:t>desenvolvendo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dirty="0" err="1">
                <a:latin typeface="Arial"/>
                <a:ea typeface="+mn-lt"/>
                <a:cs typeface="+mn-lt"/>
              </a:rPr>
              <a:t>soluções</a:t>
            </a:r>
            <a:r>
              <a:rPr lang="en-US" sz="2200" dirty="0">
                <a:latin typeface="Arial"/>
                <a:ea typeface="+mn-lt"/>
                <a:cs typeface="+mn-lt"/>
              </a:rPr>
              <a:t> </a:t>
            </a:r>
            <a:r>
              <a:rPr lang="en-US" sz="2200" dirty="0" err="1">
                <a:latin typeface="Arial"/>
                <a:ea typeface="+mn-lt"/>
                <a:cs typeface="+mn-lt"/>
              </a:rPr>
              <a:t>tecnológicas</a:t>
            </a:r>
            <a:r>
              <a:rPr lang="en-US" sz="2200" dirty="0">
                <a:latin typeface="Arial"/>
                <a:ea typeface="+mn-lt"/>
                <a:cs typeface="+mn-lt"/>
              </a:rPr>
              <a:t>.</a:t>
            </a:r>
            <a:endParaRPr lang="en-US" sz="2200" dirty="0">
              <a:latin typeface="Arial"/>
              <a:cs typeface="Calibri"/>
            </a:endParaRPr>
          </a:p>
        </p:txBody>
      </p:sp>
      <p:pic>
        <p:nvPicPr>
          <p:cNvPr id="14" name="Picture 14" descr="A picture containing qr code&#10;&#10;Description automatically generated">
            <a:extLst>
              <a:ext uri="{FF2B5EF4-FFF2-40B4-BE49-F238E27FC236}">
                <a16:creationId xmlns:a16="http://schemas.microsoft.com/office/drawing/2014/main" id="{C2AC741C-2DEC-624B-9C1B-CF8FF512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53" y="2516688"/>
            <a:ext cx="3379939" cy="33903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9DE2BA-80CD-EDCF-A3E7-D1B31FF1B148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3BAF10-5618-E355-F7C4-72BE9A518DBE}"/>
              </a:ext>
            </a:extLst>
          </p:cNvPr>
          <p:cNvSpPr txBox="1"/>
          <p:nvPr/>
        </p:nvSpPr>
        <p:spPr>
          <a:xfrm>
            <a:off x="11357948" y="6313496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4</a:t>
            </a:r>
            <a:endParaRPr lang="en-US" b="1" dirty="0">
              <a:latin typeface="Bahnschrift"/>
            </a:endParaRPr>
          </a:p>
        </p:txBody>
      </p:sp>
      <p:pic>
        <p:nvPicPr>
          <p:cNvPr id="11" name="Picture 6" descr="Logo&#10;&#10;Description automatically generated">
            <a:extLst>
              <a:ext uri="{FF2B5EF4-FFF2-40B4-BE49-F238E27FC236}">
                <a16:creationId xmlns:a16="http://schemas.microsoft.com/office/drawing/2014/main" id="{61A6630E-F5C2-DDB4-8AD7-3D6CAA46D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9092A5-9303-A8DC-C884-725DDB17FC39}"/>
              </a:ext>
            </a:extLst>
          </p:cNvPr>
          <p:cNvSpPr/>
          <p:nvPr/>
        </p:nvSpPr>
        <p:spPr>
          <a:xfrm>
            <a:off x="601031" y="176291"/>
            <a:ext cx="4399471" cy="388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ED401-9EBB-F4D6-50D4-1D5E1FC8D7B9}"/>
              </a:ext>
            </a:extLst>
          </p:cNvPr>
          <p:cNvSpPr txBox="1"/>
          <p:nvPr/>
        </p:nvSpPr>
        <p:spPr>
          <a:xfrm>
            <a:off x="683611" y="106281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Saveflowers</a:t>
            </a:r>
            <a:endParaRPr lang="en-US" sz="2800" b="1" dirty="0">
              <a:latin typeface="Bahnschrift"/>
              <a:ea typeface="+mn-lt"/>
              <a:cs typeface="+mn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3E0112-0946-15C7-F6F7-08609CB0B443}"/>
              </a:ext>
            </a:extLst>
          </p:cNvPr>
          <p:cNvSpPr/>
          <p:nvPr/>
        </p:nvSpPr>
        <p:spPr>
          <a:xfrm>
            <a:off x="10009766" y="6070753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6474E05-B38A-A55D-CDA4-9B258747576B}"/>
              </a:ext>
            </a:extLst>
          </p:cNvPr>
          <p:cNvSpPr/>
          <p:nvPr/>
        </p:nvSpPr>
        <p:spPr>
          <a:xfrm>
            <a:off x="-120646" y="54949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F55D74B-2DC6-554F-1317-03E70E467F99}"/>
              </a:ext>
            </a:extLst>
          </p:cNvPr>
          <p:cNvSpPr/>
          <p:nvPr/>
        </p:nvSpPr>
        <p:spPr>
          <a:xfrm>
            <a:off x="-566343" y="50492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77E10D3-5401-1FF2-16CE-FDB0007149DD}"/>
              </a:ext>
            </a:extLst>
          </p:cNvPr>
          <p:cNvSpPr/>
          <p:nvPr/>
        </p:nvSpPr>
        <p:spPr>
          <a:xfrm rot="6420000">
            <a:off x="-1625345" y="32599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6AE2A23-4A55-138C-57AE-CE7DFF086E02}"/>
              </a:ext>
            </a:extLst>
          </p:cNvPr>
          <p:cNvSpPr/>
          <p:nvPr/>
        </p:nvSpPr>
        <p:spPr>
          <a:xfrm rot="6420000">
            <a:off x="-1307662" y="3373810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F0FCADC-9820-884A-F53A-7109DD4CEEE5}"/>
              </a:ext>
            </a:extLst>
          </p:cNvPr>
          <p:cNvSpPr/>
          <p:nvPr/>
        </p:nvSpPr>
        <p:spPr>
          <a:xfrm rot="6420000">
            <a:off x="11035593" y="-7132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FA9C181-7B7C-CCA4-412B-E2AAA8E4E1E1}"/>
              </a:ext>
            </a:extLst>
          </p:cNvPr>
          <p:cNvSpPr/>
          <p:nvPr/>
        </p:nvSpPr>
        <p:spPr>
          <a:xfrm>
            <a:off x="11294976" y="16705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F6AF4B4-BF1D-58F4-3A1B-EAFCC2CA1650}"/>
              </a:ext>
            </a:extLst>
          </p:cNvPr>
          <p:cNvSpPr/>
          <p:nvPr/>
        </p:nvSpPr>
        <p:spPr>
          <a:xfrm>
            <a:off x="11079317" y="16705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D61AC-94FC-1BB5-C94A-0D7601ABF60F}"/>
              </a:ext>
            </a:extLst>
          </p:cNvPr>
          <p:cNvSpPr/>
          <p:nvPr/>
        </p:nvSpPr>
        <p:spPr>
          <a:xfrm>
            <a:off x="11093694" y="15843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F5189-7A8C-B555-1D38-8D8BD9BE0D56}"/>
              </a:ext>
            </a:extLst>
          </p:cNvPr>
          <p:cNvSpPr/>
          <p:nvPr/>
        </p:nvSpPr>
        <p:spPr>
          <a:xfrm>
            <a:off x="11539393" y="19725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D31D582-70B2-68D6-02B3-1B97323FDA42}"/>
              </a:ext>
            </a:extLst>
          </p:cNvPr>
          <p:cNvSpPr/>
          <p:nvPr/>
        </p:nvSpPr>
        <p:spPr>
          <a:xfrm rot="6420000">
            <a:off x="11494485" y="-11066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6160DF-B853-AFB1-C0DA-6EE0CEA6C7F2}"/>
              </a:ext>
            </a:extLst>
          </p:cNvPr>
          <p:cNvSpPr/>
          <p:nvPr/>
        </p:nvSpPr>
        <p:spPr>
          <a:xfrm>
            <a:off x="10163298" y="621285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114425-4AA9-A953-DA86-0C569CFD76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t="33836" r="21177" b="35937"/>
          <a:stretch/>
        </p:blipFill>
        <p:spPr>
          <a:xfrm>
            <a:off x="1585137" y="2186510"/>
            <a:ext cx="5420639" cy="179717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8BF46EB-F554-66DB-750F-64AF1B7D5ABD}"/>
              </a:ext>
            </a:extLst>
          </p:cNvPr>
          <p:cNvSpPr txBox="1"/>
          <p:nvPr/>
        </p:nvSpPr>
        <p:spPr>
          <a:xfrm>
            <a:off x="4295457" y="3610691"/>
            <a:ext cx="639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Projeto especializado no controle de temperatura e umidade durante o transporte de rosas no Brasil.</a:t>
            </a:r>
          </a:p>
        </p:txBody>
      </p:sp>
    </p:spTree>
    <p:extLst>
      <p:ext uri="{BB962C8B-B14F-4D97-AF65-F5344CB8AC3E}">
        <p14:creationId xmlns:p14="http://schemas.microsoft.com/office/powerpoint/2010/main" val="40756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5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70238"/>
            <a:ext cx="5270862" cy="45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56002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Transporte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de Rosas no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Brasil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86836831-7F4E-3DDF-FE4E-42894838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521" y="1405824"/>
            <a:ext cx="1879205" cy="18792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710D40-5C88-FFCF-B6CE-38C102A5B2D8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1">
            <a:extLst>
              <a:ext uri="{FF2B5EF4-FFF2-40B4-BE49-F238E27FC236}">
                <a16:creationId xmlns:a16="http://schemas.microsoft.com/office/drawing/2014/main" id="{60784FCE-05A8-8582-DC10-136D39824A0F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1">
            <a:extLst>
              <a:ext uri="{FF2B5EF4-FFF2-40B4-BE49-F238E27FC236}">
                <a16:creationId xmlns:a16="http://schemas.microsoft.com/office/drawing/2014/main" id="{E8D20BEE-4578-1C7F-1DF3-D0FE463A2119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4">
            <a:extLst>
              <a:ext uri="{FF2B5EF4-FFF2-40B4-BE49-F238E27FC236}">
                <a16:creationId xmlns:a16="http://schemas.microsoft.com/office/drawing/2014/main" id="{BF76FC65-283D-CC59-4EFB-980B01978065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5">
            <a:extLst>
              <a:ext uri="{FF2B5EF4-FFF2-40B4-BE49-F238E27FC236}">
                <a16:creationId xmlns:a16="http://schemas.microsoft.com/office/drawing/2014/main" id="{2031226B-6C75-6C0F-E9F1-47A03FBE10A2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CBED37F-E6A4-1798-D7E7-7A351AB5876F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>
            <a:extLst>
              <a:ext uri="{FF2B5EF4-FFF2-40B4-BE49-F238E27FC236}">
                <a16:creationId xmlns:a16="http://schemas.microsoft.com/office/drawing/2014/main" id="{4C764916-8163-20BA-454F-F282DEE6F609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2">
            <a:extLst>
              <a:ext uri="{FF2B5EF4-FFF2-40B4-BE49-F238E27FC236}">
                <a16:creationId xmlns:a16="http://schemas.microsoft.com/office/drawing/2014/main" id="{0BE20C5E-CC6D-E3F7-DEF5-A784D9BEFB51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">
            <a:extLst>
              <a:ext uri="{FF2B5EF4-FFF2-40B4-BE49-F238E27FC236}">
                <a16:creationId xmlns:a16="http://schemas.microsoft.com/office/drawing/2014/main" id="{FAF300AE-92F5-EEE0-9BC7-D865A05A07B3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5">
            <a:extLst>
              <a:ext uri="{FF2B5EF4-FFF2-40B4-BE49-F238E27FC236}">
                <a16:creationId xmlns:a16="http://schemas.microsoft.com/office/drawing/2014/main" id="{7B6BBC94-E936-42F8-C993-48F4004E0A39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6">
            <a:extLst>
              <a:ext uri="{FF2B5EF4-FFF2-40B4-BE49-F238E27FC236}">
                <a16:creationId xmlns:a16="http://schemas.microsoft.com/office/drawing/2014/main" id="{1D1D0C5C-EAEC-9BCB-D71E-DFC5CBF55685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F1526F-3631-0641-1AF2-C1651CAA960A}"/>
              </a:ext>
            </a:extLst>
          </p:cNvPr>
          <p:cNvSpPr txBox="1"/>
          <p:nvPr/>
        </p:nvSpPr>
        <p:spPr>
          <a:xfrm>
            <a:off x="436235" y="3418165"/>
            <a:ext cx="38884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1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Voltado</a:t>
            </a:r>
            <a:r>
              <a:rPr lang="pt-BR" sz="1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ao transporte de flores, mais precisamente  as rosas, </a:t>
            </a:r>
            <a:r>
              <a:rPr lang="pt-BR" sz="1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projeto é voltado  perda devido </a:t>
            </a:r>
            <a:r>
              <a:rPr lang="pt-BR" sz="1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temperatura e a umidade do clima não estarem ideais para que as rosas não se degradem.</a:t>
            </a:r>
          </a:p>
        </p:txBody>
      </p:sp>
      <p:pic>
        <p:nvPicPr>
          <p:cNvPr id="6" name="Imagem 5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FE71660-B5D5-9EF6-2D3B-4CACFEA8F8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26" y="1051280"/>
            <a:ext cx="2588291" cy="258829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8C5C255-0840-60C1-8C14-ADB0A6084EBD}"/>
              </a:ext>
            </a:extLst>
          </p:cNvPr>
          <p:cNvSpPr txBox="1"/>
          <p:nvPr/>
        </p:nvSpPr>
        <p:spPr>
          <a:xfrm>
            <a:off x="8167922" y="3418165"/>
            <a:ext cx="35034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1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ossos clientes são produtores de rosas que possuem seu próprio sistema  de transporte destes produtos e que buscam meios de se capacitar e estar em vantagem em relação a outros produtores no mesmo segmento de mercado.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6DA7942-38A1-568F-6B44-D5C6350A9358}"/>
              </a:ext>
            </a:extLst>
          </p:cNvPr>
          <p:cNvSpPr txBox="1"/>
          <p:nvPr/>
        </p:nvSpPr>
        <p:spPr>
          <a:xfrm>
            <a:off x="4570545" y="4741762"/>
            <a:ext cx="34125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pt-BR" sz="1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esenvolvemos uma marca conduzida por uma pesquisa aprofundada sobre seus consumidores e bases de clientes, de acordo com a demanda e a perda de rosas.</a:t>
            </a:r>
          </a:p>
        </p:txBody>
      </p:sp>
      <p:pic>
        <p:nvPicPr>
          <p:cNvPr id="28" name="Imagem 27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CAA6EDBE-479E-48CF-AB71-8E54A49740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02" y="2477155"/>
            <a:ext cx="2143933" cy="2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6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70238"/>
            <a:ext cx="4817004" cy="45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Contexto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71CE0-82FB-0580-F527-A055866FB990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11">
            <a:extLst>
              <a:ext uri="{FF2B5EF4-FFF2-40B4-BE49-F238E27FC236}">
                <a16:creationId xmlns:a16="http://schemas.microsoft.com/office/drawing/2014/main" id="{92F54757-3F8E-05B5-7ED2-EAA9A06ED232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21">
            <a:extLst>
              <a:ext uri="{FF2B5EF4-FFF2-40B4-BE49-F238E27FC236}">
                <a16:creationId xmlns:a16="http://schemas.microsoft.com/office/drawing/2014/main" id="{9536B796-7058-0C19-1045-5B00E350E728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24">
            <a:extLst>
              <a:ext uri="{FF2B5EF4-FFF2-40B4-BE49-F238E27FC236}">
                <a16:creationId xmlns:a16="http://schemas.microsoft.com/office/drawing/2014/main" id="{46B0CCE1-10D4-40F9-D36D-D8A19300D369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25">
            <a:extLst>
              <a:ext uri="{FF2B5EF4-FFF2-40B4-BE49-F238E27FC236}">
                <a16:creationId xmlns:a16="http://schemas.microsoft.com/office/drawing/2014/main" id="{89D29DB1-7525-FAE0-7E3E-97469931634C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26">
            <a:extLst>
              <a:ext uri="{FF2B5EF4-FFF2-40B4-BE49-F238E27FC236}">
                <a16:creationId xmlns:a16="http://schemas.microsoft.com/office/drawing/2014/main" id="{DC1B9F5E-B025-D718-806E-54888E379DD9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1">
            <a:extLst>
              <a:ext uri="{FF2B5EF4-FFF2-40B4-BE49-F238E27FC236}">
                <a16:creationId xmlns:a16="http://schemas.microsoft.com/office/drawing/2014/main" id="{C2E5F943-557B-AC0B-26D7-E191393BDAA4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2">
            <a:extLst>
              <a:ext uri="{FF2B5EF4-FFF2-40B4-BE49-F238E27FC236}">
                <a16:creationId xmlns:a16="http://schemas.microsoft.com/office/drawing/2014/main" id="{6BB810C4-2335-4B99-0D7A-CA035494B03A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3">
            <a:extLst>
              <a:ext uri="{FF2B5EF4-FFF2-40B4-BE49-F238E27FC236}">
                <a16:creationId xmlns:a16="http://schemas.microsoft.com/office/drawing/2014/main" id="{A42A7C74-560F-753B-4309-F7970BADD130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5">
            <a:extLst>
              <a:ext uri="{FF2B5EF4-FFF2-40B4-BE49-F238E27FC236}">
                <a16:creationId xmlns:a16="http://schemas.microsoft.com/office/drawing/2014/main" id="{41353D59-4462-B5E8-1C0C-D325405A5100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">
            <a:extLst>
              <a:ext uri="{FF2B5EF4-FFF2-40B4-BE49-F238E27FC236}">
                <a16:creationId xmlns:a16="http://schemas.microsoft.com/office/drawing/2014/main" id="{0F6B96F0-AF56-C45C-55F8-0608717A6617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05AAB11-1C1C-F5E4-574A-661DFEB0653D}"/>
              </a:ext>
            </a:extLst>
          </p:cNvPr>
          <p:cNvSpPr txBox="1"/>
          <p:nvPr/>
        </p:nvSpPr>
        <p:spPr>
          <a:xfrm>
            <a:off x="7578397" y="3695991"/>
            <a:ext cx="35725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Esse problema no transporte implica em problemas de sustentabilidade econômica e também ambiental, tendo em vista que em alguma parte do processo de comercialização das plantas alguém sempre sai perdendo, e as flores têm um papel importantíssimo na natureza.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5DA83A3-115A-1D09-C81A-BACA65C90504}"/>
              </a:ext>
            </a:extLst>
          </p:cNvPr>
          <p:cNvSpPr txBox="1"/>
          <p:nvPr/>
        </p:nvSpPr>
        <p:spPr>
          <a:xfrm>
            <a:off x="2659855" y="1959569"/>
            <a:ext cx="2958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Brasil é um dos maiores produtores de flores de todas as espécies do mundo, sendo a Rosa a espécie mais conhecida no país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914274A5-8E17-7E23-ED24-3F51936A174D}"/>
              </a:ext>
            </a:extLst>
          </p:cNvPr>
          <p:cNvSpPr txBox="1"/>
          <p:nvPr/>
        </p:nvSpPr>
        <p:spPr>
          <a:xfrm>
            <a:off x="2666941" y="3998399"/>
            <a:ext cx="3334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Há uma grande problemática quando se trata do processo de transporte dessas flores devido à más condições de conservação e até mesmo manuseio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592E1965-6127-543D-3251-8E07497DFEEF}"/>
              </a:ext>
            </a:extLst>
          </p:cNvPr>
          <p:cNvSpPr txBox="1"/>
          <p:nvPr/>
        </p:nvSpPr>
        <p:spPr>
          <a:xfrm>
            <a:off x="7584597" y="1907639"/>
            <a:ext cx="3334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movimentadas 33.794,83 toneladas de flores e plantas por ano, que representa um valor de aproximadamente 279 milhões de reais</a:t>
            </a:r>
          </a:p>
        </p:txBody>
      </p:sp>
      <p:pic>
        <p:nvPicPr>
          <p:cNvPr id="96" name="Imagem 96">
            <a:extLst>
              <a:ext uri="{FF2B5EF4-FFF2-40B4-BE49-F238E27FC236}">
                <a16:creationId xmlns:a16="http://schemas.microsoft.com/office/drawing/2014/main" id="{F24C53B3-8202-3453-90F0-8415AB5E6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55" y="1907639"/>
            <a:ext cx="1400797" cy="1454987"/>
          </a:xfrm>
          <a:prstGeom prst="rect">
            <a:avLst/>
          </a:prstGeom>
        </p:spPr>
      </p:pic>
      <p:pic>
        <p:nvPicPr>
          <p:cNvPr id="99" name="Imagem 99">
            <a:extLst>
              <a:ext uri="{FF2B5EF4-FFF2-40B4-BE49-F238E27FC236}">
                <a16:creationId xmlns:a16="http://schemas.microsoft.com/office/drawing/2014/main" id="{173240C0-C13F-DBE5-C463-4AE9F42CD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36" y="1787509"/>
            <a:ext cx="1594343" cy="1495499"/>
          </a:xfrm>
          <a:prstGeom prst="rect">
            <a:avLst/>
          </a:prstGeom>
        </p:spPr>
      </p:pic>
      <p:pic>
        <p:nvPicPr>
          <p:cNvPr id="100" name="Imagem 100">
            <a:extLst>
              <a:ext uri="{FF2B5EF4-FFF2-40B4-BE49-F238E27FC236}">
                <a16:creationId xmlns:a16="http://schemas.microsoft.com/office/drawing/2014/main" id="{5977CAB0-7CFB-F436-CBEF-F4DDE8283B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55"/>
          <a:stretch/>
        </p:blipFill>
        <p:spPr>
          <a:xfrm>
            <a:off x="6190980" y="3895205"/>
            <a:ext cx="1318845" cy="14266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BAAD3F-300A-1C9C-84F7-F1673471D0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2" y="3640477"/>
            <a:ext cx="1763598" cy="17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0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7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70238"/>
            <a:ext cx="4817004" cy="450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Solução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Proposta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13FC5-97F8-DA61-410E-3C207A0FB766}"/>
              </a:ext>
            </a:extLst>
          </p:cNvPr>
          <p:cNvSpPr txBox="1"/>
          <p:nvPr/>
        </p:nvSpPr>
        <p:spPr>
          <a:xfrm>
            <a:off x="1928485" y="1795397"/>
            <a:ext cx="539401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Arial"/>
                <a:ea typeface="+mn-lt"/>
                <a:cs typeface="+mn-lt"/>
              </a:rPr>
              <a:t>Uma </a:t>
            </a:r>
            <a:r>
              <a:rPr lang="en-US" sz="2000" dirty="0" err="1">
                <a:latin typeface="Arial"/>
                <a:ea typeface="+mn-lt"/>
                <a:cs typeface="+mn-lt"/>
              </a:rPr>
              <a:t>solução</a:t>
            </a:r>
            <a:r>
              <a:rPr lang="en-US" sz="2000" dirty="0">
                <a:latin typeface="Arial"/>
                <a:ea typeface="+mn-lt"/>
                <a:cs typeface="+mn-lt"/>
              </a:rPr>
              <a:t> IoT, que, </a:t>
            </a:r>
            <a:r>
              <a:rPr lang="en-US" sz="2000" dirty="0" err="1">
                <a:latin typeface="Arial"/>
                <a:ea typeface="+mn-lt"/>
                <a:cs typeface="+mn-lt"/>
              </a:rPr>
              <a:t>através</a:t>
            </a:r>
            <a:r>
              <a:rPr lang="en-US" sz="2000" dirty="0"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"/>
                <a:ea typeface="+mn-lt"/>
                <a:cs typeface="+mn-lt"/>
              </a:rPr>
              <a:t>uma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conexão</a:t>
            </a:r>
            <a:r>
              <a:rPr lang="en-US" sz="2000" dirty="0"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"/>
                <a:ea typeface="+mn-lt"/>
                <a:cs typeface="+mn-lt"/>
              </a:rPr>
              <a:t>sensores</a:t>
            </a:r>
            <a:r>
              <a:rPr lang="en-US" sz="2000" dirty="0">
                <a:latin typeface="Arial"/>
                <a:ea typeface="+mn-lt"/>
                <a:cs typeface="+mn-lt"/>
              </a:rPr>
              <a:t> e Arduino, </a:t>
            </a:r>
            <a:r>
              <a:rPr lang="en-US" sz="2000" dirty="0" err="1">
                <a:latin typeface="Arial"/>
                <a:ea typeface="+mn-lt"/>
                <a:cs typeface="+mn-lt"/>
              </a:rPr>
              <a:t>captura</a:t>
            </a:r>
            <a:r>
              <a:rPr lang="en-US" sz="2000" dirty="0"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latin typeface="Arial"/>
                <a:ea typeface="+mn-lt"/>
                <a:cs typeface="+mn-lt"/>
              </a:rPr>
              <a:t>grava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os</a:t>
            </a:r>
            <a:r>
              <a:rPr lang="en-US" sz="2000" dirty="0">
                <a:latin typeface="Arial"/>
                <a:ea typeface="+mn-lt"/>
                <a:cs typeface="+mn-lt"/>
              </a:rPr>
              <a:t> dados de </a:t>
            </a:r>
            <a:r>
              <a:rPr lang="en-US" sz="2000" dirty="0" err="1">
                <a:latin typeface="Arial"/>
                <a:ea typeface="+mn-lt"/>
                <a:cs typeface="+mn-lt"/>
              </a:rPr>
              <a:t>temperatura</a:t>
            </a:r>
            <a:r>
              <a:rPr lang="en-US" sz="2000" dirty="0">
                <a:latin typeface="Arial"/>
                <a:ea typeface="+mn-lt"/>
                <a:cs typeface="+mn-lt"/>
              </a:rPr>
              <a:t> e </a:t>
            </a:r>
            <a:r>
              <a:rPr lang="en-US" sz="2000" dirty="0" err="1">
                <a:latin typeface="Arial"/>
                <a:ea typeface="+mn-lt"/>
                <a:cs typeface="+mn-lt"/>
              </a:rPr>
              <a:t>umidade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durante</a:t>
            </a:r>
            <a:r>
              <a:rPr lang="en-US" sz="2000" dirty="0">
                <a:latin typeface="Arial"/>
                <a:ea typeface="+mn-lt"/>
                <a:cs typeface="+mn-lt"/>
              </a:rPr>
              <a:t> o </a:t>
            </a:r>
            <a:r>
              <a:rPr lang="en-US" sz="2000" dirty="0" err="1">
                <a:latin typeface="Arial"/>
                <a:ea typeface="+mn-lt"/>
                <a:cs typeface="+mn-lt"/>
              </a:rPr>
              <a:t>transporte</a:t>
            </a:r>
            <a:r>
              <a:rPr lang="en-US" sz="2000" dirty="0">
                <a:latin typeface="Arial"/>
                <a:ea typeface="+mn-lt"/>
                <a:cs typeface="+mn-lt"/>
              </a:rPr>
              <a:t> das </a:t>
            </a:r>
            <a:r>
              <a:rPr lang="en-US" sz="2000" dirty="0" err="1">
                <a:latin typeface="Arial"/>
                <a:ea typeface="+mn-lt"/>
                <a:cs typeface="+mn-lt"/>
              </a:rPr>
              <a:t>rosas</a:t>
            </a:r>
            <a:r>
              <a:rPr lang="en-US" sz="2000" dirty="0"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latin typeface="Arial"/>
                <a:ea typeface="+mn-lt"/>
                <a:cs typeface="+mn-lt"/>
              </a:rPr>
              <a:t>verificando</a:t>
            </a:r>
            <a:r>
              <a:rPr lang="en-US" sz="2000" dirty="0">
                <a:latin typeface="Arial"/>
                <a:ea typeface="+mn-lt"/>
                <a:cs typeface="+mn-lt"/>
              </a:rPr>
              <a:t> se </a:t>
            </a:r>
            <a:r>
              <a:rPr lang="en-US" sz="2000" dirty="0" err="1">
                <a:latin typeface="Arial"/>
                <a:ea typeface="+mn-lt"/>
                <a:cs typeface="+mn-lt"/>
              </a:rPr>
              <a:t>os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mesmos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estão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na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medida</a:t>
            </a:r>
            <a:r>
              <a:rPr lang="en-US" sz="2000" dirty="0">
                <a:latin typeface="Arial"/>
                <a:ea typeface="+mn-lt"/>
                <a:cs typeface="+mn-lt"/>
              </a:rPr>
              <a:t> ideal para a </a:t>
            </a:r>
            <a:r>
              <a:rPr lang="en-US" sz="2000" dirty="0" err="1">
                <a:latin typeface="Arial"/>
                <a:ea typeface="+mn-lt"/>
                <a:cs typeface="+mn-lt"/>
              </a:rPr>
              <a:t>conservação</a:t>
            </a:r>
            <a:r>
              <a:rPr lang="en-US" sz="2000" dirty="0">
                <a:latin typeface="Arial"/>
                <a:ea typeface="+mn-lt"/>
                <a:cs typeface="+mn-lt"/>
              </a:rPr>
              <a:t> dessas </a:t>
            </a:r>
            <a:r>
              <a:rPr lang="en-US" sz="2000" dirty="0" err="1">
                <a:latin typeface="Arial"/>
                <a:ea typeface="+mn-lt"/>
                <a:cs typeface="+mn-lt"/>
              </a:rPr>
              <a:t>flores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até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seu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destino</a:t>
            </a:r>
            <a:r>
              <a:rPr lang="en-US" sz="2000" dirty="0">
                <a:latin typeface="Arial"/>
                <a:ea typeface="+mn-lt"/>
                <a:cs typeface="+mn-lt"/>
              </a:rPr>
              <a:t>, e, </a:t>
            </a:r>
            <a:r>
              <a:rPr lang="en-US" sz="2000" dirty="0" err="1">
                <a:latin typeface="Arial"/>
                <a:ea typeface="+mn-lt"/>
                <a:cs typeface="+mn-lt"/>
              </a:rPr>
              <a:t>caso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não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estejam</a:t>
            </a:r>
            <a:r>
              <a:rPr lang="en-US" sz="2000" dirty="0">
                <a:latin typeface="Arial"/>
                <a:ea typeface="+mn-lt"/>
                <a:cs typeface="+mn-lt"/>
              </a:rPr>
              <a:t>, </a:t>
            </a:r>
            <a:r>
              <a:rPr lang="en-US" sz="2000" dirty="0" err="1">
                <a:latin typeface="Arial"/>
                <a:ea typeface="+mn-lt"/>
                <a:cs typeface="+mn-lt"/>
              </a:rPr>
              <a:t>seja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emitido</a:t>
            </a:r>
            <a:r>
              <a:rPr lang="en-US" sz="2000" dirty="0">
                <a:latin typeface="Arial"/>
                <a:ea typeface="+mn-lt"/>
                <a:cs typeface="+mn-lt"/>
              </a:rPr>
              <a:t> um </a:t>
            </a:r>
            <a:r>
              <a:rPr lang="en-US" sz="2000" dirty="0" err="1">
                <a:latin typeface="Arial"/>
                <a:ea typeface="+mn-lt"/>
                <a:cs typeface="+mn-lt"/>
              </a:rPr>
              <a:t>alerta</a:t>
            </a:r>
            <a:r>
              <a:rPr lang="en-US" sz="2000" dirty="0">
                <a:latin typeface="Arial"/>
                <a:ea typeface="+mn-lt"/>
                <a:cs typeface="+mn-lt"/>
              </a:rPr>
              <a:t> via </a:t>
            </a:r>
            <a:r>
              <a:rPr lang="en-US" sz="2000" dirty="0" err="1">
                <a:latin typeface="Arial"/>
                <a:ea typeface="+mn-lt"/>
                <a:cs typeface="+mn-lt"/>
              </a:rPr>
              <a:t>aplicação</a:t>
            </a:r>
            <a:r>
              <a:rPr lang="en-US" sz="2000" dirty="0">
                <a:latin typeface="Arial"/>
                <a:ea typeface="+mn-lt"/>
                <a:cs typeface="+mn-lt"/>
              </a:rPr>
              <a:t> web para que </a:t>
            </a:r>
            <a:r>
              <a:rPr lang="en-US" sz="2000" dirty="0" err="1">
                <a:latin typeface="Arial"/>
                <a:ea typeface="+mn-lt"/>
                <a:cs typeface="+mn-lt"/>
              </a:rPr>
              <a:t>os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responsáveis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por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esse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transporte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façam</a:t>
            </a:r>
            <a:r>
              <a:rPr lang="en-US" sz="2000" dirty="0">
                <a:latin typeface="Arial"/>
                <a:ea typeface="+mn-lt"/>
                <a:cs typeface="+mn-lt"/>
              </a:rPr>
              <a:t> a </a:t>
            </a:r>
            <a:r>
              <a:rPr lang="en-US" sz="2000" dirty="0" err="1">
                <a:latin typeface="Arial"/>
                <a:ea typeface="+mn-lt"/>
                <a:cs typeface="+mn-lt"/>
              </a:rPr>
              <a:t>manutenção</a:t>
            </a:r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dirty="0" err="1">
                <a:latin typeface="Arial"/>
                <a:ea typeface="+mn-lt"/>
                <a:cs typeface="+mn-lt"/>
              </a:rPr>
              <a:t>adequada</a:t>
            </a:r>
            <a:r>
              <a:rPr lang="en-US" sz="2000" dirty="0">
                <a:latin typeface="Arial"/>
                <a:ea typeface="+mn-lt"/>
                <a:cs typeface="+mn-lt"/>
              </a:rPr>
              <a:t>.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69D4F31-017D-6F0C-73A0-C98F3063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58" y="1796441"/>
            <a:ext cx="3056350" cy="30459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894591-4FE3-890B-E89C-EEA579DF05D5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138E7FB6-45BC-9DBF-76C9-3ADA4318F953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21">
            <a:extLst>
              <a:ext uri="{FF2B5EF4-FFF2-40B4-BE49-F238E27FC236}">
                <a16:creationId xmlns:a16="http://schemas.microsoft.com/office/drawing/2014/main" id="{7BC5DC5C-A539-4775-4BF4-640B89A5C301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24">
            <a:extLst>
              <a:ext uri="{FF2B5EF4-FFF2-40B4-BE49-F238E27FC236}">
                <a16:creationId xmlns:a16="http://schemas.microsoft.com/office/drawing/2014/main" id="{F368B067-17F8-D7A6-E0C1-0F2FE092F448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5">
            <a:extLst>
              <a:ext uri="{FF2B5EF4-FFF2-40B4-BE49-F238E27FC236}">
                <a16:creationId xmlns:a16="http://schemas.microsoft.com/office/drawing/2014/main" id="{D5401763-E93F-CCDD-053F-CE021C080A68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6">
            <a:extLst>
              <a:ext uri="{FF2B5EF4-FFF2-40B4-BE49-F238E27FC236}">
                <a16:creationId xmlns:a16="http://schemas.microsoft.com/office/drawing/2014/main" id="{D98D253B-17DE-D78A-4073-80AF1F502E11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1">
            <a:extLst>
              <a:ext uri="{FF2B5EF4-FFF2-40B4-BE49-F238E27FC236}">
                <a16:creationId xmlns:a16="http://schemas.microsoft.com/office/drawing/2014/main" id="{728E718E-83BD-7387-2141-C8903C13684A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2">
            <a:extLst>
              <a:ext uri="{FF2B5EF4-FFF2-40B4-BE49-F238E27FC236}">
                <a16:creationId xmlns:a16="http://schemas.microsoft.com/office/drawing/2014/main" id="{0042967B-9119-8FDE-D923-039F415E7F44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3">
            <a:extLst>
              <a:ext uri="{FF2B5EF4-FFF2-40B4-BE49-F238E27FC236}">
                <a16:creationId xmlns:a16="http://schemas.microsoft.com/office/drawing/2014/main" id="{72CF1392-22AA-FB78-FAEB-07BF737B22BF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5">
            <a:extLst>
              <a:ext uri="{FF2B5EF4-FFF2-40B4-BE49-F238E27FC236}">
                <a16:creationId xmlns:a16="http://schemas.microsoft.com/office/drawing/2014/main" id="{6EA006CC-2F09-E39E-6001-D70E4FE3166C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6">
            <a:extLst>
              <a:ext uri="{FF2B5EF4-FFF2-40B4-BE49-F238E27FC236}">
                <a16:creationId xmlns:a16="http://schemas.microsoft.com/office/drawing/2014/main" id="{55EA2A5B-4A30-3E96-6E94-ECED212360D3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8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59800"/>
            <a:ext cx="5276291" cy="461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atin typeface="Bahnschrift"/>
                <a:ea typeface="+mn-lt"/>
                <a:cs typeface="+mn-lt"/>
              </a:rPr>
              <a:t>Diagrama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de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Visão</a:t>
            </a:r>
            <a:r>
              <a:rPr lang="en-US" sz="2800" b="1" dirty="0">
                <a:latin typeface="Bahnschrift"/>
                <a:ea typeface="+mn-lt"/>
                <a:cs typeface="+mn-lt"/>
              </a:rPr>
              <a:t> de </a:t>
            </a:r>
            <a:r>
              <a:rPr lang="en-US" sz="2800" b="1" dirty="0" err="1">
                <a:latin typeface="Bahnschrift"/>
                <a:ea typeface="+mn-lt"/>
                <a:cs typeface="+mn-lt"/>
              </a:rPr>
              <a:t>Negócio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E8B9C-F80E-8960-8A04-4C4F310282DD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27BAD-8871-0412-67D2-9B73140F4453}"/>
              </a:ext>
            </a:extLst>
          </p:cNvPr>
          <p:cNvSpPr txBox="1"/>
          <p:nvPr/>
        </p:nvSpPr>
        <p:spPr>
          <a:xfrm>
            <a:off x="4939351" y="925696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 err="1">
                <a:solidFill>
                  <a:srgbClr val="CC4B79"/>
                </a:solidFill>
                <a:latin typeface="Arial"/>
                <a:cs typeface="Calibri"/>
              </a:rPr>
              <a:t>SaveFlowers</a:t>
            </a:r>
            <a:endParaRPr lang="en-US" sz="2200" b="1" dirty="0">
              <a:solidFill>
                <a:srgbClr val="CC4B79"/>
              </a:solidFill>
              <a:latin typeface="Arial"/>
              <a:cs typeface="Calibri"/>
            </a:endParaRPr>
          </a:p>
        </p:txBody>
      </p:sp>
      <p:sp>
        <p:nvSpPr>
          <p:cNvPr id="66" name="Isosceles Triangle 11">
            <a:extLst>
              <a:ext uri="{FF2B5EF4-FFF2-40B4-BE49-F238E27FC236}">
                <a16:creationId xmlns:a16="http://schemas.microsoft.com/office/drawing/2014/main" id="{968D3075-D054-2C8E-78D6-92965C28C3FA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21">
            <a:extLst>
              <a:ext uri="{FF2B5EF4-FFF2-40B4-BE49-F238E27FC236}">
                <a16:creationId xmlns:a16="http://schemas.microsoft.com/office/drawing/2014/main" id="{E5C90C19-7E68-4817-E1DA-0704005302FC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24">
            <a:extLst>
              <a:ext uri="{FF2B5EF4-FFF2-40B4-BE49-F238E27FC236}">
                <a16:creationId xmlns:a16="http://schemas.microsoft.com/office/drawing/2014/main" id="{C3C54F04-FE58-1EBC-4AAD-56F4A9BD5F28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25">
            <a:extLst>
              <a:ext uri="{FF2B5EF4-FFF2-40B4-BE49-F238E27FC236}">
                <a16:creationId xmlns:a16="http://schemas.microsoft.com/office/drawing/2014/main" id="{8F6EB192-486D-3271-3CFF-13A635359E52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26">
            <a:extLst>
              <a:ext uri="{FF2B5EF4-FFF2-40B4-BE49-F238E27FC236}">
                <a16:creationId xmlns:a16="http://schemas.microsoft.com/office/drawing/2014/main" id="{E201A523-8105-F72A-DECB-024385FFAE80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1">
            <a:extLst>
              <a:ext uri="{FF2B5EF4-FFF2-40B4-BE49-F238E27FC236}">
                <a16:creationId xmlns:a16="http://schemas.microsoft.com/office/drawing/2014/main" id="{3939DAD5-C694-E2D1-C7C9-97D34E1F60F6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2">
            <a:extLst>
              <a:ext uri="{FF2B5EF4-FFF2-40B4-BE49-F238E27FC236}">
                <a16:creationId xmlns:a16="http://schemas.microsoft.com/office/drawing/2014/main" id="{608476F4-B50D-D4FD-D18A-073FA4C8397A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3">
            <a:extLst>
              <a:ext uri="{FF2B5EF4-FFF2-40B4-BE49-F238E27FC236}">
                <a16:creationId xmlns:a16="http://schemas.microsoft.com/office/drawing/2014/main" id="{FC4B8FCF-4D28-2ACF-E490-8F3C4E376AF9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5">
            <a:extLst>
              <a:ext uri="{FF2B5EF4-FFF2-40B4-BE49-F238E27FC236}">
                <a16:creationId xmlns:a16="http://schemas.microsoft.com/office/drawing/2014/main" id="{5666EF0B-A84C-2000-8DB7-38BA46005826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6">
            <a:extLst>
              <a:ext uri="{FF2B5EF4-FFF2-40B4-BE49-F238E27FC236}">
                <a16:creationId xmlns:a16="http://schemas.microsoft.com/office/drawing/2014/main" id="{0CF02BD5-D317-2B0A-0789-518FBCA378D1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56E65F-E211-A335-BCBD-F6B65E3B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6" y="1355772"/>
            <a:ext cx="1980655" cy="13375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87CAC6-D706-BE8D-24FD-653ED4D0A72F}"/>
              </a:ext>
            </a:extLst>
          </p:cNvPr>
          <p:cNvSpPr txBox="1"/>
          <p:nvPr/>
        </p:nvSpPr>
        <p:spPr>
          <a:xfrm>
            <a:off x="747921" y="2846323"/>
            <a:ext cx="255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simulação de performance do projeto/benefícios da implantação do produto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48A2039-350E-D040-84A3-66A2EBDC9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808" y="1632435"/>
            <a:ext cx="1628775" cy="13906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874A228-C2DF-55A6-0EAD-0C8D2178A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58" y="2091200"/>
            <a:ext cx="519113" cy="2190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92F1106-6340-0183-7E88-AA93B0DA65FA}"/>
              </a:ext>
            </a:extLst>
          </p:cNvPr>
          <p:cNvSpPr txBox="1"/>
          <p:nvPr/>
        </p:nvSpPr>
        <p:spPr>
          <a:xfrm>
            <a:off x="3876865" y="2904549"/>
            <a:ext cx="1864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Contratar a empresa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E8AA338-A42D-D7FB-0676-D9AC808F0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766" y="2101424"/>
            <a:ext cx="519113" cy="21907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87E3891C-896C-9A3F-7F25-5AEDDF290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442" y="1560989"/>
            <a:ext cx="1857187" cy="1538276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BB3B6F-2CE7-C315-8E01-C7DAF4F91225}"/>
              </a:ext>
            </a:extLst>
          </p:cNvPr>
          <p:cNvSpPr txBox="1"/>
          <p:nvPr/>
        </p:nvSpPr>
        <p:spPr>
          <a:xfrm>
            <a:off x="6358283" y="2887653"/>
            <a:ext cx="816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Implementar projeto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774E373-0126-F54C-1006-C176DF8BA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283" y="3850836"/>
            <a:ext cx="1954972" cy="139065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53C6FF8B-6A9D-DFF8-DD10-F9EBC6B690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434" y="2087116"/>
            <a:ext cx="518205" cy="213378"/>
          </a:xfrm>
          <a:prstGeom prst="rect">
            <a:avLst/>
          </a:prstGeom>
        </p:spPr>
      </p:pic>
      <p:sp>
        <p:nvSpPr>
          <p:cNvPr id="81" name="CaixaDeTexto 80">
            <a:extLst>
              <a:ext uri="{FF2B5EF4-FFF2-40B4-BE49-F238E27FC236}">
                <a16:creationId xmlns:a16="http://schemas.microsoft.com/office/drawing/2014/main" id="{C11556FE-D7F1-A618-47E5-E2F451854D05}"/>
              </a:ext>
            </a:extLst>
          </p:cNvPr>
          <p:cNvSpPr txBox="1"/>
          <p:nvPr/>
        </p:nvSpPr>
        <p:spPr>
          <a:xfrm rot="10800000" flipV="1">
            <a:off x="5974413" y="5444413"/>
            <a:ext cx="2669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Emitir alerta caso temperatura e umidade desregule durante o transporte</a:t>
            </a:r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2BDB9AC7-DA3A-BB23-B377-CFA4B7D91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8848" y="1538353"/>
            <a:ext cx="1628775" cy="1420443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F045D936-B3F6-8C82-CAFD-11DB328A8B61}"/>
              </a:ext>
            </a:extLst>
          </p:cNvPr>
          <p:cNvSpPr txBox="1"/>
          <p:nvPr/>
        </p:nvSpPr>
        <p:spPr>
          <a:xfrm>
            <a:off x="8597060" y="2888846"/>
            <a:ext cx="2615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Instalar sensores de temperatura e umidade no caminhão</a:t>
            </a: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500FF94-9875-7AB1-6C79-FB7C4DF78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4003" y="3906137"/>
            <a:ext cx="1761215" cy="1538276"/>
          </a:xfrm>
          <a:prstGeom prst="rect">
            <a:avLst/>
          </a:prstGeom>
        </p:spPr>
      </p:pic>
      <p:sp>
        <p:nvSpPr>
          <p:cNvPr id="91" name="CaixaDeTexto 90">
            <a:extLst>
              <a:ext uri="{FF2B5EF4-FFF2-40B4-BE49-F238E27FC236}">
                <a16:creationId xmlns:a16="http://schemas.microsoft.com/office/drawing/2014/main" id="{892004F2-407D-D2B1-9D78-88D80AD916A0}"/>
              </a:ext>
            </a:extLst>
          </p:cNvPr>
          <p:cNvSpPr txBox="1"/>
          <p:nvPr/>
        </p:nvSpPr>
        <p:spPr>
          <a:xfrm>
            <a:off x="8917630" y="5470626"/>
            <a:ext cx="232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Fazer leitura dos dados de temperatura e umidade do caminhão</a:t>
            </a:r>
          </a:p>
        </p:txBody>
      </p:sp>
      <p:pic>
        <p:nvPicPr>
          <p:cNvPr id="92" name="Imagem 91">
            <a:extLst>
              <a:ext uri="{FF2B5EF4-FFF2-40B4-BE49-F238E27FC236}">
                <a16:creationId xmlns:a16="http://schemas.microsoft.com/office/drawing/2014/main" id="{48368BF8-1A18-EA07-9447-6E47E3682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9667259" y="3455638"/>
            <a:ext cx="518205" cy="213378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1EE3BC64-D0FD-8459-7F80-B04FF2637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313255" y="4397651"/>
            <a:ext cx="518205" cy="213378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id="{43217F08-B405-CC61-CBF4-91E027924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4010" y="3983347"/>
            <a:ext cx="2136361" cy="1390650"/>
          </a:xfrm>
          <a:prstGeom prst="rect">
            <a:avLst/>
          </a:prstGeom>
        </p:spPr>
      </p:pic>
      <p:sp>
        <p:nvSpPr>
          <p:cNvPr id="98" name="CaixaDeTexto 97">
            <a:extLst>
              <a:ext uri="{FF2B5EF4-FFF2-40B4-BE49-F238E27FC236}">
                <a16:creationId xmlns:a16="http://schemas.microsoft.com/office/drawing/2014/main" id="{15EC9062-C3BE-039F-7656-793C1A755DC8}"/>
              </a:ext>
            </a:extLst>
          </p:cNvPr>
          <p:cNvSpPr txBox="1"/>
          <p:nvPr/>
        </p:nvSpPr>
        <p:spPr>
          <a:xfrm>
            <a:off x="3680886" y="5416530"/>
            <a:ext cx="2269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Exibir os dados capturados em uma dashboard</a:t>
            </a:r>
          </a:p>
        </p:txBody>
      </p:sp>
      <p:pic>
        <p:nvPicPr>
          <p:cNvPr id="99" name="Imagem 98">
            <a:extLst>
              <a:ext uri="{FF2B5EF4-FFF2-40B4-BE49-F238E27FC236}">
                <a16:creationId xmlns:a16="http://schemas.microsoft.com/office/drawing/2014/main" id="{5BB5FE7E-5727-C522-4914-C7AC60D814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792746" y="4397652"/>
            <a:ext cx="518205" cy="213378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E186DE1E-D35E-546C-73D8-CEF425DCD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0617" y="3755104"/>
            <a:ext cx="1590675" cy="1390650"/>
          </a:xfrm>
          <a:prstGeom prst="rect">
            <a:avLst/>
          </a:prstGeom>
        </p:spPr>
      </p:pic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E801B94A-25C3-8389-7657-9B7DDAF5A92F}"/>
              </a:ext>
            </a:extLst>
          </p:cNvPr>
          <p:cNvSpPr txBox="1"/>
          <p:nvPr/>
        </p:nvSpPr>
        <p:spPr>
          <a:xfrm>
            <a:off x="1503903" y="5526963"/>
            <a:ext cx="82673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Maior controle e gestão</a:t>
            </a:r>
          </a:p>
        </p:txBody>
      </p:sp>
      <p:pic>
        <p:nvPicPr>
          <p:cNvPr id="104" name="Imagem 103">
            <a:extLst>
              <a:ext uri="{FF2B5EF4-FFF2-40B4-BE49-F238E27FC236}">
                <a16:creationId xmlns:a16="http://schemas.microsoft.com/office/drawing/2014/main" id="{0E7373AE-ACE7-EBBF-0086-A8372F0450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118548" y="4312621"/>
            <a:ext cx="518205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4785FD-EF75-CF23-F3BA-41F809F706AC}"/>
              </a:ext>
            </a:extLst>
          </p:cNvPr>
          <p:cNvSpPr txBox="1"/>
          <p:nvPr/>
        </p:nvSpPr>
        <p:spPr>
          <a:xfrm>
            <a:off x="11344049" y="6311348"/>
            <a:ext cx="447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Bahnschrift"/>
                <a:cs typeface="Calibri"/>
              </a:rPr>
              <a:t>9</a:t>
            </a:r>
            <a:endParaRPr lang="en-US" b="1" dirty="0">
              <a:latin typeface="Bahnschrift"/>
            </a:endParaRPr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62D7995E-0233-C293-9E1A-13B4C6E2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11625531" y="6212855"/>
            <a:ext cx="445009" cy="5714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36E67B-AB38-46B1-A665-E94360DC9E93}"/>
              </a:ext>
            </a:extLst>
          </p:cNvPr>
          <p:cNvSpPr/>
          <p:nvPr/>
        </p:nvSpPr>
        <p:spPr>
          <a:xfrm>
            <a:off x="548839" y="259800"/>
            <a:ext cx="5276291" cy="461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00C3F3D3-F9F1-E85C-51AB-2E89EA04A938}"/>
              </a:ext>
            </a:extLst>
          </p:cNvPr>
          <p:cNvSpPr txBox="1"/>
          <p:nvPr/>
        </p:nvSpPr>
        <p:spPr>
          <a:xfrm>
            <a:off x="652295" y="262856"/>
            <a:ext cx="527086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Bahnschrift"/>
                <a:cs typeface="Calibri"/>
              </a:rPr>
              <a:t>Site </a:t>
            </a:r>
            <a:r>
              <a:rPr lang="en-US" sz="2800" b="1" dirty="0" err="1">
                <a:latin typeface="Bahnschrift"/>
                <a:cs typeface="Calibri"/>
              </a:rPr>
              <a:t>Institucional</a:t>
            </a:r>
            <a:r>
              <a:rPr lang="en-US" sz="2800" b="1" dirty="0">
                <a:latin typeface="Bahnschrift"/>
                <a:cs typeface="Calibri"/>
              </a:rPr>
              <a:t> (</a:t>
            </a:r>
            <a:r>
              <a:rPr lang="en-US" sz="2800" b="1" dirty="0" err="1">
                <a:latin typeface="Bahnschrift"/>
                <a:cs typeface="Calibri"/>
              </a:rPr>
              <a:t>Protótipo</a:t>
            </a:r>
            <a:r>
              <a:rPr lang="en-US" sz="2800" b="1" dirty="0">
                <a:latin typeface="Bahnschrift"/>
                <a:cs typeface="Calibri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B010-8EAC-54F8-508F-B8DDB89CFFA7}"/>
              </a:ext>
            </a:extLst>
          </p:cNvPr>
          <p:cNvSpPr/>
          <p:nvPr/>
        </p:nvSpPr>
        <p:spPr>
          <a:xfrm>
            <a:off x="10009766" y="6068495"/>
            <a:ext cx="1710905" cy="100641"/>
          </a:xfrm>
          <a:prstGeom prst="rect">
            <a:avLst/>
          </a:prstGeom>
          <a:solidFill>
            <a:srgbClr val="1F203B"/>
          </a:solidFill>
          <a:ln>
            <a:solidFill>
              <a:srgbClr val="1F2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14D38C87-BA61-C96D-1B19-F1BFE124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84" y="4976545"/>
            <a:ext cx="4893501" cy="670818"/>
          </a:xfrm>
          <a:prstGeom prst="rect">
            <a:avLst/>
          </a:prstGeom>
        </p:spPr>
      </p:pic>
      <p:pic>
        <p:nvPicPr>
          <p:cNvPr id="17" name="Picture 6" descr="Logo&#10;&#10;Description automatically generated">
            <a:extLst>
              <a:ext uri="{FF2B5EF4-FFF2-40B4-BE49-F238E27FC236}">
                <a16:creationId xmlns:a16="http://schemas.microsoft.com/office/drawing/2014/main" id="{90279EB7-E948-8ECA-8C17-23D3BEF11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3" t="-556" r="69707"/>
          <a:stretch/>
        </p:blipFill>
        <p:spPr>
          <a:xfrm>
            <a:off x="2954445" y="4236174"/>
            <a:ext cx="1561913" cy="20432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F311D3A-247C-A075-FDE5-00300BEAB259}"/>
              </a:ext>
            </a:extLst>
          </p:cNvPr>
          <p:cNvSpPr/>
          <p:nvPr/>
        </p:nvSpPr>
        <p:spPr>
          <a:xfrm>
            <a:off x="10162166" y="6220895"/>
            <a:ext cx="1710905" cy="100641"/>
          </a:xfrm>
          <a:prstGeom prst="rect">
            <a:avLst/>
          </a:prstGeom>
          <a:solidFill>
            <a:srgbClr val="CFBFF3"/>
          </a:solidFill>
          <a:ln>
            <a:solidFill>
              <a:srgbClr val="CFB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11">
            <a:extLst>
              <a:ext uri="{FF2B5EF4-FFF2-40B4-BE49-F238E27FC236}">
                <a16:creationId xmlns:a16="http://schemas.microsoft.com/office/drawing/2014/main" id="{DFC7DB30-5EA5-23F7-9872-06E900ADA887}"/>
              </a:ext>
            </a:extLst>
          </p:cNvPr>
          <p:cNvSpPr/>
          <p:nvPr/>
        </p:nvSpPr>
        <p:spPr>
          <a:xfrm>
            <a:off x="-413943" y="5201665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21">
            <a:extLst>
              <a:ext uri="{FF2B5EF4-FFF2-40B4-BE49-F238E27FC236}">
                <a16:creationId xmlns:a16="http://schemas.microsoft.com/office/drawing/2014/main" id="{21780970-0E60-DF54-0C2C-6A2116FA741A}"/>
              </a:ext>
            </a:extLst>
          </p:cNvPr>
          <p:cNvSpPr/>
          <p:nvPr/>
        </p:nvSpPr>
        <p:spPr>
          <a:xfrm rot="6420000">
            <a:off x="-1155263" y="3526211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24">
            <a:extLst>
              <a:ext uri="{FF2B5EF4-FFF2-40B4-BE49-F238E27FC236}">
                <a16:creationId xmlns:a16="http://schemas.microsoft.com/office/drawing/2014/main" id="{DC23F759-F004-623E-CB20-8BA7AA4E199D}"/>
              </a:ext>
            </a:extLst>
          </p:cNvPr>
          <p:cNvSpPr/>
          <p:nvPr/>
        </p:nvSpPr>
        <p:spPr>
          <a:xfrm rot="6420000">
            <a:off x="11187993" y="-56089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5">
            <a:extLst>
              <a:ext uri="{FF2B5EF4-FFF2-40B4-BE49-F238E27FC236}">
                <a16:creationId xmlns:a16="http://schemas.microsoft.com/office/drawing/2014/main" id="{DDEEDDCD-C835-3E07-4415-C6EACA495241}"/>
              </a:ext>
            </a:extLst>
          </p:cNvPr>
          <p:cNvSpPr/>
          <p:nvPr/>
        </p:nvSpPr>
        <p:spPr>
          <a:xfrm>
            <a:off x="11691793" y="2124910"/>
            <a:ext cx="877018" cy="70449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6">
            <a:extLst>
              <a:ext uri="{FF2B5EF4-FFF2-40B4-BE49-F238E27FC236}">
                <a16:creationId xmlns:a16="http://schemas.microsoft.com/office/drawing/2014/main" id="{CD59E26F-B9CA-2DA0-DB02-E1ECD993D86A}"/>
              </a:ext>
            </a:extLst>
          </p:cNvPr>
          <p:cNvSpPr/>
          <p:nvPr/>
        </p:nvSpPr>
        <p:spPr>
          <a:xfrm>
            <a:off x="11447376" y="1822985"/>
            <a:ext cx="1365849" cy="1135811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1">
            <a:extLst>
              <a:ext uri="{FF2B5EF4-FFF2-40B4-BE49-F238E27FC236}">
                <a16:creationId xmlns:a16="http://schemas.microsoft.com/office/drawing/2014/main" id="{724654F9-6ED4-FED6-2687-560A9C7DD341}"/>
              </a:ext>
            </a:extLst>
          </p:cNvPr>
          <p:cNvSpPr/>
          <p:nvPr/>
        </p:nvSpPr>
        <p:spPr>
          <a:xfrm rot="6420000">
            <a:off x="11646885" y="-954208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2">
            <a:extLst>
              <a:ext uri="{FF2B5EF4-FFF2-40B4-BE49-F238E27FC236}">
                <a16:creationId xmlns:a16="http://schemas.microsoft.com/office/drawing/2014/main" id="{9FCED571-2524-F2BB-3427-39289508CDD1}"/>
              </a:ext>
            </a:extLst>
          </p:cNvPr>
          <p:cNvSpPr/>
          <p:nvPr/>
        </p:nvSpPr>
        <p:spPr>
          <a:xfrm rot="6420000">
            <a:off x="-1472945" y="3412372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3">
            <a:extLst>
              <a:ext uri="{FF2B5EF4-FFF2-40B4-BE49-F238E27FC236}">
                <a16:creationId xmlns:a16="http://schemas.microsoft.com/office/drawing/2014/main" id="{8B86C611-5749-A79D-1A3D-2F57CD822F98}"/>
              </a:ext>
            </a:extLst>
          </p:cNvPr>
          <p:cNvSpPr/>
          <p:nvPr/>
        </p:nvSpPr>
        <p:spPr>
          <a:xfrm>
            <a:off x="31754" y="5647363"/>
            <a:ext cx="2602301" cy="2918603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5">
            <a:extLst>
              <a:ext uri="{FF2B5EF4-FFF2-40B4-BE49-F238E27FC236}">
                <a16:creationId xmlns:a16="http://schemas.microsoft.com/office/drawing/2014/main" id="{8A6E1710-A61F-5665-9B96-0B6889A4991D}"/>
              </a:ext>
            </a:extLst>
          </p:cNvPr>
          <p:cNvSpPr/>
          <p:nvPr/>
        </p:nvSpPr>
        <p:spPr>
          <a:xfrm>
            <a:off x="11246094" y="1736721"/>
            <a:ext cx="531962" cy="503207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6">
            <a:extLst>
              <a:ext uri="{FF2B5EF4-FFF2-40B4-BE49-F238E27FC236}">
                <a16:creationId xmlns:a16="http://schemas.microsoft.com/office/drawing/2014/main" id="{E273FA6F-2DA5-DCBB-4308-5BE2DC122EDE}"/>
              </a:ext>
            </a:extLst>
          </p:cNvPr>
          <p:cNvSpPr/>
          <p:nvPr/>
        </p:nvSpPr>
        <p:spPr>
          <a:xfrm>
            <a:off x="11231717" y="1822986"/>
            <a:ext cx="258793" cy="273170"/>
          </a:xfrm>
          <a:prstGeom prst="triangle">
            <a:avLst/>
          </a:prstGeom>
          <a:noFill/>
          <a:ln>
            <a:solidFill>
              <a:srgbClr val="0CB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8">
            <a:extLst>
              <a:ext uri="{FF2B5EF4-FFF2-40B4-BE49-F238E27FC236}">
                <a16:creationId xmlns:a16="http://schemas.microsoft.com/office/drawing/2014/main" id="{029A68EC-DF78-4474-C356-0BFF945BD5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1"/>
          <a:stretch/>
        </p:blipFill>
        <p:spPr>
          <a:xfrm>
            <a:off x="4269015" y="1280401"/>
            <a:ext cx="3847463" cy="35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575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Aharoni</vt:lpstr>
      <vt:lpstr>Arial</vt:lpstr>
      <vt:lpstr>Bahnschrift</vt:lpstr>
      <vt:lpstr>Calibri</vt:lpstr>
      <vt:lpstr>Calibri Light</vt:lpstr>
      <vt:lpstr>Segoe UI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DANIELLE DOS SANTOS ROMANO .</cp:lastModifiedBy>
  <cp:revision>486</cp:revision>
  <dcterms:created xsi:type="dcterms:W3CDTF">2023-03-10T16:02:33Z</dcterms:created>
  <dcterms:modified xsi:type="dcterms:W3CDTF">2023-03-17T14:19:54Z</dcterms:modified>
</cp:coreProperties>
</file>