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11C37-545B-45DD-BCD5-7A8FCDFF94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092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E544F-F66D-4864-A2C1-44C0EF58B3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68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8AD62-BCCC-470B-BF46-A7A15229A5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918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0BFFE-FD0A-4215-A172-0E7EAA6923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61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25E99-2DE3-43EE-A3C9-002BD9A927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552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DB964-93BF-48CB-B3D4-18A5C097AA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9697-F0A0-40A7-BCFE-5B8EE01559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18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90479-23E8-40B1-909F-50652AC363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6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CBD35-5B22-4279-B2DE-4804BEFD20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13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F51AF-4C02-4323-AEFB-06FB9EB389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31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FB0B0-6F20-4941-8FD5-D11E0D0F01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91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F58A253-1D31-4C0C-80ED-6AD4CC2FAA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19"/>
          <p:cNvSpPr>
            <a:spLocks noChangeArrowheads="1"/>
          </p:cNvSpPr>
          <p:nvPr/>
        </p:nvSpPr>
        <p:spPr bwMode="auto">
          <a:xfrm>
            <a:off x="0" y="25400"/>
            <a:ext cx="9144000" cy="1741488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4403725" y="4538663"/>
            <a:ext cx="4953000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4625" indent="-17462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TW" altLang="en-US" sz="1600">
                <a:latin typeface="標楷體" pitchFamily="65" charset="-120"/>
                <a:ea typeface="標楷體" pitchFamily="65" charset="-120"/>
              </a:rPr>
              <a:t>研究項目適用領域</a:t>
            </a:r>
            <a:r>
              <a:rPr lang="en-US" altLang="zh-TW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必填</a:t>
            </a:r>
            <a:r>
              <a:rPr lang="en-US" altLang="zh-TW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 </a:t>
            </a:r>
            <a:r>
              <a:rPr lang="zh-TW" altLang="en-US" sz="160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16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TW" sz="16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TW" altLang="en-US" sz="1600">
                <a:latin typeface="標楷體" pitchFamily="65" charset="-120"/>
                <a:ea typeface="標楷體" pitchFamily="65" charset="-120"/>
              </a:rPr>
              <a:t>可技轉之技術 </a:t>
            </a:r>
            <a:r>
              <a:rPr lang="en-US" altLang="zh-TW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可不填</a:t>
            </a:r>
            <a:r>
              <a:rPr lang="en-US" altLang="zh-TW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1600">
                <a:latin typeface="標楷體" pitchFamily="65" charset="-120"/>
                <a:ea typeface="標楷體" pitchFamily="65" charset="-120"/>
              </a:rPr>
              <a:t>          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zh-TW" sz="16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TW" altLang="en-US" sz="1600">
                <a:latin typeface="標楷體" pitchFamily="65" charset="-120"/>
                <a:ea typeface="標楷體" pitchFamily="65" charset="-120"/>
              </a:rPr>
              <a:t>聯絡方式</a:t>
            </a:r>
            <a:r>
              <a:rPr lang="en-US" altLang="zh-TW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必填</a:t>
            </a:r>
            <a:r>
              <a:rPr lang="en-US" altLang="zh-TW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 </a:t>
            </a:r>
            <a:r>
              <a:rPr lang="zh-TW" altLang="en-US" sz="1600">
                <a:latin typeface="標楷體" pitchFamily="65" charset="-120"/>
                <a:ea typeface="標楷體" pitchFamily="65" charset="-120"/>
              </a:rPr>
              <a:t>：</a:t>
            </a:r>
            <a:br>
              <a:rPr lang="zh-TW" altLang="en-US" sz="1600">
                <a:latin typeface="標楷體" pitchFamily="65" charset="-120"/>
                <a:ea typeface="標楷體" pitchFamily="65" charset="-120"/>
              </a:rPr>
            </a:br>
            <a:r>
              <a:rPr lang="en-US" altLang="zh-TW" sz="1600">
                <a:solidFill>
                  <a:srgbClr val="0000FF"/>
                </a:solidFill>
                <a:ea typeface="標楷體" pitchFamily="65" charset="-120"/>
              </a:rPr>
              <a:t/>
            </a:r>
            <a:br>
              <a:rPr lang="en-US" altLang="zh-TW" sz="1600">
                <a:solidFill>
                  <a:srgbClr val="0000FF"/>
                </a:solidFill>
                <a:ea typeface="標楷體" pitchFamily="65" charset="-120"/>
              </a:rPr>
            </a:br>
            <a:endParaRPr lang="en-US" altLang="zh-TW" sz="1600">
              <a:solidFill>
                <a:srgbClr val="0000FF"/>
              </a:solidFill>
              <a:ea typeface="標楷體" pitchFamily="65" charset="-120"/>
            </a:endParaRP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228600" y="381000"/>
            <a:ext cx="891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zh-TW" altLang="en-US" sz="240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計畫名稱</a:t>
            </a:r>
            <a:r>
              <a:rPr lang="en-US" altLang="zh-TW" sz="240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sz="240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200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計畫主持人</a:t>
            </a:r>
            <a:r>
              <a:rPr lang="en-US" altLang="zh-TW" sz="200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sz="200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參與研究生：</a:t>
            </a:r>
            <a:endParaRPr lang="en-US" altLang="zh-TW" sz="200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361" y="0"/>
            <a:ext cx="9148763" cy="333375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-24039" y="-3175"/>
            <a:ext cx="5113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600" dirty="0" smtClean="0">
                <a:latin typeface="+mn-lt"/>
                <a:ea typeface="標楷體" pitchFamily="65" charset="-120"/>
              </a:rPr>
              <a:t>105</a:t>
            </a:r>
            <a:r>
              <a:rPr lang="zh-TW" altLang="en-US" sz="1600" dirty="0" smtClean="0">
                <a:latin typeface="+mn-lt"/>
                <a:ea typeface="標楷體" pitchFamily="65" charset="-120"/>
              </a:rPr>
              <a:t>年度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科技部光電</a:t>
            </a: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學門研究計畫成果簡介</a:t>
            </a:r>
          </a:p>
        </p:txBody>
      </p:sp>
      <p:sp>
        <p:nvSpPr>
          <p:cNvPr id="1036" name="Rectangle 285"/>
          <p:cNvSpPr>
            <a:spLocks noChangeArrowheads="1"/>
          </p:cNvSpPr>
          <p:nvPr/>
        </p:nvSpPr>
        <p:spPr bwMode="auto">
          <a:xfrm>
            <a:off x="0" y="4524375"/>
            <a:ext cx="4430713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4625" indent="-17462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TW" altLang="en-US" sz="1600">
                <a:latin typeface="標楷體" pitchFamily="65" charset="-120"/>
                <a:ea typeface="標楷體" pitchFamily="65" charset="-120"/>
              </a:rPr>
              <a:t>主要具體貢獻</a:t>
            </a:r>
            <a:r>
              <a:rPr lang="en-US" altLang="zh-TW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必填</a:t>
            </a:r>
            <a:r>
              <a:rPr lang="en-US" altLang="zh-TW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160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16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TW" sz="16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TW" sz="16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TW" sz="16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TW" altLang="en-US" sz="1600">
                <a:latin typeface="標楷體" pitchFamily="65" charset="-120"/>
                <a:ea typeface="標楷體" pitchFamily="65" charset="-120"/>
              </a:rPr>
              <a:t>研究成果量化數據</a:t>
            </a:r>
            <a:r>
              <a:rPr lang="en-US" altLang="zh-TW" sz="160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必填</a:t>
            </a:r>
            <a:r>
              <a:rPr lang="en-US" altLang="zh-TW" sz="16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1600">
                <a:latin typeface="標楷體" pitchFamily="65" charset="-120"/>
                <a:ea typeface="標楷體" pitchFamily="65" charset="-120"/>
              </a:rPr>
              <a:t>如學術期刊論文、研討會論文、專利、專書或報導等等</a:t>
            </a:r>
            <a:r>
              <a:rPr lang="en-US" altLang="zh-TW" sz="160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16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altLang="zh-TW" sz="1600">
              <a:solidFill>
                <a:srgbClr val="0000FF"/>
              </a:solidFill>
              <a:ea typeface="標楷體" pitchFamily="65" charset="-120"/>
            </a:endParaRPr>
          </a:p>
        </p:txBody>
      </p:sp>
      <p:sp>
        <p:nvSpPr>
          <p:cNvPr id="1037" name="AutoShape 330"/>
          <p:cNvSpPr>
            <a:spLocks noChangeArrowheads="1"/>
          </p:cNvSpPr>
          <p:nvPr/>
        </p:nvSpPr>
        <p:spPr bwMode="auto">
          <a:xfrm>
            <a:off x="217488" y="4484688"/>
            <a:ext cx="8709025" cy="42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00"/>
              </a:gs>
              <a:gs pos="50000">
                <a:srgbClr val="FFFFFF"/>
              </a:gs>
              <a:gs pos="100000">
                <a:srgbClr val="00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038" name="Group 366"/>
          <p:cNvGrpSpPr>
            <a:grpSpLocks/>
          </p:cNvGrpSpPr>
          <p:nvPr/>
        </p:nvGrpSpPr>
        <p:grpSpPr bwMode="auto">
          <a:xfrm>
            <a:off x="4641850" y="950913"/>
            <a:ext cx="4141788" cy="3425825"/>
            <a:chOff x="2924" y="599"/>
            <a:chExt cx="2836" cy="2371"/>
          </a:xfrm>
        </p:grpSpPr>
        <p:sp>
          <p:nvSpPr>
            <p:cNvPr id="1068" name="Rectangle 327"/>
            <p:cNvSpPr>
              <a:spLocks noChangeArrowheads="1"/>
            </p:cNvSpPr>
            <p:nvPr/>
          </p:nvSpPr>
          <p:spPr bwMode="auto">
            <a:xfrm>
              <a:off x="2924" y="2682"/>
              <a:ext cx="28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/>
                <a:t>Fig. 2 Input/output characteristics of the external resonant-cavity device of surface emission operating at </a:t>
              </a:r>
              <a:r>
                <a:rPr lang="en-US" altLang="zh-TW" sz="1200">
                  <a:sym typeface="Symbol" pitchFamily="18" charset="2"/>
                </a:rPr>
                <a:t></a:t>
              </a:r>
              <a:r>
                <a:rPr lang="en-US" altLang="zh-TW" sz="1200"/>
                <a:t> = 489 nm. </a:t>
              </a:r>
            </a:p>
          </p:txBody>
        </p:sp>
        <p:grpSp>
          <p:nvGrpSpPr>
            <p:cNvPr id="1069" name="Group 365"/>
            <p:cNvGrpSpPr>
              <a:grpSpLocks/>
            </p:cNvGrpSpPr>
            <p:nvPr/>
          </p:nvGrpSpPr>
          <p:grpSpPr bwMode="auto">
            <a:xfrm>
              <a:off x="2997" y="599"/>
              <a:ext cx="2585" cy="2179"/>
              <a:chOff x="3033" y="599"/>
              <a:chExt cx="2585" cy="2179"/>
            </a:xfrm>
          </p:grpSpPr>
          <p:grpSp>
            <p:nvGrpSpPr>
              <p:cNvPr id="1070" name="Group 360"/>
              <p:cNvGrpSpPr>
                <a:grpSpLocks/>
              </p:cNvGrpSpPr>
              <p:nvPr/>
            </p:nvGrpSpPr>
            <p:grpSpPr bwMode="auto">
              <a:xfrm>
                <a:off x="4499" y="1562"/>
                <a:ext cx="839" cy="772"/>
                <a:chOff x="4499" y="1562"/>
                <a:chExt cx="839" cy="772"/>
              </a:xfrm>
            </p:grpSpPr>
            <p:pic>
              <p:nvPicPr>
                <p:cNvPr id="1082" name="Picture 35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9" y="1562"/>
                  <a:ext cx="784" cy="7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3" name="Line 354"/>
                <p:cNvSpPr>
                  <a:spLocks noChangeShapeType="1"/>
                </p:cNvSpPr>
                <p:nvPr/>
              </p:nvSpPr>
              <p:spPr bwMode="auto">
                <a:xfrm>
                  <a:off x="5076" y="2274"/>
                  <a:ext cx="144" cy="0"/>
                </a:xfrm>
                <a:prstGeom prst="line">
                  <a:avLst/>
                </a:prstGeom>
                <a:noFill/>
                <a:ln w="222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4" name="Text Box 355"/>
                <p:cNvSpPr txBox="1">
                  <a:spLocks noChangeArrowheads="1"/>
                </p:cNvSpPr>
                <p:nvPr/>
              </p:nvSpPr>
              <p:spPr bwMode="auto">
                <a:xfrm>
                  <a:off x="4836" y="2112"/>
                  <a:ext cx="502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1200">
                      <a:solidFill>
                        <a:srgbClr val="FFFFFF"/>
                      </a:solidFill>
                    </a:rPr>
                    <a:t>100 um</a:t>
                  </a:r>
                  <a:endParaRPr lang="en-US" altLang="zh-TW" sz="1200"/>
                </a:p>
              </p:txBody>
            </p:sp>
          </p:grpSp>
          <p:sp>
            <p:nvSpPr>
              <p:cNvPr id="1071" name="Text Box 312"/>
              <p:cNvSpPr txBox="1">
                <a:spLocks noChangeAspect="1" noChangeArrowheads="1"/>
              </p:cNvSpPr>
              <p:nvPr/>
            </p:nvSpPr>
            <p:spPr bwMode="auto">
              <a:xfrm>
                <a:off x="3977" y="2402"/>
                <a:ext cx="39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15</a:t>
                </a:r>
                <a:endParaRPr lang="en-US" altLang="zh-TW"/>
              </a:p>
            </p:txBody>
          </p:sp>
          <p:sp>
            <p:nvSpPr>
              <p:cNvPr id="1072" name="Text Box 313"/>
              <p:cNvSpPr txBox="1">
                <a:spLocks noChangeAspect="1" noChangeArrowheads="1"/>
              </p:cNvSpPr>
              <p:nvPr/>
            </p:nvSpPr>
            <p:spPr bwMode="auto">
              <a:xfrm>
                <a:off x="3244" y="2401"/>
                <a:ext cx="32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0</a:t>
                </a:r>
                <a:endParaRPr lang="en-US" altLang="zh-TW"/>
              </a:p>
            </p:txBody>
          </p:sp>
          <p:sp>
            <p:nvSpPr>
              <p:cNvPr id="1073" name="Text Box 314"/>
              <p:cNvSpPr txBox="1">
                <a:spLocks noChangeAspect="1" noChangeArrowheads="1"/>
              </p:cNvSpPr>
              <p:nvPr/>
            </p:nvSpPr>
            <p:spPr bwMode="auto">
              <a:xfrm>
                <a:off x="3503" y="2402"/>
                <a:ext cx="424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5</a:t>
                </a:r>
                <a:endParaRPr lang="en-US" altLang="zh-TW"/>
              </a:p>
            </p:txBody>
          </p:sp>
          <p:sp>
            <p:nvSpPr>
              <p:cNvPr id="1074" name="Text Box 315"/>
              <p:cNvSpPr txBox="1">
                <a:spLocks noChangeAspect="1" noChangeArrowheads="1"/>
              </p:cNvSpPr>
              <p:nvPr/>
            </p:nvSpPr>
            <p:spPr bwMode="auto">
              <a:xfrm>
                <a:off x="5229" y="2402"/>
                <a:ext cx="25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40</a:t>
                </a:r>
                <a:endParaRPr lang="en-US" altLang="zh-TW"/>
              </a:p>
            </p:txBody>
          </p:sp>
          <p:sp>
            <p:nvSpPr>
              <p:cNvPr id="1075" name="Text Box 316"/>
              <p:cNvSpPr txBox="1">
                <a:spLocks noChangeAspect="1" noChangeArrowheads="1"/>
              </p:cNvSpPr>
              <p:nvPr/>
            </p:nvSpPr>
            <p:spPr bwMode="auto">
              <a:xfrm>
                <a:off x="4732" y="2402"/>
                <a:ext cx="39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30</a:t>
                </a:r>
                <a:endParaRPr lang="en-US" altLang="zh-TW"/>
              </a:p>
            </p:txBody>
          </p:sp>
          <p:sp>
            <p:nvSpPr>
              <p:cNvPr id="1076" name="Text Box 317"/>
              <p:cNvSpPr txBox="1">
                <a:spLocks noChangeAspect="1" noChangeArrowheads="1"/>
              </p:cNvSpPr>
              <p:nvPr/>
            </p:nvSpPr>
            <p:spPr bwMode="auto">
              <a:xfrm>
                <a:off x="3629" y="2514"/>
                <a:ext cx="139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/>
                  <a:t>Input Power (mW)</a:t>
                </a:r>
                <a:endParaRPr lang="en-US" altLang="zh-TW"/>
              </a:p>
            </p:txBody>
          </p:sp>
          <p:sp>
            <p:nvSpPr>
              <p:cNvPr id="1077" name="Text Box 325"/>
              <p:cNvSpPr txBox="1">
                <a:spLocks noChangeArrowheads="1"/>
              </p:cNvSpPr>
              <p:nvPr/>
            </p:nvSpPr>
            <p:spPr bwMode="auto">
              <a:xfrm rot="10800000">
                <a:off x="3104" y="939"/>
                <a:ext cx="231" cy="1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fontAlgn="ctr" hangingPunct="1"/>
                <a:r>
                  <a:rPr kumimoji="0" lang="en-US" altLang="zh-TW" sz="1200"/>
                  <a:t>Output Power </a:t>
                </a:r>
                <a:r>
                  <a:rPr lang="en-US" altLang="zh-TW" sz="1200"/>
                  <a:t>(arb. units)</a:t>
                </a:r>
              </a:p>
            </p:txBody>
          </p:sp>
          <p:sp>
            <p:nvSpPr>
              <p:cNvPr id="1078" name="Text Box 356"/>
              <p:cNvSpPr txBox="1">
                <a:spLocks noChangeAspect="1" noChangeArrowheads="1"/>
              </p:cNvSpPr>
              <p:nvPr/>
            </p:nvSpPr>
            <p:spPr bwMode="auto">
              <a:xfrm>
                <a:off x="3712" y="2395"/>
                <a:ext cx="424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10</a:t>
                </a:r>
                <a:endParaRPr lang="en-US" altLang="zh-TW"/>
              </a:p>
            </p:txBody>
          </p:sp>
          <p:sp>
            <p:nvSpPr>
              <p:cNvPr id="1079" name="Text Box 357"/>
              <p:cNvSpPr txBox="1">
                <a:spLocks noChangeAspect="1" noChangeArrowheads="1"/>
              </p:cNvSpPr>
              <p:nvPr/>
            </p:nvSpPr>
            <p:spPr bwMode="auto">
              <a:xfrm>
                <a:off x="4224" y="2395"/>
                <a:ext cx="424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20</a:t>
                </a:r>
                <a:endParaRPr lang="en-US" altLang="zh-TW"/>
              </a:p>
            </p:txBody>
          </p:sp>
          <p:sp>
            <p:nvSpPr>
              <p:cNvPr id="1080" name="Text Box 358"/>
              <p:cNvSpPr txBox="1">
                <a:spLocks noChangeAspect="1" noChangeArrowheads="1"/>
              </p:cNvSpPr>
              <p:nvPr/>
            </p:nvSpPr>
            <p:spPr bwMode="auto">
              <a:xfrm>
                <a:off x="4987" y="2396"/>
                <a:ext cx="424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35</a:t>
                </a:r>
                <a:endParaRPr lang="en-US" altLang="zh-TW"/>
              </a:p>
            </p:txBody>
          </p:sp>
          <p:sp>
            <p:nvSpPr>
              <p:cNvPr id="1081" name="Text Box 359"/>
              <p:cNvSpPr txBox="1">
                <a:spLocks noChangeAspect="1" noChangeArrowheads="1"/>
              </p:cNvSpPr>
              <p:nvPr/>
            </p:nvSpPr>
            <p:spPr bwMode="auto">
              <a:xfrm>
                <a:off x="4487" y="2395"/>
                <a:ext cx="424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solidFill>
                      <a:srgbClr val="000000"/>
                    </a:solidFill>
                  </a:rPr>
                  <a:t>25</a:t>
                </a:r>
                <a:endParaRPr lang="en-US" altLang="zh-TW"/>
              </a:p>
            </p:txBody>
          </p:sp>
          <p:graphicFrame>
            <p:nvGraphicFramePr>
              <p:cNvPr id="1028" name="Object 351"/>
              <p:cNvGraphicFramePr>
                <a:graphicFrameLocks noChangeAspect="1"/>
              </p:cNvGraphicFramePr>
              <p:nvPr/>
            </p:nvGraphicFramePr>
            <p:xfrm>
              <a:off x="3033" y="599"/>
              <a:ext cx="2585" cy="20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9" name="Graph" r:id="rId5" imgW="3646080" imgH="2890080" progId="Origin50.Graph">
                      <p:embed/>
                    </p:oleObj>
                  </mc:Choice>
                  <mc:Fallback>
                    <p:oleObj name="Graph" r:id="rId5" imgW="3646080" imgH="2890080" progId="Origin50.Graph">
                      <p:embed/>
                      <p:pic>
                        <p:nvPicPr>
                          <p:cNvPr id="0" name="Object 3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3" y="599"/>
                            <a:ext cx="2585" cy="20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39" name="Group 382"/>
          <p:cNvGrpSpPr>
            <a:grpSpLocks/>
          </p:cNvGrpSpPr>
          <p:nvPr/>
        </p:nvGrpSpPr>
        <p:grpSpPr bwMode="auto">
          <a:xfrm>
            <a:off x="280988" y="903288"/>
            <a:ext cx="3940175" cy="3497262"/>
            <a:chOff x="171" y="592"/>
            <a:chExt cx="2587" cy="2432"/>
          </a:xfrm>
        </p:grpSpPr>
        <p:sp>
          <p:nvSpPr>
            <p:cNvPr id="1043" name="Rectangle 326"/>
            <p:cNvSpPr>
              <a:spLocks noChangeArrowheads="1"/>
            </p:cNvSpPr>
            <p:nvPr/>
          </p:nvSpPr>
          <p:spPr bwMode="auto">
            <a:xfrm>
              <a:off x="272" y="2621"/>
              <a:ext cx="247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200"/>
                <a:t>Fig. 1 Emission spectra of the external resonant-cavity </a:t>
              </a:r>
            </a:p>
            <a:p>
              <a:pPr eaLnBrk="1" hangingPunct="1"/>
              <a:r>
                <a:rPr lang="en-US" altLang="zh-TW" sz="1200"/>
                <a:t>device of surface emission at different energy injection. </a:t>
              </a:r>
            </a:p>
            <a:p>
              <a:pPr eaLnBrk="1" hangingPunct="1"/>
              <a:r>
                <a:rPr lang="en-US" altLang="zh-TW" sz="1200"/>
                <a:t>The insert is the </a:t>
              </a:r>
              <a:r>
                <a:rPr lang="en-US" altLang="zh-TW" sz="1200" i="1"/>
                <a:t>I-V </a:t>
              </a:r>
              <a:r>
                <a:rPr lang="en-US" altLang="zh-TW" sz="1200"/>
                <a:t>characteristic of the device.</a:t>
              </a:r>
            </a:p>
          </p:txBody>
        </p:sp>
        <p:grpSp>
          <p:nvGrpSpPr>
            <p:cNvPr id="1044" name="Group 381"/>
            <p:cNvGrpSpPr>
              <a:grpSpLocks/>
            </p:cNvGrpSpPr>
            <p:nvPr/>
          </p:nvGrpSpPr>
          <p:grpSpPr bwMode="auto">
            <a:xfrm>
              <a:off x="171" y="592"/>
              <a:ext cx="2587" cy="2131"/>
              <a:chOff x="171" y="592"/>
              <a:chExt cx="2587" cy="2131"/>
            </a:xfrm>
          </p:grpSpPr>
          <p:grpSp>
            <p:nvGrpSpPr>
              <p:cNvPr id="1045" name="Group 368"/>
              <p:cNvGrpSpPr>
                <a:grpSpLocks/>
              </p:cNvGrpSpPr>
              <p:nvPr/>
            </p:nvGrpSpPr>
            <p:grpSpPr bwMode="auto">
              <a:xfrm>
                <a:off x="171" y="592"/>
                <a:ext cx="2587" cy="2131"/>
                <a:chOff x="171" y="592"/>
                <a:chExt cx="2587" cy="2131"/>
              </a:xfrm>
            </p:grpSpPr>
            <p:sp>
              <p:nvSpPr>
                <p:cNvPr id="1058" name="Text Box 292"/>
                <p:cNvSpPr txBox="1">
                  <a:spLocks noChangeArrowheads="1"/>
                </p:cNvSpPr>
                <p:nvPr/>
              </p:nvSpPr>
              <p:spPr bwMode="auto">
                <a:xfrm>
                  <a:off x="1684" y="933"/>
                  <a:ext cx="484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10 mW</a:t>
                  </a:r>
                </a:p>
              </p:txBody>
            </p:sp>
            <p:sp>
              <p:nvSpPr>
                <p:cNvPr id="1059" name="Text Box 293"/>
                <p:cNvSpPr txBox="1">
                  <a:spLocks noChangeArrowheads="1"/>
                </p:cNvSpPr>
                <p:nvPr/>
              </p:nvSpPr>
              <p:spPr bwMode="auto">
                <a:xfrm>
                  <a:off x="1684" y="1024"/>
                  <a:ext cx="523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20 mW </a:t>
                  </a:r>
                  <a:endParaRPr lang="en-US" altLang="zh-TW"/>
                </a:p>
              </p:txBody>
            </p:sp>
            <p:sp>
              <p:nvSpPr>
                <p:cNvPr id="1060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331" y="2385"/>
                  <a:ext cx="37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400</a:t>
                  </a:r>
                  <a:endParaRPr lang="en-US" altLang="zh-TW"/>
                </a:p>
              </p:txBody>
            </p:sp>
            <p:sp>
              <p:nvSpPr>
                <p:cNvPr id="1061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831" y="2385"/>
                  <a:ext cx="37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450</a:t>
                  </a:r>
                  <a:endParaRPr lang="en-US" altLang="zh-TW"/>
                </a:p>
              </p:txBody>
            </p:sp>
            <p:sp>
              <p:nvSpPr>
                <p:cNvPr id="1062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339" y="2385"/>
                  <a:ext cx="37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500</a:t>
                  </a:r>
                  <a:endParaRPr lang="en-US" altLang="zh-TW"/>
                </a:p>
              </p:txBody>
            </p:sp>
            <p:sp>
              <p:nvSpPr>
                <p:cNvPr id="1063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1856" y="2385"/>
                  <a:ext cx="37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550</a:t>
                  </a:r>
                  <a:endParaRPr lang="en-US" altLang="zh-TW"/>
                </a:p>
              </p:txBody>
            </p:sp>
            <p:sp>
              <p:nvSpPr>
                <p:cNvPr id="1064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2327" y="2385"/>
                  <a:ext cx="37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600</a:t>
                  </a:r>
                  <a:endParaRPr lang="en-US" altLang="zh-TW"/>
                </a:p>
              </p:txBody>
            </p:sp>
            <p:sp>
              <p:nvSpPr>
                <p:cNvPr id="1065" name="Text Box 301"/>
                <p:cNvSpPr txBox="1">
                  <a:spLocks noChangeArrowheads="1"/>
                </p:cNvSpPr>
                <p:nvPr/>
              </p:nvSpPr>
              <p:spPr bwMode="auto">
                <a:xfrm>
                  <a:off x="1047" y="2499"/>
                  <a:ext cx="920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Wavelength (nm)</a:t>
                  </a:r>
                  <a:endParaRPr lang="en-US" altLang="zh-TW"/>
                </a:p>
              </p:txBody>
            </p:sp>
            <p:sp>
              <p:nvSpPr>
                <p:cNvPr id="1066" name="Text Box 305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257" y="940"/>
                  <a:ext cx="231" cy="1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algn="ctr" eaLnBrk="1" fontAlgn="ctr" hangingPunct="1"/>
                  <a:r>
                    <a:rPr kumimoji="0" lang="en-US" altLang="zh-TW" sz="1200"/>
                    <a:t>PL Intensity </a:t>
                  </a:r>
                  <a:r>
                    <a:rPr lang="en-US" altLang="zh-TW" sz="1200"/>
                    <a:t>(arb. units)</a:t>
                  </a:r>
                </a:p>
              </p:txBody>
            </p:sp>
            <p:sp>
              <p:nvSpPr>
                <p:cNvPr id="1067" name="Text Box 347"/>
                <p:cNvSpPr txBox="1">
                  <a:spLocks noChangeArrowheads="1"/>
                </p:cNvSpPr>
                <p:nvPr/>
              </p:nvSpPr>
              <p:spPr bwMode="auto">
                <a:xfrm>
                  <a:off x="1687" y="1117"/>
                  <a:ext cx="484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35 mW</a:t>
                  </a:r>
                </a:p>
              </p:txBody>
            </p:sp>
            <p:graphicFrame>
              <p:nvGraphicFramePr>
                <p:cNvPr id="1027" name="Object 339"/>
                <p:cNvGraphicFramePr>
                  <a:graphicFrameLocks noChangeAspect="1"/>
                </p:cNvGraphicFramePr>
                <p:nvPr/>
              </p:nvGraphicFramePr>
              <p:xfrm>
                <a:off x="171" y="592"/>
                <a:ext cx="2587" cy="20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10" name="Graph" r:id="rId7" imgW="3647520" imgH="2888640" progId="Origin50.Graph">
                        <p:embed/>
                      </p:oleObj>
                    </mc:Choice>
                    <mc:Fallback>
                      <p:oleObj name="Graph" r:id="rId7" imgW="3647520" imgH="2888640" progId="Origin50.Graph">
                        <p:embed/>
                        <p:pic>
                          <p:nvPicPr>
                            <p:cNvPr id="0" name="Object 3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1" y="592"/>
                              <a:ext cx="2587" cy="20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46" name="Group 380"/>
              <p:cNvGrpSpPr>
                <a:grpSpLocks/>
              </p:cNvGrpSpPr>
              <p:nvPr/>
            </p:nvGrpSpPr>
            <p:grpSpPr bwMode="auto">
              <a:xfrm>
                <a:off x="1470" y="1299"/>
                <a:ext cx="1081" cy="884"/>
                <a:chOff x="1470" y="1299"/>
                <a:chExt cx="1081" cy="884"/>
              </a:xfrm>
            </p:grpSpPr>
            <p:graphicFrame>
              <p:nvGraphicFramePr>
                <p:cNvPr id="1026" name="Object 367"/>
                <p:cNvGraphicFramePr>
                  <a:graphicFrameLocks noChangeAspect="1"/>
                </p:cNvGraphicFramePr>
                <p:nvPr/>
              </p:nvGraphicFramePr>
              <p:xfrm>
                <a:off x="1607" y="1299"/>
                <a:ext cx="944" cy="7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11" name="Graph" r:id="rId9" imgW="3647520" imgH="2888640" progId="Origin50.Graph">
                        <p:embed/>
                      </p:oleObj>
                    </mc:Choice>
                    <mc:Fallback>
                      <p:oleObj name="Graph" r:id="rId9" imgW="3647520" imgH="2888640" progId="Origin50.Graph">
                        <p:embed/>
                        <p:pic>
                          <p:nvPicPr>
                            <p:cNvPr id="0" name="Object 36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7" y="1299"/>
                              <a:ext cx="944" cy="7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47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1646" y="1949"/>
                  <a:ext cx="205" cy="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900">
                      <a:ea typeface="標楷體" pitchFamily="65" charset="-120"/>
                    </a:rPr>
                    <a:t>0</a:t>
                  </a:r>
                  <a:endParaRPr lang="en-US" altLang="zh-TW" sz="900"/>
                </a:p>
              </p:txBody>
            </p:sp>
            <p:sp>
              <p:nvSpPr>
                <p:cNvPr id="1048" name="Text Box 370"/>
                <p:cNvSpPr txBox="1">
                  <a:spLocks noChangeArrowheads="1"/>
                </p:cNvSpPr>
                <p:nvPr/>
              </p:nvSpPr>
              <p:spPr bwMode="auto">
                <a:xfrm>
                  <a:off x="2009" y="1949"/>
                  <a:ext cx="205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900">
                      <a:ea typeface="標楷體" pitchFamily="65" charset="-120"/>
                    </a:rPr>
                    <a:t>5</a:t>
                  </a:r>
                  <a:endParaRPr lang="en-US" altLang="zh-TW" sz="900"/>
                </a:p>
              </p:txBody>
            </p:sp>
            <p:sp>
              <p:nvSpPr>
                <p:cNvPr id="1049" name="Text Box 371"/>
                <p:cNvSpPr txBox="1">
                  <a:spLocks noChangeArrowheads="1"/>
                </p:cNvSpPr>
                <p:nvPr/>
              </p:nvSpPr>
              <p:spPr bwMode="auto">
                <a:xfrm>
                  <a:off x="2335" y="1950"/>
                  <a:ext cx="205" cy="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900" dirty="0">
                      <a:ea typeface="標楷體" pitchFamily="65" charset="-120"/>
                    </a:rPr>
                    <a:t>10</a:t>
                  </a:r>
                  <a:endParaRPr lang="en-US" altLang="zh-TW" sz="900" dirty="0"/>
                </a:p>
              </p:txBody>
            </p:sp>
            <p:sp>
              <p:nvSpPr>
                <p:cNvPr id="1050" name="Text Box 372"/>
                <p:cNvSpPr txBox="1">
                  <a:spLocks noChangeArrowheads="1"/>
                </p:cNvSpPr>
                <p:nvPr/>
              </p:nvSpPr>
              <p:spPr bwMode="auto">
                <a:xfrm>
                  <a:off x="1832" y="2021"/>
                  <a:ext cx="551" cy="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900">
                      <a:ea typeface="標楷體" pitchFamily="65" charset="-120"/>
                    </a:rPr>
                    <a:t>Voltage (V)</a:t>
                  </a:r>
                  <a:endParaRPr lang="en-US" altLang="zh-TW" sz="900"/>
                </a:p>
              </p:txBody>
            </p:sp>
            <p:sp>
              <p:nvSpPr>
                <p:cNvPr id="1051" name="Text Box 373"/>
                <p:cNvSpPr txBox="1">
                  <a:spLocks noChangeArrowheads="1"/>
                </p:cNvSpPr>
                <p:nvPr/>
              </p:nvSpPr>
              <p:spPr bwMode="auto">
                <a:xfrm>
                  <a:off x="1608" y="1905"/>
                  <a:ext cx="205" cy="1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900">
                      <a:ea typeface="標楷體" pitchFamily="65" charset="-120"/>
                    </a:rPr>
                    <a:t>0</a:t>
                  </a:r>
                  <a:endParaRPr lang="en-US" altLang="zh-TW" sz="900"/>
                </a:p>
              </p:txBody>
            </p:sp>
            <p:sp>
              <p:nvSpPr>
                <p:cNvPr id="1052" name="Text Box 374"/>
                <p:cNvSpPr txBox="1">
                  <a:spLocks noChangeArrowheads="1"/>
                </p:cNvSpPr>
                <p:nvPr/>
              </p:nvSpPr>
              <p:spPr bwMode="auto">
                <a:xfrm>
                  <a:off x="1565" y="1802"/>
                  <a:ext cx="205" cy="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900">
                      <a:ea typeface="標楷體" pitchFamily="65" charset="-120"/>
                    </a:rPr>
                    <a:t>20</a:t>
                  </a:r>
                  <a:endParaRPr lang="en-US" altLang="zh-TW" sz="900"/>
                </a:p>
              </p:txBody>
            </p:sp>
            <p:sp>
              <p:nvSpPr>
                <p:cNvPr id="1053" name="Text Box 375"/>
                <p:cNvSpPr txBox="1">
                  <a:spLocks noChangeArrowheads="1"/>
                </p:cNvSpPr>
                <p:nvPr/>
              </p:nvSpPr>
              <p:spPr bwMode="auto">
                <a:xfrm>
                  <a:off x="1565" y="1684"/>
                  <a:ext cx="205" cy="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900">
                      <a:ea typeface="標楷體" pitchFamily="65" charset="-120"/>
                    </a:rPr>
                    <a:t>40</a:t>
                  </a:r>
                  <a:endParaRPr lang="en-US" altLang="zh-TW" sz="900"/>
                </a:p>
              </p:txBody>
            </p:sp>
            <p:sp>
              <p:nvSpPr>
                <p:cNvPr id="1054" name="Text Box 376"/>
                <p:cNvSpPr txBox="1">
                  <a:spLocks noChangeArrowheads="1"/>
                </p:cNvSpPr>
                <p:nvPr/>
              </p:nvSpPr>
              <p:spPr bwMode="auto">
                <a:xfrm>
                  <a:off x="1565" y="1572"/>
                  <a:ext cx="205" cy="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900">
                      <a:ea typeface="標楷體" pitchFamily="65" charset="-120"/>
                    </a:rPr>
                    <a:t>60</a:t>
                  </a:r>
                  <a:endParaRPr lang="en-US" altLang="zh-TW" sz="900"/>
                </a:p>
              </p:txBody>
            </p:sp>
            <p:sp>
              <p:nvSpPr>
                <p:cNvPr id="1055" name="Text Box 377"/>
                <p:cNvSpPr txBox="1">
                  <a:spLocks noChangeArrowheads="1"/>
                </p:cNvSpPr>
                <p:nvPr/>
              </p:nvSpPr>
              <p:spPr bwMode="auto">
                <a:xfrm>
                  <a:off x="1565" y="1458"/>
                  <a:ext cx="205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900">
                      <a:ea typeface="標楷體" pitchFamily="65" charset="-120"/>
                    </a:rPr>
                    <a:t>80</a:t>
                  </a:r>
                  <a:endParaRPr lang="en-US" altLang="zh-TW" sz="900"/>
                </a:p>
              </p:txBody>
            </p:sp>
            <p:sp>
              <p:nvSpPr>
                <p:cNvPr id="1056" name="Text Box 378"/>
                <p:cNvSpPr txBox="1">
                  <a:spLocks noChangeArrowheads="1"/>
                </p:cNvSpPr>
                <p:nvPr/>
              </p:nvSpPr>
              <p:spPr bwMode="auto">
                <a:xfrm>
                  <a:off x="1523" y="1348"/>
                  <a:ext cx="272" cy="1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900">
                      <a:ea typeface="標楷體" pitchFamily="65" charset="-120"/>
                    </a:rPr>
                    <a:t>100</a:t>
                  </a:r>
                  <a:endParaRPr lang="en-US" altLang="zh-TW" sz="900"/>
                </a:p>
              </p:txBody>
            </p:sp>
            <p:sp>
              <p:nvSpPr>
                <p:cNvPr id="1057" name="Text Box 379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1470" y="1452"/>
                  <a:ext cx="202" cy="4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algn="ctr" eaLnBrk="1" fontAlgn="ctr" hangingPunct="1"/>
                  <a:r>
                    <a:rPr kumimoji="0" lang="en-US" altLang="zh-TW" sz="900"/>
                    <a:t>Current </a:t>
                  </a:r>
                  <a:r>
                    <a:rPr lang="en-US" altLang="zh-TW" sz="900"/>
                    <a:t>(mA)</a:t>
                  </a:r>
                </a:p>
              </p:txBody>
            </p:sp>
          </p:grpSp>
        </p:grpSp>
      </p:grpSp>
      <p:sp>
        <p:nvSpPr>
          <p:cNvPr id="1040" name="文字方塊 60"/>
          <p:cNvSpPr txBox="1">
            <a:spLocks noChangeArrowheads="1"/>
          </p:cNvSpPr>
          <p:nvPr/>
        </p:nvSpPr>
        <p:spPr bwMode="auto">
          <a:xfrm>
            <a:off x="914400" y="2163763"/>
            <a:ext cx="25304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zh-TW" altLang="en-US" sz="66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例圖</a:t>
            </a:r>
          </a:p>
        </p:txBody>
      </p:sp>
      <p:sp>
        <p:nvSpPr>
          <p:cNvPr id="1041" name="文字方塊 61"/>
          <p:cNvSpPr txBox="1">
            <a:spLocks noChangeArrowheads="1"/>
          </p:cNvSpPr>
          <p:nvPr/>
        </p:nvSpPr>
        <p:spPr bwMode="auto">
          <a:xfrm>
            <a:off x="5684838" y="2193925"/>
            <a:ext cx="25288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zh-TW" altLang="en-US" sz="66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例圖</a:t>
            </a:r>
          </a:p>
        </p:txBody>
      </p:sp>
      <p:sp>
        <p:nvSpPr>
          <p:cNvPr id="1042" name="Text Box 6"/>
          <p:cNvSpPr txBox="1">
            <a:spLocks noChangeArrowheads="1"/>
          </p:cNvSpPr>
          <p:nvPr/>
        </p:nvSpPr>
        <p:spPr bwMode="auto">
          <a:xfrm>
            <a:off x="5288644" y="0"/>
            <a:ext cx="3822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>
                <a:latin typeface="標楷體" pitchFamily="65" charset="-120"/>
                <a:ea typeface="標楷體" pitchFamily="65" charset="-120"/>
              </a:rPr>
              <a:t>計畫編號：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187</Words>
  <Application>Microsoft Office PowerPoint</Application>
  <PresentationFormat>如螢幕大小 (4:3)</PresentationFormat>
  <Paragraphs>52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Symbol</vt:lpstr>
      <vt:lpstr>預設簡報設計</vt:lpstr>
      <vt:lpstr>Graph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黃詩詠</dc:creator>
  <cp:lastModifiedBy>USER</cp:lastModifiedBy>
  <cp:revision>79</cp:revision>
  <dcterms:created xsi:type="dcterms:W3CDTF">2006-09-26T08:04:44Z</dcterms:created>
  <dcterms:modified xsi:type="dcterms:W3CDTF">2017-06-29T07:14:42Z</dcterms:modified>
</cp:coreProperties>
</file>