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8" roundtripDataSignature="AMtx7mgnirR3ir6jeBkf8Cl1Xgu+49UN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ctrTitle"/>
          </p:nvPr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3"/>
            <a:ext cx="5811838" cy="580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62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body" idx="1"/>
          </p:nvPr>
        </p:nvSpPr>
        <p:spPr>
          <a:xfrm>
            <a:off x="36587" y="851403"/>
            <a:ext cx="9070825" cy="564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7050013" y="6492875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6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6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57" name="Google Shape;57;p26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5"/>
            <a:ext cx="4351338" cy="788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78866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29A7882zz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.org/releas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.org/downloads/" TargetMode="External"/><Relationship Id="rId4" Type="http://schemas.openxmlformats.org/officeDocument/2006/relationships/hyperlink" Target="http://www.cc.ncku.edu.tw/download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ctrTitle"/>
          </p:nvPr>
        </p:nvSpPr>
        <p:spPr>
          <a:xfrm>
            <a:off x="1084217" y="1712609"/>
            <a:ext cx="6858000" cy="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電腦視覺與深度學習</a:t>
            </a:r>
            <a:br>
              <a:rPr lang="en-US" sz="3600" b="1"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(Computer Vision and Deep Learning)</a:t>
            </a: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600" b="1"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Homework 2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1084217" y="3523676"/>
            <a:ext cx="6858000" cy="208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rmAutofit/>
          </a:bodyPr>
          <a:lstStyle/>
          <a:p>
            <a:pPr marL="0" marR="0" lvl="0" indent="1815704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3"/>
              <a:buFont typeface="Arial"/>
              <a:buNone/>
            </a:pPr>
            <a:r>
              <a:rPr lang="en-US" sz="20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TA:</a:t>
            </a:r>
            <a:endParaRPr sz="2011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8157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3"/>
              <a:buFont typeface="Arial"/>
              <a:buNone/>
            </a:pPr>
            <a:r>
              <a:rPr lang="en-US" sz="20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: </a:t>
            </a:r>
            <a:r>
              <a:rPr lang="en-US" sz="2011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29A7882zz@gmail.com</a:t>
            </a:r>
            <a:endParaRPr sz="201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8157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3"/>
              <a:buFont typeface="Arial"/>
              <a:buNone/>
            </a:pPr>
            <a:r>
              <a:rPr lang="en-US" sz="20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8157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Office Hour: </a:t>
            </a:r>
            <a:r>
              <a:rPr lang="en-US" sz="201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19:00~21:00, Mon.</a:t>
            </a:r>
            <a:endParaRPr sz="166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8157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3"/>
              <a:buFont typeface="Arial"/>
              <a:buNone/>
            </a:pPr>
            <a:r>
              <a:rPr lang="en-US" sz="20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09:00~11:00, Wed.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8157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3"/>
              <a:buFont typeface="Arial"/>
              <a:buNone/>
            </a:pPr>
            <a:r>
              <a:rPr lang="en-US" sz="20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</a:t>
            </a:r>
            <a:r>
              <a:rPr lang="en-US" sz="16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CSIE 9F Robotics Lab.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28671" y="657681"/>
            <a:ext cx="9086658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363" lvl="0" indent="-360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Given two images: ncc_img.jpg, ncc_template.jpg</a:t>
            </a:r>
            <a:endParaRPr/>
          </a:p>
          <a:p>
            <a:pPr marL="360363" lvl="0" indent="-360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Q: </a:t>
            </a:r>
            <a:r>
              <a:rPr lang="en-US" b="0" i="0" u="none" strike="noStrike" cap="none">
                <a:solidFill>
                  <a:schemeClr val="dk1"/>
                </a:solidFill>
              </a:rPr>
              <a:t>Click the button “NCC” to show</a:t>
            </a:r>
            <a:r>
              <a:rPr lang="en-US"/>
              <a:t>:</a:t>
            </a:r>
            <a:endParaRPr/>
          </a:p>
          <a:p>
            <a:pPr marL="896938" lvl="4" indent="-1825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One shows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 of template matching feature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896938" lvl="4" indent="-1825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other shows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 detected template images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on the original image(</a:t>
            </a:r>
            <a:r>
              <a:rPr lang="en-US" sz="2000"/>
              <a:t>ncc_img.jpg)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896938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(You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the Normalized Cross Correlation method.)</a:t>
            </a: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28671" y="0"/>
            <a:ext cx="9115330" cy="74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598738" lvl="0" indent="-25987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b="1"/>
              <a:t>2. (30%) Normalized Cross Correlation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400"/>
              <a:t>(出題：Jang)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32"/>
          <p:cNvSpPr txBox="1">
            <a:spLocks noGrp="1"/>
          </p:cNvSpPr>
          <p:nvPr>
            <p:ph type="sldNum" idx="12"/>
          </p:nvPr>
        </p:nvSpPr>
        <p:spPr>
          <a:xfrm>
            <a:off x="6400802" y="649684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2"/>
          <p:cNvSpPr/>
          <p:nvPr/>
        </p:nvSpPr>
        <p:spPr>
          <a:xfrm>
            <a:off x="28672" y="6461364"/>
            <a:ext cx="426069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Hint : ref. p338 ~ p339 (opencv2refman_2.4.7.pdf)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2959" y="2836269"/>
            <a:ext cx="457200" cy="466725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9" name="Google Shape;179;p32"/>
          <p:cNvSpPr txBox="1"/>
          <p:nvPr/>
        </p:nvSpPr>
        <p:spPr>
          <a:xfrm>
            <a:off x="1664506" y="2831602"/>
            <a:ext cx="21226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ncc_template.jpg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1012959" y="5956891"/>
            <a:ext cx="15536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ncc_img.jpg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32"/>
          <p:cNvGrpSpPr/>
          <p:nvPr/>
        </p:nvGrpSpPr>
        <p:grpSpPr>
          <a:xfrm>
            <a:off x="28671" y="3666573"/>
            <a:ext cx="4351321" cy="2299530"/>
            <a:chOff x="3065083" y="2408548"/>
            <a:chExt cx="5905298" cy="3344314"/>
          </a:xfrm>
        </p:grpSpPr>
        <p:pic>
          <p:nvPicPr>
            <p:cNvPr id="182" name="Google Shape;182;p32" descr="A picture containing fabric, rug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67292" y="2408548"/>
              <a:ext cx="5903089" cy="334431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83" name="Google Shape;183;p32"/>
            <p:cNvSpPr/>
            <p:nvPr/>
          </p:nvSpPr>
          <p:spPr>
            <a:xfrm>
              <a:off x="7627716" y="3275635"/>
              <a:ext cx="324092" cy="35881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2"/>
            <p:cNvSpPr/>
            <p:nvPr/>
          </p:nvSpPr>
          <p:spPr>
            <a:xfrm>
              <a:off x="8389716" y="4799253"/>
              <a:ext cx="324092" cy="35881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2"/>
            <p:cNvSpPr/>
            <p:nvPr/>
          </p:nvSpPr>
          <p:spPr>
            <a:xfrm>
              <a:off x="4076796" y="5087484"/>
              <a:ext cx="324092" cy="35881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2"/>
            <p:cNvSpPr/>
            <p:nvPr/>
          </p:nvSpPr>
          <p:spPr>
            <a:xfrm>
              <a:off x="3065083" y="4781337"/>
              <a:ext cx="324092" cy="35881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2"/>
            <p:cNvSpPr/>
            <p:nvPr/>
          </p:nvSpPr>
          <p:spPr>
            <a:xfrm>
              <a:off x="5320603" y="3569757"/>
              <a:ext cx="324092" cy="35881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8" name="Google Shape;18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8344" y="3659061"/>
            <a:ext cx="4351321" cy="2314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9" name="Google Shape;189;p32"/>
          <p:cNvSpPr txBox="1"/>
          <p:nvPr/>
        </p:nvSpPr>
        <p:spPr>
          <a:xfrm>
            <a:off x="4706695" y="5976037"/>
            <a:ext cx="443730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matching feature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(NCC value 0.0~1.0 🡺 gray value 0~255)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4462330" y="4611655"/>
            <a:ext cx="233675" cy="4015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/>
          <p:nvPr/>
        </p:nvSpPr>
        <p:spPr>
          <a:xfrm>
            <a:off x="269749" y="691878"/>
            <a:ext cx="756208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34975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for the third question: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2"/>
          <p:cNvSpPr txBox="1">
            <a:spLocks noGrp="1"/>
          </p:cNvSpPr>
          <p:nvPr>
            <p:ph type="sldNum" idx="12"/>
          </p:nvPr>
        </p:nvSpPr>
        <p:spPr>
          <a:xfrm>
            <a:off x="6997447" y="6520876"/>
            <a:ext cx="2146553" cy="31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0" y="11687"/>
            <a:ext cx="9133438" cy="63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3. (40%) SIFT                                </a:t>
            </a:r>
            <a:r>
              <a:rPr lang="en-US" sz="1800"/>
              <a:t>(出題：Michael)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r="1333" b="49718"/>
          <a:stretch/>
        </p:blipFill>
        <p:spPr>
          <a:xfrm>
            <a:off x="2249354" y="2143732"/>
            <a:ext cx="4118496" cy="2238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36587" y="749873"/>
            <a:ext cx="9070825" cy="498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/>
              <a:t>Q: 3.1) (20%) Click button “3.1 Keypoints” to </a:t>
            </a:r>
            <a:r>
              <a:rPr lang="en-US">
                <a:solidFill>
                  <a:srgbClr val="FF0000"/>
                </a:solidFill>
              </a:rPr>
              <a:t>show:</a:t>
            </a:r>
            <a:endParaRPr/>
          </a:p>
          <a:p>
            <a:pPr marL="1524000" lvl="1" indent="-177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6 feature points on each </a:t>
            </a:r>
            <a:r>
              <a:rPr lang="en-US">
                <a:solidFill>
                  <a:schemeClr val="dk1"/>
                </a:solidFill>
              </a:rPr>
              <a:t>Aerial1</a:t>
            </a:r>
            <a:r>
              <a:rPr lang="en-US"/>
              <a:t>.jpg and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Aerial2</a:t>
            </a:r>
            <a:r>
              <a:rPr lang="en-US"/>
              <a:t>.jpg</a:t>
            </a:r>
            <a:endParaRPr/>
          </a:p>
          <a:p>
            <a:pPr marL="1524000" lvl="1" indent="-177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then </a:t>
            </a:r>
            <a:r>
              <a:rPr lang="en-US">
                <a:solidFill>
                  <a:srgbClr val="FF0000"/>
                </a:solidFill>
              </a:rPr>
              <a:t>save results </a:t>
            </a:r>
            <a:r>
              <a:rPr lang="en-US">
                <a:solidFill>
                  <a:schemeClr val="dk1"/>
                </a:solidFill>
              </a:rPr>
              <a:t>as FeatureAerial1.jpg and FeatureAerial2.jpg</a:t>
            </a:r>
            <a:r>
              <a:rPr lang="en-US"/>
              <a:t> as figure 1: </a:t>
            </a:r>
            <a:endParaRPr/>
          </a:p>
        </p:txBody>
      </p:sp>
      <p:sp>
        <p:nvSpPr>
          <p:cNvPr id="204" name="Google Shape;204;p33"/>
          <p:cNvSpPr txBox="1"/>
          <p:nvPr/>
        </p:nvSpPr>
        <p:spPr>
          <a:xfrm>
            <a:off x="1688757" y="5341282"/>
            <a:ext cx="16667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FeatureAerial1.jpg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6697362" y="5349520"/>
            <a:ext cx="16962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FeatureAerial2.jpg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168137" y="6184449"/>
            <a:ext cx="61221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Hint : (ref. : opencv2refman_2.4.7.pdf) ref. p663 ~ p670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2458994" y="5739097"/>
            <a:ext cx="51785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1. Feature points on two images.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0" y="11687"/>
            <a:ext cx="9133438" cy="63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3. (40%) SIFT                                </a:t>
            </a:r>
            <a:r>
              <a:rPr lang="en-US" sz="1800"/>
              <a:t>(出題：Michael)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3" descr="一張含有 填滿, 黑色, 白色, 城市 的圖片&#10;&#10;自動產生的描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2424" y="1792440"/>
            <a:ext cx="2659430" cy="3548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 descr="一張含有 建築物, 項目, 填滿, 相片 的圖片&#10;&#10;自動產生的描述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5796" y="1800678"/>
            <a:ext cx="2659430" cy="3548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36587" y="851404"/>
            <a:ext cx="9070825" cy="457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/>
              <a:t>Q: 3.2) (20%) Click button “3.2 Matched Keypoints”, </a:t>
            </a:r>
            <a:endParaRPr/>
          </a:p>
          <a:p>
            <a:pPr marL="1524000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draw the matched feature points between two images from 6 keypoints pairs obtained in Q: 3.1) </a:t>
            </a:r>
            <a:r>
              <a:rPr lang="en-US"/>
              <a:t>and show the results as Figure 2: </a:t>
            </a:r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3210954" y="5500372"/>
            <a:ext cx="1919416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Aerial1.jpg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5892773" y="5513368"/>
            <a:ext cx="1622854" cy="31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Aerial2.jpg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4"/>
          <p:cNvSpPr/>
          <p:nvPr/>
        </p:nvSpPr>
        <p:spPr>
          <a:xfrm>
            <a:off x="172780" y="6354553"/>
            <a:ext cx="550663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Hint : (ref. : opencv2refman_2.4.7.pdf) ref. p663 ~ p670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1915785" y="5922020"/>
            <a:ext cx="6603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2. Feature points and their corresponding points.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0" y="11687"/>
            <a:ext cx="9133438" cy="63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3. (40%) SIFT                                </a:t>
            </a:r>
            <a:r>
              <a:rPr lang="en-US" sz="1800"/>
              <a:t>(出題：Michael)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34" descr="一張含有 建築物, 掛, 商店, 填滿 的圖片&#10;&#10;自動產生的描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7538" y="1897174"/>
            <a:ext cx="5468089" cy="3648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87" y="2379243"/>
            <a:ext cx="2290994" cy="177926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3" name="Google Shape;223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0175" y="2380696"/>
            <a:ext cx="2480175" cy="152165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4" name="Google Shape;224;p34"/>
          <p:cNvSpPr/>
          <p:nvPr/>
        </p:nvSpPr>
        <p:spPr>
          <a:xfrm rot="6740020">
            <a:off x="2619632" y="3708190"/>
            <a:ext cx="205946" cy="51458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4"/>
          <p:cNvSpPr/>
          <p:nvPr/>
        </p:nvSpPr>
        <p:spPr>
          <a:xfrm rot="-7170166">
            <a:off x="6019697" y="3515169"/>
            <a:ext cx="205946" cy="51458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sldNum" idx="12"/>
          </p:nvPr>
        </p:nvSpPr>
        <p:spPr>
          <a:xfrm>
            <a:off x="7086601" y="6561368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>
            <a:spLocks noGrp="1"/>
          </p:cNvSpPr>
          <p:nvPr>
            <p:ph type="body" idx="1"/>
          </p:nvPr>
        </p:nvSpPr>
        <p:spPr>
          <a:xfrm>
            <a:off x="73175" y="776265"/>
            <a:ext cx="9070825" cy="564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7625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dirty="0"/>
              <a:t>Copy homework is strictly prohibited!! </a:t>
            </a:r>
            <a:r>
              <a:rPr lang="en-US" dirty="0">
                <a:solidFill>
                  <a:srgbClr val="FF0000"/>
                </a:solidFill>
              </a:rPr>
              <a:t>Penalty: Grade will be zero for both persons!!</a:t>
            </a:r>
            <a:endParaRPr dirty="0"/>
          </a:p>
          <a:p>
            <a: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dirty="0"/>
              <a:t>If the code can’t run, you can come to our Lab within one week and show that your programming can work. Otherwise you will get zero!!</a:t>
            </a:r>
            <a:endParaRPr dirty="0"/>
          </a:p>
          <a:p>
            <a: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dirty="0"/>
              <a:t>Due date </a:t>
            </a:r>
            <a:r>
              <a:rPr lang="en-US"/>
              <a:t>=&gt; </a:t>
            </a:r>
            <a:r>
              <a:rPr lang="en-US" smtClean="0">
                <a:solidFill>
                  <a:srgbClr val="FF0000"/>
                </a:solidFill>
              </a:rPr>
              <a:t>2020/01/01  </a:t>
            </a:r>
            <a:r>
              <a:rPr lang="en-US" dirty="0">
                <a:solidFill>
                  <a:srgbClr val="FF0000"/>
                </a:solidFill>
              </a:rPr>
              <a:t>(Wed.) 23:59:59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</a:pPr>
            <a:r>
              <a:rPr lang="en-US" dirty="0"/>
              <a:t>No delay. If you submit homework after deadline, you will get 0.</a:t>
            </a:r>
            <a:endParaRPr dirty="0"/>
          </a:p>
          <a:p>
            <a: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dirty="0"/>
              <a:t>Upload to =&gt; </a:t>
            </a:r>
            <a:r>
              <a:rPr lang="en-US" dirty="0">
                <a:solidFill>
                  <a:srgbClr val="0070C0"/>
                </a:solidFill>
              </a:rPr>
              <a:t>140.116.154.1 -&gt; Upload/Homework/HW2</a:t>
            </a:r>
            <a:endParaRPr dirty="0">
              <a:solidFill>
                <a:srgbClr val="0070C0"/>
              </a:solidFill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</a:pPr>
            <a:r>
              <a:rPr lang="en-US" dirty="0">
                <a:solidFill>
                  <a:srgbClr val="0070C0"/>
                </a:solidFill>
              </a:rPr>
              <a:t>User ID: cvdl2019 	Password: cvdl2019</a:t>
            </a:r>
            <a:endParaRPr dirty="0"/>
          </a:p>
          <a:p>
            <a: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dirty="0"/>
              <a:t>Format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</a:pPr>
            <a:r>
              <a:rPr lang="en-US" dirty="0"/>
              <a:t>Filename: Hw2_StudentID_Name_Version.rar</a:t>
            </a:r>
            <a:endParaRPr dirty="0"/>
          </a:p>
          <a:p>
            <a:pPr marL="1885950" lvl="5" indent="-18573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00"/>
              <a:buChar char="•"/>
            </a:pPr>
            <a:r>
              <a:rPr lang="en-US" dirty="0"/>
              <a:t>Ex: Hw2_F71234567_林小明_v1.rar</a:t>
            </a:r>
            <a:endParaRPr dirty="0"/>
          </a:p>
          <a:p>
            <a:pPr marL="1885950" lvl="5" indent="-18573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00"/>
              <a:buChar char="•"/>
            </a:pPr>
            <a:r>
              <a:rPr lang="en-US" dirty="0"/>
              <a:t>If you want to update your file, you should update your version to be v2, ex: Hw2_F71234567_林小明_v2.rar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</a:pPr>
            <a:r>
              <a:rPr lang="en-US" dirty="0"/>
              <a:t>Content: </a:t>
            </a:r>
            <a:r>
              <a:rPr lang="en-US" dirty="0">
                <a:solidFill>
                  <a:srgbClr val="FF0000"/>
                </a:solidFill>
              </a:rPr>
              <a:t>project folder</a:t>
            </a:r>
            <a:r>
              <a:rPr lang="en-US" dirty="0"/>
              <a:t>*( including the pictures )</a:t>
            </a:r>
            <a:br>
              <a:rPr lang="en-US" dirty="0"/>
            </a:br>
            <a:r>
              <a:rPr lang="en-US" dirty="0"/>
              <a:t>	            *note: remove your “Debug” folder to reduce file size</a:t>
            </a:r>
            <a:endParaRPr dirty="0"/>
          </a:p>
          <a:p>
            <a:pPr marL="476250" marR="0" lvl="0" indent="-215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dirty="0"/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0" y="50334"/>
            <a:ext cx="78867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Notice (1/2)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0" y="6549"/>
            <a:ext cx="7886699" cy="60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Notice (2/2)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 txBox="1">
            <a:spLocks noGrp="1"/>
          </p:cNvSpPr>
          <p:nvPr>
            <p:ph type="sldNum" idx="12"/>
          </p:nvPr>
        </p:nvSpPr>
        <p:spPr>
          <a:xfrm>
            <a:off x="7086601" y="6584156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210335" y="658032"/>
            <a:ext cx="8850299" cy="450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7625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(check MFC guide in ftp)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OpenCV 3.3.1 (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https://opencv.org/release.html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Studio 2015 (download  from 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http://www.cc.ncku.edu.tw/download/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framework: MFC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3.7 (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https://www.python.org/downloads/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Tensorflow 2.0 / PyTorch 1.3.0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opencv-contrib-python (3.4.2.17)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Matplotlib 3.1.1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framework: pyqt5 (5.11.3)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699" cy="6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/>
              <a:t>Grading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58461" y="635915"/>
            <a:ext cx="9027078" cy="5941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0. Homework Format</a:t>
            </a:r>
            <a:endParaRPr>
              <a:solidFill>
                <a:srgbClr val="FF0000"/>
              </a:solidFill>
            </a:endParaRPr>
          </a:p>
          <a:p>
            <a:pPr marL="13335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1"/>
                </a:solidFill>
              </a:rPr>
              <a:t> 1. (30%) Stereo – Disparity Map                                                      (出題：Kris)</a:t>
            </a:r>
            <a:endParaRPr/>
          </a:p>
          <a:p>
            <a:pPr marL="13335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endParaRPr sz="1800">
              <a:solidFill>
                <a:schemeClr val="dk1"/>
              </a:solidFill>
            </a:endParaRPr>
          </a:p>
          <a:p>
            <a:pPr marL="13335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1"/>
                </a:solidFill>
              </a:rPr>
              <a:t> 2. (30%) Normalized Cross Correlation	                                     (出題：Jang)</a:t>
            </a:r>
            <a:endParaRPr/>
          </a:p>
          <a:p>
            <a:pPr marL="13335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endParaRPr sz="1800">
              <a:solidFill>
                <a:schemeClr val="dk1"/>
              </a:solidFill>
            </a:endParaRPr>
          </a:p>
          <a:p>
            <a:pPr marL="13335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1"/>
                </a:solidFill>
              </a:rPr>
              <a:t> 3. (40%, reference) SIFT                                                                   (出題Michael)</a:t>
            </a:r>
            <a:endParaRPr sz="1800">
              <a:solidFill>
                <a:schemeClr val="dk1"/>
              </a:solidFill>
            </a:endParaRPr>
          </a:p>
          <a:p>
            <a:pPr marL="4572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1"/>
                </a:solidFill>
              </a:rPr>
              <a:t>3.1 Show keypoints (20%)</a:t>
            </a:r>
            <a:endParaRPr>
              <a:solidFill>
                <a:schemeClr val="dk1"/>
              </a:solidFill>
            </a:endParaRPr>
          </a:p>
          <a:p>
            <a:pPr marL="4572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1"/>
                </a:solidFill>
              </a:rPr>
              <a:t>3.2 Show matched keypoints (20%)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>
            <a:spLocks noGrp="1"/>
          </p:cNvSpPr>
          <p:nvPr>
            <p:ph type="title"/>
          </p:nvPr>
        </p:nvSpPr>
        <p:spPr>
          <a:xfrm>
            <a:off x="0" y="18037"/>
            <a:ext cx="7886699" cy="778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0. Homework Format</a:t>
            </a:r>
            <a:endParaRPr/>
          </a:p>
        </p:txBody>
      </p:sp>
      <p:sp>
        <p:nvSpPr>
          <p:cNvPr id="105" name="Google Shape;105;p7"/>
          <p:cNvSpPr txBox="1"/>
          <p:nvPr/>
        </p:nvSpPr>
        <p:spPr>
          <a:xfrm>
            <a:off x="269749" y="691878"/>
            <a:ext cx="756208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34975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MFC to create GUI like following picture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7"/>
          <p:cNvSpPr txBox="1">
            <a:spLocks noGrp="1"/>
          </p:cNvSpPr>
          <p:nvPr>
            <p:ph type="sldNum" idx="12"/>
          </p:nvPr>
        </p:nvSpPr>
        <p:spPr>
          <a:xfrm>
            <a:off x="6997447" y="6520876"/>
            <a:ext cx="2146553" cy="31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552442" y="1082783"/>
            <a:ext cx="8187397" cy="5570806"/>
            <a:chOff x="552442" y="1082783"/>
            <a:chExt cx="8187397" cy="5570806"/>
          </a:xfrm>
        </p:grpSpPr>
        <p:grpSp>
          <p:nvGrpSpPr>
            <p:cNvPr id="108" name="Google Shape;108;p7"/>
            <p:cNvGrpSpPr/>
            <p:nvPr/>
          </p:nvGrpSpPr>
          <p:grpSpPr>
            <a:xfrm>
              <a:off x="552442" y="1082783"/>
              <a:ext cx="8187397" cy="5570806"/>
              <a:chOff x="552442" y="1082783"/>
              <a:chExt cx="8187397" cy="5570806"/>
            </a:xfrm>
          </p:grpSpPr>
          <p:pic>
            <p:nvPicPr>
              <p:cNvPr id="109" name="Google Shape;109;p7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52442" y="1082783"/>
                <a:ext cx="8187397" cy="55708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" name="Google Shape;110;p7"/>
              <p:cNvSpPr/>
              <p:nvPr/>
            </p:nvSpPr>
            <p:spPr>
              <a:xfrm>
                <a:off x="875579" y="1876288"/>
                <a:ext cx="7551983" cy="4053938"/>
              </a:xfrm>
              <a:prstGeom prst="rect">
                <a:avLst/>
              </a:prstGeom>
              <a:solidFill>
                <a:srgbClr val="F0F0F0"/>
              </a:solidFill>
              <a:ln w="25400" cap="flat" cmpd="sng">
                <a:solidFill>
                  <a:srgbClr val="F0F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" name="Google Shape;111;p7"/>
            <p:cNvSpPr txBox="1"/>
            <p:nvPr/>
          </p:nvSpPr>
          <p:spPr>
            <a:xfrm>
              <a:off x="969818" y="1181490"/>
              <a:ext cx="1103187" cy="276999"/>
            </a:xfrm>
            <a:prstGeom prst="rect">
              <a:avLst/>
            </a:prstGeom>
            <a:gradFill>
              <a:gsLst>
                <a:gs pos="0">
                  <a:srgbClr val="C0CBD6"/>
                </a:gs>
                <a:gs pos="100000">
                  <a:srgbClr val="D4E2E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Cv2019_Hw2</a:t>
              </a:r>
              <a:endParaRPr/>
            </a:p>
          </p:txBody>
        </p:sp>
      </p:grpSp>
      <p:sp>
        <p:nvSpPr>
          <p:cNvPr id="112" name="Google Shape;112;p7"/>
          <p:cNvSpPr/>
          <p:nvPr/>
        </p:nvSpPr>
        <p:spPr>
          <a:xfrm>
            <a:off x="1004888" y="2041236"/>
            <a:ext cx="4084348" cy="1802545"/>
          </a:xfrm>
          <a:prstGeom prst="rect">
            <a:avLst/>
          </a:prstGeom>
          <a:noFill/>
          <a:ln w="19050" cap="flat" cmpd="sng">
            <a:solidFill>
              <a:srgbClr val="E1E1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1065997" y="1876287"/>
            <a:ext cx="1007008" cy="30777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Stereo</a:t>
            </a: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1004888" y="4298920"/>
            <a:ext cx="4084348" cy="969311"/>
          </a:xfrm>
          <a:prstGeom prst="rect">
            <a:avLst/>
          </a:prstGeom>
          <a:noFill/>
          <a:ln w="19050" cap="flat" cmpd="sng">
            <a:solidFill>
              <a:srgbClr val="E1E1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1250590" y="4538777"/>
            <a:ext cx="2248514" cy="485729"/>
          </a:xfrm>
          <a:prstGeom prst="rect">
            <a:avLst/>
          </a:prstGeom>
          <a:solidFill>
            <a:srgbClr val="E2E2E2"/>
          </a:solidFill>
          <a:ln w="25400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 NCC</a:t>
            </a:r>
            <a:endParaRPr/>
          </a:p>
        </p:txBody>
      </p:sp>
      <p:sp>
        <p:nvSpPr>
          <p:cNvPr id="116" name="Google Shape;116;p7"/>
          <p:cNvSpPr txBox="1"/>
          <p:nvPr/>
        </p:nvSpPr>
        <p:spPr>
          <a:xfrm>
            <a:off x="1065997" y="4166950"/>
            <a:ext cx="2794803" cy="30777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Normalized Cross Correlation</a:t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5477025" y="3140275"/>
            <a:ext cx="2609879" cy="485729"/>
          </a:xfrm>
          <a:prstGeom prst="rect">
            <a:avLst/>
          </a:prstGeom>
          <a:solidFill>
            <a:srgbClr val="E2E2E2"/>
          </a:solidFill>
          <a:ln w="25400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Matched keypoints</a:t>
            </a: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5477026" y="2503366"/>
            <a:ext cx="2609879" cy="485729"/>
          </a:xfrm>
          <a:prstGeom prst="rect">
            <a:avLst/>
          </a:prstGeom>
          <a:solidFill>
            <a:srgbClr val="E2E2E2"/>
          </a:solidFill>
          <a:ln w="25400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Keypoints</a:t>
            </a:r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5477025" y="3771010"/>
            <a:ext cx="2609879" cy="485729"/>
          </a:xfrm>
          <a:prstGeom prst="rect">
            <a:avLst/>
          </a:prstGeom>
          <a:solidFill>
            <a:srgbClr val="E2E2E2"/>
          </a:solidFill>
          <a:ln w="25400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 Feature vector histogram</a:t>
            </a: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5279653" y="2064101"/>
            <a:ext cx="3065737" cy="3204130"/>
          </a:xfrm>
          <a:prstGeom prst="rect">
            <a:avLst/>
          </a:prstGeom>
          <a:noFill/>
          <a:ln w="19050" cap="flat" cmpd="sng">
            <a:solidFill>
              <a:srgbClr val="E1E1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5340762" y="1899152"/>
            <a:ext cx="884548" cy="30777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SIFT</a:t>
            </a:r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1250589" y="2372176"/>
            <a:ext cx="2248514" cy="485729"/>
          </a:xfrm>
          <a:prstGeom prst="rect">
            <a:avLst/>
          </a:prstGeom>
          <a:solidFill>
            <a:srgbClr val="E2E2E2"/>
          </a:solidFill>
          <a:ln w="25400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Disparity</a:t>
            </a: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1250589" y="3007366"/>
            <a:ext cx="2248514" cy="485729"/>
          </a:xfrm>
          <a:prstGeom prst="rect">
            <a:avLst/>
          </a:prstGeom>
          <a:solidFill>
            <a:srgbClr val="E2E2E2"/>
          </a:solidFill>
          <a:ln w="25400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 L-R Check</a:t>
            </a:r>
            <a:endParaRPr/>
          </a:p>
        </p:txBody>
      </p:sp>
      <p:sp>
        <p:nvSpPr>
          <p:cNvPr id="124" name="Google Shape;124;p7"/>
          <p:cNvSpPr/>
          <p:nvPr/>
        </p:nvSpPr>
        <p:spPr>
          <a:xfrm>
            <a:off x="1167596" y="2992467"/>
            <a:ext cx="2591603" cy="51552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5371929" y="3690404"/>
            <a:ext cx="2819532" cy="706798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/>
        </p:nvSpPr>
        <p:spPr>
          <a:xfrm>
            <a:off x="269749" y="691878"/>
            <a:ext cx="756208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34975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for the first question: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 txBox="1">
            <a:spLocks noGrp="1"/>
          </p:cNvSpPr>
          <p:nvPr>
            <p:ph type="sldNum" idx="12"/>
          </p:nvPr>
        </p:nvSpPr>
        <p:spPr>
          <a:xfrm>
            <a:off x="6997447" y="6520876"/>
            <a:ext cx="2146553" cy="31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xfrm>
            <a:off x="0" y="11687"/>
            <a:ext cx="9133438" cy="63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b="1"/>
              <a:t>1. (30%) Stereo Disparity Map		 </a:t>
            </a:r>
            <a:r>
              <a:rPr lang="en-US" sz="1800"/>
              <a:t>(出題：Kris)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l="1" r="-2232" b="49401"/>
          <a:stretch/>
        </p:blipFill>
        <p:spPr>
          <a:xfrm>
            <a:off x="2148596" y="2223325"/>
            <a:ext cx="4944182" cy="1220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>
            <a:spLocks noGrp="1"/>
          </p:cNvSpPr>
          <p:nvPr>
            <p:ph type="title"/>
          </p:nvPr>
        </p:nvSpPr>
        <p:spPr>
          <a:xfrm>
            <a:off x="0" y="11687"/>
            <a:ext cx="9133438" cy="63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1. (30%) Stereo Disparity Map		 </a:t>
            </a:r>
            <a:r>
              <a:rPr lang="en-US" sz="1800"/>
              <a:t>(出題：Kris)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"/>
          <p:cNvSpPr txBox="1">
            <a:spLocks noGrp="1"/>
          </p:cNvSpPr>
          <p:nvPr>
            <p:ph type="body" idx="1"/>
          </p:nvPr>
        </p:nvSpPr>
        <p:spPr>
          <a:xfrm>
            <a:off x="0" y="649315"/>
            <a:ext cx="8780336" cy="244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Given: a pair of images, imL.png and imR.png (have been rectified)</a:t>
            </a:r>
            <a:endParaRPr/>
          </a:p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disparity map/image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based on Left and Right stereo images.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9"/>
          <p:cNvSpPr txBox="1">
            <a:spLocks noGrp="1"/>
          </p:cNvSpPr>
          <p:nvPr>
            <p:ph type="sldNum" idx="12"/>
          </p:nvPr>
        </p:nvSpPr>
        <p:spPr>
          <a:xfrm>
            <a:off x="7076039" y="6601668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/>
          <p:cNvSpPr txBox="1"/>
          <p:nvPr/>
        </p:nvSpPr>
        <p:spPr>
          <a:xfrm>
            <a:off x="1334044" y="6473982"/>
            <a:ext cx="261697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Image (Reference Image)</a:t>
            </a:r>
            <a:endParaRPr/>
          </a:p>
        </p:txBody>
      </p:sp>
      <p:sp>
        <p:nvSpPr>
          <p:cNvPr id="142" name="Google Shape;142;p9"/>
          <p:cNvSpPr txBox="1"/>
          <p:nvPr/>
        </p:nvSpPr>
        <p:spPr>
          <a:xfrm>
            <a:off x="2165269" y="6212525"/>
            <a:ext cx="665567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imL.png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 txBox="1"/>
          <p:nvPr/>
        </p:nvSpPr>
        <p:spPr>
          <a:xfrm>
            <a:off x="5457684" y="6465989"/>
            <a:ext cx="2160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Image</a:t>
            </a:r>
            <a:endParaRPr/>
          </a:p>
        </p:txBody>
      </p:sp>
      <p:sp>
        <p:nvSpPr>
          <p:cNvPr id="144" name="Google Shape;144;p9"/>
          <p:cNvSpPr txBox="1"/>
          <p:nvPr/>
        </p:nvSpPr>
        <p:spPr>
          <a:xfrm>
            <a:off x="6222422" y="6187774"/>
            <a:ext cx="688009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imR.png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55" y="2513394"/>
            <a:ext cx="428625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7438" y="2514936"/>
            <a:ext cx="42862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0" y="589841"/>
            <a:ext cx="8630930" cy="4573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Font typeface="Noto Sans Symbols"/>
              <a:buChar char="❑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Q: 1) Click button “1.1” to show the disparity map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Font typeface="Noto Sans Symbols"/>
              <a:buChar char="❑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Guides:</a:t>
            </a:r>
            <a:endParaRPr dirty="0"/>
          </a:p>
          <a:p>
            <a:pPr marL="198834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(1) Window Size: 9 = 3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*3 pixel</a:t>
            </a:r>
            <a:endParaRPr dirty="0"/>
          </a:p>
          <a:p>
            <a:pPr marL="198834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(2) Search range and direction:</a:t>
            </a:r>
            <a:endParaRPr dirty="0"/>
          </a:p>
          <a:p>
            <a:pPr marL="895350" lvl="2" indent="-1825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Font typeface="Noto Sans Symbols"/>
              <a:buChar char="▪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Disparity range: 0~64 pixels.</a:t>
            </a:r>
            <a:endParaRPr dirty="0"/>
          </a:p>
          <a:p>
            <a:pPr marL="1079500" lvl="4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Map disparity range 0~64 pixels to gray value range 0~255 for the purpose of visualization.</a:t>
            </a:r>
            <a:endParaRPr dirty="0"/>
          </a:p>
          <a:p>
            <a:pPr marL="895350" lvl="2" indent="-1825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Font typeface="Noto Sans Symbols"/>
              <a:buChar char="▪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If the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left image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reference image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(the one used to cal. depth info for each pixel of that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), then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search direction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right image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will go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the right to left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direction.</a:t>
            </a:r>
            <a:br>
              <a:rPr lang="en-US" sz="2000" dirty="0">
                <a:latin typeface="Arial"/>
                <a:ea typeface="Arial"/>
                <a:cs typeface="Arial"/>
                <a:sym typeface="Arial"/>
              </a:rPr>
            </a:b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Char char="❑"/>
            </a:pPr>
            <a:r>
              <a:rPr lang="en-US" sz="2000" dirty="0"/>
              <a:t>Hint: </a:t>
            </a:r>
            <a:r>
              <a:rPr lang="en-US" sz="2000" b="0" i="0" u="none" strike="noStrike" cap="none" dirty="0" err="1">
                <a:solidFill>
                  <a:schemeClr val="dk1"/>
                </a:solidFill>
              </a:rPr>
              <a:t>OpenCV</a:t>
            </a:r>
            <a:r>
              <a:rPr lang="en-US" sz="2000" b="0" i="0" u="none" strike="noStrike" cap="none" dirty="0">
                <a:solidFill>
                  <a:schemeClr val="dk1"/>
                </a:solidFill>
              </a:rPr>
              <a:t> Textbook Chapter 12 (P.451)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None/>
            </a:pPr>
            <a:r>
              <a:rPr lang="en-US" dirty="0"/>
              <a:t>	</a:t>
            </a:r>
            <a:r>
              <a:rPr lang="en-US" dirty="0" err="1"/>
              <a:t>StereoBM</a:t>
            </a:r>
            <a:r>
              <a:rPr lang="en-US" dirty="0"/>
              <a:t>::create(64, 9);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7086601" y="6557918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7266849" y="6557918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0" y="38211"/>
            <a:ext cx="8371842" cy="63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1949054" marR="0" lvl="0" indent="-194905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(30%) Disparity Map</a:t>
            </a: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30" descr="Without L-R Disparity Che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1138" y="3685032"/>
            <a:ext cx="3232862" cy="2872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3;p8"/>
          <p:cNvPicPr preferRelativeResize="0"/>
          <p:nvPr/>
        </p:nvPicPr>
        <p:blipFill rotWithShape="1">
          <a:blip r:embed="rId4">
            <a:alphaModFix/>
          </a:blip>
          <a:srcRect l="1" r="-2232" b="49401"/>
          <a:stretch/>
        </p:blipFill>
        <p:spPr>
          <a:xfrm>
            <a:off x="6391082" y="224005"/>
            <a:ext cx="2621112" cy="9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/>
        </p:nvSpPr>
        <p:spPr>
          <a:xfrm>
            <a:off x="269749" y="691878"/>
            <a:ext cx="756208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34975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for the second question: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 txBox="1">
            <a:spLocks noGrp="1"/>
          </p:cNvSpPr>
          <p:nvPr>
            <p:ph type="sldNum" idx="12"/>
          </p:nvPr>
        </p:nvSpPr>
        <p:spPr>
          <a:xfrm>
            <a:off x="6997447" y="6520876"/>
            <a:ext cx="2146553" cy="31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0"/>
          <p:cNvSpPr txBox="1">
            <a:spLocks noGrp="1"/>
          </p:cNvSpPr>
          <p:nvPr>
            <p:ph type="title"/>
          </p:nvPr>
        </p:nvSpPr>
        <p:spPr>
          <a:xfrm>
            <a:off x="0" y="11687"/>
            <a:ext cx="9133438" cy="63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2. (30%) </a:t>
            </a:r>
            <a:r>
              <a:rPr lang="en-US" b="1"/>
              <a:t>Normalized Cross Correlation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400"/>
              <a:t>(出題：Jang)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0359" y="2561271"/>
            <a:ext cx="5752719" cy="1735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如螢幕大小 (4:3)</PresentationFormat>
  <Paragraphs>110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Noto Sans Symbols</vt:lpstr>
      <vt:lpstr>Arial</vt:lpstr>
      <vt:lpstr>Calibri</vt:lpstr>
      <vt:lpstr>Times New Roman</vt:lpstr>
      <vt:lpstr>Office 佈景主題</vt:lpstr>
      <vt:lpstr>電腦視覺與深度學習 (Computer Vision and Deep Learning) Homework 2</vt:lpstr>
      <vt:lpstr>Notice (1/2)</vt:lpstr>
      <vt:lpstr>Notice (2/2)</vt:lpstr>
      <vt:lpstr>Grading </vt:lpstr>
      <vt:lpstr>0. Homework Format</vt:lpstr>
      <vt:lpstr>1. (30%) Stereo Disparity Map   (出題：Kris)</vt:lpstr>
      <vt:lpstr>1. (30%) Stereo Disparity Map   (出題：Kris)</vt:lpstr>
      <vt:lpstr>PowerPoint 簡報</vt:lpstr>
      <vt:lpstr>2. (30%) Normalized Cross Correlation     (出題：Jang)</vt:lpstr>
      <vt:lpstr>2. (30%) Normalized Cross Correlation     (出題：Jang)</vt:lpstr>
      <vt:lpstr>3. (40%) SIFT                                (出題：Michael)</vt:lpstr>
      <vt:lpstr>3. (40%) SIFT                                (出題：Michael)</vt:lpstr>
      <vt:lpstr>3. (40%) SIFT                                (出題：Michael)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電腦視覺與深度學習 (Computer Vision and Deep Learning) Homework 2</dc:title>
  <dc:creator>RL</dc:creator>
  <cp:lastModifiedBy>Windows 使用者</cp:lastModifiedBy>
  <cp:revision>2</cp:revision>
  <dcterms:modified xsi:type="dcterms:W3CDTF">2019-12-13T01:32:24Z</dcterms:modified>
</cp:coreProperties>
</file>