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57" r:id="rId6"/>
    <p:sldId id="273" r:id="rId7"/>
    <p:sldId id="258" r:id="rId8"/>
    <p:sldId id="274" r:id="rId9"/>
    <p:sldId id="259" r:id="rId10"/>
    <p:sldId id="275" r:id="rId11"/>
    <p:sldId id="260" r:id="rId12"/>
    <p:sldId id="276" r:id="rId13"/>
    <p:sldId id="261" r:id="rId14"/>
    <p:sldId id="277" r:id="rId15"/>
    <p:sldId id="262" r:id="rId16"/>
    <p:sldId id="278" r:id="rId17"/>
    <p:sldId id="263" r:id="rId18"/>
    <p:sldId id="279" r:id="rId19"/>
    <p:sldId id="264" r:id="rId20"/>
    <p:sldId id="280" r:id="rId21"/>
    <p:sldId id="265" r:id="rId22"/>
    <p:sldId id="281" r:id="rId23"/>
    <p:sldId id="266" r:id="rId24"/>
    <p:sldId id="282" r:id="rId25"/>
    <p:sldId id="267" r:id="rId26"/>
    <p:sldId id="283" r:id="rId27"/>
    <p:sldId id="268" r:id="rId28"/>
    <p:sldId id="284"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EFF810-8FEF-4054-97AB-1B82243BAF8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E5B00C8-8112-4124-8E6E-EFCAB5AC4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086428B-560F-4C33-92E2-E9A73E53A34A}"/>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5" name="頁尾版面配置區 4">
            <a:extLst>
              <a:ext uri="{FF2B5EF4-FFF2-40B4-BE49-F238E27FC236}">
                <a16:creationId xmlns:a16="http://schemas.microsoft.com/office/drawing/2014/main" id="{44C11293-323E-4464-9718-B7136E7EFE2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7165E3-74CF-4584-9369-B493E9B210DE}"/>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251170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2FC9F4-06BC-4F87-9DE7-118ADB38075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EBD4113-782B-4952-9285-6D78B4F4A40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4A637DC-26F5-4ED0-BAA8-01D4313CCF3E}"/>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5" name="頁尾版面配置區 4">
            <a:extLst>
              <a:ext uri="{FF2B5EF4-FFF2-40B4-BE49-F238E27FC236}">
                <a16:creationId xmlns:a16="http://schemas.microsoft.com/office/drawing/2014/main" id="{B1F109B6-40A7-4E2D-9084-991BAE63BB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54CF1A4-EE07-4D54-8722-BCB67514B88C}"/>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368303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B9D3BB6-BE03-4CD3-BB00-64C776A9FAE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81A060A-0664-469F-938E-F8445D0FDC02}"/>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FB6994-E5D0-4167-A229-DFA9A9A17760}"/>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5" name="頁尾版面配置區 4">
            <a:extLst>
              <a:ext uri="{FF2B5EF4-FFF2-40B4-BE49-F238E27FC236}">
                <a16:creationId xmlns:a16="http://schemas.microsoft.com/office/drawing/2014/main" id="{6A671F86-FD14-43E9-9CB1-85F2A063ED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5E6CA46-E8E3-4ED1-83EF-C9375DA7DF3B}"/>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370189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16F2A1-62CC-4261-A929-70067B5D38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90FBE07-3233-4E70-87ED-5EF2719C342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494E776-471E-4F30-83EC-FF4288688273}"/>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5" name="頁尾版面配置區 4">
            <a:extLst>
              <a:ext uri="{FF2B5EF4-FFF2-40B4-BE49-F238E27FC236}">
                <a16:creationId xmlns:a16="http://schemas.microsoft.com/office/drawing/2014/main" id="{C6440953-0F22-493B-A08C-36590E445D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8DCEAC-A054-40ED-9FD9-D2F69C5E6AF3}"/>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175796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97BD4-8E73-4D15-8789-4282FCF5FF4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6FAE5EA-2110-44F3-B251-C02A2CD5B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B1BBA62-E9A7-4BA5-9BC8-FC2C77992F05}"/>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5" name="頁尾版面配置區 4">
            <a:extLst>
              <a:ext uri="{FF2B5EF4-FFF2-40B4-BE49-F238E27FC236}">
                <a16:creationId xmlns:a16="http://schemas.microsoft.com/office/drawing/2014/main" id="{3A8FB725-46BF-4115-9058-F21A8CE894C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80B5CC-C235-4714-838F-0E0787A69A08}"/>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18321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E59A11-4A12-44BB-BDF8-478B583A996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FF66EFB-B37B-4EAA-9200-35CF1B6DB3D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1E726D9-D992-4874-91A3-223C6604D5B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3AB11EB-62E7-452C-8416-EF7EAAA8D569}"/>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6" name="頁尾版面配置區 5">
            <a:extLst>
              <a:ext uri="{FF2B5EF4-FFF2-40B4-BE49-F238E27FC236}">
                <a16:creationId xmlns:a16="http://schemas.microsoft.com/office/drawing/2014/main" id="{0C85A50F-683D-4200-BBEC-B195B1EBC98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EE3A08D-9F3D-419A-9CBF-2DCC28D1BEB5}"/>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46254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C36E3-CAE8-499F-9A9C-070000CD7EA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86B1CCB-5E76-494A-9FF1-4FE665DFA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27D40FC-0336-4AAA-B1AA-7C3F7F3F95B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9CB7AE7-9966-47EC-8AD4-543C71F1F3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6AB8DDF-774A-4DF2-A409-B93BD0ECD33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F7F5114-D036-4B03-A4D2-01017CA6C1DF}"/>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8" name="頁尾版面配置區 7">
            <a:extLst>
              <a:ext uri="{FF2B5EF4-FFF2-40B4-BE49-F238E27FC236}">
                <a16:creationId xmlns:a16="http://schemas.microsoft.com/office/drawing/2014/main" id="{84454A45-71DB-4DE6-86BB-57F8BCFE557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36FEEB3-42CC-4E7B-9248-873D02EFBB0D}"/>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6822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AD5EB4-0EB4-470A-92CF-782FA253C59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70B6CCD-DC8D-4C35-B3EB-C45C9F82A850}"/>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4" name="頁尾版面配置區 3">
            <a:extLst>
              <a:ext uri="{FF2B5EF4-FFF2-40B4-BE49-F238E27FC236}">
                <a16:creationId xmlns:a16="http://schemas.microsoft.com/office/drawing/2014/main" id="{7E627721-C825-4B66-873E-ABFA56F3CF3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F253FC3-B8C5-49C8-96E8-8A2B6572479B}"/>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232775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833360C-8C7B-4241-9A31-2406BA8F0F42}"/>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3" name="頁尾版面配置區 2">
            <a:extLst>
              <a:ext uri="{FF2B5EF4-FFF2-40B4-BE49-F238E27FC236}">
                <a16:creationId xmlns:a16="http://schemas.microsoft.com/office/drawing/2014/main" id="{A37CCED4-BC69-4720-A9AC-1D356D8CF96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F5C80BC-D631-4CF0-8A35-D246B6169D44}"/>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18337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9E5F55-360A-4236-B487-AA54CAB9FA3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2DA7879-28CD-44D5-A12C-5B43BB1ED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1C061F3-FBD4-4992-8738-023D67716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DA2084B-8434-45E9-AB5F-639986138ABA}"/>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6" name="頁尾版面配置區 5">
            <a:extLst>
              <a:ext uri="{FF2B5EF4-FFF2-40B4-BE49-F238E27FC236}">
                <a16:creationId xmlns:a16="http://schemas.microsoft.com/office/drawing/2014/main" id="{890BB7B4-9F1E-4450-BD59-79BD8FFCA82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2112D0F-AEA9-44E6-B508-86679CE01E98}"/>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223283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41257A-F04A-41FB-A15B-583754D8698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BB67F23-CD74-428C-8825-ED7A4CF34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4AAC9C1-ABA1-40CA-AFAC-288F484C9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5036B14-E342-4E9F-812D-1E6F023E78EF}"/>
              </a:ext>
            </a:extLst>
          </p:cNvPr>
          <p:cNvSpPr>
            <a:spLocks noGrp="1"/>
          </p:cNvSpPr>
          <p:nvPr>
            <p:ph type="dt" sz="half" idx="10"/>
          </p:nvPr>
        </p:nvSpPr>
        <p:spPr/>
        <p:txBody>
          <a:bodyPr/>
          <a:lstStyle/>
          <a:p>
            <a:fld id="{4CBAA4CB-00B7-41E0-A1E2-3C8C6B2B9BD2}" type="datetimeFigureOut">
              <a:rPr lang="zh-TW" altLang="en-US" smtClean="0"/>
              <a:t>2022/7/9</a:t>
            </a:fld>
            <a:endParaRPr lang="zh-TW" altLang="en-US"/>
          </a:p>
        </p:txBody>
      </p:sp>
      <p:sp>
        <p:nvSpPr>
          <p:cNvPr id="6" name="頁尾版面配置區 5">
            <a:extLst>
              <a:ext uri="{FF2B5EF4-FFF2-40B4-BE49-F238E27FC236}">
                <a16:creationId xmlns:a16="http://schemas.microsoft.com/office/drawing/2014/main" id="{BECBB18B-C064-407E-A298-26E9A4C7751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66F902B-E787-4AA5-88A0-940AE911606C}"/>
              </a:ext>
            </a:extLst>
          </p:cNvPr>
          <p:cNvSpPr>
            <a:spLocks noGrp="1"/>
          </p:cNvSpPr>
          <p:nvPr>
            <p:ph type="sldNum" sz="quarter" idx="12"/>
          </p:nvPr>
        </p:nvSpPr>
        <p:spPr/>
        <p:txBody>
          <a:body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99228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63EA68D-75F1-4737-B4B2-B3051C186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F690912-7E46-4C42-B346-DFFC46E97E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F0A3A6A-6E5F-491D-BEA5-657247B55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AA4CB-00B7-41E0-A1E2-3C8C6B2B9BD2}" type="datetimeFigureOut">
              <a:rPr lang="zh-TW" altLang="en-US" smtClean="0"/>
              <a:t>2022/7/9</a:t>
            </a:fld>
            <a:endParaRPr lang="zh-TW" altLang="en-US"/>
          </a:p>
        </p:txBody>
      </p:sp>
      <p:sp>
        <p:nvSpPr>
          <p:cNvPr id="5" name="頁尾版面配置區 4">
            <a:extLst>
              <a:ext uri="{FF2B5EF4-FFF2-40B4-BE49-F238E27FC236}">
                <a16:creationId xmlns:a16="http://schemas.microsoft.com/office/drawing/2014/main" id="{316455F4-1215-46EE-BF02-4526BDB61D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B33FFB9-7400-4FED-A54F-ED5E5311F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BE52C-0C31-4764-8B9C-27C8FF2E0C87}" type="slidenum">
              <a:rPr lang="zh-TW" altLang="en-US" smtClean="0"/>
              <a:t>‹#›</a:t>
            </a:fld>
            <a:endParaRPr lang="zh-TW" altLang="en-US"/>
          </a:p>
        </p:txBody>
      </p:sp>
    </p:spTree>
    <p:extLst>
      <p:ext uri="{BB962C8B-B14F-4D97-AF65-F5344CB8AC3E}">
        <p14:creationId xmlns:p14="http://schemas.microsoft.com/office/powerpoint/2010/main" val="3032308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F30C2A6-69B7-48D8-A47A-530C0810FA37}"/>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zh-TW" altLang="en-US" sz="7200" kern="1200" dirty="0">
                <a:solidFill>
                  <a:schemeClr val="tx1"/>
                </a:solidFill>
                <a:latin typeface="微軟正黑體" panose="020B0604030504040204" pitchFamily="34" charset="-120"/>
                <a:ea typeface="微軟正黑體" panose="020B0604030504040204" pitchFamily="34" charset="-120"/>
              </a:rPr>
              <a:t>計算思維與問題解決</a:t>
            </a:r>
            <a:br>
              <a:rPr lang="en-US" altLang="zh-TW" sz="7200" kern="1200" dirty="0">
                <a:solidFill>
                  <a:schemeClr val="tx1"/>
                </a:solidFill>
                <a:latin typeface="微軟正黑體" panose="020B0604030504040204" pitchFamily="34" charset="-120"/>
                <a:ea typeface="微軟正黑體" panose="020B0604030504040204" pitchFamily="34" charset="-120"/>
              </a:rPr>
            </a:br>
            <a:r>
              <a:rPr lang="en-US" altLang="zh-TW" sz="7200" kern="1200" dirty="0">
                <a:solidFill>
                  <a:schemeClr val="tx1"/>
                </a:solidFill>
                <a:latin typeface="微軟正黑體" panose="020B0604030504040204" pitchFamily="34" charset="-120"/>
                <a:ea typeface="微軟正黑體" panose="020B0604030504040204" pitchFamily="34" charset="-120"/>
              </a:rPr>
              <a:t>Final Project</a:t>
            </a:r>
            <a:r>
              <a:rPr lang="zh-TW" altLang="en-US" sz="7200" kern="1200" dirty="0">
                <a:solidFill>
                  <a:schemeClr val="tx1"/>
                </a:solidFill>
                <a:latin typeface="微軟正黑體" panose="020B0604030504040204" pitchFamily="34" charset="-120"/>
                <a:ea typeface="微軟正黑體" panose="020B0604030504040204" pitchFamily="34" charset="-120"/>
              </a:rPr>
              <a:t> </a:t>
            </a:r>
            <a:endParaRPr lang="en-US" altLang="zh-TW" sz="7200" kern="1200" dirty="0">
              <a:solidFill>
                <a:schemeClr val="tx1"/>
              </a:solidFill>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61F64963-C7AB-4603-94E6-34B2CFA4636A}"/>
              </a:ext>
            </a:extLst>
          </p:cNvPr>
          <p:cNvSpPr>
            <a:spLocks noGrp="1"/>
          </p:cNvSpPr>
          <p:nvPr>
            <p:ph type="body" idx="1"/>
          </p:nvPr>
        </p:nvSpPr>
        <p:spPr>
          <a:xfrm>
            <a:off x="6428510" y="4619624"/>
            <a:ext cx="4919194" cy="1568740"/>
          </a:xfrm>
        </p:spPr>
        <p:txBody>
          <a:bodyPr vert="horz" lIns="91440" tIns="45720" rIns="91440" bIns="45720" rtlCol="0">
            <a:normAutofit/>
          </a:bodyPr>
          <a:lstStyle/>
          <a:p>
            <a:pPr algn="r"/>
            <a:r>
              <a:rPr lang="zh-TW" altLang="en-US" kern="1200" dirty="0">
                <a:solidFill>
                  <a:schemeClr val="tx1"/>
                </a:solidFill>
                <a:latin typeface="微軟正黑體" panose="020B0604030504040204" pitchFamily="34" charset="-120"/>
                <a:ea typeface="微軟正黑體" panose="020B0604030504040204" pitchFamily="34" charset="-120"/>
              </a:rPr>
              <a:t>學生姓名</a:t>
            </a:r>
            <a:r>
              <a:rPr lang="en-US" altLang="zh-TW" kern="1200" dirty="0">
                <a:solidFill>
                  <a:schemeClr val="tx1"/>
                </a:solidFill>
                <a:latin typeface="微軟正黑體" panose="020B0604030504040204" pitchFamily="34" charset="-120"/>
                <a:ea typeface="微軟正黑體" panose="020B0604030504040204" pitchFamily="34" charset="-120"/>
              </a:rPr>
              <a:t>:</a:t>
            </a:r>
            <a:r>
              <a:rPr lang="zh-TW" altLang="en-US" kern="1200" dirty="0">
                <a:solidFill>
                  <a:schemeClr val="tx1"/>
                </a:solidFill>
                <a:latin typeface="微軟正黑體" panose="020B0604030504040204" pitchFamily="34" charset="-120"/>
                <a:ea typeface="微軟正黑體" panose="020B0604030504040204" pitchFamily="34" charset="-120"/>
              </a:rPr>
              <a:t>莊上緣</a:t>
            </a:r>
            <a:endParaRPr lang="en-US" altLang="zh-TW" kern="1200" dirty="0">
              <a:solidFill>
                <a:schemeClr val="tx1"/>
              </a:solidFill>
              <a:latin typeface="微軟正黑體" panose="020B0604030504040204" pitchFamily="34" charset="-120"/>
              <a:ea typeface="微軟正黑體" panose="020B0604030504040204" pitchFamily="34" charset="-120"/>
            </a:endParaRPr>
          </a:p>
          <a:p>
            <a:pPr algn="r"/>
            <a:r>
              <a:rPr lang="zh-TW" altLang="en-US" kern="1200" dirty="0">
                <a:solidFill>
                  <a:schemeClr val="tx1"/>
                </a:solidFill>
                <a:latin typeface="微軟正黑體" panose="020B0604030504040204" pitchFamily="34" charset="-120"/>
                <a:ea typeface="微軟正黑體" panose="020B0604030504040204" pitchFamily="34" charset="-120"/>
              </a:rPr>
              <a:t>學生系級</a:t>
            </a:r>
            <a:r>
              <a:rPr lang="en-US" altLang="zh-TW" kern="1200" dirty="0">
                <a:solidFill>
                  <a:schemeClr val="tx1"/>
                </a:solidFill>
                <a:latin typeface="微軟正黑體" panose="020B0604030504040204" pitchFamily="34" charset="-120"/>
                <a:ea typeface="微軟正黑體" panose="020B0604030504040204" pitchFamily="34" charset="-120"/>
              </a:rPr>
              <a:t>:</a:t>
            </a:r>
            <a:r>
              <a:rPr lang="zh-TW" altLang="en-US" kern="1200" dirty="0">
                <a:solidFill>
                  <a:schemeClr val="tx1"/>
                </a:solidFill>
                <a:latin typeface="微軟正黑體" panose="020B0604030504040204" pitchFamily="34" charset="-120"/>
                <a:ea typeface="微軟正黑體" panose="020B0604030504040204" pitchFamily="34" charset="-120"/>
              </a:rPr>
              <a:t>資訊系</a:t>
            </a:r>
            <a:r>
              <a:rPr lang="en-US" altLang="zh-TW" kern="1200" dirty="0">
                <a:solidFill>
                  <a:schemeClr val="tx1"/>
                </a:solidFill>
                <a:latin typeface="微軟正黑體" panose="020B0604030504040204" pitchFamily="34" charset="-120"/>
                <a:ea typeface="微軟正黑體" panose="020B0604030504040204" pitchFamily="34" charset="-120"/>
              </a:rPr>
              <a:t>112</a:t>
            </a:r>
          </a:p>
          <a:p>
            <a:pPr algn="r"/>
            <a:r>
              <a:rPr lang="zh-TW" altLang="en-US" kern="1200" dirty="0">
                <a:solidFill>
                  <a:schemeClr val="tx1"/>
                </a:solidFill>
                <a:latin typeface="微軟正黑體" panose="020B0604030504040204" pitchFamily="34" charset="-120"/>
                <a:ea typeface="微軟正黑體" panose="020B0604030504040204" pitchFamily="34" charset="-120"/>
              </a:rPr>
              <a:t>學生學號</a:t>
            </a:r>
            <a:r>
              <a:rPr lang="en-US" altLang="zh-TW" kern="1200" dirty="0">
                <a:solidFill>
                  <a:schemeClr val="tx1"/>
                </a:solidFill>
                <a:latin typeface="微軟正黑體" panose="020B0604030504040204" pitchFamily="34" charset="-120"/>
                <a:ea typeface="微軟正黑體" panose="020B0604030504040204" pitchFamily="34" charset="-120"/>
              </a:rPr>
              <a:t>:F74086250</a:t>
            </a:r>
          </a:p>
        </p:txBody>
      </p:sp>
      <p:sp>
        <p:nvSpPr>
          <p:cNvPr id="17"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69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第四題</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iScaling</a:t>
            </a:r>
            <a:r>
              <a:rPr lang="en-US" altLang="zh-TW" dirty="0">
                <a:latin typeface="微軟正黑體" panose="020B0604030504040204" pitchFamily="34" charset="-120"/>
                <a:ea typeface="微軟正黑體" panose="020B0604030504040204" pitchFamily="34" charset="-120"/>
              </a:rPr>
              <a:t>)</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825625"/>
            <a:ext cx="11270673" cy="4351338"/>
          </a:xfrm>
        </p:spPr>
        <p:txBody>
          <a:bodyPr>
            <a:normAutofit fontScale="85000" lnSpcReduction="20000"/>
          </a:bodyPr>
          <a:lstStyle/>
          <a:p>
            <a:pPr>
              <a:lnSpc>
                <a:spcPct val="120000"/>
              </a:lnSpc>
            </a:pPr>
            <a:r>
              <a:rPr lang="zh-TW" altLang="en-US" dirty="0">
                <a:latin typeface="微軟正黑體" panose="020B0604030504040204" pitchFamily="34" charset="-120"/>
                <a:ea typeface="微軟正黑體" panose="020B0604030504040204" pitchFamily="34" charset="-120"/>
              </a:rPr>
              <a:t>對所有乘客的</a:t>
            </a:r>
            <a:r>
              <a:rPr lang="en-US" altLang="zh-TW" dirty="0">
                <a:latin typeface="微軟正黑體" panose="020B0604030504040204" pitchFamily="34" charset="-120"/>
                <a:ea typeface="微軟正黑體" panose="020B0604030504040204" pitchFamily="34" charset="-120"/>
              </a:rPr>
              <a:t>age</a:t>
            </a:r>
            <a:r>
              <a:rPr lang="zh-TW" altLang="en-US" dirty="0">
                <a:latin typeface="微軟正黑體" panose="020B0604030504040204" pitchFamily="34" charset="-120"/>
                <a:ea typeface="微軟正黑體" panose="020B0604030504040204" pitchFamily="34" charset="-120"/>
              </a:rPr>
              <a:t>進行</a:t>
            </a:r>
            <a:r>
              <a:rPr lang="en-US" altLang="zh-TW" dirty="0">
                <a:latin typeface="微軟正黑體" panose="020B0604030504040204" pitchFamily="34" charset="-120"/>
                <a:ea typeface="微軟正黑體" panose="020B0604030504040204" pitchFamily="34" charset="-120"/>
              </a:rPr>
              <a:t>i-scaling</a:t>
            </a:r>
            <a:r>
              <a:rPr lang="zh-TW" altLang="en-US" dirty="0">
                <a:latin typeface="微軟正黑體" panose="020B0604030504040204" pitchFamily="34" charset="-120"/>
                <a:ea typeface="微軟正黑體" panose="020B0604030504040204" pitchFamily="34" charset="-120"/>
              </a:rPr>
              <a:t>之後，以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a:t>
            </a:r>
            <a:r>
              <a:rPr lang="en-US" altLang="zh-TW" dirty="0">
                <a:latin typeface="微軟正黑體" panose="020B0604030504040204" pitchFamily="34" charset="-120"/>
                <a:ea typeface="微軟正黑體" panose="020B0604030504040204" pitchFamily="34" charset="-120"/>
              </a:rPr>
              <a:t>:</a:t>
            </a:r>
          </a:p>
          <a:p>
            <a:pPr marL="0" indent="0">
              <a:buNone/>
            </a:pPr>
            <a:r>
              <a:rPr lang="en-US" altLang="zh-TW" sz="1800" dirty="0"/>
              <a:t>Logistic Regression with </a:t>
            </a:r>
            <a:r>
              <a:rPr lang="en-US" altLang="zh-TW" sz="1800" dirty="0" err="1"/>
              <a:t>iScaling</a:t>
            </a:r>
            <a:r>
              <a:rPr lang="en-US" altLang="zh-TW" sz="1800" dirty="0"/>
              <a:t>:</a:t>
            </a:r>
          </a:p>
          <a:p>
            <a:pPr marL="0" indent="0">
              <a:buNone/>
            </a:pPr>
            <a:r>
              <a:rPr lang="en-US" altLang="zh-TW" sz="1800" dirty="0"/>
              <a:t>Averages for all examples 1000 trials with k=0.5</a:t>
            </a:r>
          </a:p>
          <a:p>
            <a:pPr marL="0" indent="0">
              <a:buNone/>
            </a:pPr>
            <a:r>
              <a:rPr lang="en-US" altLang="zh-TW" sz="1800" dirty="0"/>
              <a:t>Mean weight of C1 = 1.071, 95% confidence interval = 0.11</a:t>
            </a:r>
          </a:p>
          <a:p>
            <a:pPr marL="0" indent="0">
              <a:buNone/>
            </a:pPr>
            <a:r>
              <a:rPr lang="en-US" altLang="zh-TW" sz="1800" dirty="0"/>
              <a:t>Mean weight of C2 = -0.068, 95% confidence interval = 0.098</a:t>
            </a:r>
          </a:p>
          <a:p>
            <a:pPr marL="0" indent="0">
              <a:buNone/>
            </a:pPr>
            <a:r>
              <a:rPr lang="en-US" altLang="zh-TW" sz="1800" dirty="0"/>
              <a:t>Mean weight of C3 = -1.002, 95% confidence interval = 0.114</a:t>
            </a:r>
          </a:p>
          <a:p>
            <a:pPr marL="0" indent="0">
              <a:buNone/>
            </a:pPr>
            <a:r>
              <a:rPr lang="en-US" altLang="zh-TW" sz="1800" dirty="0"/>
              <a:t>Mean weight of age = -2.048, 95% confidence interval = 0.368</a:t>
            </a:r>
          </a:p>
          <a:p>
            <a:pPr marL="0" indent="0">
              <a:buNone/>
            </a:pPr>
            <a:r>
              <a:rPr lang="en-US" altLang="zh-TW" sz="1800" dirty="0"/>
              <a:t>Mean weight of male gender = -2.404, 95% confidence interval = 0.156</a:t>
            </a:r>
          </a:p>
          <a:p>
            <a:pPr marL="0" indent="0">
              <a:buNone/>
            </a:pPr>
            <a:r>
              <a:rPr lang="en-US" altLang="zh-TW" sz="1800" dirty="0"/>
              <a:t>Mean accuracy = 0.782, 95% confidence interval = 0.054</a:t>
            </a:r>
          </a:p>
          <a:p>
            <a:pPr marL="0" indent="0">
              <a:buNone/>
            </a:pPr>
            <a:r>
              <a:rPr lang="en-US" altLang="zh-TW" sz="1800" dirty="0"/>
              <a:t>Mean sensitivity = 0.699, 95% confidence interval = 0.098</a:t>
            </a:r>
          </a:p>
          <a:p>
            <a:pPr marL="0" indent="0">
              <a:buNone/>
            </a:pPr>
            <a:r>
              <a:rPr lang="en-US" altLang="zh-TW" sz="1800" dirty="0"/>
              <a:t>Mean specificity = 0.839, 95% confidence interval = 0.066</a:t>
            </a:r>
          </a:p>
          <a:p>
            <a:pPr marL="0" indent="0">
              <a:buNone/>
            </a:pPr>
            <a:r>
              <a:rPr lang="en-US" altLang="zh-TW" sz="1800" dirty="0"/>
              <a:t>Mean pos. pred. val. = 0.75, 95% confidence interval = 0.098</a:t>
            </a:r>
          </a:p>
          <a:p>
            <a:pPr marL="0" indent="0">
              <a:buNone/>
            </a:pPr>
            <a:r>
              <a:rPr lang="en-US" altLang="zh-TW" sz="1800" dirty="0"/>
              <a:t>Mean AUROC = 0.836, 95% confidence interval = 0.054</a:t>
            </a:r>
            <a:endParaRPr lang="zh-TW" altLang="en-US" sz="1800" dirty="0"/>
          </a:p>
        </p:txBody>
      </p:sp>
    </p:spTree>
    <p:extLst>
      <p:ext uri="{BB962C8B-B14F-4D97-AF65-F5344CB8AC3E}">
        <p14:creationId xmlns:p14="http://schemas.microsoft.com/office/powerpoint/2010/main" val="173253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5D38661-8F1E-433B-97A0-935A6F719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333" y="-10432"/>
            <a:ext cx="4424365" cy="3318274"/>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圖片 8" descr="一張含有 文字 的圖片&#10;&#10;自動產生的描述">
            <a:extLst>
              <a:ext uri="{FF2B5EF4-FFF2-40B4-BE49-F238E27FC236}">
                <a16:creationId xmlns:a16="http://schemas.microsoft.com/office/drawing/2014/main" id="{51775513-33AB-4050-8BB4-9F6A3EDFC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173" y="3550155"/>
            <a:ext cx="4948252" cy="3228735"/>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0C30E0AD-FB7D-4CB4-B49E-FCFE857F6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565" y="110723"/>
            <a:ext cx="4424366" cy="3318275"/>
          </a:xfrm>
          <a:prstGeom prst="rect">
            <a:avLst/>
          </a:prstGeom>
        </p:spPr>
      </p:pic>
      <p:pic>
        <p:nvPicPr>
          <p:cNvPr id="7" name="圖片 6">
            <a:extLst>
              <a:ext uri="{FF2B5EF4-FFF2-40B4-BE49-F238E27FC236}">
                <a16:creationId xmlns:a16="http://schemas.microsoft.com/office/drawing/2014/main" id="{988FBB00-3AD6-4306-BE8C-24F3E0B74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566" y="3518912"/>
            <a:ext cx="4424365" cy="3318274"/>
          </a:xfrm>
          <a:prstGeom prst="rect">
            <a:avLst/>
          </a:prstGeom>
        </p:spPr>
      </p:pic>
    </p:spTree>
    <p:extLst>
      <p:ext uri="{BB962C8B-B14F-4D97-AF65-F5344CB8AC3E}">
        <p14:creationId xmlns:p14="http://schemas.microsoft.com/office/powerpoint/2010/main" val="283811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第五題</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男性，無</a:t>
            </a:r>
            <a:r>
              <a:rPr lang="en-US" altLang="zh-TW" dirty="0">
                <a:latin typeface="微軟正黑體" panose="020B0604030504040204" pitchFamily="34" charset="-120"/>
                <a:ea typeface="微軟正黑體" panose="020B0604030504040204" pitchFamily="34" charset="-120"/>
              </a:rPr>
              <a:t>scaling)</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376218"/>
            <a:ext cx="11270673" cy="5320145"/>
          </a:xfrm>
        </p:spPr>
        <p:txBody>
          <a:bodyPr>
            <a:normAutofit fontScale="62500" lnSpcReduction="20000"/>
          </a:bodyPr>
          <a:lstStyle/>
          <a:p>
            <a:pPr>
              <a:lnSpc>
                <a:spcPct val="120000"/>
              </a:lnSpc>
            </a:pPr>
            <a:r>
              <a:rPr lang="zh-TW" altLang="en-US" dirty="0">
                <a:latin typeface="微軟正黑體" panose="020B0604030504040204" pitchFamily="34" charset="-120"/>
                <a:ea typeface="微軟正黑體" panose="020B0604030504040204" pitchFamily="34" charset="-120"/>
              </a:rPr>
              <a:t>將所有乘客分開成男性與女性個別處理，以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進行處理，畫圖並得出各種統計量如下，需特別注意的是</a:t>
            </a:r>
            <a:r>
              <a:rPr lang="en-US" altLang="zh-TW" dirty="0" err="1">
                <a:latin typeface="微軟正黑體" panose="020B0604030504040204" pitchFamily="34" charset="-120"/>
                <a:ea typeface="微軟正黑體" panose="020B0604030504040204" pitchFamily="34" charset="-120"/>
              </a:rPr>
              <a:t>pos.pred.val</a:t>
            </a:r>
            <a:r>
              <a:rPr lang="zh-TW" altLang="en-US" dirty="0">
                <a:latin typeface="微軟正黑體" panose="020B0604030504040204" pitchFamily="34" charset="-120"/>
                <a:ea typeface="微軟正黑體" panose="020B0604030504040204" pitchFamily="34" charset="-120"/>
              </a:rPr>
              <a:t>那行，因為男性乘客原本就只有少數人生還，因此</a:t>
            </a:r>
            <a:r>
              <a:rPr lang="en-US" altLang="zh-TW" dirty="0">
                <a:latin typeface="微軟正黑體" panose="020B0604030504040204" pitchFamily="34" charset="-120"/>
                <a:ea typeface="微軟正黑體" panose="020B0604030504040204" pitchFamily="34" charset="-120"/>
              </a:rPr>
              <a:t>model</a:t>
            </a:r>
            <a:r>
              <a:rPr lang="zh-TW" altLang="en-US" dirty="0">
                <a:latin typeface="微軟正黑體" panose="020B0604030504040204" pitchFamily="34" charset="-120"/>
                <a:ea typeface="微軟正黑體" panose="020B0604030504040204" pitchFamily="34" charset="-120"/>
              </a:rPr>
              <a:t>在進行預測的時候，很可能會在某幾次</a:t>
            </a:r>
            <a:r>
              <a:rPr lang="en-US" altLang="zh-TW" dirty="0">
                <a:latin typeface="微軟正黑體" panose="020B0604030504040204" pitchFamily="34" charset="-120"/>
                <a:ea typeface="微軟正黑體" panose="020B0604030504040204" pitchFamily="34" charset="-120"/>
              </a:rPr>
              <a:t>trial</a:t>
            </a:r>
            <a:r>
              <a:rPr lang="zh-TW" altLang="en-US" dirty="0">
                <a:latin typeface="微軟正黑體" panose="020B0604030504040204" pitchFamily="34" charset="-120"/>
                <a:ea typeface="微軟正黑體" panose="020B0604030504040204" pitchFamily="34" charset="-120"/>
              </a:rPr>
              <a:t>出現預測該</a:t>
            </a:r>
            <a:r>
              <a:rPr lang="en-US" altLang="zh-TW" dirty="0" err="1">
                <a:latin typeface="微軟正黑體" panose="020B0604030504040204" pitchFamily="34" charset="-120"/>
                <a:ea typeface="微軟正黑體" panose="020B0604030504040204" pitchFamily="34" charset="-120"/>
              </a:rPr>
              <a:t>testSet</a:t>
            </a:r>
            <a:r>
              <a:rPr lang="zh-TW" altLang="en-US" dirty="0">
                <a:latin typeface="微軟正黑體" panose="020B0604030504040204" pitchFamily="34" charset="-120"/>
                <a:ea typeface="微軟正黑體" panose="020B0604030504040204" pitchFamily="34" charset="-120"/>
              </a:rPr>
              <a:t>皆死亡的狀況，此時</a:t>
            </a:r>
            <a:r>
              <a:rPr lang="en-US" altLang="zh-TW" dirty="0" err="1">
                <a:latin typeface="微軟正黑體" panose="020B0604030504040204" pitchFamily="34" charset="-120"/>
                <a:ea typeface="微軟正黑體" panose="020B0604030504040204" pitchFamily="34" charset="-120"/>
              </a:rPr>
              <a:t>truePos</a:t>
            </a:r>
            <a:r>
              <a:rPr lang="zh-TW" altLang="en-US" dirty="0">
                <a:latin typeface="微軟正黑體" panose="020B0604030504040204" pitchFamily="34" charset="-120"/>
                <a:ea typeface="微軟正黑體" panose="020B0604030504040204" pitchFamily="34" charset="-120"/>
              </a:rPr>
              <a:t>與</a:t>
            </a:r>
            <a:r>
              <a:rPr lang="en-US" altLang="zh-TW" dirty="0" err="1">
                <a:latin typeface="微軟正黑體" panose="020B0604030504040204" pitchFamily="34" charset="-120"/>
                <a:ea typeface="微軟正黑體" panose="020B0604030504040204" pitchFamily="34" charset="-120"/>
              </a:rPr>
              <a:t>falsePos</a:t>
            </a:r>
            <a:r>
              <a:rPr lang="zh-TW" altLang="en-US" dirty="0">
                <a:latin typeface="微軟正黑體" panose="020B0604030504040204" pitchFamily="34" charset="-120"/>
                <a:ea typeface="微軟正黑體" panose="020B0604030504040204" pitchFamily="34" charset="-120"/>
              </a:rPr>
              <a:t>皆為</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，因此會造成計算統計量時</a:t>
            </a:r>
            <a:r>
              <a:rPr lang="en-US" altLang="zh-TW" dirty="0">
                <a:latin typeface="微軟正黑體" panose="020B0604030504040204" pitchFamily="34" charset="-120"/>
                <a:ea typeface="微軟正黑體" panose="020B0604030504040204" pitchFamily="34" charset="-120"/>
              </a:rPr>
              <a:t>return</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nan:</a:t>
            </a:r>
          </a:p>
          <a:p>
            <a:pPr marL="0" indent="0">
              <a:buNone/>
            </a:pPr>
            <a:endParaRPr lang="en-US" altLang="zh-TW" sz="1800" dirty="0"/>
          </a:p>
          <a:p>
            <a:pPr marL="0" indent="0">
              <a:buNone/>
            </a:pPr>
            <a:r>
              <a:rPr lang="en-US" altLang="zh-TW" sz="2600" dirty="0"/>
              <a:t>Logistic Regression with Male and Female Separated:</a:t>
            </a:r>
          </a:p>
          <a:p>
            <a:pPr marL="0" indent="0">
              <a:buNone/>
            </a:pPr>
            <a:r>
              <a:rPr lang="en-US" altLang="zh-TW" sz="2600" dirty="0"/>
              <a:t>Averages for Male Examples 1000 trials with k=0.5</a:t>
            </a:r>
          </a:p>
          <a:p>
            <a:pPr marL="0" indent="0">
              <a:buNone/>
            </a:pPr>
            <a:r>
              <a:rPr lang="en-US" altLang="zh-TW" sz="2600" dirty="0"/>
              <a:t>Mean weight of C1 = 1.098, 95% confidence interval = 0.16</a:t>
            </a:r>
          </a:p>
          <a:p>
            <a:pPr marL="0" indent="0">
              <a:buNone/>
            </a:pPr>
            <a:r>
              <a:rPr lang="en-US" altLang="zh-TW" sz="2600" dirty="0"/>
              <a:t>Mean weight of C2 = -0.53, 95% confidence interval = 0.153</a:t>
            </a:r>
          </a:p>
          <a:p>
            <a:pPr marL="0" indent="0">
              <a:buNone/>
            </a:pPr>
            <a:r>
              <a:rPr lang="en-US" altLang="zh-TW" sz="2600" dirty="0"/>
              <a:t>Mean weight of C3 = -0.557, 95% confidence interval = 0.14</a:t>
            </a:r>
          </a:p>
          <a:p>
            <a:pPr marL="0" indent="0">
              <a:buNone/>
            </a:pPr>
            <a:r>
              <a:rPr lang="en-US" altLang="zh-TW" sz="2600" dirty="0"/>
              <a:t>Mean weight of age = -0.047, 95% confidence interval = 0.009</a:t>
            </a:r>
          </a:p>
          <a:p>
            <a:pPr marL="0" indent="0">
              <a:buNone/>
            </a:pPr>
            <a:r>
              <a:rPr lang="en-US" altLang="zh-TW" sz="2600" dirty="0"/>
              <a:t>Mean weight of male gender = 0.011, 95% confidence interval = 0.057</a:t>
            </a:r>
          </a:p>
          <a:p>
            <a:pPr marL="0" indent="0">
              <a:buNone/>
            </a:pPr>
            <a:r>
              <a:rPr lang="en-US" altLang="zh-TW" sz="2600" dirty="0"/>
              <a:t>Mean accuracy = 0.794, 95% confidence interval = 0.062</a:t>
            </a:r>
          </a:p>
          <a:p>
            <a:pPr marL="0" indent="0">
              <a:buNone/>
            </a:pPr>
            <a:r>
              <a:rPr lang="en-US" altLang="zh-TW" sz="2600" dirty="0"/>
              <a:t>Mean sensitivity = 0.082, 95% confidence interval = 0.097</a:t>
            </a:r>
          </a:p>
          <a:p>
            <a:pPr marL="0" indent="0">
              <a:buNone/>
            </a:pPr>
            <a:r>
              <a:rPr lang="en-US" altLang="zh-TW" sz="2600" dirty="0"/>
              <a:t>Mean specificity = 0.979, 95% confidence interval = 0.032</a:t>
            </a:r>
          </a:p>
          <a:p>
            <a:pPr marL="0" indent="0">
              <a:buNone/>
            </a:pPr>
            <a:r>
              <a:rPr lang="en-US" altLang="zh-TW" sz="2600" dirty="0"/>
              <a:t>Mean pos. pred. val. = nan, 95% confidence interval = nan</a:t>
            </a:r>
          </a:p>
          <a:p>
            <a:pPr marL="0" indent="0">
              <a:buNone/>
            </a:pPr>
            <a:r>
              <a:rPr lang="en-US" altLang="zh-TW" sz="2600" dirty="0"/>
              <a:t>Mean AUROC = 0.688, 95% confidence interval = 0.105</a:t>
            </a:r>
            <a:endParaRPr lang="zh-TW" altLang="en-US" sz="2600" dirty="0"/>
          </a:p>
        </p:txBody>
      </p:sp>
    </p:spTree>
    <p:extLst>
      <p:ext uri="{BB962C8B-B14F-4D97-AF65-F5344CB8AC3E}">
        <p14:creationId xmlns:p14="http://schemas.microsoft.com/office/powerpoint/2010/main" val="425569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880AF82-3358-4350-9525-DA444983E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795" y="3940"/>
            <a:ext cx="4490579" cy="3367934"/>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圖片 8">
            <a:extLst>
              <a:ext uri="{FF2B5EF4-FFF2-40B4-BE49-F238E27FC236}">
                <a16:creationId xmlns:a16="http://schemas.microsoft.com/office/drawing/2014/main" id="{ABB20685-6285-4D6B-9BD6-5EC035DFA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795" y="3605742"/>
            <a:ext cx="4670040" cy="3093902"/>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3450364F-6CC6-4C62-A1A9-C65F8FF1A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375" y="120000"/>
            <a:ext cx="4335830" cy="3251873"/>
          </a:xfrm>
          <a:prstGeom prst="rect">
            <a:avLst/>
          </a:prstGeom>
        </p:spPr>
      </p:pic>
      <p:pic>
        <p:nvPicPr>
          <p:cNvPr id="7" name="圖片 6">
            <a:extLst>
              <a:ext uri="{FF2B5EF4-FFF2-40B4-BE49-F238E27FC236}">
                <a16:creationId xmlns:a16="http://schemas.microsoft.com/office/drawing/2014/main" id="{F1D68EBC-5BC2-4908-A196-33CB747470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6102" y="3486124"/>
            <a:ext cx="4335830" cy="3251873"/>
          </a:xfrm>
          <a:prstGeom prst="rect">
            <a:avLst/>
          </a:prstGeom>
        </p:spPr>
      </p:pic>
    </p:spTree>
    <p:extLst>
      <p:ext uri="{BB962C8B-B14F-4D97-AF65-F5344CB8AC3E}">
        <p14:creationId xmlns:p14="http://schemas.microsoft.com/office/powerpoint/2010/main" val="16912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第五題</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女性，無</a:t>
            </a:r>
            <a:r>
              <a:rPr lang="en-US" altLang="zh-TW" dirty="0">
                <a:latin typeface="微軟正黑體" panose="020B0604030504040204" pitchFamily="34" charset="-120"/>
                <a:ea typeface="微軟正黑體" panose="020B0604030504040204" pitchFamily="34" charset="-120"/>
              </a:rPr>
              <a:t>scaling)</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376218"/>
            <a:ext cx="11270673" cy="5320145"/>
          </a:xfrm>
        </p:spPr>
        <p:txBody>
          <a:bodyPr>
            <a:normAutofit fontScale="92500" lnSpcReduction="10000"/>
          </a:bodyPr>
          <a:lstStyle/>
          <a:p>
            <a:pPr>
              <a:lnSpc>
                <a:spcPct val="120000"/>
              </a:lnSpc>
            </a:pPr>
            <a:r>
              <a:rPr lang="zh-TW" altLang="en-US" dirty="0">
                <a:latin typeface="微軟正黑體" panose="020B0604030504040204" pitchFamily="34" charset="-120"/>
                <a:ea typeface="微軟正黑體" panose="020B0604030504040204" pitchFamily="34" charset="-120"/>
              </a:rPr>
              <a:t>將所有乘客分開成男性與女性個別處理，以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進行處理，畫圖並得出各種統計量如下，需特別注意的是</a:t>
            </a:r>
            <a:r>
              <a:rPr lang="en-US" altLang="zh-TW" dirty="0">
                <a:latin typeface="微軟正黑體" panose="020B0604030504040204" pitchFamily="34" charset="-120"/>
                <a:ea typeface="微軟正黑體" panose="020B0604030504040204" pitchFamily="34" charset="-120"/>
              </a:rPr>
              <a:t>male gender</a:t>
            </a:r>
            <a:r>
              <a:rPr lang="zh-TW" altLang="en-US" dirty="0">
                <a:latin typeface="微軟正黑體" panose="020B0604030504040204" pitchFamily="34" charset="-120"/>
                <a:ea typeface="微軟正黑體" panose="020B0604030504040204" pitchFamily="34" charset="-120"/>
              </a:rPr>
              <a:t>那行，由於這次處理的乘客全為女性，因此性別為男性所佔的權重本來就會是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了。</a:t>
            </a:r>
            <a:endParaRPr lang="en-US" altLang="zh-TW" sz="1800" dirty="0"/>
          </a:p>
          <a:p>
            <a:pPr marL="0" indent="0">
              <a:buNone/>
            </a:pPr>
            <a:r>
              <a:rPr lang="en-US" altLang="zh-TW" sz="1700" dirty="0"/>
              <a:t>Logistic Regression with Male and Female Separated:</a:t>
            </a:r>
          </a:p>
          <a:p>
            <a:pPr marL="0" indent="0">
              <a:buNone/>
            </a:pPr>
            <a:r>
              <a:rPr lang="en-US" altLang="zh-TW" sz="1700" dirty="0"/>
              <a:t>Averages for Female Examples 1000 trials with k=0.5</a:t>
            </a:r>
          </a:p>
          <a:p>
            <a:pPr marL="0" indent="0">
              <a:buNone/>
            </a:pPr>
            <a:r>
              <a:rPr lang="en-US" altLang="zh-TW" sz="1700" dirty="0"/>
              <a:t>Mean weight of C1 = 1.414, 95% confidence interval = 0.246</a:t>
            </a:r>
          </a:p>
          <a:p>
            <a:pPr marL="0" indent="0">
              <a:buNone/>
            </a:pPr>
            <a:r>
              <a:rPr lang="en-US" altLang="zh-TW" sz="1700" dirty="0"/>
              <a:t>Mean weight of C2 = 0.405, 95% confidence interval = 0.212</a:t>
            </a:r>
          </a:p>
          <a:p>
            <a:pPr marL="0" indent="0">
              <a:buNone/>
            </a:pPr>
            <a:r>
              <a:rPr lang="en-US" altLang="zh-TW" sz="1700" dirty="0"/>
              <a:t>Mean weight of C3 = -1.819, 95% confidence interval = 0.193</a:t>
            </a:r>
          </a:p>
          <a:p>
            <a:pPr marL="0" indent="0">
              <a:buNone/>
            </a:pPr>
            <a:r>
              <a:rPr lang="en-US" altLang="zh-TW" sz="1700" dirty="0"/>
              <a:t>Mean weight of age = -0.015, 95% confidence interval = 0.011</a:t>
            </a:r>
          </a:p>
          <a:p>
            <a:pPr marL="0" indent="0">
              <a:buNone/>
            </a:pPr>
            <a:r>
              <a:rPr lang="en-US" altLang="zh-TW" sz="1700" dirty="0"/>
              <a:t>Mean weight of male gender = 0.0, 95% confidence interval = 0.0</a:t>
            </a:r>
          </a:p>
          <a:p>
            <a:pPr marL="0" indent="0">
              <a:buNone/>
            </a:pPr>
            <a:r>
              <a:rPr lang="en-US" altLang="zh-TW" sz="1700" dirty="0"/>
              <a:t>Mean accuracy = 0.764, 95% confidence interval = 0.085</a:t>
            </a:r>
          </a:p>
          <a:p>
            <a:pPr marL="0" indent="0">
              <a:buNone/>
            </a:pPr>
            <a:r>
              <a:rPr lang="en-US" altLang="zh-TW" sz="1700" dirty="0"/>
              <a:t>Mean sensitivity = 0.849, 95% confidence interval = 0.152</a:t>
            </a:r>
          </a:p>
          <a:p>
            <a:pPr marL="0" indent="0">
              <a:buNone/>
            </a:pPr>
            <a:r>
              <a:rPr lang="en-US" altLang="zh-TW" sz="1700" dirty="0"/>
              <a:t>Mean specificity = 0.526, 95% confidence interval = 0.342</a:t>
            </a:r>
          </a:p>
          <a:p>
            <a:pPr marL="0" indent="0">
              <a:buNone/>
            </a:pPr>
            <a:r>
              <a:rPr lang="en-US" altLang="zh-TW" sz="1700" dirty="0"/>
              <a:t>Mean pos. pred. val. = 0.847, 95% confidence interval = 0.121</a:t>
            </a:r>
          </a:p>
          <a:p>
            <a:pPr marL="0" indent="0">
              <a:buNone/>
            </a:pPr>
            <a:r>
              <a:rPr lang="en-US" altLang="zh-TW" sz="1700" dirty="0"/>
              <a:t>Mean AUROC = 0.827, 95% confidence interval = 0.095</a:t>
            </a:r>
            <a:endParaRPr lang="zh-TW" altLang="en-US" sz="1700" dirty="0"/>
          </a:p>
        </p:txBody>
      </p:sp>
    </p:spTree>
    <p:extLst>
      <p:ext uri="{BB962C8B-B14F-4D97-AF65-F5344CB8AC3E}">
        <p14:creationId xmlns:p14="http://schemas.microsoft.com/office/powerpoint/2010/main" val="108661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308D8F1-0098-4096-B0E6-BDFBEE5B5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529" y="-141043"/>
            <a:ext cx="4660514" cy="3495386"/>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圖片 8">
            <a:extLst>
              <a:ext uri="{FF2B5EF4-FFF2-40B4-BE49-F238E27FC236}">
                <a16:creationId xmlns:a16="http://schemas.microsoft.com/office/drawing/2014/main" id="{5305B8D7-1545-4B82-95CC-4AEC6E186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670" y="3503654"/>
            <a:ext cx="4584879" cy="3243802"/>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44CABBF5-2976-45C2-8C48-BEC56DED63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4450" y="-87501"/>
            <a:ext cx="4527123" cy="3395343"/>
          </a:xfrm>
          <a:prstGeom prst="rect">
            <a:avLst/>
          </a:prstGeom>
        </p:spPr>
      </p:pic>
      <p:pic>
        <p:nvPicPr>
          <p:cNvPr id="7" name="圖片 6">
            <a:extLst>
              <a:ext uri="{FF2B5EF4-FFF2-40B4-BE49-F238E27FC236}">
                <a16:creationId xmlns:a16="http://schemas.microsoft.com/office/drawing/2014/main" id="{BDD71600-14E9-4C05-A9CD-6C30112467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4451" y="3550155"/>
            <a:ext cx="4478936" cy="3359202"/>
          </a:xfrm>
          <a:prstGeom prst="rect">
            <a:avLst/>
          </a:prstGeom>
        </p:spPr>
      </p:pic>
    </p:spTree>
    <p:extLst>
      <p:ext uri="{BB962C8B-B14F-4D97-AF65-F5344CB8AC3E}">
        <p14:creationId xmlns:p14="http://schemas.microsoft.com/office/powerpoint/2010/main" val="3882402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第五題</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男性，</a:t>
            </a:r>
            <a:r>
              <a:rPr lang="en-US" altLang="zh-TW" dirty="0">
                <a:latin typeface="微軟正黑體" panose="020B0604030504040204" pitchFamily="34" charset="-120"/>
                <a:ea typeface="微軟正黑體" panose="020B0604030504040204" pitchFamily="34" charset="-120"/>
              </a:rPr>
              <a:t>z-scaling)</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376218"/>
            <a:ext cx="11270673" cy="5320145"/>
          </a:xfrm>
        </p:spPr>
        <p:txBody>
          <a:bodyPr>
            <a:normAutofit/>
          </a:bodyPr>
          <a:lstStyle/>
          <a:p>
            <a:pPr>
              <a:lnSpc>
                <a:spcPct val="120000"/>
              </a:lnSpc>
            </a:pPr>
            <a:r>
              <a:rPr lang="zh-TW" altLang="en-US" dirty="0">
                <a:latin typeface="微軟正黑體" panose="020B0604030504040204" pitchFamily="34" charset="-120"/>
                <a:ea typeface="微軟正黑體" panose="020B0604030504040204" pitchFamily="34" charset="-120"/>
              </a:rPr>
              <a:t>將所有乘客分開成男性與女性個別處理，先對</a:t>
            </a:r>
            <a:r>
              <a:rPr lang="en-US" altLang="zh-TW" dirty="0">
                <a:latin typeface="微軟正黑體" panose="020B0604030504040204" pitchFamily="34" charset="-120"/>
                <a:ea typeface="微軟正黑體" panose="020B0604030504040204" pitchFamily="34" charset="-120"/>
              </a:rPr>
              <a:t>age</a:t>
            </a:r>
            <a:r>
              <a:rPr lang="zh-TW" altLang="en-US" dirty="0">
                <a:latin typeface="微軟正黑體" panose="020B0604030504040204" pitchFamily="34" charset="-120"/>
                <a:ea typeface="微軟正黑體" panose="020B0604030504040204" pitchFamily="34" charset="-120"/>
              </a:rPr>
              <a:t>進行</a:t>
            </a:r>
            <a:r>
              <a:rPr lang="en-US" altLang="zh-TW" dirty="0">
                <a:latin typeface="微軟正黑體" panose="020B0604030504040204" pitchFamily="34" charset="-120"/>
                <a:ea typeface="微軟正黑體" panose="020B0604030504040204" pitchFamily="34" charset="-120"/>
              </a:rPr>
              <a:t>z-scaling</a:t>
            </a:r>
            <a:r>
              <a:rPr lang="zh-TW" altLang="en-US" dirty="0">
                <a:latin typeface="微軟正黑體" panose="020B0604030504040204" pitchFamily="34" charset="-120"/>
                <a:ea typeface="微軟正黑體" panose="020B0604030504040204" pitchFamily="34" charset="-120"/>
              </a:rPr>
              <a:t>，再以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a:t>
            </a:r>
            <a:r>
              <a:rPr lang="en-US" altLang="zh-TW" dirty="0">
                <a:latin typeface="微軟正黑體" panose="020B0604030504040204" pitchFamily="34" charset="-120"/>
                <a:ea typeface="微軟正黑體" panose="020B0604030504040204" pitchFamily="34" charset="-120"/>
              </a:rPr>
              <a:t>:</a:t>
            </a:r>
          </a:p>
          <a:p>
            <a:pPr marL="0" indent="0">
              <a:buNone/>
            </a:pPr>
            <a:r>
              <a:rPr lang="en-US" altLang="zh-TW" sz="1600" dirty="0"/>
              <a:t>Logistic Regression with Male and Female Separated with </a:t>
            </a:r>
            <a:r>
              <a:rPr lang="en-US" altLang="zh-TW" sz="1600" dirty="0" err="1"/>
              <a:t>zScaling</a:t>
            </a:r>
            <a:r>
              <a:rPr lang="en-US" altLang="zh-TW" sz="1600" dirty="0"/>
              <a:t>:</a:t>
            </a:r>
          </a:p>
          <a:p>
            <a:pPr marL="0" indent="0">
              <a:buNone/>
            </a:pPr>
            <a:r>
              <a:rPr lang="en-US" altLang="zh-TW" sz="1600" dirty="0"/>
              <a:t>Averages for Male Examples 1000 trials with k=0.5</a:t>
            </a:r>
          </a:p>
          <a:p>
            <a:pPr marL="0" indent="0">
              <a:buNone/>
            </a:pPr>
            <a:r>
              <a:rPr lang="en-US" altLang="zh-TW" sz="1600" dirty="0"/>
              <a:t>Mean weight of C1 = 1.107, 95% confidence interval = 0.155</a:t>
            </a:r>
          </a:p>
          <a:p>
            <a:pPr marL="0" indent="0">
              <a:buNone/>
            </a:pPr>
            <a:r>
              <a:rPr lang="en-US" altLang="zh-TW" sz="1600" dirty="0"/>
              <a:t>Mean weight of C2 = -0.537, 95% confidence interval = 0.149</a:t>
            </a:r>
          </a:p>
          <a:p>
            <a:pPr marL="0" indent="0">
              <a:buNone/>
            </a:pPr>
            <a:r>
              <a:rPr lang="en-US" altLang="zh-TW" sz="1600" dirty="0"/>
              <a:t>Mean weight of C3 = -0.558, 95% confidence interval = 0.139</a:t>
            </a:r>
          </a:p>
          <a:p>
            <a:pPr marL="0" indent="0">
              <a:buNone/>
            </a:pPr>
            <a:r>
              <a:rPr lang="en-US" altLang="zh-TW" sz="1600" dirty="0"/>
              <a:t>Mean weight of age = -0.047, 95% confidence interval = 0.009</a:t>
            </a:r>
          </a:p>
          <a:p>
            <a:pPr marL="0" indent="0">
              <a:buNone/>
            </a:pPr>
            <a:r>
              <a:rPr lang="en-US" altLang="zh-TW" sz="1600" dirty="0"/>
              <a:t>Mean weight of male gender = 0.012, 95% confidence interval = 0.056</a:t>
            </a:r>
          </a:p>
          <a:p>
            <a:pPr marL="0" indent="0">
              <a:buNone/>
            </a:pPr>
            <a:r>
              <a:rPr lang="en-US" altLang="zh-TW" sz="1600" dirty="0"/>
              <a:t>Mean accuracy = 0.726, 95% confidence interval = 0.074</a:t>
            </a:r>
          </a:p>
          <a:p>
            <a:pPr marL="0" indent="0">
              <a:buNone/>
            </a:pPr>
            <a:r>
              <a:rPr lang="en-US" altLang="zh-TW" sz="1600" dirty="0"/>
              <a:t>Mean sensitivity = 0.391, 95% confidence interval = 0.171</a:t>
            </a:r>
          </a:p>
          <a:p>
            <a:pPr marL="0" indent="0">
              <a:buNone/>
            </a:pPr>
            <a:r>
              <a:rPr lang="en-US" altLang="zh-TW" sz="1600" dirty="0"/>
              <a:t>Mean specificity = 0.811, 95% confidence interval = 0.081</a:t>
            </a:r>
          </a:p>
          <a:p>
            <a:pPr marL="0" indent="0">
              <a:buNone/>
            </a:pPr>
            <a:r>
              <a:rPr lang="en-US" altLang="zh-TW" sz="1600" dirty="0"/>
              <a:t>Mean pos. pred. val. = 0.348, 95% confidence interval = 0.158</a:t>
            </a:r>
          </a:p>
          <a:p>
            <a:pPr marL="0" indent="0">
              <a:buNone/>
            </a:pPr>
            <a:r>
              <a:rPr lang="en-US" altLang="zh-TW" sz="1600" dirty="0"/>
              <a:t>Mean AUROC = 0.639, 95% confidence interval = 0.117</a:t>
            </a:r>
            <a:endParaRPr lang="zh-TW" altLang="en-US" sz="1600" dirty="0"/>
          </a:p>
        </p:txBody>
      </p:sp>
    </p:spTree>
    <p:extLst>
      <p:ext uri="{BB962C8B-B14F-4D97-AF65-F5344CB8AC3E}">
        <p14:creationId xmlns:p14="http://schemas.microsoft.com/office/powerpoint/2010/main" val="344134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7D1805C4-9FB3-4751-B12A-10CBDD9FF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762" y="25583"/>
            <a:ext cx="4537887" cy="3403415"/>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圖片 8" descr="一張含有 文字 的圖片&#10;&#10;自動產生的描述">
            <a:extLst>
              <a:ext uri="{FF2B5EF4-FFF2-40B4-BE49-F238E27FC236}">
                <a16:creationId xmlns:a16="http://schemas.microsoft.com/office/drawing/2014/main" id="{0F063227-8841-41B3-89E9-620D40B61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351" y="3513523"/>
            <a:ext cx="5025773" cy="3279317"/>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4D3020F9-D51B-492D-827E-53E7D7395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865" y="3597778"/>
            <a:ext cx="4188904" cy="3141679"/>
          </a:xfrm>
          <a:prstGeom prst="rect">
            <a:avLst/>
          </a:prstGeom>
        </p:spPr>
      </p:pic>
      <p:pic>
        <p:nvPicPr>
          <p:cNvPr id="5" name="圖片 4">
            <a:extLst>
              <a:ext uri="{FF2B5EF4-FFF2-40B4-BE49-F238E27FC236}">
                <a16:creationId xmlns:a16="http://schemas.microsoft.com/office/drawing/2014/main" id="{217A3B58-188B-4887-A90F-8543CD2768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1352" y="119017"/>
            <a:ext cx="4188903" cy="3225457"/>
          </a:xfrm>
          <a:prstGeom prst="rect">
            <a:avLst/>
          </a:prstGeom>
        </p:spPr>
      </p:pic>
    </p:spTree>
    <p:extLst>
      <p:ext uri="{BB962C8B-B14F-4D97-AF65-F5344CB8AC3E}">
        <p14:creationId xmlns:p14="http://schemas.microsoft.com/office/powerpoint/2010/main" val="2952335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第五題</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女性，</a:t>
            </a:r>
            <a:r>
              <a:rPr lang="en-US" altLang="zh-TW" dirty="0">
                <a:latin typeface="微軟正黑體" panose="020B0604030504040204" pitchFamily="34" charset="-120"/>
                <a:ea typeface="微軟正黑體" panose="020B0604030504040204" pitchFamily="34" charset="-120"/>
              </a:rPr>
              <a:t>z-scaling)</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376218"/>
            <a:ext cx="11270673" cy="5320145"/>
          </a:xfrm>
        </p:spPr>
        <p:txBody>
          <a:bodyPr>
            <a:normAutofit/>
          </a:bodyPr>
          <a:lstStyle/>
          <a:p>
            <a:pPr>
              <a:lnSpc>
                <a:spcPct val="120000"/>
              </a:lnSpc>
            </a:pPr>
            <a:r>
              <a:rPr lang="zh-TW" altLang="en-US" dirty="0">
                <a:latin typeface="微軟正黑體" panose="020B0604030504040204" pitchFamily="34" charset="-120"/>
                <a:ea typeface="微軟正黑體" panose="020B0604030504040204" pitchFamily="34" charset="-120"/>
              </a:rPr>
              <a:t>將所有乘客分開成男性與女性個別處理，先對</a:t>
            </a:r>
            <a:r>
              <a:rPr lang="en-US" altLang="zh-TW" dirty="0">
                <a:latin typeface="微軟正黑體" panose="020B0604030504040204" pitchFamily="34" charset="-120"/>
                <a:ea typeface="微軟正黑體" panose="020B0604030504040204" pitchFamily="34" charset="-120"/>
              </a:rPr>
              <a:t>age</a:t>
            </a:r>
            <a:r>
              <a:rPr lang="zh-TW" altLang="en-US" dirty="0">
                <a:latin typeface="微軟正黑體" panose="020B0604030504040204" pitchFamily="34" charset="-120"/>
                <a:ea typeface="微軟正黑體" panose="020B0604030504040204" pitchFamily="34" charset="-120"/>
              </a:rPr>
              <a:t>進行</a:t>
            </a:r>
            <a:r>
              <a:rPr lang="en-US" altLang="zh-TW" dirty="0">
                <a:latin typeface="微軟正黑體" panose="020B0604030504040204" pitchFamily="34" charset="-120"/>
                <a:ea typeface="微軟正黑體" panose="020B0604030504040204" pitchFamily="34" charset="-120"/>
              </a:rPr>
              <a:t>z-scaling</a:t>
            </a:r>
            <a:r>
              <a:rPr lang="zh-TW" altLang="en-US" dirty="0">
                <a:latin typeface="微軟正黑體" panose="020B0604030504040204" pitchFamily="34" charset="-120"/>
                <a:ea typeface="微軟正黑體" panose="020B0604030504040204" pitchFamily="34" charset="-120"/>
              </a:rPr>
              <a:t>，再以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a:t>
            </a:r>
            <a:r>
              <a:rPr lang="en-US" altLang="zh-TW" dirty="0">
                <a:latin typeface="微軟正黑體" panose="020B0604030504040204" pitchFamily="34" charset="-120"/>
                <a:ea typeface="微軟正黑體" panose="020B0604030504040204" pitchFamily="34" charset="-120"/>
              </a:rPr>
              <a:t>:</a:t>
            </a:r>
          </a:p>
          <a:p>
            <a:pPr marL="0" indent="0">
              <a:buNone/>
            </a:pPr>
            <a:r>
              <a:rPr lang="en-US" altLang="zh-TW" sz="1600" dirty="0"/>
              <a:t>Logistic Regression with Male and Female Separated with </a:t>
            </a:r>
            <a:r>
              <a:rPr lang="en-US" altLang="zh-TW" sz="1600" dirty="0" err="1"/>
              <a:t>zScaling</a:t>
            </a:r>
            <a:r>
              <a:rPr lang="en-US" altLang="zh-TW" sz="1600" dirty="0"/>
              <a:t>:</a:t>
            </a:r>
          </a:p>
          <a:p>
            <a:pPr marL="0" indent="0">
              <a:buNone/>
            </a:pPr>
            <a:r>
              <a:rPr lang="en-US" altLang="zh-TW" sz="1600" dirty="0"/>
              <a:t>Averages for Female Examples 1000 trials with k=0.5</a:t>
            </a:r>
          </a:p>
          <a:p>
            <a:pPr marL="0" indent="0">
              <a:buNone/>
            </a:pPr>
            <a:r>
              <a:rPr lang="en-US" altLang="zh-TW" sz="1600" dirty="0"/>
              <a:t>Mean weight of C1 = 1.415, 95% confidence interval = 0.257</a:t>
            </a:r>
          </a:p>
          <a:p>
            <a:pPr marL="0" indent="0">
              <a:buNone/>
            </a:pPr>
            <a:r>
              <a:rPr lang="en-US" altLang="zh-TW" sz="1600" dirty="0"/>
              <a:t>Mean weight of C2 = 0.408, 95% confidence interval = 0.221</a:t>
            </a:r>
          </a:p>
          <a:p>
            <a:pPr marL="0" indent="0">
              <a:buNone/>
            </a:pPr>
            <a:r>
              <a:rPr lang="en-US" altLang="zh-TW" sz="1600" dirty="0"/>
              <a:t>Mean weight of C3 = -1.823, 95% confidence interval = 0.197</a:t>
            </a:r>
          </a:p>
          <a:p>
            <a:pPr marL="0" indent="0">
              <a:buNone/>
            </a:pPr>
            <a:r>
              <a:rPr lang="en-US" altLang="zh-TW" sz="1600" dirty="0"/>
              <a:t>Mean weight of age = -0.016, 95% confidence interval = 0.011</a:t>
            </a:r>
          </a:p>
          <a:p>
            <a:pPr marL="0" indent="0">
              <a:buNone/>
            </a:pPr>
            <a:r>
              <a:rPr lang="en-US" altLang="zh-TW" sz="1600" dirty="0"/>
              <a:t>Mean weight of male gender = 0.0, 95% confidence interval = 0.0</a:t>
            </a:r>
          </a:p>
          <a:p>
            <a:pPr marL="0" indent="0">
              <a:buNone/>
            </a:pPr>
            <a:r>
              <a:rPr lang="en-US" altLang="zh-TW" sz="1600" dirty="0"/>
              <a:t>Mean accuracy = 0.751, 95% confidence interval = 0.088</a:t>
            </a:r>
          </a:p>
          <a:p>
            <a:pPr marL="0" indent="0">
              <a:buNone/>
            </a:pPr>
            <a:r>
              <a:rPr lang="en-US" altLang="zh-TW" sz="1600" dirty="0"/>
              <a:t>Mean sensitivity = 0.994, 95% confidence interval = 0.082</a:t>
            </a:r>
          </a:p>
          <a:p>
            <a:pPr marL="0" indent="0">
              <a:buNone/>
            </a:pPr>
            <a:r>
              <a:rPr lang="en-US" altLang="zh-TW" sz="1600" dirty="0"/>
              <a:t>Mean specificity = 0.017, 95% confidence interval = 0.213</a:t>
            </a:r>
          </a:p>
          <a:p>
            <a:pPr marL="0" indent="0">
              <a:buNone/>
            </a:pPr>
            <a:r>
              <a:rPr lang="en-US" altLang="zh-TW" sz="1600" dirty="0"/>
              <a:t>Mean pos. pred. val. = 0.755, 95% confidence interval = 0.098</a:t>
            </a:r>
          </a:p>
          <a:p>
            <a:pPr marL="0" indent="0">
              <a:buNone/>
            </a:pPr>
            <a:r>
              <a:rPr lang="en-US" altLang="zh-TW" sz="1600" dirty="0"/>
              <a:t>Mean AUROC = 0.816, 95% confidence interval = 0.093</a:t>
            </a:r>
            <a:endParaRPr lang="zh-TW" altLang="en-US" sz="1600" dirty="0"/>
          </a:p>
        </p:txBody>
      </p:sp>
    </p:spTree>
    <p:extLst>
      <p:ext uri="{BB962C8B-B14F-4D97-AF65-F5344CB8AC3E}">
        <p14:creationId xmlns:p14="http://schemas.microsoft.com/office/powerpoint/2010/main" val="1825728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716A502-2B25-44D0-A104-66E995316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374" y="171288"/>
            <a:ext cx="4136884" cy="3102663"/>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圖片 8">
            <a:extLst>
              <a:ext uri="{FF2B5EF4-FFF2-40B4-BE49-F238E27FC236}">
                <a16:creationId xmlns:a16="http://schemas.microsoft.com/office/drawing/2014/main" id="{7B844B02-7AB2-4415-A907-3E1DDE397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149" y="3584046"/>
            <a:ext cx="4576176" cy="3111801"/>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A7B232F8-14B8-4AED-BD2B-89AEE09B5D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786" y="171288"/>
            <a:ext cx="4188904" cy="3141678"/>
          </a:xfrm>
          <a:prstGeom prst="rect">
            <a:avLst/>
          </a:prstGeom>
        </p:spPr>
      </p:pic>
      <p:pic>
        <p:nvPicPr>
          <p:cNvPr id="7" name="圖片 6">
            <a:extLst>
              <a:ext uri="{FF2B5EF4-FFF2-40B4-BE49-F238E27FC236}">
                <a16:creationId xmlns:a16="http://schemas.microsoft.com/office/drawing/2014/main" id="{D1E5FE6B-3F6B-45A4-AC82-4ECAC13024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8391" y="3661065"/>
            <a:ext cx="4041261" cy="3030946"/>
          </a:xfrm>
          <a:prstGeom prst="rect">
            <a:avLst/>
          </a:prstGeom>
        </p:spPr>
      </p:pic>
    </p:spTree>
    <p:extLst>
      <p:ext uri="{BB962C8B-B14F-4D97-AF65-F5344CB8AC3E}">
        <p14:creationId xmlns:p14="http://schemas.microsoft.com/office/powerpoint/2010/main" val="14388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0B0A8E-9933-4D58-AE9D-ED12FDC3546E}"/>
              </a:ext>
            </a:extLst>
          </p:cNvPr>
          <p:cNvSpPr>
            <a:spLocks noGrp="1"/>
          </p:cNvSpPr>
          <p:nvPr>
            <p:ph type="title"/>
          </p:nvPr>
        </p:nvSpPr>
        <p:spPr>
          <a:xfrm>
            <a:off x="838200" y="0"/>
            <a:ext cx="10515600" cy="1325563"/>
          </a:xfrm>
        </p:spPr>
        <p:txBody>
          <a:bodyPr>
            <a:normAutofit/>
          </a:bodyPr>
          <a:lstStyle/>
          <a:p>
            <a:pPr algn="ctr"/>
            <a:r>
              <a:rPr lang="zh-TW" altLang="en-US" sz="6000" dirty="0">
                <a:latin typeface="微軟正黑體" panose="020B0604030504040204" pitchFamily="34" charset="-120"/>
                <a:ea typeface="微軟正黑體" panose="020B0604030504040204" pitchFamily="34" charset="-120"/>
              </a:rPr>
              <a:t>說明</a:t>
            </a:r>
          </a:p>
        </p:txBody>
      </p:sp>
      <p:sp>
        <p:nvSpPr>
          <p:cNvPr id="3" name="內容版面配置區 2">
            <a:extLst>
              <a:ext uri="{FF2B5EF4-FFF2-40B4-BE49-F238E27FC236}">
                <a16:creationId xmlns:a16="http://schemas.microsoft.com/office/drawing/2014/main" id="{AC207231-F519-4D85-8C27-1D99820E99AC}"/>
              </a:ext>
            </a:extLst>
          </p:cNvPr>
          <p:cNvSpPr>
            <a:spLocks noGrp="1"/>
          </p:cNvSpPr>
          <p:nvPr>
            <p:ph idx="1"/>
          </p:nvPr>
        </p:nvSpPr>
        <p:spPr>
          <a:xfrm>
            <a:off x="838200" y="1089890"/>
            <a:ext cx="10515600" cy="5768109"/>
          </a:xfrm>
        </p:spPr>
        <p:txBody>
          <a:bodyPr>
            <a:normAutofit fontScale="85000" lnSpcReduction="20000"/>
          </a:bodyPr>
          <a:lstStyle/>
          <a:p>
            <a:r>
              <a:rPr lang="zh-TW" altLang="en-US" sz="3200" dirty="0">
                <a:latin typeface="微軟正黑體" panose="020B0604030504040204" pitchFamily="34" charset="-120"/>
                <a:ea typeface="微軟正黑體" panose="020B0604030504040204" pitchFamily="34" charset="-120"/>
              </a:rPr>
              <a:t>這份</a:t>
            </a:r>
            <a:r>
              <a:rPr lang="en-US" altLang="zh-TW" sz="3200" dirty="0">
                <a:latin typeface="微軟正黑體" panose="020B0604030504040204" pitchFamily="34" charset="-120"/>
                <a:ea typeface="微軟正黑體" panose="020B0604030504040204" pitchFamily="34" charset="-120"/>
              </a:rPr>
              <a:t>description</a:t>
            </a:r>
            <a:r>
              <a:rPr lang="zh-TW" altLang="en-US" sz="3200" dirty="0">
                <a:latin typeface="微軟正黑體" panose="020B0604030504040204" pitchFamily="34" charset="-120"/>
                <a:ea typeface="微軟正黑體" panose="020B0604030504040204" pitchFamily="34" charset="-120"/>
              </a:rPr>
              <a:t>會包含以下幾個部分</a:t>
            </a:r>
            <a:r>
              <a:rPr lang="en-US" altLang="zh-TW" sz="3200"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a:t>
            </a:r>
          </a:p>
          <a:p>
            <a:pPr lvl="1"/>
            <a:r>
              <a:rPr lang="en-US" altLang="zh-TW" sz="2800" dirty="0">
                <a:latin typeface="微軟正黑體" panose="020B0604030504040204" pitchFamily="34" charset="-120"/>
                <a:ea typeface="微軟正黑體" panose="020B0604030504040204" pitchFamily="34" charset="-120"/>
              </a:rPr>
              <a:t>1.</a:t>
            </a:r>
            <a:r>
              <a:rPr lang="zh-TW" altLang="en-US" sz="2800" dirty="0">
                <a:latin typeface="微軟正黑體" panose="020B0604030504040204" pitchFamily="34" charset="-120"/>
                <a:ea typeface="微軟正黑體" panose="020B0604030504040204" pitchFamily="34" charset="-120"/>
              </a:rPr>
              <a:t>第一題</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第七題的</a:t>
            </a:r>
            <a:r>
              <a:rPr lang="en-US" altLang="zh-TW" sz="2800" dirty="0">
                <a:latin typeface="微軟正黑體" panose="020B0604030504040204" pitchFamily="34" charset="-120"/>
                <a:ea typeface="微軟正黑體" panose="020B0604030504040204" pitchFamily="34" charset="-120"/>
              </a:rPr>
              <a:t>:</a:t>
            </a:r>
          </a:p>
          <a:p>
            <a:pPr lvl="2"/>
            <a:r>
              <a:rPr lang="zh-TW" altLang="en-US" sz="1800" dirty="0">
                <a:latin typeface="微軟正黑體" panose="020B0604030504040204" pitchFamily="34" charset="-120"/>
                <a:ea typeface="微軟正黑體" panose="020B0604030504040204" pitchFamily="34" charset="-120"/>
              </a:rPr>
              <a:t>解題時的一些文字說明及程式思路</a:t>
            </a:r>
            <a:endParaRPr lang="en-US" altLang="zh-TW" sz="1800" dirty="0">
              <a:latin typeface="微軟正黑體" panose="020B0604030504040204" pitchFamily="34" charset="-120"/>
              <a:ea typeface="微軟正黑體" panose="020B0604030504040204" pitchFamily="34" charset="-120"/>
            </a:endParaRPr>
          </a:p>
          <a:p>
            <a:pPr lvl="2"/>
            <a:r>
              <a:rPr lang="zh-TW" altLang="en-US" sz="1800" dirty="0">
                <a:latin typeface="微軟正黑體" panose="020B0604030504040204" pitchFamily="34" charset="-120"/>
                <a:ea typeface="微軟正黑體" panose="020B0604030504040204" pitchFamily="34" charset="-120"/>
              </a:rPr>
              <a:t>需印在</a:t>
            </a:r>
            <a:r>
              <a:rPr lang="en-US" altLang="zh-TW" sz="1800" dirty="0" err="1">
                <a:latin typeface="微軟正黑體" panose="020B0604030504040204" pitchFamily="34" charset="-120"/>
                <a:ea typeface="微軟正黑體" panose="020B0604030504040204" pitchFamily="34" charset="-120"/>
              </a:rPr>
              <a:t>cmd</a:t>
            </a:r>
            <a:r>
              <a:rPr lang="zh-TW" altLang="en-US" sz="1800" dirty="0">
                <a:latin typeface="微軟正黑體" panose="020B0604030504040204" pitchFamily="34" charset="-120"/>
                <a:ea typeface="微軟正黑體" panose="020B0604030504040204" pitchFamily="34" charset="-120"/>
              </a:rPr>
              <a:t>之執行結果</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文字</a:t>
            </a:r>
            <a:r>
              <a:rPr lang="en-US" altLang="zh-TW" sz="1800" dirty="0">
                <a:latin typeface="微軟正黑體" panose="020B0604030504040204" pitchFamily="34" charset="-120"/>
                <a:ea typeface="微軟正黑體" panose="020B0604030504040204" pitchFamily="34" charset="-120"/>
              </a:rPr>
              <a:t>)</a:t>
            </a:r>
          </a:p>
          <a:p>
            <a:pPr lvl="2"/>
            <a:r>
              <a:rPr lang="zh-TW" altLang="en-US" sz="1800" dirty="0">
                <a:latin typeface="微軟正黑體" panose="020B0604030504040204" pitchFamily="34" charset="-120"/>
                <a:ea typeface="微軟正黑體" panose="020B0604030504040204" pitchFamily="34" charset="-120"/>
              </a:rPr>
              <a:t>需印出之圖片</a:t>
            </a:r>
            <a:endParaRPr lang="en-US" altLang="zh-TW" sz="1800" dirty="0">
              <a:latin typeface="微軟正黑體" panose="020B0604030504040204" pitchFamily="34" charset="-120"/>
              <a:ea typeface="微軟正黑體" panose="020B0604030504040204" pitchFamily="34" charset="-120"/>
            </a:endParaRPr>
          </a:p>
          <a:p>
            <a:pPr lvl="2"/>
            <a:r>
              <a:rPr lang="en-US" altLang="zh-TW" sz="1800" dirty="0" err="1">
                <a:latin typeface="微軟正黑體" panose="020B0604030504040204" pitchFamily="34" charset="-120"/>
                <a:ea typeface="微軟正黑體" panose="020B0604030504040204" pitchFamily="34" charset="-120"/>
              </a:rPr>
              <a:t>cmd</a:t>
            </a:r>
            <a:r>
              <a:rPr lang="zh-TW" altLang="en-US" sz="1800" dirty="0">
                <a:latin typeface="微軟正黑體" panose="020B0604030504040204" pitchFamily="34" charset="-120"/>
                <a:ea typeface="微軟正黑體" panose="020B0604030504040204" pitchFamily="34" charset="-120"/>
              </a:rPr>
              <a:t>的執行結果截圖</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會和需印出之圖片以四張為單位放在同一頁</a:t>
            </a:r>
            <a:r>
              <a:rPr lang="en-US" altLang="zh-TW" sz="1800" dirty="0">
                <a:latin typeface="微軟正黑體" panose="020B0604030504040204" pitchFamily="34" charset="-120"/>
                <a:ea typeface="微軟正黑體" panose="020B0604030504040204" pitchFamily="34" charset="-120"/>
              </a:rPr>
              <a:t>)</a:t>
            </a:r>
          </a:p>
          <a:p>
            <a:pPr lvl="2"/>
            <a:endParaRPr lang="en-US" altLang="zh-TW" sz="1800" dirty="0">
              <a:latin typeface="微軟正黑體" panose="020B0604030504040204" pitchFamily="34" charset="-120"/>
              <a:ea typeface="微軟正黑體" panose="020B0604030504040204" pitchFamily="34" charset="-120"/>
            </a:endParaRPr>
          </a:p>
          <a:p>
            <a:pPr marL="914400" lvl="2" indent="0">
              <a:buNone/>
            </a:pPr>
            <a:endParaRPr lang="en-US" altLang="zh-TW" sz="1800" dirty="0">
              <a:latin typeface="微軟正黑體" panose="020B0604030504040204" pitchFamily="34" charset="-120"/>
              <a:ea typeface="微軟正黑體" panose="020B0604030504040204" pitchFamily="34" charset="-120"/>
            </a:endParaRPr>
          </a:p>
          <a:p>
            <a:pPr marL="914400" lvl="2" indent="0">
              <a:buNone/>
            </a:pPr>
            <a:endParaRPr lang="en-US" altLang="zh-TW" dirty="0">
              <a:latin typeface="微軟正黑體" panose="020B0604030504040204" pitchFamily="34" charset="-120"/>
              <a:ea typeface="微軟正黑體" panose="020B0604030504040204" pitchFamily="34" charset="-120"/>
            </a:endParaRPr>
          </a:p>
          <a:p>
            <a:pPr lvl="1"/>
            <a:r>
              <a:rPr lang="en-US" altLang="zh-TW" sz="2800" dirty="0">
                <a:latin typeface="微軟正黑體" panose="020B0604030504040204" pitchFamily="34" charset="-120"/>
                <a:ea typeface="微軟正黑體" panose="020B0604030504040204" pitchFamily="34" charset="-120"/>
              </a:rPr>
              <a:t>2.</a:t>
            </a:r>
            <a:r>
              <a:rPr lang="zh-TW" altLang="en-US" sz="2800" dirty="0">
                <a:latin typeface="微軟正黑體" panose="020B0604030504040204" pitchFamily="34" charset="-120"/>
                <a:ea typeface="微軟正黑體" panose="020B0604030504040204" pitchFamily="34" charset="-120"/>
              </a:rPr>
              <a:t>關於這門課的學期修課心得與收穫</a:t>
            </a:r>
            <a:endParaRPr lang="en-US" altLang="zh-TW" sz="2800" dirty="0">
              <a:latin typeface="微軟正黑體" panose="020B0604030504040204" pitchFamily="34" charset="-120"/>
              <a:ea typeface="微軟正黑體" panose="020B0604030504040204" pitchFamily="34" charset="-120"/>
            </a:endParaRPr>
          </a:p>
          <a:p>
            <a:pPr marL="457200" lvl="1" indent="0">
              <a:buNone/>
            </a:pPr>
            <a:endParaRPr lang="en-US" altLang="zh-TW" sz="2800" dirty="0">
              <a:latin typeface="微軟正黑體" panose="020B0604030504040204" pitchFamily="34" charset="-120"/>
              <a:ea typeface="微軟正黑體" panose="020B0604030504040204" pitchFamily="34" charset="-120"/>
            </a:endParaRPr>
          </a:p>
          <a:p>
            <a:pPr lvl="1"/>
            <a:r>
              <a:rPr lang="zh-TW" altLang="en-US" sz="2000" dirty="0">
                <a:latin typeface="微軟正黑體" panose="020B0604030504040204" pitchFamily="34" charset="-120"/>
                <a:ea typeface="微軟正黑體" panose="020B0604030504040204" pitchFamily="34" charset="-120"/>
              </a:rPr>
              <a:t>註</a:t>
            </a:r>
            <a:r>
              <a:rPr lang="en-US" altLang="zh-TW" sz="2000" dirty="0">
                <a:latin typeface="微軟正黑體" panose="020B0604030504040204" pitchFamily="34" charset="-120"/>
                <a:ea typeface="微軟正黑體" panose="020B0604030504040204" pitchFamily="34" charset="-120"/>
              </a:rPr>
              <a:t>:</a:t>
            </a:r>
          </a:p>
          <a:p>
            <a:pPr marL="457200" lvl="1" indent="0">
              <a:lnSpc>
                <a:spcPct val="120000"/>
              </a:lnSpc>
              <a:buNone/>
            </a:pPr>
            <a:r>
              <a:rPr lang="en-US" altLang="zh-TW" sz="20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1.</a:t>
            </a:r>
            <a:r>
              <a:rPr lang="zh-TW" altLang="en-US" sz="1800" dirty="0">
                <a:latin typeface="微軟正黑體" panose="020B0604030504040204" pitchFamily="34" charset="-120"/>
                <a:ea typeface="微軟正黑體" panose="020B0604030504040204" pitchFamily="34" charset="-120"/>
              </a:rPr>
              <a:t>由於這次教授給的作業說明之</a:t>
            </a:r>
            <a:r>
              <a:rPr lang="en-US" altLang="zh-TW" sz="1800" dirty="0">
                <a:latin typeface="微軟正黑體" panose="020B0604030504040204" pitchFamily="34" charset="-120"/>
                <a:ea typeface="微軟正黑體" panose="020B0604030504040204" pitchFamily="34" charset="-120"/>
              </a:rPr>
              <a:t>PDF</a:t>
            </a:r>
            <a:r>
              <a:rPr lang="zh-TW" altLang="en-US" sz="1800" dirty="0">
                <a:latin typeface="微軟正黑體" panose="020B0604030504040204" pitchFamily="34" charset="-120"/>
                <a:ea typeface="微軟正黑體" panose="020B0604030504040204" pitchFamily="34" charset="-120"/>
              </a:rPr>
              <a:t>中的</a:t>
            </a:r>
            <a:r>
              <a:rPr lang="en-US" altLang="zh-TW" sz="1800" dirty="0">
                <a:latin typeface="微軟正黑體" panose="020B0604030504040204" pitchFamily="34" charset="-120"/>
                <a:ea typeface="微軟正黑體" panose="020B0604030504040204" pitchFamily="34" charset="-120"/>
              </a:rPr>
              <a:t>”</a:t>
            </a:r>
            <a:r>
              <a:rPr lang="en-US" altLang="zh-TW" sz="1800" dirty="0"/>
              <a:t>What you have to do</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包含了</a:t>
            </a:r>
            <a:r>
              <a:rPr lang="en-US" altLang="zh-TW" sz="1800" dirty="0">
                <a:latin typeface="微軟正黑體" panose="020B0604030504040204" pitchFamily="34" charset="-120"/>
                <a:ea typeface="微軟正黑體" panose="020B0604030504040204" pitchFamily="34" charset="-120"/>
              </a:rPr>
              <a:t>7</a:t>
            </a:r>
            <a:r>
              <a:rPr lang="zh-TW" altLang="en-US" sz="1800" dirty="0">
                <a:latin typeface="微軟正黑體" panose="020B0604030504040204" pitchFamily="34" charset="-120"/>
                <a:ea typeface="微軟正黑體" panose="020B0604030504040204" pitchFamily="34" charset="-120"/>
              </a:rPr>
              <a:t>點，因此我在這份</a:t>
            </a:r>
            <a:r>
              <a:rPr lang="en-US" altLang="zh-TW" sz="1800" dirty="0">
                <a:latin typeface="微軟正黑體" panose="020B0604030504040204" pitchFamily="34" charset="-120"/>
                <a:ea typeface="微軟正黑體" panose="020B0604030504040204" pitchFamily="34" charset="-120"/>
              </a:rPr>
              <a:t>description</a:t>
            </a:r>
            <a:r>
              <a:rPr lang="zh-TW" altLang="en-US" sz="1800" dirty="0">
                <a:latin typeface="微軟正黑體" panose="020B0604030504040204" pitchFamily="34" charset="-120"/>
                <a:ea typeface="微軟正黑體" panose="020B0604030504040204" pitchFamily="34" charset="-120"/>
              </a:rPr>
              <a:t>中就會以</a:t>
            </a:r>
            <a:r>
              <a:rPr lang="en-US" altLang="zh-TW" sz="1800" dirty="0">
                <a:latin typeface="微軟正黑體" panose="020B0604030504040204" pitchFamily="34" charset="-120"/>
                <a:ea typeface="微軟正黑體" panose="020B0604030504040204" pitchFamily="34" charset="-120"/>
              </a:rPr>
              <a:t>1~7</a:t>
            </a:r>
            <a:r>
              <a:rPr lang="zh-TW" altLang="en-US" sz="1800" dirty="0">
                <a:latin typeface="微軟正黑體" panose="020B0604030504040204" pitchFamily="34" charset="-120"/>
                <a:ea typeface="微軟正黑體" panose="020B0604030504040204" pitchFamily="34" charset="-120"/>
              </a:rPr>
              <a:t>題來稱呼他們。</a:t>
            </a:r>
            <a:endParaRPr lang="en-US" altLang="zh-TW" sz="1800" dirty="0">
              <a:latin typeface="微軟正黑體" panose="020B0604030504040204" pitchFamily="34" charset="-120"/>
              <a:ea typeface="微軟正黑體" panose="020B0604030504040204" pitchFamily="34" charset="-120"/>
            </a:endParaRPr>
          </a:p>
          <a:p>
            <a:pPr marL="457200" lvl="1" indent="0">
              <a:lnSpc>
                <a:spcPct val="120000"/>
              </a:lnSpc>
              <a:buNone/>
            </a:pPr>
            <a:r>
              <a:rPr lang="en-US" altLang="zh-TW" sz="1800" dirty="0">
                <a:latin typeface="微軟正黑體" panose="020B0604030504040204" pitchFamily="34" charset="-120"/>
                <a:ea typeface="微軟正黑體" panose="020B0604030504040204" pitchFamily="34" charset="-120"/>
              </a:rPr>
              <a:t>	2.</a:t>
            </a:r>
            <a:r>
              <a:rPr lang="zh-TW" altLang="en-US" sz="1800" dirty="0">
                <a:latin typeface="微軟正黑體" panose="020B0604030504040204" pitchFamily="34" charset="-120"/>
                <a:ea typeface="微軟正黑體" panose="020B0604030504040204" pitchFamily="34" charset="-120"/>
              </a:rPr>
              <a:t>由於在切分</a:t>
            </a:r>
            <a:r>
              <a:rPr lang="en-US" altLang="zh-TW" sz="1800" dirty="0" err="1">
                <a:latin typeface="微軟正黑體" panose="020B0604030504040204" pitchFamily="34" charset="-120"/>
                <a:ea typeface="微軟正黑體" panose="020B0604030504040204" pitchFamily="34" charset="-120"/>
              </a:rPr>
              <a:t>trainSet</a:t>
            </a:r>
            <a:r>
              <a:rPr lang="zh-TW" altLang="en-US" sz="1800" dirty="0">
                <a:latin typeface="微軟正黑體" panose="020B0604030504040204" pitchFamily="34" charset="-120"/>
                <a:ea typeface="微軟正黑體" panose="020B0604030504040204" pitchFamily="34" charset="-120"/>
              </a:rPr>
              <a:t>與</a:t>
            </a:r>
            <a:r>
              <a:rPr lang="en-US" altLang="zh-TW" sz="1800" dirty="0" err="1">
                <a:latin typeface="微軟正黑體" panose="020B0604030504040204" pitchFamily="34" charset="-120"/>
                <a:ea typeface="微軟正黑體" panose="020B0604030504040204" pitchFamily="34" charset="-120"/>
              </a:rPr>
              <a:t>testSet</a:t>
            </a:r>
            <a:r>
              <a:rPr lang="zh-TW" altLang="en-US" sz="1800" dirty="0">
                <a:latin typeface="微軟正黑體" panose="020B0604030504040204" pitchFamily="34" charset="-120"/>
                <a:ea typeface="微軟正黑體" panose="020B0604030504040204" pitchFamily="34" charset="-120"/>
              </a:rPr>
              <a:t>時皆會用到</a:t>
            </a:r>
            <a:r>
              <a:rPr lang="en-US" altLang="zh-TW" sz="1800" dirty="0">
                <a:latin typeface="微軟正黑體" panose="020B0604030504040204" pitchFamily="34" charset="-120"/>
                <a:ea typeface="微軟正黑體" panose="020B0604030504040204" pitchFamily="34" charset="-120"/>
              </a:rPr>
              <a:t>random</a:t>
            </a:r>
            <a:r>
              <a:rPr lang="zh-TW" altLang="en-US" sz="1800" dirty="0">
                <a:latin typeface="微軟正黑體" panose="020B0604030504040204" pitchFamily="34" charset="-120"/>
                <a:ea typeface="微軟正黑體" panose="020B0604030504040204" pitchFamily="34" charset="-120"/>
              </a:rPr>
              <a:t>，因此以下的執行結果中僅為這份程式某次之結果，有些地方可能和教授的</a:t>
            </a:r>
            <a:r>
              <a:rPr lang="en-US" altLang="zh-TW" sz="1800" dirty="0">
                <a:latin typeface="微軟正黑體" panose="020B0604030504040204" pitchFamily="34" charset="-120"/>
                <a:ea typeface="微軟正黑體" panose="020B0604030504040204" pitchFamily="34" charset="-120"/>
              </a:rPr>
              <a:t>PDF</a:t>
            </a:r>
            <a:r>
              <a:rPr lang="zh-TW" altLang="en-US" sz="1800" dirty="0">
                <a:latin typeface="微軟正黑體" panose="020B0604030504040204" pitchFamily="34" charset="-120"/>
                <a:ea typeface="微軟正黑體" panose="020B0604030504040204" pitchFamily="34" charset="-120"/>
              </a:rPr>
              <a:t>中執行出來的數值與圖形有些微的不同，是隨機抽樣所導致的。</a:t>
            </a:r>
            <a:endParaRPr lang="en-US" altLang="zh-TW" sz="1800" dirty="0">
              <a:latin typeface="微軟正黑體" panose="020B0604030504040204" pitchFamily="34" charset="-120"/>
              <a:ea typeface="微軟正黑體" panose="020B0604030504040204" pitchFamily="34" charset="-120"/>
            </a:endParaRPr>
          </a:p>
          <a:p>
            <a:pPr marL="457200" lvl="1" indent="0">
              <a:lnSpc>
                <a:spcPct val="120000"/>
              </a:lnSpc>
              <a:buNone/>
            </a:pPr>
            <a:r>
              <a:rPr lang="en-US" altLang="zh-TW" sz="1800" dirty="0">
                <a:latin typeface="微軟正黑體" panose="020B0604030504040204" pitchFamily="34" charset="-120"/>
                <a:ea typeface="微軟正黑體" panose="020B0604030504040204" pitchFamily="34" charset="-120"/>
              </a:rPr>
              <a:t>	3.</a:t>
            </a:r>
            <a:r>
              <a:rPr lang="zh-TW" altLang="en-US" sz="1800" dirty="0">
                <a:latin typeface="微軟正黑體" panose="020B0604030504040204" pitchFamily="34" charset="-120"/>
                <a:ea typeface="微軟正黑體" panose="020B0604030504040204" pitchFamily="34" charset="-120"/>
              </a:rPr>
              <a:t>由於在</a:t>
            </a:r>
            <a:r>
              <a:rPr lang="en-US" altLang="zh-TW" sz="1800" dirty="0">
                <a:latin typeface="微軟正黑體" panose="020B0604030504040204" pitchFamily="34" charset="-120"/>
                <a:ea typeface="微軟正黑體" panose="020B0604030504040204" pitchFamily="34" charset="-120"/>
              </a:rPr>
              <a:t>logistic</a:t>
            </a:r>
            <a:r>
              <a:rPr lang="zh-TW" altLang="en-US"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regression</a:t>
            </a:r>
            <a:r>
              <a:rPr lang="zh-TW" altLang="en-US" sz="1800" dirty="0">
                <a:latin typeface="微軟正黑體" panose="020B0604030504040204" pitchFamily="34" charset="-120"/>
                <a:ea typeface="微軟正黑體" panose="020B0604030504040204" pitchFamily="34" charset="-120"/>
              </a:rPr>
              <a:t>中，也就是第三題</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第五題，會有總共</a:t>
            </a:r>
            <a:r>
              <a:rPr lang="en-US" altLang="zh-TW" sz="1800" dirty="0">
                <a:latin typeface="微軟正黑體" panose="020B0604030504040204" pitchFamily="34" charset="-120"/>
                <a:ea typeface="微軟正黑體" panose="020B0604030504040204" pitchFamily="34" charset="-120"/>
              </a:rPr>
              <a:t>9000</a:t>
            </a:r>
            <a:r>
              <a:rPr lang="zh-TW" altLang="en-US" sz="1800" dirty="0">
                <a:latin typeface="微軟正黑體" panose="020B0604030504040204" pitchFamily="34" charset="-120"/>
                <a:ea typeface="微軟正黑體" panose="020B0604030504040204" pitchFamily="34" charset="-120"/>
              </a:rPr>
              <a:t>次的</a:t>
            </a:r>
            <a:r>
              <a:rPr lang="en-US" altLang="zh-TW" sz="1800" dirty="0">
                <a:latin typeface="微軟正黑體" panose="020B0604030504040204" pitchFamily="34" charset="-120"/>
                <a:ea typeface="微軟正黑體" panose="020B0604030504040204" pitchFamily="34" charset="-120"/>
              </a:rPr>
              <a:t>trial</a:t>
            </a:r>
            <a:r>
              <a:rPr lang="zh-TW" altLang="en-US" sz="1800" dirty="0">
                <a:latin typeface="微軟正黑體" panose="020B0604030504040204" pitchFamily="34" charset="-120"/>
                <a:ea typeface="微軟正黑體" panose="020B0604030504040204" pitchFamily="34" charset="-120"/>
              </a:rPr>
              <a:t>，所以執行程式會需要等好幾分鐘才會全部執行完</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且每次跳出圖片後，需要關閉圖片，程式才會繼續往下執行，因為我是每題都有一個</a:t>
            </a:r>
            <a:r>
              <a:rPr lang="en-US" altLang="zh-TW" sz="1800" dirty="0" err="1">
                <a:latin typeface="微軟正黑體" panose="020B0604030504040204" pitchFamily="34" charset="-120"/>
                <a:ea typeface="微軟正黑體" panose="020B0604030504040204" pitchFamily="34" charset="-120"/>
              </a:rPr>
              <a:t>plt.show</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pPr marL="457200" lvl="1" indent="0">
              <a:lnSpc>
                <a:spcPct val="120000"/>
              </a:lnSpc>
              <a:buNone/>
            </a:pPr>
            <a:r>
              <a:rPr lang="en-US" altLang="zh-TW" sz="2000" dirty="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4.</a:t>
            </a:r>
            <a:r>
              <a:rPr lang="zh-TW" altLang="en-US" sz="1600" dirty="0">
                <a:latin typeface="微軟正黑體" panose="020B0604030504040204" pitchFamily="34" charset="-120"/>
                <a:ea typeface="微軟正黑體" panose="020B0604030504040204" pitchFamily="34" charset="-120"/>
              </a:rPr>
              <a:t>在第三題</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第五題中，由於會進行許多次</a:t>
            </a:r>
            <a:r>
              <a:rPr lang="en-US" altLang="zh-TW" sz="1600" dirty="0">
                <a:latin typeface="微軟正黑體" panose="020B0604030504040204" pitchFamily="34" charset="-120"/>
                <a:ea typeface="微軟正黑體" panose="020B0604030504040204" pitchFamily="34" charset="-120"/>
              </a:rPr>
              <a:t>1000trial</a:t>
            </a:r>
            <a:r>
              <a:rPr lang="zh-TW" altLang="en-US" sz="1600" dirty="0">
                <a:latin typeface="微軟正黑體" panose="020B0604030504040204" pitchFamily="34" charset="-120"/>
                <a:ea typeface="微軟正黑體" panose="020B0604030504040204" pitchFamily="34" charset="-120"/>
              </a:rPr>
              <a:t>，為了在等待時確保程式有在運行，我有做了進度條的顯示，每</a:t>
            </a:r>
            <a:r>
              <a:rPr lang="en-US" altLang="zh-TW" sz="1600" dirty="0">
                <a:latin typeface="微軟正黑體" panose="020B0604030504040204" pitchFamily="34" charset="-120"/>
                <a:ea typeface="微軟正黑體" panose="020B0604030504040204" pitchFamily="34" charset="-120"/>
              </a:rPr>
              <a:t>100</a:t>
            </a:r>
            <a:r>
              <a:rPr lang="zh-TW" altLang="en-US" sz="1600" dirty="0">
                <a:latin typeface="微軟正黑體" panose="020B0604030504040204" pitchFamily="34" charset="-120"/>
                <a:ea typeface="微軟正黑體" panose="020B0604030504040204" pitchFamily="34" charset="-120"/>
              </a:rPr>
              <a:t>個</a:t>
            </a:r>
            <a:r>
              <a:rPr lang="en-US" altLang="zh-TW" sz="1600" dirty="0">
                <a:latin typeface="微軟正黑體" panose="020B0604030504040204" pitchFamily="34" charset="-120"/>
                <a:ea typeface="微軟正黑體" panose="020B0604030504040204" pitchFamily="34" charset="-120"/>
              </a:rPr>
              <a:t>trial</a:t>
            </a:r>
            <a:r>
              <a:rPr lang="zh-TW" altLang="en-US" sz="1600" dirty="0">
                <a:latin typeface="微軟正黑體" panose="020B0604030504040204" pitchFamily="34" charset="-120"/>
                <a:ea typeface="微軟正黑體" panose="020B0604030504040204" pitchFamily="34" charset="-120"/>
              </a:rPr>
              <a:t>就會印出一條目前進度訊息。</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32768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第五題</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男性，</a:t>
            </a:r>
            <a:r>
              <a:rPr lang="en-US" altLang="zh-TW" dirty="0">
                <a:latin typeface="微軟正黑體" panose="020B0604030504040204" pitchFamily="34" charset="-120"/>
                <a:ea typeface="微軟正黑體" panose="020B0604030504040204" pitchFamily="34" charset="-120"/>
              </a:rPr>
              <a:t>i-scaling)</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376218"/>
            <a:ext cx="11270673" cy="5320145"/>
          </a:xfrm>
        </p:spPr>
        <p:txBody>
          <a:bodyPr>
            <a:normAutofit/>
          </a:bodyPr>
          <a:lstStyle/>
          <a:p>
            <a:pPr>
              <a:lnSpc>
                <a:spcPct val="120000"/>
              </a:lnSpc>
            </a:pPr>
            <a:r>
              <a:rPr lang="zh-TW" altLang="en-US" dirty="0">
                <a:latin typeface="微軟正黑體" panose="020B0604030504040204" pitchFamily="34" charset="-120"/>
                <a:ea typeface="微軟正黑體" panose="020B0604030504040204" pitchFamily="34" charset="-120"/>
              </a:rPr>
              <a:t>將所有乘客分開成男性與女性個別處理，先對</a:t>
            </a:r>
            <a:r>
              <a:rPr lang="en-US" altLang="zh-TW" dirty="0">
                <a:latin typeface="微軟正黑體" panose="020B0604030504040204" pitchFamily="34" charset="-120"/>
                <a:ea typeface="微軟正黑體" panose="020B0604030504040204" pitchFamily="34" charset="-120"/>
              </a:rPr>
              <a:t>age</a:t>
            </a:r>
            <a:r>
              <a:rPr lang="zh-TW" altLang="en-US" dirty="0">
                <a:latin typeface="微軟正黑體" panose="020B0604030504040204" pitchFamily="34" charset="-120"/>
                <a:ea typeface="微軟正黑體" panose="020B0604030504040204" pitchFamily="34" charset="-120"/>
              </a:rPr>
              <a:t>進行</a:t>
            </a:r>
            <a:r>
              <a:rPr lang="en-US" altLang="zh-TW" dirty="0">
                <a:latin typeface="微軟正黑體" panose="020B0604030504040204" pitchFamily="34" charset="-120"/>
                <a:ea typeface="微軟正黑體" panose="020B0604030504040204" pitchFamily="34" charset="-120"/>
              </a:rPr>
              <a:t>i-scaling</a:t>
            </a:r>
            <a:r>
              <a:rPr lang="zh-TW" altLang="en-US" dirty="0">
                <a:latin typeface="微軟正黑體" panose="020B0604030504040204" pitchFamily="34" charset="-120"/>
                <a:ea typeface="微軟正黑體" panose="020B0604030504040204" pitchFamily="34" charset="-120"/>
              </a:rPr>
              <a:t>，再以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a:t>
            </a:r>
            <a:r>
              <a:rPr lang="en-US" altLang="zh-TW" dirty="0">
                <a:latin typeface="微軟正黑體" panose="020B0604030504040204" pitchFamily="34" charset="-120"/>
                <a:ea typeface="微軟正黑體" panose="020B0604030504040204" pitchFamily="34" charset="-120"/>
              </a:rPr>
              <a:t>:</a:t>
            </a:r>
          </a:p>
          <a:p>
            <a:pPr marL="0" indent="0">
              <a:buNone/>
            </a:pPr>
            <a:r>
              <a:rPr lang="en-US" altLang="zh-TW" sz="1600" dirty="0"/>
              <a:t>Logistic Regression with Male and Female Separated with </a:t>
            </a:r>
            <a:r>
              <a:rPr lang="en-US" altLang="zh-TW" sz="1600" dirty="0" err="1"/>
              <a:t>iScaling</a:t>
            </a:r>
            <a:r>
              <a:rPr lang="en-US" altLang="zh-TW" sz="1600" dirty="0"/>
              <a:t>:</a:t>
            </a:r>
          </a:p>
          <a:p>
            <a:pPr marL="0" indent="0">
              <a:buNone/>
            </a:pPr>
            <a:r>
              <a:rPr lang="en-US" altLang="zh-TW" sz="1600" dirty="0"/>
              <a:t>Averages for Male Examples 1000 trials with k=0.5</a:t>
            </a:r>
          </a:p>
          <a:p>
            <a:pPr marL="0" indent="0">
              <a:buNone/>
            </a:pPr>
            <a:r>
              <a:rPr lang="en-US" altLang="zh-TW" sz="1600" dirty="0"/>
              <a:t>Mean weight of C1 = 1.101, 95% confidence interval = 0.161</a:t>
            </a:r>
          </a:p>
          <a:p>
            <a:pPr marL="0" indent="0">
              <a:buNone/>
            </a:pPr>
            <a:r>
              <a:rPr lang="en-US" altLang="zh-TW" sz="1600" dirty="0"/>
              <a:t>Mean weight of C2 = -0.534, 95% confidence interval = 0.152</a:t>
            </a:r>
          </a:p>
          <a:p>
            <a:pPr marL="0" indent="0">
              <a:buNone/>
            </a:pPr>
            <a:r>
              <a:rPr lang="en-US" altLang="zh-TW" sz="1600" dirty="0"/>
              <a:t>Mean weight of C3 = -0.554, 95% confidence interval = 0.14</a:t>
            </a:r>
          </a:p>
          <a:p>
            <a:pPr marL="0" indent="0">
              <a:buNone/>
            </a:pPr>
            <a:r>
              <a:rPr lang="en-US" altLang="zh-TW" sz="1600" dirty="0"/>
              <a:t>Mean weight of age = -0.047, 95% confidence interval = 0.008</a:t>
            </a:r>
          </a:p>
          <a:p>
            <a:pPr marL="0" indent="0">
              <a:buNone/>
            </a:pPr>
            <a:r>
              <a:rPr lang="en-US" altLang="zh-TW" sz="1600" dirty="0"/>
              <a:t>Mean weight of male gender = 0.012, 95% confidence interval = 0.056</a:t>
            </a:r>
          </a:p>
          <a:p>
            <a:pPr marL="0" indent="0">
              <a:buNone/>
            </a:pPr>
            <a:r>
              <a:rPr lang="en-US" altLang="zh-TW" sz="1600" dirty="0"/>
              <a:t>Mean accuracy = 0.726, 95% confidence interval = 0.07</a:t>
            </a:r>
          </a:p>
          <a:p>
            <a:pPr marL="0" indent="0">
              <a:buNone/>
            </a:pPr>
            <a:r>
              <a:rPr lang="en-US" altLang="zh-TW" sz="1600" dirty="0"/>
              <a:t>Mean sensitivity = 0.395, 95% confidence interval = 0.173</a:t>
            </a:r>
          </a:p>
          <a:p>
            <a:pPr marL="0" indent="0">
              <a:buNone/>
            </a:pPr>
            <a:r>
              <a:rPr lang="en-US" altLang="zh-TW" sz="1600" dirty="0"/>
              <a:t>Mean specificity = 0.811, 95% confidence interval = 0.068</a:t>
            </a:r>
          </a:p>
          <a:p>
            <a:pPr marL="0" indent="0">
              <a:buNone/>
            </a:pPr>
            <a:r>
              <a:rPr lang="en-US" altLang="zh-TW" sz="1600" dirty="0"/>
              <a:t>Mean pos. pred. val. = 0.35, 95% confidence interval = 0.158</a:t>
            </a:r>
          </a:p>
          <a:p>
            <a:pPr marL="0" indent="0">
              <a:buNone/>
            </a:pPr>
            <a:r>
              <a:rPr lang="en-US" altLang="zh-TW" sz="1600" dirty="0"/>
              <a:t>Mean AUROC = 0.598, 95% confidence interval = 0.109</a:t>
            </a:r>
            <a:endParaRPr lang="zh-TW" altLang="en-US" sz="1600" dirty="0"/>
          </a:p>
        </p:txBody>
      </p:sp>
    </p:spTree>
    <p:extLst>
      <p:ext uri="{BB962C8B-B14F-4D97-AF65-F5344CB8AC3E}">
        <p14:creationId xmlns:p14="http://schemas.microsoft.com/office/powerpoint/2010/main" val="2909637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C492481-1F59-4A23-83EC-FB810B5A0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515" y="22983"/>
            <a:ext cx="4541354" cy="3406016"/>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圖片 8">
            <a:extLst>
              <a:ext uri="{FF2B5EF4-FFF2-40B4-BE49-F238E27FC236}">
                <a16:creationId xmlns:a16="http://schemas.microsoft.com/office/drawing/2014/main" id="{A3BC6FD2-6EEE-4D98-A683-CD97C64D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428" y="3526894"/>
            <a:ext cx="4852007" cy="3141674"/>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圖片 4">
            <a:extLst>
              <a:ext uri="{FF2B5EF4-FFF2-40B4-BE49-F238E27FC236}">
                <a16:creationId xmlns:a16="http://schemas.microsoft.com/office/drawing/2014/main" id="{F7EA371B-36C5-4DA0-8F1A-9FDBF10C9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133" y="27868"/>
            <a:ext cx="4404322" cy="3303242"/>
          </a:xfrm>
          <a:prstGeom prst="rect">
            <a:avLst/>
          </a:prstGeom>
        </p:spPr>
      </p:pic>
      <p:pic>
        <p:nvPicPr>
          <p:cNvPr id="7" name="圖片 6">
            <a:extLst>
              <a:ext uri="{FF2B5EF4-FFF2-40B4-BE49-F238E27FC236}">
                <a16:creationId xmlns:a16="http://schemas.microsoft.com/office/drawing/2014/main" id="{E8AF58D0-EAB9-4466-BC4B-E5F828F41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341" y="3645187"/>
            <a:ext cx="4318232" cy="3238674"/>
          </a:xfrm>
          <a:prstGeom prst="rect">
            <a:avLst/>
          </a:prstGeom>
        </p:spPr>
      </p:pic>
    </p:spTree>
    <p:extLst>
      <p:ext uri="{BB962C8B-B14F-4D97-AF65-F5344CB8AC3E}">
        <p14:creationId xmlns:p14="http://schemas.microsoft.com/office/powerpoint/2010/main" val="400530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第五題</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女性，</a:t>
            </a:r>
            <a:r>
              <a:rPr lang="en-US" altLang="zh-TW" dirty="0">
                <a:latin typeface="微軟正黑體" panose="020B0604030504040204" pitchFamily="34" charset="-120"/>
                <a:ea typeface="微軟正黑體" panose="020B0604030504040204" pitchFamily="34" charset="-120"/>
              </a:rPr>
              <a:t>i-scaling)</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376218"/>
            <a:ext cx="11270673" cy="5320145"/>
          </a:xfrm>
        </p:spPr>
        <p:txBody>
          <a:bodyPr>
            <a:normAutofit/>
          </a:bodyPr>
          <a:lstStyle/>
          <a:p>
            <a:pPr>
              <a:lnSpc>
                <a:spcPct val="120000"/>
              </a:lnSpc>
            </a:pPr>
            <a:r>
              <a:rPr lang="zh-TW" altLang="en-US" dirty="0">
                <a:latin typeface="微軟正黑體" panose="020B0604030504040204" pitchFamily="34" charset="-120"/>
                <a:ea typeface="微軟正黑體" panose="020B0604030504040204" pitchFamily="34" charset="-120"/>
              </a:rPr>
              <a:t>將所有乘客分開成男性與女性個別處理，先對</a:t>
            </a:r>
            <a:r>
              <a:rPr lang="en-US" altLang="zh-TW" dirty="0">
                <a:latin typeface="微軟正黑體" panose="020B0604030504040204" pitchFamily="34" charset="-120"/>
                <a:ea typeface="微軟正黑體" panose="020B0604030504040204" pitchFamily="34" charset="-120"/>
              </a:rPr>
              <a:t>age</a:t>
            </a:r>
            <a:r>
              <a:rPr lang="zh-TW" altLang="en-US" dirty="0">
                <a:latin typeface="微軟正黑體" panose="020B0604030504040204" pitchFamily="34" charset="-120"/>
                <a:ea typeface="微軟正黑體" panose="020B0604030504040204" pitchFamily="34" charset="-120"/>
              </a:rPr>
              <a:t>進行</a:t>
            </a:r>
            <a:r>
              <a:rPr lang="en-US" altLang="zh-TW" dirty="0">
                <a:latin typeface="微軟正黑體" panose="020B0604030504040204" pitchFamily="34" charset="-120"/>
                <a:ea typeface="微軟正黑體" panose="020B0604030504040204" pitchFamily="34" charset="-120"/>
              </a:rPr>
              <a:t>i-scaling</a:t>
            </a:r>
            <a:r>
              <a:rPr lang="zh-TW" altLang="en-US" dirty="0">
                <a:latin typeface="微軟正黑體" panose="020B0604030504040204" pitchFamily="34" charset="-120"/>
                <a:ea typeface="微軟正黑體" panose="020B0604030504040204" pitchFamily="34" charset="-120"/>
              </a:rPr>
              <a:t>，再以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a:t>
            </a:r>
            <a:r>
              <a:rPr lang="en-US" altLang="zh-TW" dirty="0">
                <a:latin typeface="微軟正黑體" panose="020B0604030504040204" pitchFamily="34" charset="-120"/>
                <a:ea typeface="微軟正黑體" panose="020B0604030504040204" pitchFamily="34" charset="-120"/>
              </a:rPr>
              <a:t>:</a:t>
            </a:r>
          </a:p>
          <a:p>
            <a:pPr marL="0" indent="0">
              <a:buNone/>
            </a:pPr>
            <a:r>
              <a:rPr lang="en-US" altLang="zh-TW" sz="1600" dirty="0"/>
              <a:t>Logistic Regression with Male and Female Separated with </a:t>
            </a:r>
            <a:r>
              <a:rPr lang="en-US" altLang="zh-TW" sz="1600" dirty="0" err="1"/>
              <a:t>iScaling</a:t>
            </a:r>
            <a:r>
              <a:rPr lang="en-US" altLang="zh-TW" sz="1600" dirty="0"/>
              <a:t>:</a:t>
            </a:r>
          </a:p>
          <a:p>
            <a:pPr marL="0" indent="0">
              <a:buNone/>
            </a:pPr>
            <a:r>
              <a:rPr lang="en-US" altLang="zh-TW" sz="1600" dirty="0"/>
              <a:t>Averages for Female Examples 1000 trials with k=0.5</a:t>
            </a:r>
          </a:p>
          <a:p>
            <a:pPr marL="0" indent="0">
              <a:buNone/>
            </a:pPr>
            <a:r>
              <a:rPr lang="en-US" altLang="zh-TW" sz="1600" dirty="0"/>
              <a:t>Mean weight of C1 = 1.414, 95% confidence interval = 0.264</a:t>
            </a:r>
          </a:p>
          <a:p>
            <a:pPr marL="0" indent="0">
              <a:buNone/>
            </a:pPr>
            <a:r>
              <a:rPr lang="en-US" altLang="zh-TW" sz="1600" dirty="0"/>
              <a:t>Mean weight of C2 = 0.406, 95% confidence interval = 0.222</a:t>
            </a:r>
          </a:p>
          <a:p>
            <a:pPr marL="0" indent="0">
              <a:buNone/>
            </a:pPr>
            <a:r>
              <a:rPr lang="en-US" altLang="zh-TW" sz="1600" dirty="0"/>
              <a:t>Mean weight of C3 = -1.819, 95% confidence interval = 0.192</a:t>
            </a:r>
          </a:p>
          <a:p>
            <a:pPr marL="0" indent="0">
              <a:buNone/>
            </a:pPr>
            <a:r>
              <a:rPr lang="en-US" altLang="zh-TW" sz="1600" dirty="0"/>
              <a:t>Mean weight of age = -0.015, 95% confidence interval = 0.011</a:t>
            </a:r>
          </a:p>
          <a:p>
            <a:pPr marL="0" indent="0">
              <a:buNone/>
            </a:pPr>
            <a:r>
              <a:rPr lang="en-US" altLang="zh-TW" sz="1600" dirty="0"/>
              <a:t>Mean weight of male gender = 0.0, 95% confidence interval = 0.0</a:t>
            </a:r>
          </a:p>
          <a:p>
            <a:pPr marL="0" indent="0">
              <a:buNone/>
            </a:pPr>
            <a:r>
              <a:rPr lang="en-US" altLang="zh-TW" sz="1600" dirty="0"/>
              <a:t>Mean accuracy = 0.752, 95% confidence interval = 0.086</a:t>
            </a:r>
          </a:p>
          <a:p>
            <a:pPr marL="0" indent="0">
              <a:buNone/>
            </a:pPr>
            <a:r>
              <a:rPr lang="en-US" altLang="zh-TW" sz="1600" dirty="0"/>
              <a:t>Mean sensitivity = 0.99, 95% confidence interval = 0.106</a:t>
            </a:r>
          </a:p>
          <a:p>
            <a:pPr marL="0" indent="0">
              <a:buNone/>
            </a:pPr>
            <a:r>
              <a:rPr lang="en-US" altLang="zh-TW" sz="1600" dirty="0"/>
              <a:t>Mean specificity = 0.025, 95% confidence interval = 0.272</a:t>
            </a:r>
          </a:p>
          <a:p>
            <a:pPr marL="0" indent="0">
              <a:buNone/>
            </a:pPr>
            <a:r>
              <a:rPr lang="en-US" altLang="zh-TW" sz="1600" dirty="0"/>
              <a:t>Mean pos. pred. val. = 0.759, 95% confidence interval = 0.102</a:t>
            </a:r>
          </a:p>
          <a:p>
            <a:pPr marL="0" indent="0">
              <a:buNone/>
            </a:pPr>
            <a:r>
              <a:rPr lang="en-US" altLang="zh-TW" sz="1600" dirty="0"/>
              <a:t>Mean AUROC = 0.811, 95% confidence interval = 0.089</a:t>
            </a:r>
            <a:endParaRPr lang="zh-TW" altLang="en-US" sz="1600" dirty="0"/>
          </a:p>
        </p:txBody>
      </p:sp>
    </p:spTree>
    <p:extLst>
      <p:ext uri="{BB962C8B-B14F-4D97-AF65-F5344CB8AC3E}">
        <p14:creationId xmlns:p14="http://schemas.microsoft.com/office/powerpoint/2010/main" val="3809442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2ED8D0DB-61E9-4428-B498-6733E632E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934" y="-43690"/>
            <a:ext cx="4541286" cy="3405965"/>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圖片 8">
            <a:extLst>
              <a:ext uri="{FF2B5EF4-FFF2-40B4-BE49-F238E27FC236}">
                <a16:creationId xmlns:a16="http://schemas.microsoft.com/office/drawing/2014/main" id="{DA304E17-F4AB-4CF1-A7E3-43D8369C4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636" y="3495722"/>
            <a:ext cx="4541286" cy="3269727"/>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E660B320-9731-42C0-A327-AF676E3A8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027" y="-60250"/>
            <a:ext cx="4563366" cy="3422525"/>
          </a:xfrm>
          <a:prstGeom prst="rect">
            <a:avLst/>
          </a:prstGeom>
        </p:spPr>
      </p:pic>
      <p:pic>
        <p:nvPicPr>
          <p:cNvPr id="7" name="圖片 6">
            <a:extLst>
              <a:ext uri="{FF2B5EF4-FFF2-40B4-BE49-F238E27FC236}">
                <a16:creationId xmlns:a16="http://schemas.microsoft.com/office/drawing/2014/main" id="{59C03FCB-5329-4721-A776-F5CD460B2A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4951" y="3428999"/>
            <a:ext cx="4470402" cy="3352802"/>
          </a:xfrm>
          <a:prstGeom prst="rect">
            <a:avLst/>
          </a:prstGeom>
        </p:spPr>
      </p:pic>
    </p:spTree>
    <p:extLst>
      <p:ext uri="{BB962C8B-B14F-4D97-AF65-F5344CB8AC3E}">
        <p14:creationId xmlns:p14="http://schemas.microsoft.com/office/powerpoint/2010/main" val="3248184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第六題</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376218"/>
            <a:ext cx="11270673" cy="5320145"/>
          </a:xfrm>
        </p:spPr>
        <p:txBody>
          <a:bodyPr>
            <a:normAutofit/>
          </a:bodyPr>
          <a:lstStyle/>
          <a:p>
            <a:pPr>
              <a:lnSpc>
                <a:spcPct val="120000"/>
              </a:lnSpc>
            </a:pPr>
            <a:r>
              <a:rPr lang="zh-TW" altLang="en-US" sz="2400" dirty="0">
                <a:latin typeface="微軟正黑體" panose="020B0604030504040204" pitchFamily="34" charset="-120"/>
                <a:ea typeface="微軟正黑體" panose="020B0604030504040204" pitchFamily="34" charset="-120"/>
              </a:rPr>
              <a:t>先以</a:t>
            </a:r>
            <a:r>
              <a:rPr lang="en-US" altLang="zh-TW" sz="2400" dirty="0">
                <a:latin typeface="微軟正黑體" panose="020B0604030504040204" pitchFamily="34" charset="-120"/>
                <a:ea typeface="微軟正黑體" panose="020B0604030504040204" pitchFamily="34" charset="-120"/>
              </a:rPr>
              <a:t>k=3</a:t>
            </a:r>
            <a:r>
              <a:rPr lang="zh-TW" altLang="en-US" sz="2400" dirty="0">
                <a:latin typeface="微軟正黑體" panose="020B0604030504040204" pitchFamily="34" charset="-120"/>
                <a:ea typeface="微軟正黑體" panose="020B0604030504040204" pitchFamily="34" charset="-120"/>
              </a:rPr>
              <a:t>進行</a:t>
            </a:r>
            <a:r>
              <a:rPr lang="en-US" altLang="zh-TW" sz="2400" dirty="0">
                <a:latin typeface="微軟正黑體" panose="020B0604030504040204" pitchFamily="34" charset="-120"/>
                <a:ea typeface="微軟正黑體" panose="020B0604030504040204" pitchFamily="34" charset="-120"/>
              </a:rPr>
              <a:t>KNN</a:t>
            </a:r>
            <a:r>
              <a:rPr lang="zh-TW" altLang="en-US" sz="2400" dirty="0">
                <a:latin typeface="微軟正黑體" panose="020B0604030504040204" pitchFamily="34" charset="-120"/>
                <a:ea typeface="微軟正黑體" panose="020B0604030504040204" pitchFamily="34" charset="-120"/>
              </a:rPr>
              <a:t>，接著再使用</a:t>
            </a:r>
            <a:r>
              <a:rPr lang="en-US" altLang="zh-TW" sz="2400" dirty="0">
                <a:latin typeface="微軟正黑體" panose="020B0604030504040204" pitchFamily="34" charset="-120"/>
                <a:ea typeface="微軟正黑體" panose="020B0604030504040204" pitchFamily="34" charset="-120"/>
              </a:rPr>
              <a:t>n-fold cross validation</a:t>
            </a:r>
            <a:r>
              <a:rPr lang="zh-TW" altLang="en-US" sz="2400" dirty="0">
                <a:latin typeface="微軟正黑體" panose="020B0604030504040204" pitchFamily="34" charset="-120"/>
                <a:ea typeface="微軟正黑體" panose="020B0604030504040204" pitchFamily="34" charset="-120"/>
              </a:rPr>
              <a:t>找出能使</a:t>
            </a:r>
            <a:r>
              <a:rPr lang="en-US" altLang="zh-TW" sz="2400" dirty="0">
                <a:latin typeface="微軟正黑體" panose="020B0604030504040204" pitchFamily="34" charset="-120"/>
                <a:ea typeface="微軟正黑體" panose="020B0604030504040204" pitchFamily="34" charset="-120"/>
              </a:rPr>
              <a:t>accuracy</a:t>
            </a:r>
            <a:r>
              <a:rPr lang="zh-TW" altLang="en-US" sz="2400" dirty="0">
                <a:latin typeface="微軟正黑體" panose="020B0604030504040204" pitchFamily="34" charset="-120"/>
                <a:ea typeface="微軟正黑體" panose="020B0604030504040204" pitchFamily="34" charset="-120"/>
              </a:rPr>
              <a:t>最佳的</a:t>
            </a:r>
            <a:r>
              <a:rPr lang="en-US" altLang="zh-TW" sz="2400" dirty="0">
                <a:latin typeface="微軟正黑體" panose="020B0604030504040204" pitchFamily="34" charset="-120"/>
                <a:ea typeface="微軟正黑體" panose="020B0604030504040204" pitchFamily="34" charset="-120"/>
              </a:rPr>
              <a:t>k</a:t>
            </a:r>
            <a:r>
              <a:rPr lang="zh-TW" altLang="en-US" sz="2400" dirty="0">
                <a:latin typeface="微軟正黑體" panose="020B0604030504040204" pitchFamily="34" charset="-120"/>
                <a:ea typeface="微軟正黑體" panose="020B0604030504040204" pitchFamily="34" charset="-120"/>
              </a:rPr>
              <a:t>，印出各種統計量並且畫圖</a:t>
            </a:r>
            <a:endParaRPr lang="en-US" altLang="zh-TW" sz="2400" dirty="0">
              <a:latin typeface="微軟正黑體" panose="020B0604030504040204" pitchFamily="34" charset="-120"/>
              <a:ea typeface="微軟正黑體" panose="020B0604030504040204" pitchFamily="34" charset="-120"/>
            </a:endParaRPr>
          </a:p>
          <a:p>
            <a:pPr>
              <a:lnSpc>
                <a:spcPct val="120000"/>
              </a:lnSpc>
            </a:pPr>
            <a:r>
              <a:rPr lang="zh-TW" altLang="en-US" sz="2400" dirty="0">
                <a:latin typeface="微軟正黑體" panose="020B0604030504040204" pitchFamily="34" charset="-120"/>
                <a:ea typeface="微軟正黑體" panose="020B0604030504040204" pitchFamily="34" charset="-120"/>
              </a:rPr>
              <a:t>我在寫這題的時候，用</a:t>
            </a:r>
            <a:r>
              <a:rPr lang="en-US" altLang="zh-TW" sz="2400" dirty="0">
                <a:latin typeface="微軟正黑體" panose="020B0604030504040204" pitchFamily="34" charset="-120"/>
                <a:ea typeface="微軟正黑體" panose="020B0604030504040204" pitchFamily="34" charset="-120"/>
              </a:rPr>
              <a:t>n-fold</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cross validation</a:t>
            </a:r>
            <a:r>
              <a:rPr lang="zh-TW" altLang="en-US" sz="2400" dirty="0">
                <a:latin typeface="微軟正黑體" panose="020B0604030504040204" pitchFamily="34" charset="-120"/>
                <a:ea typeface="微軟正黑體" panose="020B0604030504040204" pitchFamily="34" charset="-120"/>
              </a:rPr>
              <a:t>找最佳的</a:t>
            </a:r>
            <a:r>
              <a:rPr lang="en-US" altLang="zh-TW" sz="2400" dirty="0">
                <a:latin typeface="微軟正黑體" panose="020B0604030504040204" pitchFamily="34" charset="-120"/>
                <a:ea typeface="微軟正黑體" panose="020B0604030504040204" pitchFamily="34" charset="-120"/>
              </a:rPr>
              <a:t>k</a:t>
            </a:r>
            <a:r>
              <a:rPr lang="zh-TW" altLang="en-US" sz="2400" dirty="0">
                <a:latin typeface="微軟正黑體" panose="020B0604030504040204" pitchFamily="34" charset="-120"/>
                <a:ea typeface="微軟正黑體" panose="020B0604030504040204" pitchFamily="34" charset="-120"/>
              </a:rPr>
              <a:t>時，出現</a:t>
            </a:r>
            <a:r>
              <a:rPr lang="en-US" altLang="zh-TW" sz="2400" dirty="0">
                <a:latin typeface="微軟正黑體" panose="020B0604030504040204" pitchFamily="34" charset="-120"/>
                <a:ea typeface="微軟正黑體" panose="020B0604030504040204" pitchFamily="34" charset="-120"/>
              </a:rPr>
              <a:t>k=5</a:t>
            </a:r>
            <a:r>
              <a:rPr lang="zh-TW" altLang="en-US" sz="2400" dirty="0">
                <a:latin typeface="微軟正黑體" panose="020B0604030504040204" pitchFamily="34" charset="-120"/>
                <a:ea typeface="微軟正黑體" panose="020B0604030504040204" pitchFamily="34" charset="-120"/>
              </a:rPr>
              <a:t>的機率最高，也有出現</a:t>
            </a:r>
            <a:r>
              <a:rPr lang="en-US" altLang="zh-TW" sz="2400" dirty="0">
                <a:latin typeface="微軟正黑體" panose="020B0604030504040204" pitchFamily="34" charset="-120"/>
                <a:ea typeface="微軟正黑體" panose="020B0604030504040204" pitchFamily="34" charset="-120"/>
              </a:rPr>
              <a:t>k=3,7,9</a:t>
            </a:r>
            <a:r>
              <a:rPr lang="zh-TW" altLang="en-US" sz="2400" dirty="0">
                <a:latin typeface="微軟正黑體" panose="020B0604030504040204" pitchFamily="34" charset="-120"/>
                <a:ea typeface="微軟正黑體" panose="020B0604030504040204" pitchFamily="34" charset="-120"/>
              </a:rPr>
              <a:t>的，這裡就以某次執行時出現的最佳的</a:t>
            </a:r>
            <a:r>
              <a:rPr lang="en-US" altLang="zh-TW" sz="2400" dirty="0">
                <a:latin typeface="微軟正黑體" panose="020B0604030504040204" pitchFamily="34" charset="-120"/>
                <a:ea typeface="微軟正黑體" panose="020B0604030504040204" pitchFamily="34" charset="-120"/>
              </a:rPr>
              <a:t>k=3</a:t>
            </a:r>
            <a:r>
              <a:rPr lang="zh-TW" altLang="en-US" sz="2400" dirty="0">
                <a:latin typeface="微軟正黑體" panose="020B0604030504040204" pitchFamily="34" charset="-120"/>
                <a:ea typeface="微軟正黑體" panose="020B0604030504040204" pitchFamily="34" charset="-120"/>
              </a:rPr>
              <a:t>為例。</a:t>
            </a:r>
            <a:endParaRPr lang="en-US" altLang="zh-TW" sz="2400" dirty="0">
              <a:latin typeface="微軟正黑體" panose="020B0604030504040204" pitchFamily="34" charset="-120"/>
              <a:ea typeface="微軟正黑體" panose="020B0604030504040204" pitchFamily="34" charset="-120"/>
            </a:endParaRPr>
          </a:p>
          <a:p>
            <a:pPr>
              <a:lnSpc>
                <a:spcPct val="120000"/>
              </a:lnSpc>
            </a:pPr>
            <a:r>
              <a:rPr lang="zh-TW" altLang="en-US" sz="2400" dirty="0">
                <a:latin typeface="微軟正黑體" panose="020B0604030504040204" pitchFamily="34" charset="-120"/>
                <a:ea typeface="微軟正黑體" panose="020B0604030504040204" pitchFamily="34" charset="-120"/>
              </a:rPr>
              <a:t>在繪製</a:t>
            </a:r>
            <a:r>
              <a:rPr lang="en-US" altLang="zh-TW" sz="2400" dirty="0">
                <a:latin typeface="微軟正黑體" panose="020B0604030504040204" pitchFamily="34" charset="-120"/>
                <a:ea typeface="微軟正黑體" panose="020B0604030504040204" pitchFamily="34" charset="-120"/>
              </a:rPr>
              <a:t>real prediction</a:t>
            </a:r>
            <a:r>
              <a:rPr lang="zh-TW" altLang="en-US" sz="2400" dirty="0">
                <a:latin typeface="微軟正黑體" panose="020B0604030504040204" pitchFamily="34" charset="-120"/>
                <a:ea typeface="微軟正黑體" panose="020B0604030504040204" pitchFamily="34" charset="-120"/>
              </a:rPr>
              <a:t>與</a:t>
            </a:r>
            <a:r>
              <a:rPr lang="en-US" altLang="zh-TW" sz="2400" dirty="0">
                <a:latin typeface="微軟正黑體" panose="020B0604030504040204" pitchFamily="34" charset="-120"/>
                <a:ea typeface="微軟正黑體" panose="020B0604030504040204" pitchFamily="34" charset="-120"/>
              </a:rPr>
              <a:t>n-fold cross validation</a:t>
            </a:r>
            <a:r>
              <a:rPr lang="zh-TW" altLang="en-US" sz="2400" dirty="0">
                <a:latin typeface="微軟正黑體" panose="020B0604030504040204" pitchFamily="34" charset="-120"/>
                <a:ea typeface="微軟正黑體" panose="020B0604030504040204" pitchFamily="34" charset="-120"/>
              </a:rPr>
              <a:t>之不同</a:t>
            </a:r>
            <a:r>
              <a:rPr lang="en-US" altLang="zh-TW" sz="2400" dirty="0">
                <a:latin typeface="微軟正黑體" panose="020B0604030504040204" pitchFamily="34" charset="-120"/>
                <a:ea typeface="微軟正黑體" panose="020B0604030504040204" pitchFamily="34" charset="-120"/>
              </a:rPr>
              <a:t>k</a:t>
            </a:r>
            <a:r>
              <a:rPr lang="zh-TW" altLang="en-US" sz="2400" dirty="0">
                <a:latin typeface="微軟正黑體" panose="020B0604030504040204" pitchFamily="34" charset="-120"/>
                <a:ea typeface="微軟正黑體" panose="020B0604030504040204" pitchFamily="34" charset="-120"/>
              </a:rPr>
              <a:t>對應到的</a:t>
            </a:r>
            <a:r>
              <a:rPr lang="en-US" altLang="zh-TW" sz="2400" dirty="0">
                <a:latin typeface="微軟正黑體" panose="020B0604030504040204" pitchFamily="34" charset="-120"/>
                <a:ea typeface="微軟正黑體" panose="020B0604030504040204" pitchFamily="34" charset="-120"/>
              </a:rPr>
              <a:t>accuracy</a:t>
            </a:r>
            <a:r>
              <a:rPr lang="zh-TW" altLang="en-US" sz="2400" dirty="0">
                <a:latin typeface="微軟正黑體" panose="020B0604030504040204" pitchFamily="34" charset="-120"/>
                <a:ea typeface="微軟正黑體" panose="020B0604030504040204" pitchFamily="34" charset="-120"/>
              </a:rPr>
              <a:t>時，我發現</a:t>
            </a:r>
            <a:r>
              <a:rPr lang="en-US" altLang="zh-TW" sz="2400" dirty="0">
                <a:latin typeface="微軟正黑體" panose="020B0604030504040204" pitchFamily="34" charset="-120"/>
                <a:ea typeface="微軟正黑體" panose="020B0604030504040204" pitchFamily="34" charset="-120"/>
              </a:rPr>
              <a:t>n-fold</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cross</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validation</a:t>
            </a:r>
            <a:r>
              <a:rPr lang="zh-TW" altLang="en-US" sz="2400" dirty="0">
                <a:latin typeface="微軟正黑體" panose="020B0604030504040204" pitchFamily="34" charset="-120"/>
                <a:ea typeface="微軟正黑體" panose="020B0604030504040204" pitchFamily="34" charset="-120"/>
              </a:rPr>
              <a:t>在</a:t>
            </a:r>
            <a:r>
              <a:rPr lang="en-US" altLang="zh-TW" sz="2400" dirty="0">
                <a:latin typeface="微軟正黑體" panose="020B0604030504040204" pitchFamily="34" charset="-120"/>
                <a:ea typeface="微軟正黑體" panose="020B0604030504040204" pitchFamily="34" charset="-120"/>
              </a:rPr>
              <a:t>k=9</a:t>
            </a:r>
            <a:r>
              <a:rPr lang="zh-TW" altLang="en-US" sz="2400" dirty="0">
                <a:latin typeface="微軟正黑體" panose="020B0604030504040204" pitchFamily="34" charset="-120"/>
                <a:ea typeface="微軟正黑體" panose="020B0604030504040204" pitchFamily="34" charset="-120"/>
              </a:rPr>
              <a:t>以上之後幾乎都會呈現</a:t>
            </a:r>
            <a:r>
              <a:rPr lang="en-US" altLang="zh-TW" sz="2400" dirty="0">
                <a:latin typeface="微軟正黑體" panose="020B0604030504040204" pitchFamily="34" charset="-120"/>
                <a:ea typeface="微軟正黑體" panose="020B0604030504040204" pitchFamily="34" charset="-120"/>
              </a:rPr>
              <a:t>accuracy</a:t>
            </a:r>
            <a:r>
              <a:rPr lang="zh-TW" altLang="en-US" sz="2400" dirty="0">
                <a:latin typeface="微軟正黑體" panose="020B0604030504040204" pitchFamily="34" charset="-120"/>
                <a:ea typeface="微軟正黑體" panose="020B0604030504040204" pitchFamily="34" charset="-120"/>
              </a:rPr>
              <a:t>隨之下降的狀況，但</a:t>
            </a:r>
            <a:r>
              <a:rPr lang="en-US" altLang="zh-TW" sz="2400" dirty="0">
                <a:latin typeface="微軟正黑體" panose="020B0604030504040204" pitchFamily="34" charset="-120"/>
                <a:ea typeface="微軟正黑體" panose="020B0604030504040204" pitchFamily="34" charset="-120"/>
              </a:rPr>
              <a:t>real prediction</a:t>
            </a:r>
            <a:r>
              <a:rPr lang="zh-TW" altLang="en-US" sz="2400" dirty="0">
                <a:latin typeface="微軟正黑體" panose="020B0604030504040204" pitchFamily="34" charset="-120"/>
                <a:ea typeface="微軟正黑體" panose="020B0604030504040204" pitchFamily="34" charset="-120"/>
              </a:rPr>
              <a:t>卻有時候會這樣，但有時候反而會在</a:t>
            </a:r>
            <a:r>
              <a:rPr lang="en-US" altLang="zh-TW" sz="2400" dirty="0">
                <a:latin typeface="微軟正黑體" panose="020B0604030504040204" pitchFamily="34" charset="-120"/>
                <a:ea typeface="微軟正黑體" panose="020B0604030504040204" pitchFamily="34" charset="-120"/>
              </a:rPr>
              <a:t>k=23,25</a:t>
            </a:r>
            <a:r>
              <a:rPr lang="zh-TW" altLang="en-US" sz="2400" dirty="0">
                <a:latin typeface="微軟正黑體" panose="020B0604030504040204" pitchFamily="34" charset="-120"/>
                <a:ea typeface="微軟正黑體" panose="020B0604030504040204" pitchFamily="34" charset="-120"/>
              </a:rPr>
              <a:t>左右時，</a:t>
            </a:r>
            <a:r>
              <a:rPr lang="en-US" altLang="zh-TW" sz="2400" dirty="0">
                <a:latin typeface="微軟正黑體" panose="020B0604030504040204" pitchFamily="34" charset="-120"/>
                <a:ea typeface="微軟正黑體" panose="020B0604030504040204" pitchFamily="34" charset="-120"/>
              </a:rPr>
              <a:t>accuracy</a:t>
            </a:r>
            <a:r>
              <a:rPr lang="zh-TW" altLang="en-US" sz="2400" dirty="0">
                <a:latin typeface="微軟正黑體" panose="020B0604030504040204" pitchFamily="34" charset="-120"/>
                <a:ea typeface="微軟正黑體" panose="020B0604030504040204" pitchFamily="34" charset="-120"/>
              </a:rPr>
              <a:t>又回升的狀況。</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1452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0145004-9772-4E71-A08C-BBDB9F0B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066801"/>
            <a:ext cx="5795433" cy="4346574"/>
          </a:xfrm>
          <a:prstGeom prst="rect">
            <a:avLst/>
          </a:prstGeom>
        </p:spPr>
      </p:pic>
      <p:pic>
        <p:nvPicPr>
          <p:cNvPr id="5" name="圖片 4" descr="一張含有 文字 的圖片&#10;&#10;自動產生的描述">
            <a:extLst>
              <a:ext uri="{FF2B5EF4-FFF2-40B4-BE49-F238E27FC236}">
                <a16:creationId xmlns:a16="http://schemas.microsoft.com/office/drawing/2014/main" id="{23C50D9A-EB16-4CD7-8D57-887D20D45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9" y="1238250"/>
            <a:ext cx="5663790" cy="3950493"/>
          </a:xfrm>
          <a:prstGeom prst="rect">
            <a:avLst/>
          </a:prstGeom>
        </p:spPr>
      </p:pic>
    </p:spTree>
    <p:extLst>
      <p:ext uri="{BB962C8B-B14F-4D97-AF65-F5344CB8AC3E}">
        <p14:creationId xmlns:p14="http://schemas.microsoft.com/office/powerpoint/2010/main" val="166227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第七題</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376218"/>
            <a:ext cx="11270673" cy="5320145"/>
          </a:xfrm>
        </p:spPr>
        <p:txBody>
          <a:bodyPr>
            <a:normAutofit/>
          </a:bodyPr>
          <a:lstStyle/>
          <a:p>
            <a:pPr>
              <a:lnSpc>
                <a:spcPct val="120000"/>
              </a:lnSpc>
            </a:pPr>
            <a:r>
              <a:rPr lang="zh-TW" altLang="en-US" sz="2400" dirty="0">
                <a:latin typeface="微軟正黑體" panose="020B0604030504040204" pitchFamily="34" charset="-120"/>
                <a:ea typeface="微軟正黑體" panose="020B0604030504040204" pitchFamily="34" charset="-120"/>
              </a:rPr>
              <a:t>將乘客分成男性與女性個別去以</a:t>
            </a:r>
            <a:r>
              <a:rPr lang="en-US" altLang="zh-TW" sz="2400" dirty="0">
                <a:latin typeface="微軟正黑體" panose="020B0604030504040204" pitchFamily="34" charset="-120"/>
                <a:ea typeface="微軟正黑體" panose="020B0604030504040204" pitchFamily="34" charset="-120"/>
              </a:rPr>
              <a:t>K=3</a:t>
            </a:r>
            <a:r>
              <a:rPr lang="zh-TW" altLang="en-US" sz="2400" dirty="0">
                <a:latin typeface="微軟正黑體" panose="020B0604030504040204" pitchFamily="34" charset="-120"/>
                <a:ea typeface="微軟正黑體" panose="020B0604030504040204" pitchFamily="34" charset="-120"/>
              </a:rPr>
              <a:t>做</a:t>
            </a:r>
            <a:r>
              <a:rPr lang="en-US" altLang="zh-TW" sz="2400" dirty="0">
                <a:latin typeface="微軟正黑體" panose="020B0604030504040204" pitchFamily="34" charset="-120"/>
                <a:ea typeface="微軟正黑體" panose="020B0604030504040204" pitchFamily="34" charset="-120"/>
              </a:rPr>
              <a:t>KNN</a:t>
            </a:r>
            <a:r>
              <a:rPr lang="zh-TW" altLang="en-US" sz="2400" dirty="0">
                <a:latin typeface="微軟正黑體" panose="020B0604030504040204" pitchFamily="34" charset="-120"/>
                <a:ea typeface="微軟正黑體" panose="020B0604030504040204" pitchFamily="34" charset="-120"/>
              </a:rPr>
              <a:t>，得出各種統計量，並將</a:t>
            </a:r>
            <a:r>
              <a:rPr lang="en-US" altLang="zh-TW" sz="2400" dirty="0">
                <a:latin typeface="微軟正黑體" panose="020B0604030504040204" pitchFamily="34" charset="-120"/>
                <a:ea typeface="微軟正黑體" panose="020B0604030504040204" pitchFamily="34" charset="-120"/>
              </a:rPr>
              <a:t>TP,FP,TN,FN</a:t>
            </a:r>
            <a:r>
              <a:rPr lang="zh-TW" altLang="en-US" sz="2400" dirty="0">
                <a:latin typeface="微軟正黑體" panose="020B0604030504040204" pitchFamily="34" charset="-120"/>
                <a:ea typeface="微軟正黑體" panose="020B0604030504040204" pitchFamily="34" charset="-120"/>
              </a:rPr>
              <a:t>合併之後去跑</a:t>
            </a:r>
            <a:r>
              <a:rPr lang="en-US" altLang="zh-TW" sz="2400" dirty="0">
                <a:latin typeface="微軟正黑體" panose="020B0604030504040204" pitchFamily="34" charset="-120"/>
                <a:ea typeface="微軟正黑體" panose="020B0604030504040204" pitchFamily="34" charset="-120"/>
              </a:rPr>
              <a:t>confusion</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matrix</a:t>
            </a:r>
          </a:p>
        </p:txBody>
      </p:sp>
    </p:spTree>
    <p:extLst>
      <p:ext uri="{BB962C8B-B14F-4D97-AF65-F5344CB8AC3E}">
        <p14:creationId xmlns:p14="http://schemas.microsoft.com/office/powerpoint/2010/main" val="1994528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圖片 2" descr="一張含有 文字 的圖片&#10;&#10;自動產生的描述">
            <a:extLst>
              <a:ext uri="{FF2B5EF4-FFF2-40B4-BE49-F238E27FC236}">
                <a16:creationId xmlns:a16="http://schemas.microsoft.com/office/drawing/2014/main" id="{4CA03693-BC79-4FFD-87AB-556366184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6" y="258773"/>
            <a:ext cx="6486524" cy="6502783"/>
          </a:xfrm>
          <a:prstGeom prst="rect">
            <a:avLst/>
          </a:prstGeom>
        </p:spPr>
      </p:pic>
    </p:spTree>
    <p:extLst>
      <p:ext uri="{BB962C8B-B14F-4D97-AF65-F5344CB8AC3E}">
        <p14:creationId xmlns:p14="http://schemas.microsoft.com/office/powerpoint/2010/main" val="2469898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AA97CA-BB07-45ED-86F2-2365C5C46603}"/>
              </a:ext>
            </a:extLst>
          </p:cNvPr>
          <p:cNvSpPr>
            <a:spLocks noGrp="1"/>
          </p:cNvSpPr>
          <p:nvPr>
            <p:ph type="title"/>
          </p:nvPr>
        </p:nvSpPr>
        <p:spPr>
          <a:xfrm>
            <a:off x="838200" y="-105930"/>
            <a:ext cx="10515600" cy="1325563"/>
          </a:xfrm>
        </p:spPr>
        <p:txBody>
          <a:bodyPr/>
          <a:lstStyle/>
          <a:p>
            <a:pPr algn="ctr"/>
            <a:r>
              <a:rPr lang="zh-TW" altLang="en-US" dirty="0">
                <a:latin typeface="微軟正黑體" panose="020B0604030504040204" pitchFamily="34" charset="-120"/>
                <a:ea typeface="微軟正黑體" panose="020B0604030504040204" pitchFamily="34" charset="-120"/>
              </a:rPr>
              <a:t>學期修課的心得與收穫</a:t>
            </a:r>
          </a:p>
        </p:txBody>
      </p:sp>
      <p:sp>
        <p:nvSpPr>
          <p:cNvPr id="3" name="內容版面配置區 2">
            <a:extLst>
              <a:ext uri="{FF2B5EF4-FFF2-40B4-BE49-F238E27FC236}">
                <a16:creationId xmlns:a16="http://schemas.microsoft.com/office/drawing/2014/main" id="{6B83C52E-6C30-4DCB-B247-6598334032D9}"/>
              </a:ext>
            </a:extLst>
          </p:cNvPr>
          <p:cNvSpPr>
            <a:spLocks noGrp="1"/>
          </p:cNvSpPr>
          <p:nvPr>
            <p:ph idx="1"/>
          </p:nvPr>
        </p:nvSpPr>
        <p:spPr>
          <a:xfrm>
            <a:off x="838200" y="822036"/>
            <a:ext cx="10515600" cy="5929746"/>
          </a:xfrm>
        </p:spPr>
        <p:txBody>
          <a:bodyPr>
            <a:normAutofit fontScale="92500" lnSpcReduction="10000"/>
          </a:bodyPr>
          <a:lstStyle/>
          <a:p>
            <a:pPr marL="0" indent="0">
              <a:lnSpc>
                <a:spcPct val="150000"/>
              </a:lnSpc>
              <a:buNone/>
            </a:pPr>
            <a:r>
              <a:rPr lang="zh-TW" altLang="en-US" sz="1600" dirty="0">
                <a:latin typeface="微軟正黑體" panose="020B0604030504040204" pitchFamily="34" charset="-120"/>
                <a:ea typeface="微軟正黑體" panose="020B0604030504040204" pitchFamily="34" charset="-120"/>
              </a:rPr>
              <a:t>        在修教授開的這門計算思維與問題解決之前，我曾經修過的相關的課程也有資料結構、演算法、機率統計、資料科學導論、機器學習等，而這些所學的東西都在這學期的這門課被統整在一起並且以實務帶動理論的方式讓我對他們更加熟悉。這門課涵蓋了演算法中的最佳化問題求解、圖論；統計學中的隨機、中央極限定理、蒙地卡羅、信賴區間、抽樣等重要概念；以及在機器學習中的分群與迴歸這兩大重要的議題。我覺得老師在每堂課中所附的範例程式碼以由簡單至深入的方式呈現，令我對這些理論概念是如何以程式碼實作的，有了更清晰的認識。</a:t>
            </a:r>
            <a:endParaRPr lang="en-US" altLang="zh-TW" sz="1600" dirty="0">
              <a:latin typeface="微軟正黑體" panose="020B0604030504040204" pitchFamily="34" charset="-120"/>
              <a:ea typeface="微軟正黑體" panose="020B0604030504040204" pitchFamily="34" charset="-120"/>
            </a:endParaRPr>
          </a:p>
          <a:p>
            <a:pPr marL="0" indent="0">
              <a:lnSpc>
                <a:spcPct val="150000"/>
              </a:lnSpc>
              <a:buNone/>
            </a:pPr>
            <a:r>
              <a:rPr lang="zh-TW" altLang="en-US" sz="1600" dirty="0">
                <a:latin typeface="微軟正黑體" panose="020B0604030504040204" pitchFamily="34" charset="-120"/>
                <a:ea typeface="微軟正黑體" panose="020B0604030504040204" pitchFamily="34" charset="-120"/>
              </a:rPr>
              <a:t>        我認為除了理論知識與實作技巧外，我在老師這堂課上學到的兩個最重要的東西，就是「</a:t>
            </a:r>
            <a:r>
              <a:rPr lang="zh-TW" altLang="en-US" sz="1600" dirty="0">
                <a:solidFill>
                  <a:srgbClr val="FF0000"/>
                </a:solidFill>
                <a:latin typeface="微軟正黑體" panose="020B0604030504040204" pitchFamily="34" charset="-120"/>
                <a:ea typeface="微軟正黑體" panose="020B0604030504040204" pitchFamily="34" charset="-120"/>
              </a:rPr>
              <a:t>模組化的程式寫法</a:t>
            </a:r>
            <a:r>
              <a:rPr lang="zh-TW" altLang="en-US" sz="1600" dirty="0">
                <a:latin typeface="微軟正黑體" panose="020B0604030504040204" pitchFamily="34" charset="-120"/>
                <a:ea typeface="微軟正黑體" panose="020B0604030504040204" pitchFamily="34" charset="-120"/>
              </a:rPr>
              <a:t>」以及「</a:t>
            </a:r>
            <a:r>
              <a:rPr lang="zh-TW" altLang="en-US" sz="1600" dirty="0">
                <a:solidFill>
                  <a:srgbClr val="FF0000"/>
                </a:solidFill>
                <a:latin typeface="微軟正黑體" panose="020B0604030504040204" pitchFamily="34" charset="-120"/>
                <a:ea typeface="微軟正黑體" panose="020B0604030504040204" pitchFamily="34" charset="-120"/>
              </a:rPr>
              <a:t>資料視覺化之分析</a:t>
            </a:r>
            <a:r>
              <a:rPr lang="zh-TW" altLang="en-US" sz="1600" dirty="0">
                <a:latin typeface="微軟正黑體" panose="020B0604030504040204" pitchFamily="34" charset="-120"/>
                <a:ea typeface="微軟正黑體" panose="020B0604030504040204" pitchFamily="34" charset="-120"/>
              </a:rPr>
              <a:t>」。雖然我在其他課也學過</a:t>
            </a:r>
            <a:r>
              <a:rPr lang="en-US" altLang="zh-TW" sz="1600" dirty="0">
                <a:latin typeface="微軟正黑體" panose="020B0604030504040204" pitchFamily="34" charset="-120"/>
                <a:ea typeface="微軟正黑體" panose="020B0604030504040204" pitchFamily="34" charset="-120"/>
              </a:rPr>
              <a:t>C++</a:t>
            </a:r>
            <a:r>
              <a:rPr lang="zh-TW" altLang="en-US" sz="1600" dirty="0">
                <a:latin typeface="微軟正黑體" panose="020B0604030504040204" pitchFamily="34" charset="-120"/>
                <a:ea typeface="微軟正黑體" panose="020B0604030504040204" pitchFamily="34" charset="-120"/>
              </a:rPr>
              <a:t>等</a:t>
            </a:r>
            <a:r>
              <a:rPr lang="en-US" altLang="zh-TW" sz="1600" dirty="0">
                <a:latin typeface="微軟正黑體" panose="020B0604030504040204" pitchFamily="34" charset="-120"/>
                <a:ea typeface="微軟正黑體" panose="020B0604030504040204" pitchFamily="34" charset="-120"/>
              </a:rPr>
              <a:t>OOP</a:t>
            </a:r>
            <a:r>
              <a:rPr lang="zh-TW" altLang="en-US" sz="1600" dirty="0">
                <a:latin typeface="微軟正黑體" panose="020B0604030504040204" pitchFamily="34" charset="-120"/>
                <a:ea typeface="微軟正黑體" panose="020B0604030504040204" pitchFamily="34" charset="-120"/>
              </a:rPr>
              <a:t>相關的課，但其實也並不常在我的程式中加入</a:t>
            </a:r>
            <a:r>
              <a:rPr lang="en-US" altLang="zh-TW" sz="1600" dirty="0" err="1">
                <a:latin typeface="微軟正黑體" panose="020B0604030504040204" pitchFamily="34" charset="-120"/>
                <a:ea typeface="微軟正黑體" panose="020B0604030504040204" pitchFamily="34" charset="-120"/>
              </a:rPr>
              <a:t>class,object</a:t>
            </a:r>
            <a:r>
              <a:rPr lang="zh-TW" altLang="en-US" sz="1600" dirty="0">
                <a:latin typeface="微軟正黑體" panose="020B0604030504040204" pitchFamily="34" charset="-120"/>
                <a:ea typeface="微軟正黑體" panose="020B0604030504040204" pitchFamily="34" charset="-120"/>
              </a:rPr>
              <a:t>等元素，直到我修了這門課後，我發現老師的範例程式碼有很大一部分都是基於</a:t>
            </a:r>
            <a:r>
              <a:rPr lang="en-US" altLang="zh-TW" sz="1600" dirty="0">
                <a:latin typeface="微軟正黑體" panose="020B0604030504040204" pitchFamily="34" charset="-120"/>
                <a:ea typeface="微軟正黑體" panose="020B0604030504040204" pitchFamily="34" charset="-120"/>
              </a:rPr>
              <a:t>class</a:t>
            </a:r>
            <a:r>
              <a:rPr lang="zh-TW" altLang="en-US" sz="1600" dirty="0">
                <a:latin typeface="微軟正黑體" panose="020B0604030504040204" pitchFamily="34" charset="-120"/>
                <a:ea typeface="微軟正黑體" panose="020B0604030504040204" pitchFamily="34" charset="-120"/>
              </a:rPr>
              <a:t>與自定義</a:t>
            </a:r>
            <a:r>
              <a:rPr lang="en-US" altLang="zh-TW" sz="1600" dirty="0">
                <a:latin typeface="微軟正黑體" panose="020B0604030504040204" pitchFamily="34" charset="-120"/>
                <a:ea typeface="微軟正黑體" panose="020B0604030504040204" pitchFamily="34" charset="-120"/>
              </a:rPr>
              <a:t>function</a:t>
            </a:r>
            <a:r>
              <a:rPr lang="zh-TW" altLang="en-US" sz="1600" dirty="0">
                <a:latin typeface="微軟正黑體" panose="020B0604030504040204" pitchFamily="34" charset="-120"/>
                <a:ea typeface="微軟正黑體" panose="020B0604030504040204" pitchFamily="34" charset="-120"/>
              </a:rPr>
              <a:t>等方式來完成的，我在修課初期有些不適應這種程式碼的架構，時常會花非常多時間來研究老師的程式碼才能看懂，但是在做最後三四份作業</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線性迴歸、</a:t>
            </a:r>
            <a:r>
              <a:rPr lang="en-US" altLang="zh-TW" sz="1600" dirty="0" err="1">
                <a:latin typeface="微軟正黑體" panose="020B0604030504040204" pitchFamily="34" charset="-120"/>
                <a:ea typeface="微軟正黑體" panose="020B0604030504040204" pitchFamily="34" charset="-120"/>
              </a:rPr>
              <a:t>kmeans</a:t>
            </a:r>
            <a:r>
              <a:rPr lang="zh-TW" altLang="en-US" sz="1600" dirty="0">
                <a:latin typeface="微軟正黑體" panose="020B0604030504040204" pitchFamily="34" charset="-120"/>
                <a:ea typeface="微軟正黑體" panose="020B0604030504040204" pitchFamily="34" charset="-120"/>
              </a:rPr>
              <a:t>、</a:t>
            </a:r>
            <a:r>
              <a:rPr lang="en-US" altLang="zh-TW" sz="1600" dirty="0" err="1">
                <a:latin typeface="微軟正黑體" panose="020B0604030504040204" pitchFamily="34" charset="-120"/>
                <a:ea typeface="微軟正黑體" panose="020B0604030504040204" pitchFamily="34" charset="-120"/>
              </a:rPr>
              <a:t>knn</a:t>
            </a:r>
            <a:r>
              <a:rPr lang="zh-TW" altLang="en-US" sz="1600" dirty="0">
                <a:latin typeface="微軟正黑體" panose="020B0604030504040204" pitchFamily="34" charset="-120"/>
                <a:ea typeface="微軟正黑體" panose="020B0604030504040204" pitchFamily="34" charset="-120"/>
              </a:rPr>
              <a:t>、</a:t>
            </a:r>
            <a:r>
              <a:rPr lang="en-US" altLang="zh-TW" sz="1600" dirty="0" err="1">
                <a:latin typeface="微軟正黑體" panose="020B0604030504040204" pitchFamily="34" charset="-120"/>
                <a:ea typeface="微軟正黑體" panose="020B0604030504040204" pitchFamily="34" charset="-120"/>
              </a:rPr>
              <a:t>final_project</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時，我因為熟悉了老師的程式碼，就深切地體會到了這種模組化的程式寫法的強大之處，有許多功能，比如</a:t>
            </a:r>
            <a:r>
              <a:rPr lang="en-US" altLang="zh-TW" sz="1600" dirty="0" err="1">
                <a:latin typeface="微軟正黑體" panose="020B0604030504040204" pitchFamily="34" charset="-120"/>
                <a:ea typeface="微軟正黑體" panose="020B0604030504040204" pitchFamily="34" charset="-120"/>
              </a:rPr>
              <a:t>findK,getLabel,getStats,iscaleFeatures</a:t>
            </a:r>
            <a:r>
              <a:rPr lang="en-US" altLang="zh-TW" sz="1600" b="0" dirty="0">
                <a:solidFill>
                  <a:srgbClr val="FFD580"/>
                </a:solidFill>
                <a:effectLst/>
                <a:latin typeface="Consolas" panose="020B0609020204030204" pitchFamily="49" charset="0"/>
              </a:rPr>
              <a:t> </a:t>
            </a:r>
            <a:r>
              <a:rPr lang="zh-TW" altLang="en-US" sz="1600" dirty="0">
                <a:latin typeface="微軟正黑體" panose="020B0604030504040204" pitchFamily="34" charset="-120"/>
                <a:ea typeface="微軟正黑體" panose="020B0604030504040204" pitchFamily="34" charset="-120"/>
              </a:rPr>
              <a:t>等，只要將</a:t>
            </a:r>
            <a:r>
              <a:rPr lang="en-US" altLang="zh-TW" sz="1600" dirty="0" err="1">
                <a:latin typeface="微軟正黑體" panose="020B0604030504040204" pitchFamily="34" charset="-120"/>
                <a:ea typeface="微軟正黑體" panose="020B0604030504040204" pitchFamily="34" charset="-120"/>
              </a:rPr>
              <a:t>class,function</a:t>
            </a:r>
            <a:r>
              <a:rPr lang="zh-TW" altLang="en-US" sz="1600" dirty="0">
                <a:latin typeface="微軟正黑體" panose="020B0604030504040204" pitchFamily="34" charset="-120"/>
                <a:ea typeface="微軟正黑體" panose="020B0604030504040204" pitchFamily="34" charset="-120"/>
              </a:rPr>
              <a:t>定義好，便可很輕鬆地對程式進行改動與擴充，該份程式就能更廣泛地應用在不同的</a:t>
            </a:r>
            <a:r>
              <a:rPr lang="en-US" altLang="zh-TW" sz="1600" dirty="0">
                <a:latin typeface="微軟正黑體" panose="020B0604030504040204" pitchFamily="34" charset="-120"/>
                <a:ea typeface="微軟正黑體" panose="020B0604030504040204" pitchFamily="34" charset="-120"/>
              </a:rPr>
              <a:t>dataset</a:t>
            </a:r>
            <a:r>
              <a:rPr lang="zh-TW" altLang="en-US" sz="1600" dirty="0">
                <a:latin typeface="微軟正黑體" panose="020B0604030504040204" pitchFamily="34" charset="-120"/>
                <a:ea typeface="微軟正黑體" panose="020B0604030504040204" pitchFamily="34" charset="-120"/>
              </a:rPr>
              <a:t>上。而資料視覺化則是因為老師在作業中時常會讓我們以</a:t>
            </a:r>
            <a:r>
              <a:rPr lang="en-US" altLang="zh-TW" sz="1600" dirty="0" err="1">
                <a:latin typeface="微軟正黑體" panose="020B0604030504040204" pitchFamily="34" charset="-120"/>
                <a:ea typeface="微軟正黑體" panose="020B0604030504040204" pitchFamily="34" charset="-120"/>
              </a:rPr>
              <a:t>pylab,matplotlib</a:t>
            </a:r>
            <a:r>
              <a:rPr lang="zh-TW" altLang="en-US" sz="1600" dirty="0">
                <a:latin typeface="微軟正黑體" panose="020B0604030504040204" pitchFamily="34" charset="-120"/>
                <a:ea typeface="微軟正黑體" panose="020B0604030504040204" pitchFamily="34" charset="-120"/>
              </a:rPr>
              <a:t>繪圖，在後來幾份作業中，我深刻地體會到了這種方式的厲害之處，有時只要看圖畫出來的異常點，很可能就可以大概推測程式中哪邊的寫法有問題需要改善了，且將資料視覺化後，也能以更加直觀的方式來讓我們對於程式執行結果進行分析。</a:t>
            </a:r>
            <a:endParaRPr lang="en-US" altLang="zh-TW" sz="1600" dirty="0">
              <a:latin typeface="微軟正黑體" panose="020B0604030504040204" pitchFamily="34" charset="-120"/>
              <a:ea typeface="微軟正黑體" panose="020B0604030504040204" pitchFamily="34" charset="-120"/>
            </a:endParaRPr>
          </a:p>
          <a:p>
            <a:pPr marL="0" indent="0">
              <a:lnSpc>
                <a:spcPct val="150000"/>
              </a:lnSpc>
              <a:buNone/>
            </a:pPr>
            <a:r>
              <a:rPr lang="zh-TW" altLang="en-US" sz="1600" dirty="0">
                <a:latin typeface="微軟正黑體" panose="020B0604030504040204" pitchFamily="34" charset="-120"/>
                <a:ea typeface="微軟正黑體" panose="020B0604030504040204" pitchFamily="34" charset="-120"/>
              </a:rPr>
              <a:t>        最後要說的是，很感謝教授這學期開了這門課，雖然我並不是工科系的學生，但我很慶幸這學期有加選到這門課，我在這門課收穫了非常多的東西，很開心這學期能在教授的課堂上學習與成長</a:t>
            </a:r>
            <a:r>
              <a:rPr lang="en-US" altLang="zh-TW" sz="1600" dirty="0">
                <a:latin typeface="微軟正黑體" panose="020B0604030504040204" pitchFamily="34" charset="-120"/>
                <a:ea typeface="微軟正黑體" panose="020B0604030504040204" pitchFamily="34" charset="-120"/>
              </a:rPr>
              <a:t>!</a:t>
            </a:r>
            <a:endParaRPr lang="zh-TW" altLang="en-US" sz="1600" dirty="0"/>
          </a:p>
        </p:txBody>
      </p:sp>
    </p:spTree>
    <p:extLst>
      <p:ext uri="{BB962C8B-B14F-4D97-AF65-F5344CB8AC3E}">
        <p14:creationId xmlns:p14="http://schemas.microsoft.com/office/powerpoint/2010/main" val="292369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B262AA-88B7-4ED5-8815-E09CD3608D51}"/>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第一題</a:t>
            </a:r>
          </a:p>
        </p:txBody>
      </p:sp>
      <p:sp>
        <p:nvSpPr>
          <p:cNvPr id="3" name="內容版面配置區 2">
            <a:extLst>
              <a:ext uri="{FF2B5EF4-FFF2-40B4-BE49-F238E27FC236}">
                <a16:creationId xmlns:a16="http://schemas.microsoft.com/office/drawing/2014/main" id="{66D90A3B-17F5-444B-944C-336254DE58EA}"/>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讀檔且建立</a:t>
            </a:r>
            <a:r>
              <a:rPr lang="en-US" altLang="zh-TW" dirty="0">
                <a:latin typeface="微軟正黑體" panose="020B0604030504040204" pitchFamily="34" charset="-120"/>
                <a:ea typeface="微軟正黑體" panose="020B0604030504040204" pitchFamily="34" charset="-120"/>
              </a:rPr>
              <a:t>object</a:t>
            </a:r>
            <a:r>
              <a:rPr lang="zh-TW" altLang="en-US" dirty="0">
                <a:latin typeface="微軟正黑體" panose="020B0604030504040204" pitchFamily="34" charset="-120"/>
                <a:ea typeface="微軟正黑體" panose="020B0604030504040204" pitchFamily="34" charset="-120"/>
              </a:rPr>
              <a:t>，這裡我是使用老師在講解馬拉松選手那個範例時所使用的程式碼去改的。</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pic>
        <p:nvPicPr>
          <p:cNvPr id="5" name="圖片 4">
            <a:extLst>
              <a:ext uri="{FF2B5EF4-FFF2-40B4-BE49-F238E27FC236}">
                <a16:creationId xmlns:a16="http://schemas.microsoft.com/office/drawing/2014/main" id="{8B89A227-6F96-4F3F-9277-7C013863265B}"/>
              </a:ext>
            </a:extLst>
          </p:cNvPr>
          <p:cNvPicPr>
            <a:picLocks noChangeAspect="1"/>
          </p:cNvPicPr>
          <p:nvPr/>
        </p:nvPicPr>
        <p:blipFill>
          <a:blip r:embed="rId2"/>
          <a:stretch>
            <a:fillRect/>
          </a:stretch>
        </p:blipFill>
        <p:spPr>
          <a:xfrm>
            <a:off x="152400" y="3532187"/>
            <a:ext cx="11707091" cy="1567032"/>
          </a:xfrm>
          <a:prstGeom prst="rect">
            <a:avLst/>
          </a:prstGeom>
        </p:spPr>
      </p:pic>
    </p:spTree>
    <p:extLst>
      <p:ext uri="{BB962C8B-B14F-4D97-AF65-F5344CB8AC3E}">
        <p14:creationId xmlns:p14="http://schemas.microsoft.com/office/powerpoint/2010/main" val="412990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第二題</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p:txBody>
          <a:bodyPr/>
          <a:lstStyle/>
          <a:p>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將不同性別分開並繪製總人數與生還人數的直方圖</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同上，分開性別，且分成不同的</a:t>
            </a:r>
            <a:r>
              <a:rPr lang="en-US" altLang="zh-TW" dirty="0" err="1">
                <a:latin typeface="微軟正黑體" panose="020B0604030504040204" pitchFamily="34" charset="-120"/>
                <a:ea typeface="微軟正黑體" panose="020B0604030504040204" pitchFamily="34" charset="-120"/>
              </a:rPr>
              <a:t>CabinClass</a:t>
            </a:r>
            <a:r>
              <a:rPr lang="zh-TW" altLang="en-US" dirty="0">
                <a:latin typeface="微軟正黑體" panose="020B0604030504040204" pitchFamily="34" charset="-120"/>
                <a:ea typeface="微軟正黑體" panose="020B0604030504040204" pitchFamily="34" charset="-120"/>
              </a:rPr>
              <a:t>去畫總人數與生還人數之直方圖</a:t>
            </a:r>
            <a:endParaRPr lang="zh-TW" altLang="en-US" dirty="0"/>
          </a:p>
        </p:txBody>
      </p:sp>
    </p:spTree>
    <p:extLst>
      <p:ext uri="{BB962C8B-B14F-4D97-AF65-F5344CB8AC3E}">
        <p14:creationId xmlns:p14="http://schemas.microsoft.com/office/powerpoint/2010/main" val="26922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D5145445-38AD-4E0D-8456-BE05FA17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052" y="121156"/>
            <a:ext cx="4248912" cy="3186684"/>
          </a:xfrm>
          <a:prstGeom prst="rect">
            <a:avLst/>
          </a:prstGeom>
        </p:spPr>
      </p:pic>
      <p:cxnSp>
        <p:nvCxnSpPr>
          <p:cNvPr id="32" name="Straight Connector 21">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圖片 10">
            <a:extLst>
              <a:ext uri="{FF2B5EF4-FFF2-40B4-BE49-F238E27FC236}">
                <a16:creationId xmlns:a16="http://schemas.microsoft.com/office/drawing/2014/main" id="{B5055EB4-B9CC-46B7-BE1F-C359EC742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222" y="311656"/>
            <a:ext cx="3994912" cy="2996184"/>
          </a:xfrm>
          <a:prstGeom prst="rect">
            <a:avLst/>
          </a:prstGeom>
        </p:spPr>
      </p:pic>
      <p:cxnSp>
        <p:nvCxnSpPr>
          <p:cNvPr id="33" name="Straight Connector 23">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25">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5" name="圖片 14">
            <a:extLst>
              <a:ext uri="{FF2B5EF4-FFF2-40B4-BE49-F238E27FC236}">
                <a16:creationId xmlns:a16="http://schemas.microsoft.com/office/drawing/2014/main" id="{4A88E85D-8BF7-4E08-A3AA-90DE97888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965" y="3671315"/>
            <a:ext cx="4250675" cy="3188007"/>
          </a:xfrm>
          <a:prstGeom prst="rect">
            <a:avLst/>
          </a:prstGeom>
        </p:spPr>
      </p:pic>
      <p:pic>
        <p:nvPicPr>
          <p:cNvPr id="17" name="圖片 16">
            <a:extLst>
              <a:ext uri="{FF2B5EF4-FFF2-40B4-BE49-F238E27FC236}">
                <a16:creationId xmlns:a16="http://schemas.microsoft.com/office/drawing/2014/main" id="{F1F394AC-F775-45F5-A94C-0A74C46645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73" y="3671316"/>
            <a:ext cx="4250675" cy="3188006"/>
          </a:xfrm>
          <a:prstGeom prst="rect">
            <a:avLst/>
          </a:prstGeom>
        </p:spPr>
      </p:pic>
    </p:spTree>
    <p:extLst>
      <p:ext uri="{BB962C8B-B14F-4D97-AF65-F5344CB8AC3E}">
        <p14:creationId xmlns:p14="http://schemas.microsoft.com/office/powerpoint/2010/main" val="319576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第三題</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825625"/>
            <a:ext cx="11270673" cy="4351338"/>
          </a:xfrm>
        </p:spPr>
        <p:txBody>
          <a:bodyPr>
            <a:normAutofit fontScale="92500"/>
          </a:bodyPr>
          <a:lstStyle/>
          <a:p>
            <a:r>
              <a:rPr lang="zh-TW" altLang="en-US" dirty="0">
                <a:latin typeface="微軟正黑體" panose="020B0604030504040204" pitchFamily="34" charset="-120"/>
                <a:ea typeface="微軟正黑體" panose="020B0604030504040204" pitchFamily="34" charset="-120"/>
              </a:rPr>
              <a:t>對所有乘客以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a:t>
            </a:r>
            <a:r>
              <a:rPr lang="en-US" altLang="zh-TW" dirty="0">
                <a:latin typeface="微軟正黑體" panose="020B0604030504040204" pitchFamily="34" charset="-120"/>
                <a:ea typeface="微軟正黑體" panose="020B0604030504040204" pitchFamily="34" charset="-120"/>
              </a:rPr>
              <a:t>:</a:t>
            </a:r>
          </a:p>
          <a:p>
            <a:pPr marL="0" indent="0">
              <a:buNone/>
            </a:pPr>
            <a:r>
              <a:rPr lang="en-US" altLang="zh-TW" sz="1500" dirty="0">
                <a:latin typeface="微軟正黑體" panose="020B0604030504040204" pitchFamily="34" charset="-120"/>
                <a:ea typeface="微軟正黑體" panose="020B0604030504040204" pitchFamily="34" charset="-120"/>
              </a:rPr>
              <a:t>Logistic Regression:</a:t>
            </a:r>
          </a:p>
          <a:p>
            <a:pPr marL="0" indent="0">
              <a:buNone/>
            </a:pPr>
            <a:r>
              <a:rPr lang="en-US" altLang="zh-TW" sz="1500" dirty="0">
                <a:latin typeface="微軟正黑體" panose="020B0604030504040204" pitchFamily="34" charset="-120"/>
                <a:ea typeface="微軟正黑體" panose="020B0604030504040204" pitchFamily="34" charset="-120"/>
              </a:rPr>
              <a:t>Averages for all examples 1000 trials with k=0.5</a:t>
            </a:r>
          </a:p>
          <a:p>
            <a:pPr marL="0" indent="0">
              <a:buNone/>
            </a:pPr>
            <a:r>
              <a:rPr lang="en-US" altLang="zh-TW" sz="1500" dirty="0">
                <a:latin typeface="微軟正黑體" panose="020B0604030504040204" pitchFamily="34" charset="-120"/>
                <a:ea typeface="微軟正黑體" panose="020B0604030504040204" pitchFamily="34" charset="-120"/>
              </a:rPr>
              <a:t>Mean weight of C1 = 1.143, 95% confidence interval = 0.12</a:t>
            </a:r>
          </a:p>
          <a:p>
            <a:pPr marL="0" indent="0">
              <a:buNone/>
            </a:pPr>
            <a:r>
              <a:rPr lang="en-US" altLang="zh-TW" sz="1500" dirty="0">
                <a:latin typeface="微軟正黑體" panose="020B0604030504040204" pitchFamily="34" charset="-120"/>
                <a:ea typeface="微軟正黑體" panose="020B0604030504040204" pitchFamily="34" charset="-120"/>
              </a:rPr>
              <a:t>Mean weight of C2 = -0.084, 95% confidence interval = 0.101</a:t>
            </a:r>
          </a:p>
          <a:p>
            <a:pPr marL="0" indent="0">
              <a:buNone/>
            </a:pPr>
            <a:r>
              <a:rPr lang="en-US" altLang="zh-TW" sz="1500" dirty="0">
                <a:latin typeface="微軟正黑體" panose="020B0604030504040204" pitchFamily="34" charset="-120"/>
                <a:ea typeface="微軟正黑體" panose="020B0604030504040204" pitchFamily="34" charset="-120"/>
              </a:rPr>
              <a:t>Mean weight of C3 = -1.059, 95% confidence interval = 0.113</a:t>
            </a:r>
          </a:p>
          <a:p>
            <a:pPr marL="0" indent="0">
              <a:buNone/>
            </a:pPr>
            <a:r>
              <a:rPr lang="en-US" altLang="zh-TW" sz="1500" dirty="0">
                <a:latin typeface="微軟正黑體" panose="020B0604030504040204" pitchFamily="34" charset="-120"/>
                <a:ea typeface="微軟正黑體" panose="020B0604030504040204" pitchFamily="34" charset="-120"/>
              </a:rPr>
              <a:t>Mean weight of age = -0.033, 95% confidence interval = 0.006</a:t>
            </a:r>
          </a:p>
          <a:p>
            <a:pPr marL="0" indent="0">
              <a:buNone/>
            </a:pPr>
            <a:r>
              <a:rPr lang="en-US" altLang="zh-TW" sz="1500" dirty="0">
                <a:latin typeface="微軟正黑體" panose="020B0604030504040204" pitchFamily="34" charset="-120"/>
                <a:ea typeface="微軟正黑體" panose="020B0604030504040204" pitchFamily="34" charset="-120"/>
              </a:rPr>
              <a:t>Mean weight of male gender = -2.407, 95% confidence interval = 0.156</a:t>
            </a:r>
          </a:p>
          <a:p>
            <a:pPr marL="0" indent="0">
              <a:buNone/>
            </a:pPr>
            <a:r>
              <a:rPr lang="en-US" altLang="zh-TW" sz="1500" dirty="0">
                <a:latin typeface="微軟正黑體" panose="020B0604030504040204" pitchFamily="34" charset="-120"/>
                <a:ea typeface="微軟正黑體" panose="020B0604030504040204" pitchFamily="34" charset="-120"/>
              </a:rPr>
              <a:t>Mean accuracy = 0.782, 95% confidence interval = 0.051</a:t>
            </a:r>
          </a:p>
          <a:p>
            <a:pPr marL="0" indent="0">
              <a:buNone/>
            </a:pPr>
            <a:r>
              <a:rPr lang="en-US" altLang="zh-TW" sz="1500" dirty="0">
                <a:latin typeface="微軟正黑體" panose="020B0604030504040204" pitchFamily="34" charset="-120"/>
                <a:ea typeface="微軟正黑體" panose="020B0604030504040204" pitchFamily="34" charset="-120"/>
              </a:rPr>
              <a:t>Mean sensitivity = 0.703, 95% confidence interval = 0.093</a:t>
            </a:r>
          </a:p>
          <a:p>
            <a:pPr marL="0" indent="0">
              <a:buNone/>
            </a:pPr>
            <a:r>
              <a:rPr lang="en-US" altLang="zh-TW" sz="1500" dirty="0">
                <a:latin typeface="微軟正黑體" panose="020B0604030504040204" pitchFamily="34" charset="-120"/>
                <a:ea typeface="微軟正黑體" panose="020B0604030504040204" pitchFamily="34" charset="-120"/>
              </a:rPr>
              <a:t>Mean specificity = 0.837, 95% confidence interval = 0.065</a:t>
            </a:r>
          </a:p>
          <a:p>
            <a:pPr marL="0" indent="0">
              <a:buNone/>
            </a:pPr>
            <a:r>
              <a:rPr lang="en-US" altLang="zh-TW" sz="1500" dirty="0">
                <a:latin typeface="微軟正黑體" panose="020B0604030504040204" pitchFamily="34" charset="-120"/>
                <a:ea typeface="微軟正黑體" panose="020B0604030504040204" pitchFamily="34" charset="-120"/>
              </a:rPr>
              <a:t>Mean pos. pred. val. = 0.748, 95% confidence interval = 0.094</a:t>
            </a:r>
          </a:p>
          <a:p>
            <a:pPr marL="0" indent="0">
              <a:buNone/>
            </a:pPr>
            <a:r>
              <a:rPr lang="en-US" altLang="zh-TW" sz="1500" dirty="0">
                <a:latin typeface="微軟正黑體" panose="020B0604030504040204" pitchFamily="34" charset="-120"/>
                <a:ea typeface="微軟正黑體" panose="020B0604030504040204" pitchFamily="34" charset="-120"/>
              </a:rPr>
              <a:t>Mean AUROC = 0.839, 95% confidence interval = 0.053</a:t>
            </a:r>
          </a:p>
          <a:p>
            <a:endParaRPr lang="zh-TW" altLang="en-US" dirty="0"/>
          </a:p>
        </p:txBody>
      </p:sp>
    </p:spTree>
    <p:extLst>
      <p:ext uri="{BB962C8B-B14F-4D97-AF65-F5344CB8AC3E}">
        <p14:creationId xmlns:p14="http://schemas.microsoft.com/office/powerpoint/2010/main" val="337981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F3F06A2-3E88-44A5-A015-66B844A04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430" y="55316"/>
            <a:ext cx="4278815" cy="3209112"/>
          </a:xfrm>
          <a:prstGeom prst="rect">
            <a:avLst/>
          </a:prstGeom>
        </p:spPr>
      </p:pic>
      <p:cxnSp>
        <p:nvCxnSpPr>
          <p:cNvPr id="2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圖片 8" descr="一張含有 文字 的圖片&#10;&#10;自動產生的描述">
            <a:extLst>
              <a:ext uri="{FF2B5EF4-FFF2-40B4-BE49-F238E27FC236}">
                <a16:creationId xmlns:a16="http://schemas.microsoft.com/office/drawing/2014/main" id="{9A6BCAE6-6F9F-4B36-A14C-06DD38847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673" y="3479796"/>
            <a:ext cx="4622587" cy="3311123"/>
          </a:xfrm>
          <a:prstGeom prst="rect">
            <a:avLst/>
          </a:prstGeom>
        </p:spPr>
      </p:pic>
      <p:cxnSp>
        <p:nvCxnSpPr>
          <p:cNvPr id="25"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6"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2AE133BD-F07E-4B14-9D4A-261B2DE95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635" y="38756"/>
            <a:ext cx="4300895" cy="3225672"/>
          </a:xfrm>
          <a:prstGeom prst="rect">
            <a:avLst/>
          </a:prstGeom>
        </p:spPr>
      </p:pic>
      <p:pic>
        <p:nvPicPr>
          <p:cNvPr id="7" name="圖片 6">
            <a:extLst>
              <a:ext uri="{FF2B5EF4-FFF2-40B4-BE49-F238E27FC236}">
                <a16:creationId xmlns:a16="http://schemas.microsoft.com/office/drawing/2014/main" id="{C9B51C28-17D4-4AC7-B666-30AE91F021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947" y="3428998"/>
            <a:ext cx="4374042" cy="3280532"/>
          </a:xfrm>
          <a:prstGeom prst="rect">
            <a:avLst/>
          </a:prstGeom>
        </p:spPr>
      </p:pic>
    </p:spTree>
    <p:extLst>
      <p:ext uri="{BB962C8B-B14F-4D97-AF65-F5344CB8AC3E}">
        <p14:creationId xmlns:p14="http://schemas.microsoft.com/office/powerpoint/2010/main" val="285611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137A50-FE2E-40F1-AF7D-B69F90DAFFCA}"/>
              </a:ext>
            </a:extLst>
          </p:cNvPr>
          <p:cNvSpPr>
            <a:spLocks noGrp="1"/>
          </p:cNvSpPr>
          <p:nvPr>
            <p:ph type="title"/>
          </p:nvPr>
        </p:nvSpPr>
        <p:spPr/>
        <p:txBody>
          <a:bodyPr/>
          <a:lstStyle/>
          <a:p>
            <a:pPr algn="ctr"/>
            <a:r>
              <a:rPr lang="zh-TW" altLang="en-US" dirty="0">
                <a:latin typeface="微軟正黑體" panose="020B0604030504040204" pitchFamily="34" charset="-120"/>
                <a:ea typeface="微軟正黑體" panose="020B0604030504040204" pitchFamily="34" charset="-120"/>
              </a:rPr>
              <a:t>第四題</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zScaling</a:t>
            </a:r>
            <a:r>
              <a:rPr lang="en-US" altLang="zh-TW" dirty="0">
                <a:latin typeface="微軟正黑體" panose="020B0604030504040204" pitchFamily="34" charset="-120"/>
                <a:ea typeface="微軟正黑體" panose="020B0604030504040204" pitchFamily="34" charset="-120"/>
              </a:rPr>
              <a:t>)</a:t>
            </a:r>
            <a:endParaRPr lang="zh-TW" altLang="en-US" dirty="0"/>
          </a:p>
        </p:txBody>
      </p:sp>
      <p:sp>
        <p:nvSpPr>
          <p:cNvPr id="3" name="內容版面配置區 2">
            <a:extLst>
              <a:ext uri="{FF2B5EF4-FFF2-40B4-BE49-F238E27FC236}">
                <a16:creationId xmlns:a16="http://schemas.microsoft.com/office/drawing/2014/main" id="{A86060AA-0807-4180-890C-5A911A416038}"/>
              </a:ext>
            </a:extLst>
          </p:cNvPr>
          <p:cNvSpPr>
            <a:spLocks noGrp="1"/>
          </p:cNvSpPr>
          <p:nvPr>
            <p:ph idx="1"/>
          </p:nvPr>
        </p:nvSpPr>
        <p:spPr>
          <a:xfrm>
            <a:off x="838199" y="1825625"/>
            <a:ext cx="11270673" cy="4351338"/>
          </a:xfrm>
        </p:spPr>
        <p:txBody>
          <a:bodyPr>
            <a:normAutofit fontScale="85000" lnSpcReduction="20000"/>
          </a:bodyPr>
          <a:lstStyle/>
          <a:p>
            <a:pPr>
              <a:lnSpc>
                <a:spcPct val="120000"/>
              </a:lnSpc>
            </a:pPr>
            <a:r>
              <a:rPr lang="zh-TW" altLang="en-US" dirty="0">
                <a:latin typeface="微軟正黑體" panose="020B0604030504040204" pitchFamily="34" charset="-120"/>
                <a:ea typeface="微軟正黑體" panose="020B0604030504040204" pitchFamily="34" charset="-120"/>
              </a:rPr>
              <a:t>對所有乘客的</a:t>
            </a:r>
            <a:r>
              <a:rPr lang="en-US" altLang="zh-TW" dirty="0">
                <a:latin typeface="微軟正黑體" panose="020B0604030504040204" pitchFamily="34" charset="-120"/>
                <a:ea typeface="微軟正黑體" panose="020B0604030504040204" pitchFamily="34" charset="-120"/>
              </a:rPr>
              <a:t>age</a:t>
            </a:r>
            <a:r>
              <a:rPr lang="zh-TW" altLang="en-US" dirty="0">
                <a:latin typeface="微軟正黑體" panose="020B0604030504040204" pitchFamily="34" charset="-120"/>
                <a:ea typeface="微軟正黑體" panose="020B0604030504040204" pitchFamily="34" charset="-120"/>
              </a:rPr>
              <a:t>進行</a:t>
            </a:r>
            <a:r>
              <a:rPr lang="en-US" altLang="zh-TW" dirty="0">
                <a:latin typeface="微軟正黑體" panose="020B0604030504040204" pitchFamily="34" charset="-120"/>
                <a:ea typeface="微軟正黑體" panose="020B0604030504040204" pitchFamily="34" charset="-120"/>
              </a:rPr>
              <a:t>z-scaling</a:t>
            </a:r>
            <a:r>
              <a:rPr lang="zh-TW" altLang="en-US" dirty="0">
                <a:latin typeface="微軟正黑體" panose="020B0604030504040204" pitchFamily="34" charset="-120"/>
                <a:ea typeface="微軟正黑體" panose="020B0604030504040204" pitchFamily="34" charset="-120"/>
              </a:rPr>
              <a:t>之後，以</a:t>
            </a:r>
            <a:r>
              <a:rPr lang="en-US" altLang="zh-TW" dirty="0">
                <a:latin typeface="微軟正黑體" panose="020B0604030504040204" pitchFamily="34" charset="-120"/>
                <a:ea typeface="微軟正黑體" panose="020B0604030504040204" pitchFamily="34" charset="-120"/>
              </a:rPr>
              <a:t>logistic regression</a:t>
            </a:r>
            <a:r>
              <a:rPr lang="zh-TW" altLang="en-US" dirty="0">
                <a:latin typeface="微軟正黑體" panose="020B0604030504040204" pitchFamily="34" charset="-120"/>
                <a:ea typeface="微軟正黑體" panose="020B0604030504040204" pitchFamily="34" charset="-120"/>
              </a:rPr>
              <a:t>進行處理，畫圖並得出各種統計量如下</a:t>
            </a:r>
            <a:r>
              <a:rPr lang="en-US" altLang="zh-TW" dirty="0">
                <a:latin typeface="微軟正黑體" panose="020B0604030504040204" pitchFamily="34" charset="-120"/>
                <a:ea typeface="微軟正黑體" panose="020B0604030504040204" pitchFamily="34" charset="-120"/>
              </a:rPr>
              <a:t>:</a:t>
            </a:r>
          </a:p>
          <a:p>
            <a:pPr marL="0" indent="0">
              <a:buNone/>
            </a:pPr>
            <a:r>
              <a:rPr lang="en-US" altLang="zh-TW" sz="1800" dirty="0"/>
              <a:t>Logistic Regression with </a:t>
            </a:r>
            <a:r>
              <a:rPr lang="en-US" altLang="zh-TW" sz="1800" dirty="0" err="1"/>
              <a:t>zScaling</a:t>
            </a:r>
            <a:r>
              <a:rPr lang="en-US" altLang="zh-TW" sz="1800" dirty="0"/>
              <a:t>:</a:t>
            </a:r>
          </a:p>
          <a:p>
            <a:pPr marL="0" indent="0">
              <a:buNone/>
            </a:pPr>
            <a:r>
              <a:rPr lang="en-US" altLang="zh-TW" sz="1800" dirty="0"/>
              <a:t>Averages for all examples 1000 trials with k=0.5</a:t>
            </a:r>
          </a:p>
          <a:p>
            <a:pPr marL="0" indent="0">
              <a:buNone/>
            </a:pPr>
            <a:r>
              <a:rPr lang="en-US" altLang="zh-TW" sz="1800" dirty="0"/>
              <a:t>Mean weight of C1 = 1.138, 95% confidence interval = 0.119</a:t>
            </a:r>
          </a:p>
          <a:p>
            <a:pPr marL="0" indent="0">
              <a:buNone/>
            </a:pPr>
            <a:r>
              <a:rPr lang="en-US" altLang="zh-TW" sz="1800" dirty="0"/>
              <a:t>Mean weight of C2 = -0.081, 95% confidence interval = 0.098</a:t>
            </a:r>
          </a:p>
          <a:p>
            <a:pPr marL="0" indent="0">
              <a:buNone/>
            </a:pPr>
            <a:r>
              <a:rPr lang="en-US" altLang="zh-TW" sz="1800" dirty="0"/>
              <a:t>Mean weight of C3 = -1.056, 95% confidence interval = 0.115</a:t>
            </a:r>
          </a:p>
          <a:p>
            <a:pPr marL="0" indent="0">
              <a:buNone/>
            </a:pPr>
            <a:r>
              <a:rPr lang="en-US" altLang="zh-TW" sz="1800" dirty="0"/>
              <a:t>Mean weight of age = -0.477, 95% confidence interval = 0.086</a:t>
            </a:r>
          </a:p>
          <a:p>
            <a:pPr marL="0" indent="0">
              <a:buNone/>
            </a:pPr>
            <a:r>
              <a:rPr lang="en-US" altLang="zh-TW" sz="1800" dirty="0"/>
              <a:t>Mean weight of male gender = -2.406, 95% confidence interval = 0.154</a:t>
            </a:r>
          </a:p>
          <a:p>
            <a:pPr marL="0" indent="0">
              <a:buNone/>
            </a:pPr>
            <a:r>
              <a:rPr lang="en-US" altLang="zh-TW" sz="1800" dirty="0"/>
              <a:t>Mean accuracy = 0.784, 95% confidence interval = 0.05</a:t>
            </a:r>
          </a:p>
          <a:p>
            <a:pPr marL="0" indent="0">
              <a:buNone/>
            </a:pPr>
            <a:r>
              <a:rPr lang="en-US" altLang="zh-TW" sz="1800" dirty="0"/>
              <a:t>Mean sensitivity = 0.705, 95% confidence interval = 0.095</a:t>
            </a:r>
          </a:p>
          <a:p>
            <a:pPr marL="0" indent="0">
              <a:buNone/>
            </a:pPr>
            <a:r>
              <a:rPr lang="en-US" altLang="zh-TW" sz="1800" dirty="0"/>
              <a:t>Mean specificity = 0.838, 95% confidence interval = 0.067</a:t>
            </a:r>
          </a:p>
          <a:p>
            <a:pPr marL="0" indent="0">
              <a:buNone/>
            </a:pPr>
            <a:r>
              <a:rPr lang="en-US" altLang="zh-TW" sz="1800" dirty="0"/>
              <a:t>Mean pos. pred. val. = 0.749, 95% confidence interval = 0.095</a:t>
            </a:r>
          </a:p>
          <a:p>
            <a:pPr marL="0" indent="0">
              <a:buNone/>
            </a:pPr>
            <a:r>
              <a:rPr lang="en-US" altLang="zh-TW" sz="1800" dirty="0"/>
              <a:t>Mean AUROC = 0.839, 95% confidence interval = 0.054</a:t>
            </a:r>
            <a:endParaRPr lang="zh-TW" altLang="en-US" sz="1800" dirty="0"/>
          </a:p>
        </p:txBody>
      </p:sp>
    </p:spTree>
    <p:extLst>
      <p:ext uri="{BB962C8B-B14F-4D97-AF65-F5344CB8AC3E}">
        <p14:creationId xmlns:p14="http://schemas.microsoft.com/office/powerpoint/2010/main" val="306646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F0DA5EB5-8302-4904-AB69-AF09852CE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537" y="61118"/>
            <a:ext cx="4320608" cy="3240456"/>
          </a:xfrm>
          <a:prstGeom prst="rect">
            <a:avLst/>
          </a:prstGeom>
        </p:spPr>
      </p:pic>
      <p:cxnSp>
        <p:nvCxnSpPr>
          <p:cNvPr id="25" name="Straight Connector 24">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 name="圖片 19" descr="一張含有 文字 的圖片&#10;&#10;自動產生的描述">
            <a:extLst>
              <a:ext uri="{FF2B5EF4-FFF2-40B4-BE49-F238E27FC236}">
                <a16:creationId xmlns:a16="http://schemas.microsoft.com/office/drawing/2014/main" id="{83C4E499-0721-41C4-937E-7E046A936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073" y="3556423"/>
            <a:ext cx="4979562" cy="3198256"/>
          </a:xfrm>
          <a:prstGeom prst="rect">
            <a:avLst/>
          </a:prstGeom>
        </p:spPr>
      </p:pic>
      <p:cxnSp>
        <p:nvCxnSpPr>
          <p:cNvPr id="27" name="Straight Connector 26">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圖片 10">
            <a:extLst>
              <a:ext uri="{FF2B5EF4-FFF2-40B4-BE49-F238E27FC236}">
                <a16:creationId xmlns:a16="http://schemas.microsoft.com/office/drawing/2014/main" id="{827788EE-57EC-444D-9944-8DE80807C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855" y="798"/>
            <a:ext cx="4404560" cy="3303421"/>
          </a:xfrm>
          <a:prstGeom prst="rect">
            <a:avLst/>
          </a:prstGeom>
        </p:spPr>
      </p:pic>
      <p:pic>
        <p:nvPicPr>
          <p:cNvPr id="17" name="圖片 16">
            <a:extLst>
              <a:ext uri="{FF2B5EF4-FFF2-40B4-BE49-F238E27FC236}">
                <a16:creationId xmlns:a16="http://schemas.microsoft.com/office/drawing/2014/main" id="{CBC4AFD5-124F-4879-BEE5-92A1F3CB7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157" y="3428998"/>
            <a:ext cx="4404560" cy="3303420"/>
          </a:xfrm>
          <a:prstGeom prst="rect">
            <a:avLst/>
          </a:prstGeom>
        </p:spPr>
      </p:pic>
    </p:spTree>
    <p:extLst>
      <p:ext uri="{BB962C8B-B14F-4D97-AF65-F5344CB8AC3E}">
        <p14:creationId xmlns:p14="http://schemas.microsoft.com/office/powerpoint/2010/main" val="279280305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2849</Words>
  <Application>Microsoft Office PowerPoint</Application>
  <PresentationFormat>寬螢幕</PresentationFormat>
  <Paragraphs>163</Paragraphs>
  <Slides>28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28</vt:i4>
      </vt:variant>
    </vt:vector>
  </HeadingPairs>
  <TitlesOfParts>
    <vt:vector size="34" baseType="lpstr">
      <vt:lpstr>微軟正黑體</vt:lpstr>
      <vt:lpstr>Arial</vt:lpstr>
      <vt:lpstr>Calibri</vt:lpstr>
      <vt:lpstr>Calibri Light</vt:lpstr>
      <vt:lpstr>Consolas</vt:lpstr>
      <vt:lpstr>Office 佈景主題</vt:lpstr>
      <vt:lpstr>計算思維與問題解決 Final Project </vt:lpstr>
      <vt:lpstr>說明</vt:lpstr>
      <vt:lpstr>第一題</vt:lpstr>
      <vt:lpstr>第二題</vt:lpstr>
      <vt:lpstr>PowerPoint 簡報</vt:lpstr>
      <vt:lpstr>第三題</vt:lpstr>
      <vt:lpstr>PowerPoint 簡報</vt:lpstr>
      <vt:lpstr>第四題(zScaling)</vt:lpstr>
      <vt:lpstr>PowerPoint 簡報</vt:lpstr>
      <vt:lpstr>第四題(iScaling)</vt:lpstr>
      <vt:lpstr>PowerPoint 簡報</vt:lpstr>
      <vt:lpstr>第五題(男性，無scaling)</vt:lpstr>
      <vt:lpstr>PowerPoint 簡報</vt:lpstr>
      <vt:lpstr>第五題(女性，無scaling)</vt:lpstr>
      <vt:lpstr>PowerPoint 簡報</vt:lpstr>
      <vt:lpstr>第五題(男性，z-scaling)</vt:lpstr>
      <vt:lpstr>PowerPoint 簡報</vt:lpstr>
      <vt:lpstr>第五題(女性，z-scaling)</vt:lpstr>
      <vt:lpstr>PowerPoint 簡報</vt:lpstr>
      <vt:lpstr>第五題(男性，i-scaling)</vt:lpstr>
      <vt:lpstr>PowerPoint 簡報</vt:lpstr>
      <vt:lpstr>第五題(女性，i-scaling)</vt:lpstr>
      <vt:lpstr>PowerPoint 簡報</vt:lpstr>
      <vt:lpstr>第六題</vt:lpstr>
      <vt:lpstr>PowerPoint 簡報</vt:lpstr>
      <vt:lpstr>第七題</vt:lpstr>
      <vt:lpstr>PowerPoint 簡報</vt:lpstr>
      <vt:lpstr>學期修課的心得與收穫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莊上緣</dc:creator>
  <cp:lastModifiedBy>莊上緣</cp:lastModifiedBy>
  <cp:revision>70</cp:revision>
  <dcterms:created xsi:type="dcterms:W3CDTF">2022-07-08T17:14:39Z</dcterms:created>
  <dcterms:modified xsi:type="dcterms:W3CDTF">2022-07-09T12:27:41Z</dcterms:modified>
</cp:coreProperties>
</file>