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Gill Sans" panose="02020500000000000000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7614700" y="1949099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286217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3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917275" y="4583953"/>
            <a:ext cx="4685857" cy="146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/>
              <a:t>見微知著-讓PYTHON成為你的股票理專</a:t>
            </a:r>
            <a:endParaRPr/>
          </a:p>
        </p:txBody>
      </p:sp>
      <p:pic>
        <p:nvPicPr>
          <p:cNvPr id="90" name="Google Shape;90;p13" descr="抽象金融數位分析"/>
          <p:cNvPicPr preferRelativeResize="0"/>
          <p:nvPr/>
        </p:nvPicPr>
        <p:blipFill rotWithShape="1">
          <a:blip r:embed="rId3">
            <a:alphaModFix/>
          </a:blip>
          <a:srcRect t="20552" b="16715"/>
          <a:stretch/>
        </p:blipFill>
        <p:spPr>
          <a:xfrm>
            <a:off x="20" y="432"/>
            <a:ext cx="12191980" cy="424475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096000" y="4583953"/>
            <a:ext cx="5638800" cy="146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統計112 林家同</a:t>
            </a:r>
            <a:endParaRPr sz="1400"/>
          </a:p>
          <a:p>
            <a:pPr marL="0" lvl="0" indent="-88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資訊112 莊上緣</a:t>
            </a:r>
            <a:endParaRPr sz="1400"/>
          </a:p>
          <a:p>
            <a:pPr marL="0" lvl="0" indent="-88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資訊112 李培倫 </a:t>
            </a:r>
            <a:endParaRPr sz="1400"/>
          </a:p>
          <a:p>
            <a:pPr marL="0" lvl="0" indent="88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92" name="Google Shape;92;p13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66274"/>
                </a:srgbClr>
              </a:gs>
              <a:gs pos="9000">
                <a:srgbClr val="8CD3CE">
                  <a:alpha val="66274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rgbClr val="C3814D">
                  <a:alpha val="82352"/>
                </a:srgb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0">
                <a:srgbClr val="46B3AC">
                  <a:alpha val="0"/>
                </a:srgbClr>
              </a:gs>
              <a:gs pos="22000">
                <a:srgbClr val="46B3AC">
                  <a:alpha val="0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4"/>
          <p:cNvSpPr/>
          <p:nvPr/>
        </p:nvSpPr>
        <p:spPr>
          <a:xfrm rot="-5400000">
            <a:off x="9021976" y="-906246"/>
            <a:ext cx="1602951" cy="3416298"/>
          </a:xfrm>
          <a:prstGeom prst="rect">
            <a:avLst/>
          </a:prstGeom>
          <a:gradFill>
            <a:gsLst>
              <a:gs pos="0">
                <a:srgbClr val="B13E3B">
                  <a:alpha val="0"/>
                </a:srgbClr>
              </a:gs>
              <a:gs pos="45000">
                <a:srgbClr val="B13E3B">
                  <a:alpha val="0"/>
                </a:srgbClr>
              </a:gs>
              <a:gs pos="99000">
                <a:srgbClr val="B1A03B">
                  <a:alpha val="32549"/>
                </a:srgbClr>
              </a:gs>
              <a:gs pos="100000">
                <a:srgbClr val="B1A03B">
                  <a:alpha val="32549"/>
                </a:srgbClr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4"/>
          <p:cNvSpPr/>
          <p:nvPr/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rgbClr val="C3814D">
                  <a:alpha val="29411"/>
                </a:srgbClr>
              </a:gs>
              <a:gs pos="99000">
                <a:srgbClr val="C3814D">
                  <a:alpha val="0"/>
                </a:srgbClr>
              </a:gs>
              <a:gs pos="100000">
                <a:srgbClr val="C3814D">
                  <a:alpha val="0"/>
                </a:srgbClr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rgbClr val="C3814D">
                  <a:alpha val="20392"/>
                </a:srgbClr>
              </a:gs>
              <a:gs pos="99000">
                <a:srgbClr val="C3814D">
                  <a:alpha val="0"/>
                </a:srgbClr>
              </a:gs>
              <a:gs pos="100000">
                <a:srgbClr val="C3814D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579474" y="2065987"/>
            <a:ext cx="11033029" cy="4182683"/>
            <a:chOff x="0" y="3272"/>
            <a:chExt cx="11033029" cy="4182683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3272"/>
              <a:ext cx="11033029" cy="6971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10876" y="160123"/>
              <a:ext cx="383412" cy="3834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05166" y="3272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805166" y="3272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75" tIns="73775" rIns="73775" bIns="73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Outline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0" y="874665"/>
              <a:ext cx="11033029" cy="6971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10876" y="1031515"/>
              <a:ext cx="383412" cy="383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05166" y="874665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805166" y="874665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75" tIns="73775" rIns="73775" bIns="73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 Motivations			5. Preliminary Methods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0" y="1746057"/>
              <a:ext cx="11033029" cy="6971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10876" y="1902908"/>
              <a:ext cx="383412" cy="3834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05166" y="1746057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805166" y="1746057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75" tIns="73775" rIns="73775" bIns="73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 Problem Statement		6. Evaluation Plans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2617449"/>
              <a:ext cx="11033029" cy="6971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10876" y="2774300"/>
              <a:ext cx="383412" cy="3834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05166" y="2617449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805166" y="2617449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75" tIns="73775" rIns="73775" bIns="73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3. Technical Challenges		7. Time Schedule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0" y="3488842"/>
              <a:ext cx="11033029" cy="6971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10876" y="3645692"/>
              <a:ext cx="383412" cy="38341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05166" y="3488842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805166" y="3488842"/>
              <a:ext cx="10227862" cy="69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75" tIns="73775" rIns="73775" bIns="73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4. Dataset to  be used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5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15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B13E3B">
                  <a:alpha val="60392"/>
                </a:srgbClr>
              </a:gs>
              <a:gs pos="100000">
                <a:schemeClr val="accent2"/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0">
                <a:srgbClr val="84782C">
                  <a:alpha val="92549"/>
                </a:srgbClr>
              </a:gs>
              <a:gs pos="6000">
                <a:srgbClr val="84782C">
                  <a:alpha val="92549"/>
                </a:srgbClr>
              </a:gs>
              <a:gs pos="100000">
                <a:srgbClr val="8CD3CE">
                  <a:alpha val="0"/>
                </a:srgbClr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15"/>
          <p:cNvSpPr/>
          <p:nvPr/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0">
                <a:srgbClr val="46B3AC">
                  <a:alpha val="67450"/>
                </a:srgbClr>
              </a:gs>
              <a:gs pos="22000">
                <a:srgbClr val="46B3AC">
                  <a:alpha val="67450"/>
                </a:srgbClr>
              </a:gs>
              <a:gs pos="99000">
                <a:srgbClr val="C3814D">
                  <a:alpha val="0"/>
                </a:srgbClr>
              </a:gs>
              <a:gs pos="100000">
                <a:srgbClr val="C3814D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5"/>
          <p:cNvSpPr/>
          <p:nvPr/>
        </p:nvSpPr>
        <p:spPr>
          <a:xfrm rot="-7611409">
            <a:off x="7897613" y="684022"/>
            <a:ext cx="5330585" cy="5218721"/>
          </a:xfrm>
          <a:custGeom>
            <a:avLst/>
            <a:gdLst/>
            <a:ahLst/>
            <a:cxnLst/>
            <a:rect l="l" t="t" r="r" b="b"/>
            <a:pathLst>
              <a:path w="5330585" h="5218721" extrusionOk="0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0">
                <a:srgbClr val="B1A03B">
                  <a:alpha val="0"/>
                </a:srgbClr>
              </a:gs>
              <a:gs pos="16000">
                <a:srgbClr val="B1A03B">
                  <a:alpha val="0"/>
                </a:srgbClr>
              </a:gs>
              <a:gs pos="85000">
                <a:srgbClr val="D6CA82">
                  <a:alpha val="28235"/>
                </a:srgbClr>
              </a:gs>
              <a:gs pos="100000">
                <a:srgbClr val="D6CA82">
                  <a:alpha val="28235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5"/>
          <p:cNvSpPr/>
          <p:nvPr/>
        </p:nvSpPr>
        <p:spPr>
          <a:xfrm rot="10800000" flipH="1">
            <a:off x="0" y="71451"/>
            <a:ext cx="12192000" cy="4399200"/>
          </a:xfrm>
          <a:prstGeom prst="rect">
            <a:avLst/>
          </a:prstGeom>
          <a:gradFill>
            <a:gsLst>
              <a:gs pos="0">
                <a:srgbClr val="46B3AC">
                  <a:alpha val="48235"/>
                </a:srgbClr>
              </a:gs>
              <a:gs pos="22000">
                <a:srgbClr val="46B3AC">
                  <a:alpha val="48235"/>
                </a:srgbClr>
              </a:gs>
              <a:gs pos="99000">
                <a:srgbClr val="C3814D">
                  <a:alpha val="61568"/>
                </a:srgbClr>
              </a:gs>
              <a:gs pos="100000">
                <a:srgbClr val="C3814D">
                  <a:alpha val="61568"/>
                </a:srgbClr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1450" y="71450"/>
            <a:ext cx="11373000" cy="5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 sz="4400">
                <a:solidFill>
                  <a:schemeClr val="lt1"/>
                </a:solidFill>
              </a:rPr>
              <a:t>   </a:t>
            </a:r>
            <a:r>
              <a:rPr lang="en-US" sz="4400"/>
              <a:t>MOTIVATIONS</a:t>
            </a:r>
            <a:endParaRPr sz="4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endParaRPr sz="4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r>
              <a:rPr lang="en-US" sz="3000"/>
              <a:t>1.</a:t>
            </a:r>
            <a:r>
              <a:rPr lang="en-US" sz="3000" b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我們想知道在交易市場，哪些指標會影響股價</a:t>
            </a:r>
            <a:endParaRPr sz="3000" b="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endParaRPr sz="3366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r>
              <a:rPr lang="en-US" sz="3000"/>
              <a:t>2</a:t>
            </a:r>
            <a:r>
              <a:rPr lang="en-US" sz="3000" b="0"/>
              <a:t>.</a:t>
            </a:r>
            <a:r>
              <a:rPr lang="en-US" sz="3000" b="0">
                <a:latin typeface="Arial"/>
                <a:ea typeface="Arial"/>
                <a:cs typeface="Arial"/>
                <a:sym typeface="Arial"/>
              </a:rPr>
              <a:t>我們想知道股價的變化波動，是否能找出一些規律</a:t>
            </a:r>
            <a:endParaRPr sz="3000" b="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endParaRPr sz="3366" b="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r>
              <a:rPr lang="en-US" sz="3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3000" b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調整參數，是否能避免股價預測模型overfitting 或 underfitting</a:t>
            </a:r>
            <a:endParaRPr sz="3000" b="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r>
              <a:rPr lang="en-US" sz="1000" b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300" b="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  (資料來源: 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https://weikaiwei.com/finance/stocker/)</a:t>
            </a:r>
            <a:endParaRPr sz="1300" b="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endParaRPr sz="3000" b="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99"/>
              <a:buFont typeface="Gill Sans"/>
              <a:buNone/>
            </a:pPr>
            <a:endParaRPr sz="3000" b="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25" y="4183175"/>
            <a:ext cx="3850276" cy="24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6"/>
          <p:cNvSpPr/>
          <p:nvPr/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C3814D">
                  <a:alpha val="82352"/>
                </a:srgbClr>
              </a:gs>
            </a:gsLst>
            <a:lin ang="3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6"/>
          <p:cNvSpPr/>
          <p:nvPr/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rgbClr val="8CD3CE">
                  <a:alpha val="47450"/>
                </a:srgbClr>
              </a:gs>
              <a:gs pos="99000">
                <a:srgbClr val="46B3AC">
                  <a:alpha val="56470"/>
                </a:srgbClr>
              </a:gs>
              <a:gs pos="100000">
                <a:srgbClr val="46B3AC">
                  <a:alpha val="5647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rgbClr val="8CD3CE">
                  <a:alpha val="18431"/>
                </a:srgbClr>
              </a:gs>
              <a:gs pos="99000">
                <a:srgbClr val="46B3AC">
                  <a:alpha val="20392"/>
                </a:srgbClr>
              </a:gs>
              <a:gs pos="100000">
                <a:srgbClr val="46B3AC">
                  <a:alpha val="20392"/>
                </a:srgbClr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16"/>
          <p:cNvSpPr/>
          <p:nvPr/>
        </p:nvSpPr>
        <p:spPr>
          <a:xfrm rot="5400000" flipH="1">
            <a:off x="2895081" y="-2895002"/>
            <a:ext cx="6400800" cy="12190800"/>
          </a:xfrm>
          <a:prstGeom prst="rect">
            <a:avLst/>
          </a:prstGeom>
          <a:gradFill>
            <a:gsLst>
              <a:gs pos="0">
                <a:srgbClr val="C3814D">
                  <a:alpha val="37254"/>
                </a:srgbClr>
              </a:gs>
              <a:gs pos="8000">
                <a:srgbClr val="C3814D">
                  <a:alpha val="37254"/>
                </a:srgbClr>
              </a:gs>
              <a:gs pos="100000">
                <a:srgbClr val="84782C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4163075" y="479325"/>
            <a:ext cx="68739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</a:rPr>
              <a:t>PROBLEM STATEMENT</a:t>
            </a:r>
            <a:endParaRPr sz="4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 rot="5400000" flipH="1">
            <a:off x="-1409708" y="1420763"/>
            <a:ext cx="6857999" cy="4038605"/>
          </a:xfrm>
          <a:prstGeom prst="rect">
            <a:avLst/>
          </a:prstGeom>
          <a:gradFill>
            <a:gsLst>
              <a:gs pos="0">
                <a:srgbClr val="C3814D">
                  <a:alpha val="0"/>
                </a:srgbClr>
              </a:gs>
              <a:gs pos="99000">
                <a:srgbClr val="D68582">
                  <a:alpha val="60000"/>
                </a:srgbClr>
              </a:gs>
              <a:gs pos="100000">
                <a:srgbClr val="D68582">
                  <a:alpha val="60000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16"/>
          <p:cNvSpPr/>
          <p:nvPr/>
        </p:nvSpPr>
        <p:spPr>
          <a:xfrm rot="-8430923">
            <a:off x="1535869" y="1054010"/>
            <a:ext cx="5005732" cy="5005732"/>
          </a:xfrm>
          <a:prstGeom prst="ellipse">
            <a:avLst/>
          </a:prstGeom>
          <a:gradFill>
            <a:gsLst>
              <a:gs pos="0">
                <a:srgbClr val="B1A03B">
                  <a:alpha val="0"/>
                </a:srgbClr>
              </a:gs>
              <a:gs pos="31000">
                <a:srgbClr val="B1A03B">
                  <a:alpha val="0"/>
                </a:srgbClr>
              </a:gs>
              <a:gs pos="85000">
                <a:srgbClr val="D6CA82">
                  <a:alpha val="20392"/>
                </a:srgbClr>
              </a:gs>
              <a:gs pos="100000">
                <a:srgbClr val="D6CA82">
                  <a:alpha val="20392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272600" y="1458075"/>
            <a:ext cx="96273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 X:	</a:t>
            </a:r>
            <a:r>
              <a:rPr lang="en-US" sz="32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股票代碼</a:t>
            </a:r>
            <a:endParaRPr sz="3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n-US" sz="32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買入股數</a:t>
            </a:r>
            <a:endParaRPr sz="3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</a:t>
            </a:r>
            <a:r>
              <a:rPr lang="en-US" sz="32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賣出時間</a:t>
            </a:r>
            <a:endParaRPr sz="3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Time Interval</a:t>
            </a:r>
            <a:endParaRPr sz="2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	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</a:t>
            </a:r>
            <a:endParaRPr sz="3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2151925" y="3539625"/>
            <a:ext cx="84267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Output Y:  </a:t>
            </a:r>
            <a:r>
              <a:rPr lang="en-US" sz="32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推薦度</a:t>
            </a:r>
            <a:endParaRPr sz="3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zh-TW" altLang="en-US" sz="3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2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預估損益</a:t>
            </a:r>
            <a:endParaRPr sz="3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dirty="0">
              <a:solidFill>
                <a:srgbClr val="FF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ex:  </a:t>
            </a:r>
            <a:r>
              <a:rPr lang="en-US" sz="1800" u="sng" dirty="0">
                <a:latin typeface="Gill Sans"/>
                <a:ea typeface="Gill Sans"/>
                <a:cs typeface="Gill Sans"/>
                <a:sym typeface="Gill Sans"/>
              </a:rPr>
              <a:t>input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   2330 10張 2021/01/01-04/30 預計7天後賣出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u="sng" dirty="0">
                <a:latin typeface="Gill Sans"/>
                <a:ea typeface="Gill Sans"/>
                <a:cs typeface="Gill Sans"/>
                <a:sym typeface="Gill Sans"/>
              </a:rPr>
              <a:t>output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預計報酬率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(+58%~-17%)	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推薦度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(0-100):71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預計損益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 +45000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	 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</a:t>
            </a:r>
            <a:endParaRPr sz="3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</a:t>
            </a:r>
            <a:endParaRPr sz="3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7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7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C3814D">
                  <a:alpha val="74509"/>
                </a:srgbClr>
              </a:gs>
              <a:gs pos="100000">
                <a:srgbClr val="8CD3CE"/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7"/>
          <p:cNvSpPr/>
          <p:nvPr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rgbClr val="C3814D">
                  <a:alpha val="36470"/>
                </a:srgb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rgbClr val="46B3AC">
                  <a:alpha val="40392"/>
                </a:srgbClr>
              </a:gs>
              <a:gs pos="19000">
                <a:srgbClr val="46B3AC">
                  <a:alpha val="40392"/>
                </a:srgbClr>
              </a:gs>
              <a:gs pos="99000">
                <a:srgbClr val="B13E3B">
                  <a:alpha val="55294"/>
                </a:srgbClr>
              </a:gs>
              <a:gs pos="100000">
                <a:srgbClr val="B13E3B">
                  <a:alpha val="5529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17"/>
          <p:cNvSpPr/>
          <p:nvPr/>
        </p:nvSpPr>
        <p:spPr>
          <a:xfrm rot="-5400000" flipH="1">
            <a:off x="3550089" y="-827673"/>
            <a:ext cx="5115722" cy="10255626"/>
          </a:xfrm>
          <a:custGeom>
            <a:avLst/>
            <a:gdLst/>
            <a:ahLst/>
            <a:cxnLst/>
            <a:rect l="l" t="t" r="r" b="b"/>
            <a:pathLst>
              <a:path w="2065105" h="4139967" extrusionOk="0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>
            <a:gsLst>
              <a:gs pos="0">
                <a:srgbClr val="D68582">
                  <a:alpha val="11372"/>
                </a:srgbClr>
              </a:gs>
              <a:gs pos="7000">
                <a:srgbClr val="D68582">
                  <a:alpha val="11372"/>
                </a:srgbClr>
              </a:gs>
              <a:gs pos="100000">
                <a:srgbClr val="F1ECD4">
                  <a:alpha val="14509"/>
                </a:srgbClr>
              </a:gs>
            </a:gsLst>
            <a:lin ang="1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379694" y="-241735"/>
            <a:ext cx="9144000" cy="336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614"/>
              </a:buClr>
              <a:buSzPts val="3600"/>
              <a:buFont typeface="Gill Sans"/>
              <a:buNone/>
            </a:pPr>
            <a:r>
              <a:rPr lang="en-US">
                <a:solidFill>
                  <a:srgbClr val="191614"/>
                </a:solidFill>
              </a:rPr>
              <a:t>TECHNICAL CHALLENGES</a:t>
            </a:r>
            <a:br>
              <a:rPr lang="en-US" sz="2800"/>
            </a:br>
            <a:endParaRPr sz="2800">
              <a:solidFill>
                <a:schemeClr val="lt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956237" y="2085804"/>
            <a:ext cx="7990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Stock Selection</a:t>
            </a: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956237" y="3092279"/>
            <a:ext cx="83655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ML Algorithm</a:t>
            </a: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956237" y="4138814"/>
            <a:ext cx="7527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r>
              <a:rPr lang="en-US"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Feature extraction</a:t>
            </a: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18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5" name="Google Shape;175;p18" descr="Blue digital binary data on a screen"/>
          <p:cNvPicPr preferRelativeResize="0"/>
          <p:nvPr/>
        </p:nvPicPr>
        <p:blipFill rotWithShape="1">
          <a:blip r:embed="rId3">
            <a:alphaModFix/>
          </a:blip>
          <a:srcRect t="6"/>
          <a:stretch/>
        </p:blipFill>
        <p:spPr>
          <a:xfrm>
            <a:off x="20" y="-1"/>
            <a:ext cx="12191980" cy="6857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/>
          <p:nvPr/>
        </p:nvSpPr>
        <p:spPr>
          <a:xfrm rot="10800000">
            <a:off x="2852698" y="-429"/>
            <a:ext cx="93393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1340302" y="476625"/>
            <a:ext cx="59994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44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DATASET TO  BE USED</a:t>
            </a:r>
            <a:br>
              <a:rPr lang="en-US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</p:txBody>
      </p:sp>
      <p:sp>
        <p:nvSpPr>
          <p:cNvPr id="178" name="Google Shape;178;p18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8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340307" y="2107793"/>
            <a:ext cx="5204872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●"/>
            </a:pPr>
            <a:r>
              <a:rPr lang="en-US" sz="3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Yahoo Finance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●"/>
            </a:pPr>
            <a:r>
              <a:rPr lang="en-US" sz="3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Taiwan Stock Exchange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025" y="2218425"/>
            <a:ext cx="4539301" cy="32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19"/>
          <p:cNvSpPr/>
          <p:nvPr/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rgbClr val="C3814D">
                  <a:alpha val="80392"/>
                </a:srgbClr>
              </a:gs>
              <a:gs pos="100000">
                <a:srgbClr val="C3814D">
                  <a:alpha val="80392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9"/>
          <p:cNvSpPr/>
          <p:nvPr/>
        </p:nvSpPr>
        <p:spPr>
          <a:xfrm rot="10800000" flipH="1">
            <a:off x="-4" y="4369578"/>
            <a:ext cx="12192005" cy="2505838"/>
          </a:xfrm>
          <a:prstGeom prst="rect">
            <a:avLst/>
          </a:prstGeom>
          <a:gradFill>
            <a:gsLst>
              <a:gs pos="0">
                <a:srgbClr val="C3814D">
                  <a:alpha val="0"/>
                </a:srgbClr>
              </a:gs>
              <a:gs pos="95000">
                <a:srgbClr val="46B3AC">
                  <a:alpha val="62352"/>
                </a:srgbClr>
              </a:gs>
              <a:gs pos="100000">
                <a:srgbClr val="46B3AC">
                  <a:alpha val="62352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9"/>
          <p:cNvSpPr/>
          <p:nvPr/>
        </p:nvSpPr>
        <p:spPr>
          <a:xfrm rot="10800000" flipH="1">
            <a:off x="0" y="-2660602"/>
            <a:ext cx="11734800" cy="5443800"/>
          </a:xfrm>
          <a:prstGeom prst="rect">
            <a:avLst/>
          </a:prstGeom>
          <a:gradFill>
            <a:gsLst>
              <a:gs pos="0">
                <a:srgbClr val="46B3AC">
                  <a:alpha val="42352"/>
                </a:srgbClr>
              </a:gs>
              <a:gs pos="22000">
                <a:srgbClr val="46B3AC">
                  <a:alpha val="42352"/>
                </a:srgbClr>
              </a:gs>
              <a:gs pos="99000">
                <a:srgbClr val="C3814D">
                  <a:alpha val="32549"/>
                </a:srgbClr>
              </a:gs>
              <a:gs pos="100000">
                <a:srgbClr val="C3814D">
                  <a:alpha val="32549"/>
                </a:srgbClr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9"/>
          <p:cNvSpPr/>
          <p:nvPr/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0">
                <a:srgbClr val="84782C">
                  <a:alpha val="0"/>
                </a:srgbClr>
              </a:gs>
              <a:gs pos="31000">
                <a:srgbClr val="84782C">
                  <a:alpha val="0"/>
                </a:srgbClr>
              </a:gs>
              <a:gs pos="85000">
                <a:srgbClr val="B1A03B">
                  <a:alpha val="36470"/>
                </a:srgbClr>
              </a:gs>
              <a:gs pos="100000">
                <a:srgbClr val="B1A03B">
                  <a:alpha val="3647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9"/>
          <p:cNvSpPr/>
          <p:nvPr/>
        </p:nvSpPr>
        <p:spPr>
          <a:xfrm rot="-5400000">
            <a:off x="2242475" y="-5001150"/>
            <a:ext cx="3443400" cy="7696200"/>
          </a:xfrm>
          <a:prstGeom prst="rect">
            <a:avLst/>
          </a:prstGeom>
          <a:gradFill>
            <a:gsLst>
              <a:gs pos="0">
                <a:srgbClr val="DBB293">
                  <a:alpha val="0"/>
                </a:srgbClr>
              </a:gs>
              <a:gs pos="52000">
                <a:srgbClr val="DBB293">
                  <a:alpha val="0"/>
                </a:srgbClr>
              </a:gs>
              <a:gs pos="99000">
                <a:srgbClr val="B1A03B">
                  <a:alpha val="24313"/>
                </a:srgbClr>
              </a:gs>
              <a:gs pos="100000">
                <a:srgbClr val="B1A03B">
                  <a:alpha val="2431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119275" y="297175"/>
            <a:ext cx="66930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85725" y="68575"/>
            <a:ext cx="106872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PRELIMINARY METHODS</a:t>
            </a:r>
            <a:endParaRPr sz="44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1.提取特徵值(股價變動斜率、參數...)</a:t>
            </a: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2.資料統一化(格式、小數點位數...)</a:t>
            </a: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3.測試並找到可能的最佳模型(ML Algorithm、key value...)</a:t>
            </a: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3" name="Google Shape;203;p20" descr="Rolls of blueprints"/>
          <p:cNvPicPr preferRelativeResize="0"/>
          <p:nvPr/>
        </p:nvPicPr>
        <p:blipFill rotWithShape="1">
          <a:blip r:embed="rId3">
            <a:alphaModFix/>
          </a:blip>
          <a:srcRect l="55346" r="-1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84782C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C3814D">
                  <a:alpha val="36470"/>
                </a:srgbClr>
              </a:gs>
              <a:gs pos="98000">
                <a:srgbClr val="46B3AC">
                  <a:alpha val="65490"/>
                </a:srgbClr>
              </a:gs>
              <a:gs pos="100000">
                <a:srgbClr val="46B3AC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20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B1A03B">
                  <a:alpha val="38431"/>
                </a:srgbClr>
              </a:gs>
              <a:gs pos="22000">
                <a:srgbClr val="B1A03B">
                  <a:alpha val="38431"/>
                </a:srgbClr>
              </a:gs>
              <a:gs pos="82000">
                <a:srgbClr val="C3814D">
                  <a:alpha val="18431"/>
                </a:srgbClr>
              </a:gs>
              <a:gs pos="100000">
                <a:srgbClr val="C3814D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20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F1D5D4">
                  <a:alpha val="0"/>
                </a:srgbClr>
              </a:gs>
              <a:gs pos="39000">
                <a:srgbClr val="F1D5D4">
                  <a:alpha val="0"/>
                </a:srgbClr>
              </a:gs>
              <a:gs pos="100000">
                <a:srgbClr val="B1A03B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4935775" y="-424849"/>
            <a:ext cx="6133800" cy="7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endParaRPr sz="4000">
              <a:solidFill>
                <a:schemeClr val="lt1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935775" y="125100"/>
            <a:ext cx="9316500" cy="4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EVALUATION PLANS</a:t>
            </a:r>
            <a:endParaRPr sz="41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loop:</a:t>
            </a:r>
            <a:endParaRPr sz="3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fe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tc</a:t>
            </a: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 data </a:t>
            </a:r>
            <a:endParaRPr sz="3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data normalization</a:t>
            </a:r>
            <a:endParaRPr sz="3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test</a:t>
            </a:r>
            <a:endParaRPr sz="3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debug</a:t>
            </a:r>
            <a:endParaRPr sz="3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if success:</a:t>
            </a:r>
            <a:endParaRPr sz="3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	return output </a:t>
            </a:r>
            <a:endParaRPr sz="3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 rot="10800000" flipH="1">
            <a:off x="0" y="6400672"/>
            <a:ext cx="12192000" cy="456900"/>
          </a:xfrm>
          <a:prstGeom prst="rect">
            <a:avLst/>
          </a:prstGeom>
          <a:gradFill>
            <a:gsLst>
              <a:gs pos="0">
                <a:srgbClr val="B13E3B">
                  <a:alpha val="27450"/>
                </a:srgbClr>
              </a:gs>
              <a:gs pos="14000">
                <a:srgbClr val="B13E3B">
                  <a:alpha val="27450"/>
                </a:srgbClr>
              </a:gs>
              <a:gs pos="100000">
                <a:srgbClr val="C3814D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21"/>
          <p:cNvSpPr/>
          <p:nvPr/>
        </p:nvSpPr>
        <p:spPr>
          <a:xfrm flipH="1">
            <a:off x="4038598" y="6400799"/>
            <a:ext cx="8153400" cy="456900"/>
          </a:xfrm>
          <a:prstGeom prst="rect">
            <a:avLst/>
          </a:prstGeom>
          <a:gradFill>
            <a:gsLst>
              <a:gs pos="0">
                <a:srgbClr val="8CD3CE">
                  <a:alpha val="54509"/>
                </a:srgbClr>
              </a:gs>
              <a:gs pos="9000">
                <a:srgbClr val="8CD3CE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21"/>
          <p:cNvSpPr/>
          <p:nvPr/>
        </p:nvSpPr>
        <p:spPr>
          <a:xfrm flipH="1">
            <a:off x="0" y="-17416"/>
            <a:ext cx="12192000" cy="6892800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rgbClr val="C3814D">
                  <a:alpha val="80392"/>
                </a:srgbClr>
              </a:gs>
              <a:gs pos="100000">
                <a:srgbClr val="C3814D">
                  <a:alpha val="8039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21"/>
          <p:cNvSpPr/>
          <p:nvPr/>
        </p:nvSpPr>
        <p:spPr>
          <a:xfrm rot="10800000" flipH="1">
            <a:off x="-4" y="4369516"/>
            <a:ext cx="12192000" cy="2505900"/>
          </a:xfrm>
          <a:prstGeom prst="rect">
            <a:avLst/>
          </a:prstGeom>
          <a:gradFill>
            <a:gsLst>
              <a:gs pos="0">
                <a:srgbClr val="C3814D">
                  <a:alpha val="0"/>
                </a:srgbClr>
              </a:gs>
              <a:gs pos="95000">
                <a:srgbClr val="46B3AC">
                  <a:alpha val="62352"/>
                </a:srgbClr>
              </a:gs>
              <a:gs pos="100000">
                <a:srgbClr val="46B3AC">
                  <a:alpha val="62352"/>
                </a:srgbClr>
              </a:gs>
            </a:gsLst>
            <a:lin ang="419989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1"/>
          <p:cNvSpPr/>
          <p:nvPr/>
        </p:nvSpPr>
        <p:spPr>
          <a:xfrm rot="10800000" flipH="1">
            <a:off x="0" y="-2660602"/>
            <a:ext cx="11734800" cy="5443800"/>
          </a:xfrm>
          <a:prstGeom prst="rect">
            <a:avLst/>
          </a:prstGeom>
          <a:gradFill>
            <a:gsLst>
              <a:gs pos="0">
                <a:srgbClr val="46B3AC">
                  <a:alpha val="42352"/>
                </a:srgbClr>
              </a:gs>
              <a:gs pos="22000">
                <a:srgbClr val="46B3AC">
                  <a:alpha val="42352"/>
                </a:srgbClr>
              </a:gs>
              <a:gs pos="99000">
                <a:srgbClr val="C3814D">
                  <a:alpha val="32549"/>
                </a:srgbClr>
              </a:gs>
              <a:gs pos="100000">
                <a:srgbClr val="C3814D">
                  <a:alpha val="32549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21"/>
          <p:cNvSpPr/>
          <p:nvPr/>
        </p:nvSpPr>
        <p:spPr>
          <a:xfrm rot="8417021">
            <a:off x="5496719" y="1105174"/>
            <a:ext cx="5005736" cy="5005736"/>
          </a:xfrm>
          <a:prstGeom prst="ellipse">
            <a:avLst/>
          </a:prstGeom>
          <a:gradFill>
            <a:gsLst>
              <a:gs pos="0">
                <a:srgbClr val="84782C">
                  <a:alpha val="0"/>
                </a:srgbClr>
              </a:gs>
              <a:gs pos="31000">
                <a:srgbClr val="84782C">
                  <a:alpha val="0"/>
                </a:srgbClr>
              </a:gs>
              <a:gs pos="85000">
                <a:srgbClr val="B1A03B">
                  <a:alpha val="36470"/>
                </a:srgbClr>
              </a:gs>
              <a:gs pos="100000">
                <a:srgbClr val="B1A03B">
                  <a:alpha val="36470"/>
                </a:srgbClr>
              </a:gs>
            </a:gsLst>
            <a:lin ang="113999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21"/>
          <p:cNvSpPr/>
          <p:nvPr/>
        </p:nvSpPr>
        <p:spPr>
          <a:xfrm rot="-5400000">
            <a:off x="2242475" y="-5001150"/>
            <a:ext cx="3443400" cy="7696200"/>
          </a:xfrm>
          <a:prstGeom prst="rect">
            <a:avLst/>
          </a:prstGeom>
          <a:gradFill>
            <a:gsLst>
              <a:gs pos="0">
                <a:srgbClr val="DBB293">
                  <a:alpha val="0"/>
                </a:srgbClr>
              </a:gs>
              <a:gs pos="52000">
                <a:srgbClr val="DBB293">
                  <a:alpha val="0"/>
                </a:srgbClr>
              </a:gs>
              <a:gs pos="99000">
                <a:srgbClr val="B1A03B">
                  <a:alpha val="24313"/>
                </a:srgbClr>
              </a:gs>
              <a:gs pos="100000">
                <a:srgbClr val="B1A03B">
                  <a:alpha val="2431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1119275" y="297175"/>
            <a:ext cx="66930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116075" y="83500"/>
            <a:ext cx="10687200" cy="7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Expected Time Schedule</a:t>
            </a:r>
            <a:endParaRPr sz="4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373A3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73A3C"/>
                </a:solidFill>
                <a:latin typeface="Roboto"/>
                <a:ea typeface="Roboto"/>
                <a:cs typeface="Roboto"/>
                <a:sym typeface="Roboto"/>
              </a:rPr>
              <a:t>1.Data Processing (3 days+1~2 days)</a:t>
            </a:r>
            <a:endParaRPr sz="3600" b="0" i="0" u="none" strike="noStrike" cap="none">
              <a:solidFill>
                <a:srgbClr val="373A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73A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73A3C"/>
                </a:solidFill>
                <a:latin typeface="Roboto"/>
                <a:ea typeface="Roboto"/>
                <a:cs typeface="Roboto"/>
                <a:sym typeface="Roboto"/>
              </a:rPr>
              <a:t>2.Algorithm Selecting (1 week+1~2 days)</a:t>
            </a:r>
            <a:endParaRPr sz="3600" b="0" i="0" u="none" strike="noStrike" cap="none">
              <a:solidFill>
                <a:srgbClr val="373A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73A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73A3C"/>
                </a:solidFill>
                <a:latin typeface="Roboto"/>
                <a:ea typeface="Roboto"/>
                <a:cs typeface="Roboto"/>
                <a:sym typeface="Roboto"/>
              </a:rPr>
              <a:t>3.Debugging (3 days+1~2days)</a:t>
            </a:r>
            <a:endParaRPr sz="3600" b="0" i="0" u="none" strike="noStrike" cap="none">
              <a:solidFill>
                <a:srgbClr val="373A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73A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73A3C"/>
                </a:solidFill>
                <a:latin typeface="Roboto"/>
                <a:ea typeface="Roboto"/>
                <a:cs typeface="Roboto"/>
                <a:sym typeface="Roboto"/>
              </a:rPr>
              <a:t>Total: 2~2.5 weeks</a:t>
            </a:r>
            <a:endParaRPr sz="3600" b="0" i="0" u="none" strike="noStrike" cap="none">
              <a:solidFill>
                <a:srgbClr val="373A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73A3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73A3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3441"/>
      </a:dk2>
      <a:lt2>
        <a:srgbClr val="E8E4E2"/>
      </a:lt2>
      <a:accent1>
        <a:srgbClr val="3B88B1"/>
      </a:accent1>
      <a:accent2>
        <a:srgbClr val="46B3AC"/>
      </a:accent2>
      <a:accent3>
        <a:srgbClr val="4D68C3"/>
      </a:accent3>
      <a:accent4>
        <a:srgbClr val="B13E3B"/>
      </a:accent4>
      <a:accent5>
        <a:srgbClr val="C3814D"/>
      </a:accent5>
      <a:accent6>
        <a:srgbClr val="B1A03B"/>
      </a:accent6>
      <a:hlink>
        <a:srgbClr val="BF6C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寬螢幕</PresentationFormat>
  <Paragraphs>70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Gill Sans</vt:lpstr>
      <vt:lpstr>Arial</vt:lpstr>
      <vt:lpstr>Roboto</vt:lpstr>
      <vt:lpstr>Noto Sans Symbols</vt:lpstr>
      <vt:lpstr>GradientRiseVTI</vt:lpstr>
      <vt:lpstr>見微知著-讓PYTHON成為你的股票理專</vt:lpstr>
      <vt:lpstr>PowerPoint 簡報</vt:lpstr>
      <vt:lpstr>   MOTIVATIONS  1.我們想知道在交易市場，哪些指標會影響股價  2.我們想知道股價的變化波動，是否能找出一些規律  3.調整參數，是否能避免股價預測模型overfitting 或 underfitting          (資料來源: https://weikaiwei.com/finance/stocker/)  </vt:lpstr>
      <vt:lpstr>PowerPoint 簡報</vt:lpstr>
      <vt:lpstr>TECHNICAL CHALLENGES </vt:lpstr>
      <vt:lpstr>DATASET TO  BE USED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見微知著-讓PYTHON成為你的股票理專</dc:title>
  <cp:lastModifiedBy>家同 林</cp:lastModifiedBy>
  <cp:revision>2</cp:revision>
  <dcterms:modified xsi:type="dcterms:W3CDTF">2021-05-23T18:07:13Z</dcterms:modified>
</cp:coreProperties>
</file>