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567C25-84C3-42FC-B595-11364BD06F68}">
  <a:tblStyle styleId="{AE567C25-84C3-42FC-B595-11364BD06F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21.jpg"/><Relationship Id="rId5" Type="http://schemas.openxmlformats.org/officeDocument/2006/relationships/image" Target="../media/image10.jpg"/><Relationship Id="rId6" Type="http://schemas.openxmlformats.org/officeDocument/2006/relationships/image" Target="../media/image14.jpg"/><Relationship Id="rId7" Type="http://schemas.openxmlformats.org/officeDocument/2006/relationships/image" Target="../media/image13.jp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Relationship Id="rId4" Type="http://schemas.openxmlformats.org/officeDocument/2006/relationships/image" Target="../media/image10.jpg"/><Relationship Id="rId5" Type="http://schemas.openxmlformats.org/officeDocument/2006/relationships/image" Target="../media/image19.png"/><Relationship Id="rId6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24.jpg"/><Relationship Id="rId5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33.jpg"/><Relationship Id="rId5" Type="http://schemas.openxmlformats.org/officeDocument/2006/relationships/image" Target="../media/image35.jpg"/><Relationship Id="rId6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jpg"/><Relationship Id="rId4" Type="http://schemas.openxmlformats.org/officeDocument/2006/relationships/image" Target="../media/image28.jpg"/><Relationship Id="rId10" Type="http://schemas.openxmlformats.org/officeDocument/2006/relationships/image" Target="../media/image27.png"/><Relationship Id="rId9" Type="http://schemas.openxmlformats.org/officeDocument/2006/relationships/image" Target="../media/image38.png"/><Relationship Id="rId5" Type="http://schemas.openxmlformats.org/officeDocument/2006/relationships/image" Target="../media/image32.jpg"/><Relationship Id="rId6" Type="http://schemas.openxmlformats.org/officeDocument/2006/relationships/image" Target="../media/image10.jpg"/><Relationship Id="rId7" Type="http://schemas.openxmlformats.org/officeDocument/2006/relationships/image" Target="../media/image30.png"/><Relationship Id="rId8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4277736" y="3655912"/>
            <a:ext cx="3913792" cy="21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None/>
            </a:pPr>
            <a:r>
              <a:rPr lang="en-US">
                <a:solidFill>
                  <a:srgbClr val="08080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組名:教父</a:t>
            </a:r>
            <a:endParaRPr>
              <a:solidFill>
                <a:srgbClr val="08080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400"/>
              <a:buNone/>
            </a:pPr>
            <a:r>
              <a:rPr lang="en-US">
                <a:solidFill>
                  <a:srgbClr val="08080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組員: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400"/>
              <a:buNone/>
            </a:pPr>
            <a:r>
              <a:rPr lang="en-US">
                <a:solidFill>
                  <a:srgbClr val="08080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統計系112林家同</a:t>
            </a:r>
            <a:endParaRPr>
              <a:solidFill>
                <a:srgbClr val="08080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400"/>
              <a:buNone/>
            </a:pPr>
            <a:r>
              <a:rPr lang="en-US">
                <a:solidFill>
                  <a:srgbClr val="08080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資訊系112莊上緣</a:t>
            </a:r>
            <a:endParaRPr>
              <a:solidFill>
                <a:srgbClr val="08080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400"/>
              <a:buNone/>
            </a:pPr>
            <a:r>
              <a:rPr lang="en-US">
                <a:solidFill>
                  <a:srgbClr val="08080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資訊系112李培綸</a:t>
            </a:r>
            <a:endParaRPr sz="2000">
              <a:solidFill>
                <a:srgbClr val="08080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15"/>
          <p:cNvSpPr txBox="1"/>
          <p:nvPr>
            <p:ph type="ctrTitle"/>
          </p:nvPr>
        </p:nvSpPr>
        <p:spPr>
          <a:xfrm>
            <a:off x="3192161" y="1079395"/>
            <a:ext cx="6776254" cy="2501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Microsoft JhengHei"/>
              <a:buNone/>
            </a:pPr>
            <a:r>
              <a:rPr lang="en-US" sz="3600">
                <a:solidFill>
                  <a:srgbClr val="08080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見微知著—讓python成為</a:t>
            </a:r>
            <a:br>
              <a:rPr lang="en-US" sz="3600">
                <a:solidFill>
                  <a:srgbClr val="08080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3600">
                <a:solidFill>
                  <a:srgbClr val="08080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你的股票理專</a:t>
            </a:r>
            <a:endParaRPr sz="3600">
              <a:solidFill>
                <a:srgbClr val="08080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15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details (3):Using LSTM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23755" t="0"/>
          <a:stretch/>
        </p:blipFill>
        <p:spPr>
          <a:xfrm>
            <a:off x="841248" y="2241279"/>
            <a:ext cx="6705600" cy="39356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258174" y="2516777"/>
            <a:ext cx="3092577" cy="3388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利用LSTM來train出預測模型，並輔以細部參數微調測試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 details (4):Using stacked LSTM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-1" l="0" r="26310" t="0"/>
          <a:stretch/>
        </p:blipFill>
        <p:spPr>
          <a:xfrm>
            <a:off x="841247" y="2304563"/>
            <a:ext cx="6597777" cy="38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048624" y="2516777"/>
            <a:ext cx="3302127" cy="3660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神經網路的深度(堆疊多層)使其較易在具有廣泛挑戰性的預測問題中取得成功。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6"/>
          <p:cNvCxnSpPr/>
          <p:nvPr/>
        </p:nvCxnSpPr>
        <p:spPr>
          <a:xfrm>
            <a:off x="0" y="272357"/>
            <a:ext cx="12188825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26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0" i="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and Results</a:t>
            </a:r>
            <a:r>
              <a:rPr b="0" i="0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5400">
                <a:solidFill>
                  <a:schemeClr val="lt1"/>
                </a:solidFill>
              </a:rPr>
              <a:t>1</a:t>
            </a:r>
            <a:r>
              <a:rPr b="0" i="0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6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7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6"/>
          <p:cNvCxnSpPr/>
          <p:nvPr/>
        </p:nvCxnSpPr>
        <p:spPr>
          <a:xfrm>
            <a:off x="0" y="2201402"/>
            <a:ext cx="12188825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4" name="Google Shape;21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2619376"/>
            <a:ext cx="11496821" cy="353937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3419475" y="1623084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資料切分:Train/test (訓練與驗證)、X/y (變量與target)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6391835" y="3173506"/>
            <a:ext cx="46078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切分資料比為4:1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Evaluation and Results</a:t>
            </a:r>
            <a:r>
              <a:rPr b="0" i="0" lang="en-US" sz="5400">
                <a:latin typeface="Calibri"/>
                <a:ea typeface="Calibri"/>
                <a:cs typeface="Calibri"/>
                <a:sym typeface="Calibri"/>
              </a:rPr>
              <a:t>(2):dropout size</a:t>
            </a:r>
            <a:endParaRPr/>
          </a:p>
        </p:txBody>
      </p:sp>
      <p:pic>
        <p:nvPicPr>
          <p:cNvPr id="222" name="Google Shape;22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63" y="1598612"/>
            <a:ext cx="2160000" cy="169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0688" y="1598153"/>
            <a:ext cx="2160000" cy="1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0688" y="1626214"/>
            <a:ext cx="2160000" cy="1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0688" y="1619423"/>
            <a:ext cx="2160000" cy="1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28373" y="1598153"/>
            <a:ext cx="2160000" cy="169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Google Shape;227;p27"/>
          <p:cNvGraphicFramePr/>
          <p:nvPr/>
        </p:nvGraphicFramePr>
        <p:xfrm>
          <a:off x="6278880" y="3779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{AE567C25-84C3-42FC-B595-11364BD06F68}</a:tableStyleId>
              </a:tblPr>
              <a:tblGrid>
                <a:gridCol w="918200"/>
                <a:gridCol w="918200"/>
                <a:gridCol w="918200"/>
                <a:gridCol w="918200"/>
                <a:gridCol w="918200"/>
                <a:gridCol w="918200"/>
              </a:tblGrid>
              <a:tr h="6267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Dropout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Test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4B081"/>
                          </a:solidFill>
                        </a:rPr>
                        <a:t>0.4</a:t>
                      </a:r>
                      <a:endParaRPr sz="1800">
                        <a:solidFill>
                          <a:srgbClr val="F4B08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2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RMSE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13.783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14.781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15.273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16.016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2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EVS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0.863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0.792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0.762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0.755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2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0.677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0.629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0.564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8" name="Google Shape;22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0140" y="3512820"/>
            <a:ext cx="4229498" cy="277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7733783" y="3244334"/>
            <a:ext cx="1379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573783" y="3286243"/>
            <a:ext cx="1379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524000" y="3775414"/>
            <a:ext cx="1379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962993" y="3274517"/>
            <a:ext cx="1594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size=0.0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3220508" y="3300861"/>
            <a:ext cx="1594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size=0.2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5390678" y="3260260"/>
            <a:ext cx="1594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size=0.4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7625791" y="3306488"/>
            <a:ext cx="1594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size=0.6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9785791" y="3311423"/>
            <a:ext cx="15948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size=0.8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Evaluation and Results</a:t>
            </a:r>
            <a:r>
              <a:rPr b="0" i="0" lang="en-US" sz="5400">
                <a:latin typeface="Calibri"/>
                <a:ea typeface="Calibri"/>
                <a:cs typeface="Calibri"/>
                <a:sym typeface="Calibri"/>
              </a:rPr>
              <a:t>(3):plot&amp;evaluation</a:t>
            </a:r>
            <a:endParaRPr/>
          </a:p>
        </p:txBody>
      </p:sp>
      <p:pic>
        <p:nvPicPr>
          <p:cNvPr descr="一張含有 桌 的圖片&#10;&#10;自動產生的描述"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9353" y="3100863"/>
            <a:ext cx="4865898" cy="32913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 的圖片&#10;&#10;自動產生的描述" id="243" name="Google Shape;2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416" y="1365567"/>
            <a:ext cx="3363944" cy="19257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5539740" y="1402021"/>
            <a:ext cx="40157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自定義副程式:計算股價真實值與預測值之漲跌‘’趨勢‘’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45" name="Google Shape;245;p28"/>
          <p:cNvCxnSpPr/>
          <p:nvPr/>
        </p:nvCxnSpPr>
        <p:spPr>
          <a:xfrm rot="10800000">
            <a:off x="4235561" y="1736408"/>
            <a:ext cx="121567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28"/>
          <p:cNvSpPr txBox="1"/>
          <p:nvPr/>
        </p:nvSpPr>
        <p:spPr>
          <a:xfrm>
            <a:off x="6847616" y="2205216"/>
            <a:ext cx="38557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將趨勢list匯入sklearn之confusion_matrix並得出其各項預測精準度評比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1076829" y="2766218"/>
            <a:ext cx="586740" cy="1325563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738499" y="4557911"/>
            <a:ext cx="2209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趨勢圖(黑線為真實值，綠線為預測值)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9" name="Google Shape;249;p2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431" y="3566675"/>
            <a:ext cx="3026687" cy="240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/>
          <p:nvPr/>
        </p:nvSpPr>
        <p:spPr>
          <a:xfrm>
            <a:off x="3178567" y="5349536"/>
            <a:ext cx="936484" cy="35814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767715" y="-441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Evaluation and Results</a:t>
            </a:r>
            <a:r>
              <a:rPr b="0" i="0" lang="en-US" sz="5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5400"/>
              <a:t>4</a:t>
            </a:r>
            <a:r>
              <a:rPr b="0" i="0" lang="en-US" sz="5400">
                <a:latin typeface="Calibri"/>
                <a:ea typeface="Calibri"/>
                <a:cs typeface="Calibri"/>
                <a:sym typeface="Calibri"/>
              </a:rPr>
              <a:t>):Loss Function</a:t>
            </a:r>
            <a:endParaRPr/>
          </a:p>
        </p:txBody>
      </p:sp>
      <p:pic>
        <p:nvPicPr>
          <p:cNvPr id="256" name="Google Shape;25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715" y="3358356"/>
            <a:ext cx="36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118" y="3256097"/>
            <a:ext cx="3600000" cy="301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1665538" y="5692882"/>
            <a:ext cx="2621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5661032" y="5692881"/>
            <a:ext cx="2621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0" name="Google Shape;260;p29"/>
          <p:cNvGraphicFramePr/>
          <p:nvPr/>
        </p:nvGraphicFramePr>
        <p:xfrm>
          <a:off x="8366760" y="3466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{AE567C25-84C3-42FC-B595-11364BD06F68}</a:tableStyleId>
              </a:tblPr>
              <a:tblGrid>
                <a:gridCol w="1250525"/>
                <a:gridCol w="1250525"/>
                <a:gridCol w="1250525"/>
              </a:tblGrid>
              <a:tr h="721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L-func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RMSE/MAE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14.781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7.837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EVS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0.762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0.803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0.629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61" name="Google Shape;26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118" y="1094662"/>
            <a:ext cx="3600000" cy="178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7715" y="898491"/>
            <a:ext cx="3600000" cy="191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Evaluation and Results</a:t>
            </a:r>
            <a:r>
              <a:rPr b="0" i="0" lang="en-US" sz="5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5400"/>
              <a:t>5</a:t>
            </a:r>
            <a:r>
              <a:rPr b="0" i="0" lang="en-US" sz="5400">
                <a:latin typeface="Calibri"/>
                <a:ea typeface="Calibri"/>
                <a:cs typeface="Calibri"/>
                <a:sym typeface="Calibri"/>
              </a:rPr>
              <a:t>):optimizer</a:t>
            </a:r>
            <a:endParaRPr/>
          </a:p>
        </p:txBody>
      </p:sp>
      <p:pic>
        <p:nvPicPr>
          <p:cNvPr id="268" name="Google Shape;26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22" y="1330021"/>
            <a:ext cx="396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322" y="1350969"/>
            <a:ext cx="396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4322" y="1297629"/>
            <a:ext cx="3960000" cy="288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0"/>
          <p:cNvGraphicFramePr/>
          <p:nvPr/>
        </p:nvGraphicFramePr>
        <p:xfrm>
          <a:off x="1991360" y="44383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{AE567C25-84C3-42FC-B595-11364BD06F68}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6211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Optimizer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adam</a:t>
                      </a:r>
                      <a:endParaRPr b="1" sz="2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RMSprop</a:t>
                      </a:r>
                      <a:endParaRPr b="1" sz="2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SGD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49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RMSE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14.781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13.796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15.848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49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EVS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0.762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0.785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0.695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49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0.629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0.677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0.573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2" name="Google Shape;272;p30"/>
          <p:cNvSpPr txBox="1"/>
          <p:nvPr/>
        </p:nvSpPr>
        <p:spPr>
          <a:xfrm>
            <a:off x="1844848" y="3770197"/>
            <a:ext cx="102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6096000" y="3770197"/>
            <a:ext cx="1318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RMSprop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0119360" y="3695700"/>
            <a:ext cx="1562100" cy="37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Evaluation and Results</a:t>
            </a:r>
            <a:r>
              <a:rPr b="0" i="0" lang="en-US" sz="5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5400"/>
              <a:t>6</a:t>
            </a:r>
            <a:r>
              <a:rPr b="0" i="0" lang="en-US" sz="5400">
                <a:latin typeface="Calibri"/>
                <a:ea typeface="Calibri"/>
                <a:cs typeface="Calibri"/>
                <a:sym typeface="Calibri"/>
              </a:rPr>
              <a:t>):stacked LSTM</a:t>
            </a:r>
            <a:endParaRPr/>
          </a:p>
        </p:txBody>
      </p:sp>
      <p:pic>
        <p:nvPicPr>
          <p:cNvPr descr="一張含有 桌 的圖片&#10;&#10;自動產生的描述" id="280" name="Google Shape;28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35" y="1690688"/>
            <a:ext cx="36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80" y="4196580"/>
            <a:ext cx="36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 的圖片&#10;&#10;自動產生的描述" id="282" name="Google Shape;28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1200" y="3089910"/>
            <a:ext cx="306492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8040" y="1783080"/>
            <a:ext cx="4542590" cy="44424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670560" y="1287780"/>
            <a:ext cx="26517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stack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8237220" y="1287780"/>
            <a:ext cx="26517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stack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3788635" y="1478280"/>
            <a:ext cx="3465605" cy="15379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3869280" y="2071134"/>
            <a:ext cx="31868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多做一次LSTM之層級堆疊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1116234" y="-1156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Conclusions and novelty(1):company</a:t>
            </a:r>
            <a:endParaRPr/>
          </a:p>
        </p:txBody>
      </p:sp>
      <p:pic>
        <p:nvPicPr>
          <p:cNvPr id="293" name="Google Shape;29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" y="1089000"/>
            <a:ext cx="324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8617" y="1087526"/>
            <a:ext cx="324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8617" y="976503"/>
            <a:ext cx="288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58617" y="913416"/>
            <a:ext cx="288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1494294" y="3779623"/>
            <a:ext cx="1568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00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中鋼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7561622" y="3657085"/>
            <a:ext cx="1568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00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聯發科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4676414" y="3722334"/>
            <a:ext cx="1568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00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台積電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10288665" y="3657086"/>
            <a:ext cx="1568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00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長榮</a:t>
            </a:r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336" y="4583563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16000" y="4583563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74034" y="4607548"/>
            <a:ext cx="288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29664" y="4519698"/>
            <a:ext cx="288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Conclusions and novelty(2)</a:t>
            </a:r>
            <a:endParaRPr/>
          </a:p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838200" y="1825625"/>
            <a:ext cx="10515600" cy="4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</a:t>
            </a:r>
            <a:r>
              <a:rPr lang="en-US"/>
              <a:t>監督式學習之標籤:以10天為step size(是否可以更進一步嘗試)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2.多重共線性: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現實生活中，很難找到一組互不相關，又對因變數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	y產生主要影響的變數。</a:t>
            </a:r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5" y="2379350"/>
            <a:ext cx="9872650" cy="1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未提供說明。" id="113" name="Google Shape;113;p16"/>
          <p:cNvPicPr preferRelativeResize="0"/>
          <p:nvPr/>
        </p:nvPicPr>
        <p:blipFill rotWithShape="1">
          <a:blip r:embed="rId3">
            <a:alphaModFix/>
          </a:blip>
          <a:srcRect b="8883" l="0" r="-1" t="0"/>
          <a:stretch/>
        </p:blipFill>
        <p:spPr>
          <a:xfrm>
            <a:off x="20" y="-180965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4023809"/>
            <a:ext cx="11016943" cy="2262375"/>
          </a:xfrm>
          <a:custGeom>
            <a:rect b="b" l="l" r="r" t="t"/>
            <a:pathLst>
              <a:path extrusionOk="0" h="2262375" w="11016943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rgbClr val="262626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618062" y="4185749"/>
            <a:ext cx="9265771" cy="622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3600">
                <a:latin typeface="Times New Roman"/>
                <a:ea typeface="Times New Roman"/>
                <a:cs typeface="Times New Roman"/>
                <a:sym typeface="Times New Roman"/>
              </a:rPr>
              <a:t>Brief introduction of the problem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18063" y="4856921"/>
            <a:ext cx="9565028" cy="12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latin typeface="Microsoft JhengHei"/>
                <a:ea typeface="Microsoft JhengHei"/>
                <a:cs typeface="Microsoft JhengHei"/>
                <a:sym typeface="Microsoft JhengHei"/>
              </a:rPr>
              <a:t>1.利用幾檔較具代表性的股票做出股價預測模型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latin typeface="Microsoft JhengHei"/>
                <a:ea typeface="Microsoft JhengHei"/>
                <a:cs typeface="Microsoft JhengHei"/>
                <a:sym typeface="Microsoft JhengHei"/>
              </a:rPr>
              <a:t>2.將該模型搭配UI介面與可勾選欄位設置做成一個可以與使用者互動的程式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The contribution of each team member</a:t>
            </a:r>
            <a:endParaRPr/>
          </a:p>
        </p:txBody>
      </p:sp>
      <p:graphicFrame>
        <p:nvGraphicFramePr>
          <p:cNvPr id="317" name="Google Shape;317;p34"/>
          <p:cNvGraphicFramePr/>
          <p:nvPr/>
        </p:nvGraphicFramePr>
        <p:xfrm>
          <a:off x="838200" y="1825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{AE567C25-84C3-42FC-B595-11364BD06F68}</a:tableStyleId>
              </a:tblPr>
              <a:tblGrid>
                <a:gridCol w="2961650"/>
                <a:gridCol w="7553950"/>
              </a:tblGrid>
              <a:tr h="110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組員名稱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貢獻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0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統計系112林家同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1.使用網路爬蟲自FinMind獲取Dataset</a:t>
                      </a: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並找出較佳的特徵值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2.測試不同的LSTM函式參數並嘗試找出最佳組合</a:t>
                      </a:r>
                      <a:endParaRPr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3.測試數據&amp;圖表之統整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0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資訊系112莊上緣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1.Final project 投影片製作</a:t>
                      </a:r>
                      <a:endParaRPr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2.建構自定義副程式並將部分參數微調測試模塊化</a:t>
                      </a:r>
                      <a:endParaRPr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3.深度學習之概念查詢並彙整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0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資訊系112李培綸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1.建構UI圖像化使用者介面</a:t>
                      </a:r>
                      <a:endParaRPr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2.LSTM 框架想法提供與觀念釋疑</a:t>
                      </a:r>
                      <a:endParaRPr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3.將最終程式碼進行優化並封包</a:t>
                      </a:r>
                      <a:endParaRPr sz="2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260" y="320040"/>
            <a:ext cx="9954431" cy="430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321564" y="4782312"/>
            <a:ext cx="11548872" cy="1755648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841248" y="5010912"/>
            <a:ext cx="288950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preprocessing (1)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 rot="10800000">
            <a:off x="4059936" y="5237979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379976" y="5010912"/>
            <a:ext cx="697687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資料來源網站:FinMind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016" y="320040"/>
            <a:ext cx="10830920" cy="430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321564" y="4782312"/>
            <a:ext cx="11548872" cy="1755648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841248" y="5010912"/>
            <a:ext cx="288950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preprocessing (2)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 rot="10800000">
            <a:off x="4059936" y="5237979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379976" y="5010912"/>
            <a:ext cx="697687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Web scraping+將資料表格化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1051560" y="586822"/>
            <a:ext cx="3657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description and preprocessing (3)</a:t>
            </a:r>
            <a:endParaRPr sz="3200"/>
          </a:p>
        </p:txBody>
      </p:sp>
      <p:sp>
        <p:nvSpPr>
          <p:cNvPr id="144" name="Google Shape;144;p19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250106" y="586822"/>
            <a:ext cx="610674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多次資料拓展(更多特徵值)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82" y="3147056"/>
            <a:ext cx="10799066" cy="371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601" y="2394771"/>
            <a:ext cx="5523082" cy="74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554416" y="3015545"/>
            <a:ext cx="860752" cy="199912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52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discovered from the data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一張含有 文字 的圖片&#10;&#10;自動產生的描述"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824" y="335985"/>
            <a:ext cx="7430976" cy="406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038600" y="4884873"/>
            <a:ext cx="7188199" cy="1637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計算各個股市資料特徵值與股價(收盤價)的相關係數，並drop掉其中低度相關與負相關的特徵值，去蕪存菁後留下可用資料表格。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21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Which attributes have higher correlation with the prediction target?</a:t>
            </a:r>
            <a:r>
              <a:rPr lang="en-US" sz="31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4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details (1)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590550"/>
            <a:ext cx="7188199" cy="3646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4191000" y="5378823"/>
            <a:ext cx="7188199" cy="13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Data Normalization(為了套入後面的演算法模型)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145" y="320040"/>
            <a:ext cx="9840661" cy="430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321564" y="4782312"/>
            <a:ext cx="11548872" cy="1755648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841248" y="5010912"/>
            <a:ext cx="288950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details (2)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 rot="10800000">
            <a:off x="4059936" y="5237979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379976" y="5010912"/>
            <a:ext cx="6976872" cy="1344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藉由將輸入的資料像量與predict輸出組成之training data去跑監督式學習，讓其建立一個learning model</a:t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517889" y="4883544"/>
            <a:ext cx="3876086" cy="155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>
                <a:latin typeface="Times New Roman"/>
                <a:ea typeface="Times New Roman"/>
                <a:cs typeface="Times New Roman"/>
                <a:sym typeface="Times New Roman"/>
              </a:rPr>
              <a:t>Methodology details(2):</a:t>
            </a:r>
            <a:br>
              <a:rPr b="0" i="0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>
                <a:latin typeface="Times New Roman"/>
                <a:ea typeface="Times New Roman"/>
                <a:cs typeface="Times New Roman"/>
                <a:sym typeface="Times New Roman"/>
              </a:rPr>
              <a:t>DataFrame Output</a:t>
            </a:r>
            <a:endParaRPr sz="2800"/>
          </a:p>
        </p:txBody>
      </p:sp>
      <p:sp>
        <p:nvSpPr>
          <p:cNvPr id="182" name="Google Shape;182;p23"/>
          <p:cNvSpPr/>
          <p:nvPr/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53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 flipH="1" rot="5400000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5162719" y="4883544"/>
            <a:ext cx="6586915" cy="155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將時間序列資料轉為監督式學習後的資料表格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time shift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