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7"/>
  </p:notesMasterIdLst>
  <p:sldIdLst>
    <p:sldId id="256" r:id="rId2"/>
    <p:sldId id="257" r:id="rId3"/>
    <p:sldId id="258" r:id="rId4"/>
    <p:sldId id="259" r:id="rId5"/>
    <p:sldId id="270"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F796AF-9DB4-4548-BB23-2320B1E52AC3}">
  <a:tblStyle styleId="{6BF796AF-9DB4-4548-BB23-2320B1E52AC3}"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F25801D-2F51-4823-A4EC-B2E39A52D8B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4B9763F-0F57-42FC-B539-3035DBECB593}" styleName="Table_2">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50"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1ba2a21f01_8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11ba2a21f01_8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ba2a21f0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11ba2a21f01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ba2a21f01_1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11ba2a21f01_1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2c518bd6af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12c518bd6af_2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c518bd6a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12c518bd6af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93020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t>此為前一頁的完整版</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1ba2a21f01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11ba2a21f01_3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5" name="Google Shape;35;p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1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2"/>
          <p:cNvSpPr txBox="1">
            <a:spLocks noGrp="1"/>
          </p:cNvSpPr>
          <p:nvPr>
            <p:ph type="ctrTitle"/>
          </p:nvPr>
        </p:nvSpPr>
        <p:spPr>
          <a:xfrm>
            <a:off x="3300584" y="1693996"/>
            <a:ext cx="3871200" cy="1179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zh-TW" b="1">
                <a:solidFill>
                  <a:srgbClr val="3B7FF2"/>
                </a:solidFill>
              </a:rPr>
              <a:t>嗨籟</a:t>
            </a:r>
            <a:endParaRPr b="1">
              <a:solidFill>
                <a:srgbClr val="3B7FF2"/>
              </a:solidFill>
            </a:endParaRPr>
          </a:p>
        </p:txBody>
      </p:sp>
      <p:sp>
        <p:nvSpPr>
          <p:cNvPr id="52" name="Google Shape;52;p12"/>
          <p:cNvSpPr txBox="1">
            <a:spLocks noGrp="1"/>
          </p:cNvSpPr>
          <p:nvPr>
            <p:ph type="subTitle" idx="1"/>
          </p:nvPr>
        </p:nvSpPr>
        <p:spPr>
          <a:xfrm>
            <a:off x="1829603" y="3063013"/>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zh-TW" sz="2000"/>
              <a:t>第二組：莊上緣、余紹桓、黃丞漢、竇賢祐</a:t>
            </a:r>
            <a:endParaRPr sz="2000"/>
          </a:p>
        </p:txBody>
      </p:sp>
      <p:cxnSp>
        <p:nvCxnSpPr>
          <p:cNvPr id="53" name="Google Shape;53;p12"/>
          <p:cNvCxnSpPr/>
          <p:nvPr/>
        </p:nvCxnSpPr>
        <p:spPr>
          <a:xfrm>
            <a:off x="3534968" y="2873588"/>
            <a:ext cx="4061012" cy="0"/>
          </a:xfrm>
          <a:prstGeom prst="straightConnector1">
            <a:avLst/>
          </a:prstGeom>
          <a:noFill/>
          <a:ln w="19050" cap="flat" cmpd="sng">
            <a:solidFill>
              <a:schemeClr val="dk1"/>
            </a:solidFill>
            <a:prstDash val="lgDash"/>
            <a:round/>
            <a:headEnd type="none" w="sm" len="sm"/>
            <a:tailEnd type="none" w="sm" len="sm"/>
          </a:ln>
        </p:spPr>
      </p:cxnSp>
      <p:sp>
        <p:nvSpPr>
          <p:cNvPr id="54" name="Google Shape;54;p12"/>
          <p:cNvSpPr txBox="1"/>
          <p:nvPr/>
        </p:nvSpPr>
        <p:spPr>
          <a:xfrm>
            <a:off x="5952975" y="2427200"/>
            <a:ext cx="2091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700" b="1"/>
              <a:t>樂器行</a:t>
            </a:r>
            <a:endParaRPr sz="1700" b="1"/>
          </a:p>
        </p:txBody>
      </p:sp>
      <p:sp>
        <p:nvSpPr>
          <p:cNvPr id="55" name="Google Shape;55;p12"/>
          <p:cNvSpPr txBox="1"/>
          <p:nvPr/>
        </p:nvSpPr>
        <p:spPr>
          <a:xfrm>
            <a:off x="4747025" y="739375"/>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56" name="Google Shape;56;p12"/>
          <p:cNvPicPr preferRelativeResize="0"/>
          <p:nvPr/>
        </p:nvPicPr>
        <p:blipFill>
          <a:blip r:embed="rId3">
            <a:alphaModFix/>
          </a:blip>
          <a:stretch>
            <a:fillRect/>
          </a:stretch>
        </p:blipFill>
        <p:spPr>
          <a:xfrm>
            <a:off x="1245575" y="1725900"/>
            <a:ext cx="1849000" cy="1849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graphicFrame>
        <p:nvGraphicFramePr>
          <p:cNvPr id="130" name="Google Shape;130;p20"/>
          <p:cNvGraphicFramePr/>
          <p:nvPr>
            <p:extLst>
              <p:ext uri="{D42A27DB-BD31-4B8C-83A1-F6EECF244321}">
                <p14:modId xmlns:p14="http://schemas.microsoft.com/office/powerpoint/2010/main" val="581008269"/>
              </p:ext>
            </p:extLst>
          </p:nvPr>
        </p:nvGraphicFramePr>
        <p:xfrm>
          <a:off x="1119422" y="941265"/>
          <a:ext cx="7081625" cy="2631970"/>
        </p:xfrm>
        <a:graphic>
          <a:graphicData uri="http://schemas.openxmlformats.org/drawingml/2006/table">
            <a:tbl>
              <a:tblPr firstRow="1" bandRow="1">
                <a:noFill/>
                <a:tableStyleId>{84B9763F-0F57-42FC-B539-3035DBECB593}</a:tableStyleId>
              </a:tblPr>
              <a:tblGrid>
                <a:gridCol w="895125">
                  <a:extLst>
                    <a:ext uri="{9D8B030D-6E8A-4147-A177-3AD203B41FA5}">
                      <a16:colId xmlns:a16="http://schemas.microsoft.com/office/drawing/2014/main" val="20000"/>
                    </a:ext>
                  </a:extLst>
                </a:gridCol>
                <a:gridCol w="1303725">
                  <a:extLst>
                    <a:ext uri="{9D8B030D-6E8A-4147-A177-3AD203B41FA5}">
                      <a16:colId xmlns:a16="http://schemas.microsoft.com/office/drawing/2014/main" val="20001"/>
                    </a:ext>
                  </a:extLst>
                </a:gridCol>
                <a:gridCol w="1303725">
                  <a:extLst>
                    <a:ext uri="{9D8B030D-6E8A-4147-A177-3AD203B41FA5}">
                      <a16:colId xmlns:a16="http://schemas.microsoft.com/office/drawing/2014/main" val="20002"/>
                    </a:ext>
                  </a:extLst>
                </a:gridCol>
                <a:gridCol w="1331850">
                  <a:extLst>
                    <a:ext uri="{9D8B030D-6E8A-4147-A177-3AD203B41FA5}">
                      <a16:colId xmlns:a16="http://schemas.microsoft.com/office/drawing/2014/main" val="20003"/>
                    </a:ext>
                  </a:extLst>
                </a:gridCol>
                <a:gridCol w="960975">
                  <a:extLst>
                    <a:ext uri="{9D8B030D-6E8A-4147-A177-3AD203B41FA5}">
                      <a16:colId xmlns:a16="http://schemas.microsoft.com/office/drawing/2014/main" val="20004"/>
                    </a:ext>
                  </a:extLst>
                </a:gridCol>
                <a:gridCol w="1286225">
                  <a:extLst>
                    <a:ext uri="{9D8B030D-6E8A-4147-A177-3AD203B41FA5}">
                      <a16:colId xmlns:a16="http://schemas.microsoft.com/office/drawing/2014/main" val="20005"/>
                    </a:ext>
                  </a:extLst>
                </a:gridCol>
              </a:tblGrid>
              <a:tr h="399825">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lt1"/>
                          </a:solidFill>
                        </a:rPr>
                        <a:t>序號</a:t>
                      </a:r>
                      <a:endParaRPr sz="1400" u="none" strike="noStrike" cap="none">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lt1"/>
                          </a:solidFill>
                        </a:rPr>
                        <a:t>欄位名稱</a:t>
                      </a:r>
                      <a:endParaRPr sz="1400" u="none" strike="noStrike" cap="none">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lt1"/>
                          </a:solidFill>
                        </a:rPr>
                        <a:t>中文名稱</a:t>
                      </a:r>
                      <a:endParaRPr sz="1400" u="none" strike="noStrike" cap="none">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資料型態</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NULL</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備註</a:t>
                      </a:r>
                      <a:endParaRPr sz="1400" u="none" strike="noStrike" cap="none"/>
                    </a:p>
                  </a:txBody>
                  <a:tcPr marL="91425" marR="91425" marT="91425" marB="91425" anchor="ctr"/>
                </a:tc>
                <a:extLst>
                  <a:ext uri="{0D108BD9-81ED-4DB2-BD59-A6C34878D82A}">
                    <a16:rowId xmlns:a16="http://schemas.microsoft.com/office/drawing/2014/main" val="10000"/>
                  </a:ext>
                </a:extLst>
              </a:tr>
              <a:tr h="396200">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dk1"/>
                          </a:solidFill>
                        </a:rPr>
                        <a:t>1</a:t>
                      </a:r>
                      <a:endParaRPr sz="1400" u="none" strike="noStrike" cap="none">
                        <a:solidFill>
                          <a:schemeClr val="dk1"/>
                        </a:solidFill>
                      </a:endParaRPr>
                    </a:p>
                  </a:txBody>
                  <a:tcPr marL="91425" marR="91425" marT="91425" marB="91425" anchor="ctr"/>
                </a:tc>
                <a:tc>
                  <a:txBody>
                    <a:bodyPr/>
                    <a:lstStyle/>
                    <a:p>
                      <a:pPr marL="0" marR="0" lvl="0" indent="0" algn="ctr" rtl="0">
                        <a:lnSpc>
                          <a:spcPct val="100000"/>
                        </a:lnSpc>
                        <a:spcBef>
                          <a:spcPts val="0"/>
                        </a:spcBef>
                        <a:spcAft>
                          <a:spcPts val="0"/>
                        </a:spcAft>
                        <a:buClr>
                          <a:schemeClr val="dk1"/>
                        </a:buClr>
                        <a:buSzPts val="1100"/>
                        <a:buFont typeface="Arial"/>
                        <a:buNone/>
                      </a:pPr>
                      <a:r>
                        <a:rPr lang="zh-TW" b="1" u="sng">
                          <a:solidFill>
                            <a:srgbClr val="9900FF"/>
                          </a:solidFill>
                        </a:rPr>
                        <a:t>OrderNo</a:t>
                      </a:r>
                      <a:endParaRPr b="0" u="sng" strike="noStrike" cap="none">
                        <a:solidFill>
                          <a:srgbClr val="9900FF"/>
                        </a:solidFill>
                      </a:endParaRPr>
                    </a:p>
                  </a:txBody>
                  <a:tcPr marL="91425" marR="91425" marT="91425" marB="91425" anchor="ctr"/>
                </a:tc>
                <a:tc>
                  <a:txBody>
                    <a:bodyPr/>
                    <a:lstStyle/>
                    <a:p>
                      <a:pPr marL="0" marR="0" lvl="0" indent="0" algn="ctr" rtl="0">
                        <a:lnSpc>
                          <a:spcPct val="100000"/>
                        </a:lnSpc>
                        <a:spcBef>
                          <a:spcPts val="0"/>
                        </a:spcBef>
                        <a:spcAft>
                          <a:spcPts val="0"/>
                        </a:spcAft>
                        <a:buClr>
                          <a:schemeClr val="dk1"/>
                        </a:buClr>
                        <a:buSzPts val="1100"/>
                        <a:buFont typeface="Arial"/>
                        <a:buNone/>
                      </a:pPr>
                      <a:r>
                        <a:rPr lang="zh-TW" sz="1400" u="none" strike="noStrike" cap="none"/>
                        <a:t>訂單編號</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a:t>Varchar(30)</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否</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primary key</a:t>
                      </a:r>
                      <a:r>
                        <a:rPr lang="zh-TW"/>
                        <a:t>、foreign key</a:t>
                      </a:r>
                      <a:endParaRPr sz="1400" u="none" strike="noStrike" cap="none"/>
                    </a:p>
                  </a:txBody>
                  <a:tcPr marL="91425" marR="91425" marT="91425" marB="91425" anchor="ctr"/>
                </a:tc>
                <a:extLst>
                  <a:ext uri="{0D108BD9-81ED-4DB2-BD59-A6C34878D82A}">
                    <a16:rowId xmlns:a16="http://schemas.microsoft.com/office/drawing/2014/main" val="10001"/>
                  </a:ext>
                </a:extLst>
              </a:tr>
              <a:tr h="822925">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dk1"/>
                          </a:solidFill>
                        </a:rPr>
                        <a:t>2</a:t>
                      </a:r>
                      <a:endParaRPr sz="1400"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Clr>
                          <a:schemeClr val="dk1"/>
                        </a:buClr>
                        <a:buSzPts val="1200"/>
                        <a:buFont typeface="Arial"/>
                        <a:buNone/>
                      </a:pPr>
                      <a:r>
                        <a:rPr lang="zh-TW" b="1" u="sng">
                          <a:solidFill>
                            <a:srgbClr val="9900FF"/>
                          </a:solidFill>
                        </a:rPr>
                        <a:t>Product_ID</a:t>
                      </a:r>
                      <a:endParaRPr u="sng" strike="noStrike" cap="none">
                        <a:solidFill>
                          <a:srgbClr val="9900FF"/>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a:t>商品編號</a:t>
                      </a:r>
                      <a:endParaRPr sz="1400"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None/>
                      </a:pPr>
                      <a:r>
                        <a:rPr lang="zh-TW"/>
                        <a:t>Varchar(30)</a:t>
                      </a:r>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否</a:t>
                      </a:r>
                      <a:endParaRPr sz="1400" u="none" strike="noStrike" cap="none"/>
                    </a:p>
                  </a:txBody>
                  <a:tcPr marL="91425" marR="91425" marT="91425" marB="91425" anchor="ctr"/>
                </a:tc>
                <a:tc>
                  <a:txBody>
                    <a:bodyPr/>
                    <a:lstStyle/>
                    <a:p>
                      <a:pPr marL="0" lvl="0" indent="0" algn="ctr" rtl="0">
                        <a:spcBef>
                          <a:spcPts val="0"/>
                        </a:spcBef>
                        <a:spcAft>
                          <a:spcPts val="0"/>
                        </a:spcAft>
                        <a:buClr>
                          <a:schemeClr val="dk1"/>
                        </a:buClr>
                        <a:buSzPts val="1400"/>
                        <a:buFont typeface="Arial"/>
                        <a:buNone/>
                      </a:pPr>
                      <a:r>
                        <a:rPr lang="zh-TW"/>
                        <a:t>primary key、foreign key</a:t>
                      </a:r>
                      <a:endParaRPr sz="1400" u="none" strike="noStrike" cap="none"/>
                    </a:p>
                  </a:txBody>
                  <a:tcPr marL="91425" marR="91425" marT="91425" marB="91425" anchor="ctr"/>
                </a:tc>
                <a:extLst>
                  <a:ext uri="{0D108BD9-81ED-4DB2-BD59-A6C34878D82A}">
                    <a16:rowId xmlns:a16="http://schemas.microsoft.com/office/drawing/2014/main" val="10002"/>
                  </a:ext>
                </a:extLst>
              </a:tr>
              <a:tr h="399825">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dk1"/>
                          </a:solidFill>
                        </a:rPr>
                        <a:t>3</a:t>
                      </a:r>
                      <a:endParaRPr sz="1400"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Clr>
                          <a:schemeClr val="dk1"/>
                        </a:buClr>
                        <a:buSzPts val="1200"/>
                        <a:buFont typeface="Arial"/>
                        <a:buNone/>
                      </a:pPr>
                      <a:r>
                        <a:rPr lang="zh-TW"/>
                        <a:t>Amount</a:t>
                      </a:r>
                      <a:endParaRPr u="sng" strike="noStrike" cap="none">
                        <a:solidFill>
                          <a:schemeClr val="dk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altLang="en-US" sz="1400" u="none" strike="noStrike" cap="none"/>
                        <a:t>數量</a:t>
                      </a:r>
                      <a:endParaRPr sz="1400" u="none" strike="noStrike" cap="none"/>
                    </a:p>
                  </a:txBody>
                  <a:tcPr marL="91425" marR="91425" marT="91425" marB="91425" anchor="ctr"/>
                </a:tc>
                <a:tc>
                  <a:txBody>
                    <a:bodyPr/>
                    <a:lstStyle/>
                    <a:p>
                      <a:pPr marL="0" lvl="0" indent="0" algn="ctr" rtl="0">
                        <a:spcBef>
                          <a:spcPts val="0"/>
                        </a:spcBef>
                        <a:spcAft>
                          <a:spcPts val="0"/>
                        </a:spcAft>
                        <a:buNone/>
                      </a:pPr>
                      <a:r>
                        <a:rPr lang="zh-TW"/>
                        <a:t>INTEGER</a:t>
                      </a:r>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否</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extLst>
                  <a:ext uri="{0D108BD9-81ED-4DB2-BD59-A6C34878D82A}">
                    <a16:rowId xmlns:a16="http://schemas.microsoft.com/office/drawing/2014/main" val="10003"/>
                  </a:ext>
                </a:extLst>
              </a:tr>
              <a:tr h="399825">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dk1"/>
                          </a:solidFill>
                        </a:rPr>
                        <a:t>4</a:t>
                      </a:r>
                      <a:endParaRPr sz="1400"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Clr>
                          <a:schemeClr val="dk1"/>
                        </a:buClr>
                        <a:buSzPts val="1200"/>
                        <a:buFont typeface="Arial"/>
                        <a:buNone/>
                      </a:pPr>
                      <a:r>
                        <a:rPr lang="zh-TW"/>
                        <a:t>Note</a:t>
                      </a:r>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a:t>備註</a:t>
                      </a:r>
                      <a:endParaRPr sz="1400" u="none" strike="noStrike" cap="none"/>
                    </a:p>
                  </a:txBody>
                  <a:tcPr marL="91425" marR="91425" marT="91425" marB="91425" anchor="ctr"/>
                </a:tc>
                <a:tc>
                  <a:txBody>
                    <a:bodyPr/>
                    <a:lstStyle/>
                    <a:p>
                      <a:pPr marL="0" lvl="0" indent="0" algn="ctr" rtl="0">
                        <a:spcBef>
                          <a:spcPts val="0"/>
                        </a:spcBef>
                        <a:spcAft>
                          <a:spcPts val="0"/>
                        </a:spcAft>
                        <a:buNone/>
                      </a:pPr>
                      <a:r>
                        <a:rPr lang="zh-TW"/>
                        <a:t>Varchar(100)</a:t>
                      </a:r>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a:t>是</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nchor="ctr"/>
                </a:tc>
                <a:extLst>
                  <a:ext uri="{0D108BD9-81ED-4DB2-BD59-A6C34878D82A}">
                    <a16:rowId xmlns:a16="http://schemas.microsoft.com/office/drawing/2014/main" val="10004"/>
                  </a:ext>
                </a:extLst>
              </a:tr>
            </a:tbl>
          </a:graphicData>
        </a:graphic>
      </p:graphicFrame>
      <p:sp>
        <p:nvSpPr>
          <p:cNvPr id="131" name="Google Shape;131;p20"/>
          <p:cNvSpPr txBox="1"/>
          <p:nvPr/>
        </p:nvSpPr>
        <p:spPr>
          <a:xfrm>
            <a:off x="477306" y="32320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2800"/>
              <a:buFont typeface="Arial"/>
              <a:buNone/>
            </a:pPr>
            <a:r>
              <a:rPr lang="zh-TW" sz="2400" b="1" i="0" u="none" strike="noStrike" cap="none">
                <a:solidFill>
                  <a:schemeClr val="dk1"/>
                </a:solidFill>
                <a:latin typeface="Arial"/>
                <a:ea typeface="Arial"/>
                <a:cs typeface="Arial"/>
                <a:sym typeface="Arial"/>
              </a:rPr>
              <a:t>表</a:t>
            </a:r>
            <a:r>
              <a:rPr lang="zh-TW" sz="2400" b="1">
                <a:solidFill>
                  <a:schemeClr val="dk1"/>
                </a:solidFill>
              </a:rPr>
              <a:t>3</a:t>
            </a:r>
            <a:r>
              <a:rPr lang="zh-TW" sz="2400" b="1" i="0" u="none" strike="noStrike" cap="none">
                <a:solidFill>
                  <a:schemeClr val="dk1"/>
                </a:solidFill>
                <a:latin typeface="Arial"/>
                <a:ea typeface="Arial"/>
                <a:cs typeface="Arial"/>
                <a:sym typeface="Arial"/>
              </a:rPr>
              <a:t> . 訂單(ORDER)資料表</a:t>
            </a:r>
            <a:endParaRPr/>
          </a:p>
        </p:txBody>
      </p:sp>
      <p:sp>
        <p:nvSpPr>
          <p:cNvPr id="132" name="Google Shape;132;p20"/>
          <p:cNvSpPr/>
          <p:nvPr/>
        </p:nvSpPr>
        <p:spPr>
          <a:xfrm>
            <a:off x="0" y="236"/>
            <a:ext cx="403412" cy="766243"/>
          </a:xfrm>
          <a:prstGeom prst="rect">
            <a:avLst/>
          </a:pr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33" name="Google Shape;133;p20"/>
          <p:cNvCxnSpPr/>
          <p:nvPr/>
        </p:nvCxnSpPr>
        <p:spPr>
          <a:xfrm>
            <a:off x="403412" y="323200"/>
            <a:ext cx="3859306" cy="0"/>
          </a:xfrm>
          <a:prstGeom prst="straightConnector1">
            <a:avLst/>
          </a:prstGeom>
          <a:noFill/>
          <a:ln w="38100" cap="flat" cmpd="sng">
            <a:solidFill>
              <a:srgbClr val="3F3F3F"/>
            </a:solidFill>
            <a:prstDash val="solid"/>
            <a:round/>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aphicFrame>
        <p:nvGraphicFramePr>
          <p:cNvPr id="138" name="Google Shape;138;p21"/>
          <p:cNvGraphicFramePr/>
          <p:nvPr/>
        </p:nvGraphicFramePr>
        <p:xfrm>
          <a:off x="1119422" y="941265"/>
          <a:ext cx="6441125" cy="3891870"/>
        </p:xfrm>
        <a:graphic>
          <a:graphicData uri="http://schemas.openxmlformats.org/drawingml/2006/table">
            <a:tbl>
              <a:tblPr firstRow="1" bandRow="1">
                <a:noFill/>
                <a:tableStyleId>{84B9763F-0F57-42FC-B539-3035DBECB593}</a:tableStyleId>
              </a:tblPr>
              <a:tblGrid>
                <a:gridCol w="606950">
                  <a:extLst>
                    <a:ext uri="{9D8B030D-6E8A-4147-A177-3AD203B41FA5}">
                      <a16:colId xmlns:a16="http://schemas.microsoft.com/office/drawing/2014/main" val="20000"/>
                    </a:ext>
                  </a:extLst>
                </a:gridCol>
                <a:gridCol w="1393025">
                  <a:extLst>
                    <a:ext uri="{9D8B030D-6E8A-4147-A177-3AD203B41FA5}">
                      <a16:colId xmlns:a16="http://schemas.microsoft.com/office/drawing/2014/main" val="20001"/>
                    </a:ext>
                  </a:extLst>
                </a:gridCol>
                <a:gridCol w="1185800">
                  <a:extLst>
                    <a:ext uri="{9D8B030D-6E8A-4147-A177-3AD203B41FA5}">
                      <a16:colId xmlns:a16="http://schemas.microsoft.com/office/drawing/2014/main" val="20002"/>
                    </a:ext>
                  </a:extLst>
                </a:gridCol>
                <a:gridCol w="1211400">
                  <a:extLst>
                    <a:ext uri="{9D8B030D-6E8A-4147-A177-3AD203B41FA5}">
                      <a16:colId xmlns:a16="http://schemas.microsoft.com/office/drawing/2014/main" val="20003"/>
                    </a:ext>
                  </a:extLst>
                </a:gridCol>
                <a:gridCol w="874050">
                  <a:extLst>
                    <a:ext uri="{9D8B030D-6E8A-4147-A177-3AD203B41FA5}">
                      <a16:colId xmlns:a16="http://schemas.microsoft.com/office/drawing/2014/main" val="20004"/>
                    </a:ext>
                  </a:extLst>
                </a:gridCol>
                <a:gridCol w="1169900">
                  <a:extLst>
                    <a:ext uri="{9D8B030D-6E8A-4147-A177-3AD203B41FA5}">
                      <a16:colId xmlns:a16="http://schemas.microsoft.com/office/drawing/2014/main" val="20005"/>
                    </a:ext>
                  </a:extLst>
                </a:gridCol>
              </a:tblGrid>
              <a:tr h="399825">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lt1"/>
                          </a:solidFill>
                        </a:rPr>
                        <a:t>序號</a:t>
                      </a:r>
                      <a:endParaRPr sz="1400" u="none" strike="noStrike" cap="none">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lt1"/>
                          </a:solidFill>
                        </a:rPr>
                        <a:t>欄位名稱</a:t>
                      </a:r>
                      <a:endParaRPr sz="1400" u="none" strike="noStrike" cap="none">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lt1"/>
                          </a:solidFill>
                        </a:rPr>
                        <a:t>中文名稱</a:t>
                      </a:r>
                      <a:endParaRPr sz="1400" u="none" strike="noStrike" cap="none">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資料型態</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NULL</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備註</a:t>
                      </a:r>
                      <a:endParaRPr sz="1400" u="none" strike="noStrike" cap="none"/>
                    </a:p>
                  </a:txBody>
                  <a:tcPr marL="91425" marR="91425" marT="91425" marB="91425" anchor="ctr"/>
                </a:tc>
                <a:extLst>
                  <a:ext uri="{0D108BD9-81ED-4DB2-BD59-A6C34878D82A}">
                    <a16:rowId xmlns:a16="http://schemas.microsoft.com/office/drawing/2014/main" val="10000"/>
                  </a:ext>
                </a:extLst>
              </a:tr>
              <a:tr h="395825">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dk1"/>
                          </a:solidFill>
                        </a:rPr>
                        <a:t>1</a:t>
                      </a:r>
                      <a:endParaRPr sz="1400" u="none" strike="noStrike" cap="none">
                        <a:solidFill>
                          <a:schemeClr val="dk1"/>
                        </a:solidFill>
                      </a:endParaRPr>
                    </a:p>
                  </a:txBody>
                  <a:tcPr marL="91425" marR="91425" marT="91425" marB="91425" anchor="ctr"/>
                </a:tc>
                <a:tc>
                  <a:txBody>
                    <a:bodyPr/>
                    <a:lstStyle/>
                    <a:p>
                      <a:pPr marL="0" marR="0" lvl="0" indent="0" algn="ctr" rtl="0">
                        <a:lnSpc>
                          <a:spcPct val="100000"/>
                        </a:lnSpc>
                        <a:spcBef>
                          <a:spcPts val="0"/>
                        </a:spcBef>
                        <a:spcAft>
                          <a:spcPts val="0"/>
                        </a:spcAft>
                        <a:buClr>
                          <a:schemeClr val="dk1"/>
                        </a:buClr>
                        <a:buSzPts val="1100"/>
                        <a:buFont typeface="Arial"/>
                        <a:buNone/>
                      </a:pPr>
                      <a:r>
                        <a:rPr lang="zh-TW" b="1" u="sng">
                          <a:solidFill>
                            <a:srgbClr val="C00000"/>
                          </a:solidFill>
                        </a:rPr>
                        <a:t>OrderNo</a:t>
                      </a:r>
                      <a:endParaRPr b="0" u="sng" strike="noStrike" cap="none">
                        <a:solidFill>
                          <a:srgbClr val="C00000"/>
                        </a:solidFill>
                      </a:endParaRPr>
                    </a:p>
                  </a:txBody>
                  <a:tcPr marL="91425" marR="91425" marT="91425" marB="91425" anchor="ctr"/>
                </a:tc>
                <a:tc>
                  <a:txBody>
                    <a:bodyPr/>
                    <a:lstStyle/>
                    <a:p>
                      <a:pPr marL="0" marR="0" lvl="0" indent="0" algn="ctr" rtl="0">
                        <a:lnSpc>
                          <a:spcPct val="100000"/>
                        </a:lnSpc>
                        <a:spcBef>
                          <a:spcPts val="0"/>
                        </a:spcBef>
                        <a:spcAft>
                          <a:spcPts val="0"/>
                        </a:spcAft>
                        <a:buClr>
                          <a:schemeClr val="dk1"/>
                        </a:buClr>
                        <a:buSzPts val="1100"/>
                        <a:buFont typeface="Arial"/>
                        <a:buNone/>
                      </a:pPr>
                      <a:r>
                        <a:rPr lang="zh-TW" sz="1400" u="none" strike="noStrike" cap="none"/>
                        <a:t>訂單編號</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a:t>Varchar(30)</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否</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primary key</a:t>
                      </a:r>
                      <a:endParaRPr sz="1400" u="none" strike="noStrike" cap="none"/>
                    </a:p>
                  </a:txBody>
                  <a:tcPr marL="91425" marR="91425" marT="91425" marB="91425" anchor="ctr"/>
                </a:tc>
                <a:extLst>
                  <a:ext uri="{0D108BD9-81ED-4DB2-BD59-A6C34878D82A}">
                    <a16:rowId xmlns:a16="http://schemas.microsoft.com/office/drawing/2014/main" val="10001"/>
                  </a:ext>
                </a:extLst>
              </a:tr>
              <a:tr h="399825">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dk1"/>
                          </a:solidFill>
                        </a:rPr>
                        <a:t>2</a:t>
                      </a:r>
                      <a:endParaRPr sz="1400"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Clr>
                          <a:schemeClr val="dk1"/>
                        </a:buClr>
                        <a:buSzPts val="1200"/>
                        <a:buFont typeface="Arial"/>
                        <a:buNone/>
                      </a:pPr>
                      <a:r>
                        <a:rPr lang="zh-TW" b="1">
                          <a:solidFill>
                            <a:srgbClr val="3B7FF2"/>
                          </a:solidFill>
                        </a:rPr>
                        <a:t>Account</a:t>
                      </a:r>
                      <a:endParaRPr strike="noStrike" cap="none">
                        <a:solidFill>
                          <a:srgbClr val="3B7FF2"/>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a:t>會員帳戶</a:t>
                      </a:r>
                      <a:endParaRPr sz="1400"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None/>
                      </a:pPr>
                      <a:r>
                        <a:rPr lang="zh-TW"/>
                        <a:t>Varchar(20)</a:t>
                      </a:r>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否</a:t>
                      </a:r>
                      <a:endParaRPr sz="1400" u="none" strike="noStrike" cap="none"/>
                    </a:p>
                  </a:txBody>
                  <a:tcPr marL="91425" marR="91425" marT="91425" marB="91425" anchor="ctr"/>
                </a:tc>
                <a:tc>
                  <a:txBody>
                    <a:bodyPr/>
                    <a:lstStyle/>
                    <a:p>
                      <a:pPr marL="0" lvl="0" indent="0" algn="ctr" rtl="0">
                        <a:spcBef>
                          <a:spcPts val="0"/>
                        </a:spcBef>
                        <a:spcAft>
                          <a:spcPts val="0"/>
                        </a:spcAft>
                        <a:buClr>
                          <a:schemeClr val="dk1"/>
                        </a:buClr>
                        <a:buSzPts val="1400"/>
                        <a:buFont typeface="Arial"/>
                        <a:buNone/>
                      </a:pPr>
                      <a:r>
                        <a:rPr lang="zh-TW"/>
                        <a:t>Foreign Key</a:t>
                      </a:r>
                      <a:endParaRPr sz="1400" u="none" strike="noStrike" cap="none"/>
                    </a:p>
                  </a:txBody>
                  <a:tcPr marL="91425" marR="91425" marT="91425" marB="91425" anchor="ctr"/>
                </a:tc>
                <a:extLst>
                  <a:ext uri="{0D108BD9-81ED-4DB2-BD59-A6C34878D82A}">
                    <a16:rowId xmlns:a16="http://schemas.microsoft.com/office/drawing/2014/main" val="10002"/>
                  </a:ext>
                </a:extLst>
              </a:tr>
              <a:tr h="399825">
                <a:tc>
                  <a:txBody>
                    <a:bodyPr/>
                    <a:lstStyle/>
                    <a:p>
                      <a:pPr marL="0" marR="0" lvl="0" indent="0" algn="ctr" rtl="0">
                        <a:lnSpc>
                          <a:spcPct val="100000"/>
                        </a:lnSpc>
                        <a:spcBef>
                          <a:spcPts val="0"/>
                        </a:spcBef>
                        <a:spcAft>
                          <a:spcPts val="0"/>
                        </a:spcAft>
                        <a:buNone/>
                      </a:pPr>
                      <a:r>
                        <a:rPr lang="zh-TW"/>
                        <a:t>3</a:t>
                      </a:r>
                      <a:endParaRPr sz="1400"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None/>
                      </a:pPr>
                      <a:r>
                        <a:rPr lang="zh-TW" sz="1200"/>
                        <a:t>Address</a:t>
                      </a:r>
                      <a:endParaRPr b="1">
                        <a:solidFill>
                          <a:srgbClr val="3B7FF2"/>
                        </a:solidFill>
                      </a:endParaRPr>
                    </a:p>
                  </a:txBody>
                  <a:tcPr marL="91425" marR="91425" marT="91425" marB="91425" anchor="ctr"/>
                </a:tc>
                <a:tc>
                  <a:txBody>
                    <a:bodyPr/>
                    <a:lstStyle/>
                    <a:p>
                      <a:pPr marL="0" marR="0" lvl="0" indent="0" algn="ctr" rtl="0">
                        <a:lnSpc>
                          <a:spcPct val="100000"/>
                        </a:lnSpc>
                        <a:spcBef>
                          <a:spcPts val="0"/>
                        </a:spcBef>
                        <a:spcAft>
                          <a:spcPts val="0"/>
                        </a:spcAft>
                        <a:buNone/>
                      </a:pPr>
                      <a:r>
                        <a:rPr lang="zh-TW"/>
                        <a:t>送貨地址</a:t>
                      </a:r>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zh-TW"/>
                        <a:t>Varchar(100)</a:t>
                      </a:r>
                      <a:endParaRPr/>
                    </a:p>
                  </a:txBody>
                  <a:tcPr marL="91425" marR="91425" marT="91425" marB="91425" anchor="ctr"/>
                </a:tc>
                <a:tc>
                  <a:txBody>
                    <a:bodyPr/>
                    <a:lstStyle/>
                    <a:p>
                      <a:pPr marL="0" marR="0" lvl="0" indent="0" algn="ctr" rtl="0">
                        <a:lnSpc>
                          <a:spcPct val="100000"/>
                        </a:lnSpc>
                        <a:spcBef>
                          <a:spcPts val="0"/>
                        </a:spcBef>
                        <a:spcAft>
                          <a:spcPts val="0"/>
                        </a:spcAft>
                        <a:buNone/>
                      </a:pPr>
                      <a:r>
                        <a:rPr lang="zh-TW"/>
                        <a:t>否</a:t>
                      </a:r>
                      <a:endParaRPr sz="1400" u="none" strike="noStrike" cap="none"/>
                    </a:p>
                  </a:txBody>
                  <a:tcPr marL="91425" marR="91425" marT="91425" marB="91425" anchor="ctr"/>
                </a:tc>
                <a:tc>
                  <a:txBody>
                    <a:bodyPr/>
                    <a:lstStyle/>
                    <a:p>
                      <a:pPr marL="0" lvl="0" indent="0" algn="ctr" rtl="0">
                        <a:spcBef>
                          <a:spcPts val="0"/>
                        </a:spcBef>
                        <a:spcAft>
                          <a:spcPts val="0"/>
                        </a:spcAft>
                        <a:buNone/>
                      </a:pPr>
                      <a:endParaRPr/>
                    </a:p>
                  </a:txBody>
                  <a:tcPr marL="91425" marR="91425" marT="91425" marB="91425" anchor="ctr"/>
                </a:tc>
                <a:extLst>
                  <a:ext uri="{0D108BD9-81ED-4DB2-BD59-A6C34878D82A}">
                    <a16:rowId xmlns:a16="http://schemas.microsoft.com/office/drawing/2014/main" val="10003"/>
                  </a:ext>
                </a:extLst>
              </a:tr>
              <a:tr h="548100">
                <a:tc>
                  <a:txBody>
                    <a:bodyPr/>
                    <a:lstStyle/>
                    <a:p>
                      <a:pPr marL="0" marR="0" lvl="0" indent="0" algn="ctr" rtl="0">
                        <a:lnSpc>
                          <a:spcPct val="100000"/>
                        </a:lnSpc>
                        <a:spcBef>
                          <a:spcPts val="0"/>
                        </a:spcBef>
                        <a:spcAft>
                          <a:spcPts val="0"/>
                        </a:spcAft>
                        <a:buClr>
                          <a:srgbClr val="000000"/>
                        </a:buClr>
                        <a:buSzPts val="1400"/>
                        <a:buFont typeface="Arial"/>
                        <a:buNone/>
                      </a:pPr>
                      <a:r>
                        <a:rPr lang="zh-TW"/>
                        <a:t>4</a:t>
                      </a:r>
                      <a:endParaRPr sz="1400"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zh-TW" sz="1200"/>
                        <a:t>established</a:t>
                      </a:r>
                      <a:endParaRPr sz="1200"/>
                    </a:p>
                    <a:p>
                      <a:pPr marL="0" lvl="0" indent="0" algn="ctr" rtl="0">
                        <a:spcBef>
                          <a:spcPts val="0"/>
                        </a:spcBef>
                        <a:spcAft>
                          <a:spcPts val="0"/>
                        </a:spcAft>
                        <a:buClr>
                          <a:schemeClr val="dk1"/>
                        </a:buClr>
                        <a:buSzPts val="1100"/>
                        <a:buFont typeface="Arial"/>
                        <a:buNone/>
                      </a:pPr>
                      <a:r>
                        <a:rPr lang="zh-TW" sz="1200"/>
                        <a:t>_date</a:t>
                      </a:r>
                      <a:endParaRPr b="0" u="none" strike="noStrike" cap="none">
                        <a:solidFill>
                          <a:schemeClr val="accen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a:t>下訂日期</a:t>
                      </a:r>
                      <a:endParaRPr sz="1400"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None/>
                      </a:pPr>
                      <a:r>
                        <a:rPr lang="zh-TW"/>
                        <a:t>date</a:t>
                      </a:r>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否</a:t>
                      </a:r>
                      <a:endParaRPr sz="1400" u="none" strike="noStrike" cap="none"/>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4"/>
                  </a:ext>
                </a:extLst>
              </a:tr>
              <a:tr h="548100">
                <a:tc>
                  <a:txBody>
                    <a:bodyPr/>
                    <a:lstStyle/>
                    <a:p>
                      <a:pPr marL="0" marR="0" lvl="0" indent="0" algn="ctr" rtl="0">
                        <a:lnSpc>
                          <a:spcPct val="100000"/>
                        </a:lnSpc>
                        <a:spcBef>
                          <a:spcPts val="0"/>
                        </a:spcBef>
                        <a:spcAft>
                          <a:spcPts val="0"/>
                        </a:spcAft>
                        <a:buNone/>
                      </a:pPr>
                      <a:r>
                        <a:rPr lang="zh-TW"/>
                        <a:t>5</a:t>
                      </a:r>
                      <a:endParaRPr sz="1400"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None/>
                      </a:pPr>
                      <a:r>
                        <a:rPr lang="zh-TW" sz="1200"/>
                        <a:t>completion_date</a:t>
                      </a:r>
                      <a:endParaRPr/>
                    </a:p>
                  </a:txBody>
                  <a:tcPr marL="91425" marR="91425" marT="91425" marB="91425" anchor="ctr"/>
                </a:tc>
                <a:tc>
                  <a:txBody>
                    <a:bodyPr/>
                    <a:lstStyle/>
                    <a:p>
                      <a:pPr marL="0" marR="0" lvl="0" indent="0" algn="ctr" rtl="0">
                        <a:lnSpc>
                          <a:spcPct val="100000"/>
                        </a:lnSpc>
                        <a:spcBef>
                          <a:spcPts val="0"/>
                        </a:spcBef>
                        <a:spcAft>
                          <a:spcPts val="0"/>
                        </a:spcAft>
                        <a:buNone/>
                      </a:pPr>
                      <a:r>
                        <a:rPr lang="zh-TW"/>
                        <a:t>完成日期</a:t>
                      </a:r>
                      <a:endParaRPr/>
                    </a:p>
                  </a:txBody>
                  <a:tcPr marL="91425" marR="91425" marT="91425" marB="91425" anchor="ctr"/>
                </a:tc>
                <a:tc>
                  <a:txBody>
                    <a:bodyPr/>
                    <a:lstStyle/>
                    <a:p>
                      <a:pPr marL="0" lvl="0" indent="0" algn="ctr" rtl="0">
                        <a:spcBef>
                          <a:spcPts val="0"/>
                        </a:spcBef>
                        <a:spcAft>
                          <a:spcPts val="0"/>
                        </a:spcAft>
                        <a:buNone/>
                      </a:pPr>
                      <a:r>
                        <a:rPr lang="zh-TW"/>
                        <a:t>date</a:t>
                      </a:r>
                      <a:endParaRPr/>
                    </a:p>
                  </a:txBody>
                  <a:tcPr marL="91425" marR="91425" marT="91425" marB="91425" anchor="ctr"/>
                </a:tc>
                <a:tc>
                  <a:txBody>
                    <a:bodyPr/>
                    <a:lstStyle/>
                    <a:p>
                      <a:pPr marL="0" marR="0" lvl="0" indent="0" algn="ctr" rtl="0">
                        <a:lnSpc>
                          <a:spcPct val="100000"/>
                        </a:lnSpc>
                        <a:spcBef>
                          <a:spcPts val="0"/>
                        </a:spcBef>
                        <a:spcAft>
                          <a:spcPts val="0"/>
                        </a:spcAft>
                        <a:buNone/>
                      </a:pPr>
                      <a:r>
                        <a:rPr lang="zh-TW"/>
                        <a:t>否</a:t>
                      </a:r>
                      <a:endParaRPr sz="1400" u="none" strike="noStrike" cap="none"/>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5"/>
                  </a:ext>
                </a:extLst>
              </a:tr>
              <a:tr h="399825">
                <a:tc>
                  <a:txBody>
                    <a:bodyPr/>
                    <a:lstStyle/>
                    <a:p>
                      <a:pPr marL="0" marR="0" lvl="0" indent="0" algn="ctr" rtl="0">
                        <a:lnSpc>
                          <a:spcPct val="100000"/>
                        </a:lnSpc>
                        <a:spcBef>
                          <a:spcPts val="0"/>
                        </a:spcBef>
                        <a:spcAft>
                          <a:spcPts val="0"/>
                        </a:spcAft>
                        <a:buClr>
                          <a:srgbClr val="000000"/>
                        </a:buClr>
                        <a:buSzPts val="1400"/>
                        <a:buFont typeface="Arial"/>
                        <a:buNone/>
                      </a:pPr>
                      <a:r>
                        <a:rPr lang="zh-TW"/>
                        <a:t>6</a:t>
                      </a:r>
                      <a:endParaRPr sz="1400" u="none" strike="noStrike" cap="none">
                        <a:solidFill>
                          <a:schemeClr val="dk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u="none" strike="noStrike" cap="none">
                          <a:solidFill>
                            <a:schemeClr val="dk1"/>
                          </a:solidFill>
                        </a:rPr>
                        <a:t>State</a:t>
                      </a:r>
                      <a:endParaRPr u="none" strike="noStrike" cap="none">
                        <a:solidFill>
                          <a:schemeClr val="accen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dk1"/>
                          </a:solidFill>
                        </a:rPr>
                        <a:t>訂單狀態</a:t>
                      </a:r>
                      <a:endParaRPr sz="1400"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None/>
                      </a:pPr>
                      <a:r>
                        <a:rPr lang="zh-TW"/>
                        <a:t>Varchar(10)</a:t>
                      </a:r>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否</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extLst>
                  <a:ext uri="{0D108BD9-81ED-4DB2-BD59-A6C34878D82A}">
                    <a16:rowId xmlns:a16="http://schemas.microsoft.com/office/drawing/2014/main" val="10006"/>
                  </a:ext>
                </a:extLst>
              </a:tr>
              <a:tr h="399825">
                <a:tc>
                  <a:txBody>
                    <a:bodyPr/>
                    <a:lstStyle/>
                    <a:p>
                      <a:pPr marL="0" marR="0" lvl="0" indent="0" algn="ctr" rtl="0">
                        <a:lnSpc>
                          <a:spcPct val="100000"/>
                        </a:lnSpc>
                        <a:spcBef>
                          <a:spcPts val="0"/>
                        </a:spcBef>
                        <a:spcAft>
                          <a:spcPts val="0"/>
                        </a:spcAft>
                        <a:buNone/>
                      </a:pPr>
                      <a:r>
                        <a:rPr lang="zh-TW"/>
                        <a:t>7</a:t>
                      </a:r>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zh-TW" sz="1200"/>
                        <a:t>PaymentMethod</a:t>
                      </a:r>
                      <a:endParaRPr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zh-TW" sz="1200"/>
                        <a:t>付款方式</a:t>
                      </a:r>
                      <a:endParaRPr sz="1400"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None/>
                      </a:pPr>
                      <a:r>
                        <a:rPr lang="zh-TW"/>
                        <a:t>Varchar(10)</a:t>
                      </a:r>
                      <a:endParaRPr/>
                    </a:p>
                  </a:txBody>
                  <a:tcPr marL="91425" marR="91425" marT="91425" marB="91425" anchor="ctr"/>
                </a:tc>
                <a:tc>
                  <a:txBody>
                    <a:bodyPr/>
                    <a:lstStyle/>
                    <a:p>
                      <a:pPr marL="0" marR="0" lvl="0" indent="0" algn="ctr" rtl="0">
                        <a:lnSpc>
                          <a:spcPct val="100000"/>
                        </a:lnSpc>
                        <a:spcBef>
                          <a:spcPts val="0"/>
                        </a:spcBef>
                        <a:spcAft>
                          <a:spcPts val="0"/>
                        </a:spcAft>
                        <a:buNone/>
                      </a:pPr>
                      <a:r>
                        <a:rPr lang="zh-TW"/>
                        <a:t>否</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None/>
                      </a:pPr>
                      <a:endParaRPr sz="1400" u="none" strike="noStrike" cap="none"/>
                    </a:p>
                  </a:txBody>
                  <a:tcPr marL="91425" marR="91425" marT="91425" marB="91425" anchor="ctr"/>
                </a:tc>
                <a:extLst>
                  <a:ext uri="{0D108BD9-81ED-4DB2-BD59-A6C34878D82A}">
                    <a16:rowId xmlns:a16="http://schemas.microsoft.com/office/drawing/2014/main" val="10007"/>
                  </a:ext>
                </a:extLst>
              </a:tr>
              <a:tr h="399825">
                <a:tc>
                  <a:txBody>
                    <a:bodyPr/>
                    <a:lstStyle/>
                    <a:p>
                      <a:pPr marL="0" marR="0" lvl="0" indent="0" algn="ctr" rtl="0">
                        <a:lnSpc>
                          <a:spcPct val="100000"/>
                        </a:lnSpc>
                        <a:spcBef>
                          <a:spcPts val="0"/>
                        </a:spcBef>
                        <a:spcAft>
                          <a:spcPts val="0"/>
                        </a:spcAft>
                        <a:buNone/>
                      </a:pPr>
                      <a:r>
                        <a:rPr lang="zh-TW"/>
                        <a:t>8</a:t>
                      </a:r>
                      <a:endParaRPr/>
                    </a:p>
                  </a:txBody>
                  <a:tcPr marL="91425" marR="91425" marT="91425" marB="91425" anchor="ctr"/>
                </a:tc>
                <a:tc>
                  <a:txBody>
                    <a:bodyPr/>
                    <a:lstStyle/>
                    <a:p>
                      <a:pPr marL="0" lvl="0" indent="0" algn="ctr" rtl="0">
                        <a:spcBef>
                          <a:spcPts val="0"/>
                        </a:spcBef>
                        <a:spcAft>
                          <a:spcPts val="0"/>
                        </a:spcAft>
                        <a:buNone/>
                      </a:pPr>
                      <a:r>
                        <a:rPr lang="zh-TW" sz="1200"/>
                        <a:t>IsPaid</a:t>
                      </a:r>
                      <a:endParaRPr sz="1200"/>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zh-TW" sz="1200"/>
                        <a:t>是否已付款</a:t>
                      </a:r>
                      <a:endParaRPr sz="1400"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None/>
                      </a:pPr>
                      <a:r>
                        <a:rPr lang="zh-TW"/>
                        <a:t>boolean</a:t>
                      </a:r>
                      <a:endParaRPr/>
                    </a:p>
                  </a:txBody>
                  <a:tcPr marL="91425" marR="91425" marT="91425" marB="91425" anchor="ctr"/>
                </a:tc>
                <a:tc>
                  <a:txBody>
                    <a:bodyPr/>
                    <a:lstStyle/>
                    <a:p>
                      <a:pPr marL="0" marR="0" lvl="0" indent="0" algn="ctr" rtl="0">
                        <a:lnSpc>
                          <a:spcPct val="100000"/>
                        </a:lnSpc>
                        <a:spcBef>
                          <a:spcPts val="0"/>
                        </a:spcBef>
                        <a:spcAft>
                          <a:spcPts val="0"/>
                        </a:spcAft>
                        <a:buNone/>
                      </a:pPr>
                      <a:r>
                        <a:rPr lang="zh-TW"/>
                        <a:t>否</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None/>
                      </a:pPr>
                      <a:endParaRPr sz="1400" u="none" strike="noStrike" cap="none"/>
                    </a:p>
                  </a:txBody>
                  <a:tcPr marL="91425" marR="91425" marT="91425" marB="91425" anchor="ctr"/>
                </a:tc>
                <a:extLst>
                  <a:ext uri="{0D108BD9-81ED-4DB2-BD59-A6C34878D82A}">
                    <a16:rowId xmlns:a16="http://schemas.microsoft.com/office/drawing/2014/main" val="10008"/>
                  </a:ext>
                </a:extLst>
              </a:tr>
            </a:tbl>
          </a:graphicData>
        </a:graphic>
      </p:graphicFrame>
      <p:sp>
        <p:nvSpPr>
          <p:cNvPr id="139" name="Google Shape;139;p21"/>
          <p:cNvSpPr txBox="1"/>
          <p:nvPr/>
        </p:nvSpPr>
        <p:spPr>
          <a:xfrm>
            <a:off x="477306" y="32320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2800"/>
              <a:buFont typeface="Arial"/>
              <a:buNone/>
            </a:pPr>
            <a:r>
              <a:rPr lang="zh-TW" sz="2400" b="1" i="0" u="none" strike="noStrike" cap="none">
                <a:solidFill>
                  <a:schemeClr val="dk1"/>
                </a:solidFill>
                <a:latin typeface="Arial"/>
                <a:ea typeface="Arial"/>
                <a:cs typeface="Arial"/>
                <a:sym typeface="Arial"/>
              </a:rPr>
              <a:t>表</a:t>
            </a:r>
            <a:r>
              <a:rPr lang="zh-TW" sz="2400" b="1">
                <a:solidFill>
                  <a:schemeClr val="dk1"/>
                </a:solidFill>
              </a:rPr>
              <a:t>4</a:t>
            </a:r>
            <a:r>
              <a:rPr lang="zh-TW" sz="2400" b="1" i="0" u="none" strike="noStrike" cap="none">
                <a:solidFill>
                  <a:schemeClr val="dk1"/>
                </a:solidFill>
                <a:latin typeface="Arial"/>
                <a:ea typeface="Arial"/>
                <a:cs typeface="Arial"/>
                <a:sym typeface="Arial"/>
              </a:rPr>
              <a:t> . 訂單(ORDER</a:t>
            </a:r>
            <a:r>
              <a:rPr lang="zh-TW" sz="2400" b="1">
                <a:solidFill>
                  <a:schemeClr val="dk1"/>
                </a:solidFill>
              </a:rPr>
              <a:t>_INFO</a:t>
            </a:r>
            <a:r>
              <a:rPr lang="zh-TW" sz="2400" b="1" i="0" u="none" strike="noStrike" cap="none">
                <a:solidFill>
                  <a:schemeClr val="dk1"/>
                </a:solidFill>
                <a:latin typeface="Arial"/>
                <a:ea typeface="Arial"/>
                <a:cs typeface="Arial"/>
                <a:sym typeface="Arial"/>
              </a:rPr>
              <a:t>)資料表</a:t>
            </a:r>
            <a:endParaRPr/>
          </a:p>
        </p:txBody>
      </p:sp>
      <p:sp>
        <p:nvSpPr>
          <p:cNvPr id="140" name="Google Shape;140;p21"/>
          <p:cNvSpPr/>
          <p:nvPr/>
        </p:nvSpPr>
        <p:spPr>
          <a:xfrm>
            <a:off x="0" y="236"/>
            <a:ext cx="403500" cy="766200"/>
          </a:xfrm>
          <a:prstGeom prst="rect">
            <a:avLst/>
          </a:pr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41" name="Google Shape;141;p21"/>
          <p:cNvCxnSpPr/>
          <p:nvPr/>
        </p:nvCxnSpPr>
        <p:spPr>
          <a:xfrm>
            <a:off x="403412" y="323200"/>
            <a:ext cx="3859200" cy="0"/>
          </a:xfrm>
          <a:prstGeom prst="straightConnector1">
            <a:avLst/>
          </a:prstGeom>
          <a:noFill/>
          <a:ln w="38100" cap="flat" cmpd="sng">
            <a:solidFill>
              <a:srgbClr val="3F3F3F"/>
            </a:solidFill>
            <a:prstDash val="solid"/>
            <a:round/>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aphicFrame>
        <p:nvGraphicFramePr>
          <p:cNvPr id="146" name="Google Shape;146;p22"/>
          <p:cNvGraphicFramePr/>
          <p:nvPr/>
        </p:nvGraphicFramePr>
        <p:xfrm>
          <a:off x="1119422" y="941265"/>
          <a:ext cx="6441125" cy="4185855"/>
        </p:xfrm>
        <a:graphic>
          <a:graphicData uri="http://schemas.openxmlformats.org/drawingml/2006/table">
            <a:tbl>
              <a:tblPr firstRow="1" bandRow="1">
                <a:noFill/>
                <a:tableStyleId>{84B9763F-0F57-42FC-B539-3035DBECB593}</a:tableStyleId>
              </a:tblPr>
              <a:tblGrid>
                <a:gridCol w="814175">
                  <a:extLst>
                    <a:ext uri="{9D8B030D-6E8A-4147-A177-3AD203B41FA5}">
                      <a16:colId xmlns:a16="http://schemas.microsoft.com/office/drawing/2014/main" val="20000"/>
                    </a:ext>
                  </a:extLst>
                </a:gridCol>
                <a:gridCol w="1442975">
                  <a:extLst>
                    <a:ext uri="{9D8B030D-6E8A-4147-A177-3AD203B41FA5}">
                      <a16:colId xmlns:a16="http://schemas.microsoft.com/office/drawing/2014/main" val="20001"/>
                    </a:ext>
                  </a:extLst>
                </a:gridCol>
                <a:gridCol w="1195425">
                  <a:extLst>
                    <a:ext uri="{9D8B030D-6E8A-4147-A177-3AD203B41FA5}">
                      <a16:colId xmlns:a16="http://schemas.microsoft.com/office/drawing/2014/main" val="20002"/>
                    </a:ext>
                  </a:extLst>
                </a:gridCol>
                <a:gridCol w="1083900">
                  <a:extLst>
                    <a:ext uri="{9D8B030D-6E8A-4147-A177-3AD203B41FA5}">
                      <a16:colId xmlns:a16="http://schemas.microsoft.com/office/drawing/2014/main" val="20003"/>
                    </a:ext>
                  </a:extLst>
                </a:gridCol>
                <a:gridCol w="734750">
                  <a:extLst>
                    <a:ext uri="{9D8B030D-6E8A-4147-A177-3AD203B41FA5}">
                      <a16:colId xmlns:a16="http://schemas.microsoft.com/office/drawing/2014/main" val="20004"/>
                    </a:ext>
                  </a:extLst>
                </a:gridCol>
                <a:gridCol w="1169900">
                  <a:extLst>
                    <a:ext uri="{9D8B030D-6E8A-4147-A177-3AD203B41FA5}">
                      <a16:colId xmlns:a16="http://schemas.microsoft.com/office/drawing/2014/main" val="20005"/>
                    </a:ext>
                  </a:extLst>
                </a:gridCol>
              </a:tblGrid>
              <a:tr h="399825">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lt1"/>
                          </a:solidFill>
                        </a:rPr>
                        <a:t>序號</a:t>
                      </a:r>
                      <a:endParaRPr sz="1400" u="none" strike="noStrike" cap="none">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lt1"/>
                          </a:solidFill>
                        </a:rPr>
                        <a:t>欄位名稱</a:t>
                      </a:r>
                      <a:endParaRPr sz="1400" u="none" strike="noStrike" cap="none">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lt1"/>
                          </a:solidFill>
                        </a:rPr>
                        <a:t>中文名稱</a:t>
                      </a:r>
                      <a:endParaRPr sz="1400" u="none" strike="noStrike" cap="none">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資料型態</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NULL</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備註</a:t>
                      </a:r>
                      <a:endParaRPr sz="1400" u="none" strike="noStrike" cap="none"/>
                    </a:p>
                  </a:txBody>
                  <a:tcPr marL="91425" marR="91425" marT="91425" marB="91425" anchor="ctr"/>
                </a:tc>
                <a:extLst>
                  <a:ext uri="{0D108BD9-81ED-4DB2-BD59-A6C34878D82A}">
                    <a16:rowId xmlns:a16="http://schemas.microsoft.com/office/drawing/2014/main" val="10000"/>
                  </a:ext>
                </a:extLst>
              </a:tr>
              <a:tr h="395825">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dk1"/>
                          </a:solidFill>
                        </a:rPr>
                        <a:t>1</a:t>
                      </a:r>
                      <a:endParaRPr sz="1400" u="none" strike="noStrike" cap="none">
                        <a:solidFill>
                          <a:schemeClr val="dk1"/>
                        </a:solidFill>
                      </a:endParaRPr>
                    </a:p>
                  </a:txBody>
                  <a:tcPr marL="91425" marR="91425" marT="91425" marB="91425" anchor="ctr"/>
                </a:tc>
                <a:tc>
                  <a:txBody>
                    <a:bodyPr/>
                    <a:lstStyle/>
                    <a:p>
                      <a:pPr marL="0" marR="0" lvl="0" indent="0" algn="ctr" rtl="0">
                        <a:lnSpc>
                          <a:spcPct val="100000"/>
                        </a:lnSpc>
                        <a:spcBef>
                          <a:spcPts val="0"/>
                        </a:spcBef>
                        <a:spcAft>
                          <a:spcPts val="0"/>
                        </a:spcAft>
                        <a:buClr>
                          <a:schemeClr val="dk1"/>
                        </a:buClr>
                        <a:buSzPts val="1100"/>
                        <a:buFont typeface="Arial"/>
                        <a:buNone/>
                      </a:pPr>
                      <a:r>
                        <a:rPr lang="zh-TW" b="1" u="sng">
                          <a:solidFill>
                            <a:srgbClr val="C00000"/>
                          </a:solidFill>
                        </a:rPr>
                        <a:t>Employee_id</a:t>
                      </a:r>
                      <a:endParaRPr b="0" u="sng" strike="noStrike" cap="none">
                        <a:solidFill>
                          <a:srgbClr val="C00000"/>
                        </a:solidFill>
                      </a:endParaRPr>
                    </a:p>
                  </a:txBody>
                  <a:tcPr marL="91425" marR="91425" marT="91425" marB="91425" anchor="ctr"/>
                </a:tc>
                <a:tc>
                  <a:txBody>
                    <a:bodyPr/>
                    <a:lstStyle/>
                    <a:p>
                      <a:pPr marL="0" marR="0" lvl="0" indent="0" algn="ctr" rtl="0">
                        <a:lnSpc>
                          <a:spcPct val="100000"/>
                        </a:lnSpc>
                        <a:spcBef>
                          <a:spcPts val="0"/>
                        </a:spcBef>
                        <a:spcAft>
                          <a:spcPts val="0"/>
                        </a:spcAft>
                        <a:buClr>
                          <a:schemeClr val="dk1"/>
                        </a:buClr>
                        <a:buSzPts val="1100"/>
                        <a:buFont typeface="Arial"/>
                        <a:buNone/>
                      </a:pPr>
                      <a:r>
                        <a:rPr lang="zh-TW"/>
                        <a:t>員工編號</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a:t>VARCHAR(15)</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否</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primary key</a:t>
                      </a:r>
                      <a:endParaRPr sz="1400" u="none" strike="noStrike" cap="none"/>
                    </a:p>
                  </a:txBody>
                  <a:tcPr marL="91425" marR="91425" marT="91425" marB="91425" anchor="ctr"/>
                </a:tc>
                <a:extLst>
                  <a:ext uri="{0D108BD9-81ED-4DB2-BD59-A6C34878D82A}">
                    <a16:rowId xmlns:a16="http://schemas.microsoft.com/office/drawing/2014/main" val="10001"/>
                  </a:ext>
                </a:extLst>
              </a:tr>
              <a:tr h="399825">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dk1"/>
                          </a:solidFill>
                        </a:rPr>
                        <a:t>2</a:t>
                      </a:r>
                      <a:endParaRPr sz="1400"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Clr>
                          <a:schemeClr val="dk1"/>
                        </a:buClr>
                        <a:buSzPts val="1200"/>
                        <a:buFont typeface="Arial"/>
                        <a:buNone/>
                      </a:pPr>
                      <a:r>
                        <a:rPr lang="zh-TW"/>
                        <a:t>Name</a:t>
                      </a:r>
                      <a:endParaRPr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a:t>員工姓名</a:t>
                      </a:r>
                      <a:endParaRPr sz="1400"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None/>
                      </a:pPr>
                      <a:r>
                        <a:rPr lang="zh-TW"/>
                        <a:t>VARCHAR(15)</a:t>
                      </a:r>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否</a:t>
                      </a:r>
                      <a:endParaRPr sz="1400" u="none" strike="noStrike" cap="none"/>
                    </a:p>
                  </a:txBody>
                  <a:tcPr marL="91425" marR="91425" marT="91425" marB="91425" anchor="ctr"/>
                </a:tc>
                <a:tc>
                  <a:txBody>
                    <a:bodyPr/>
                    <a:lstStyle/>
                    <a:p>
                      <a:pPr marL="0" lvl="0" indent="0" algn="ctr" rtl="0">
                        <a:spcBef>
                          <a:spcPts val="0"/>
                        </a:spcBef>
                        <a:spcAft>
                          <a:spcPts val="0"/>
                        </a:spcAft>
                        <a:buClr>
                          <a:schemeClr val="dk1"/>
                        </a:buClr>
                        <a:buSzPts val="1400"/>
                        <a:buFont typeface="Arial"/>
                        <a:buNone/>
                      </a:pPr>
                      <a:endParaRPr sz="1400" u="none" strike="noStrike" cap="none"/>
                    </a:p>
                  </a:txBody>
                  <a:tcPr marL="91425" marR="91425" marT="91425" marB="91425" anchor="ctr"/>
                </a:tc>
                <a:extLst>
                  <a:ext uri="{0D108BD9-81ED-4DB2-BD59-A6C34878D82A}">
                    <a16:rowId xmlns:a16="http://schemas.microsoft.com/office/drawing/2014/main" val="10002"/>
                  </a:ext>
                </a:extLst>
              </a:tr>
              <a:tr h="399825">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dk1"/>
                          </a:solidFill>
                        </a:rPr>
                        <a:t>3</a:t>
                      </a:r>
                      <a:endParaRPr sz="1400"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Clr>
                          <a:schemeClr val="dk1"/>
                        </a:buClr>
                        <a:buSzPts val="1200"/>
                        <a:buFont typeface="Arial"/>
                        <a:buNone/>
                      </a:pPr>
                      <a:r>
                        <a:rPr lang="zh-TW"/>
                        <a:t>ID_number</a:t>
                      </a:r>
                      <a:endParaRPr u="sng" strike="noStrike" cap="none">
                        <a:solidFill>
                          <a:schemeClr val="dk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a:t>員工身分證</a:t>
                      </a:r>
                      <a:endParaRPr sz="1400" u="none" strike="noStrike" cap="none"/>
                    </a:p>
                  </a:txBody>
                  <a:tcPr marL="91425" marR="91425" marT="91425" marB="91425" anchor="ctr"/>
                </a:tc>
                <a:tc>
                  <a:txBody>
                    <a:bodyPr/>
                    <a:lstStyle/>
                    <a:p>
                      <a:pPr marL="0" lvl="0" indent="0" algn="ctr" rtl="0">
                        <a:spcBef>
                          <a:spcPts val="0"/>
                        </a:spcBef>
                        <a:spcAft>
                          <a:spcPts val="0"/>
                        </a:spcAft>
                        <a:buNone/>
                      </a:pPr>
                      <a:r>
                        <a:rPr lang="zh-TW"/>
                        <a:t>VARCHAR(15)</a:t>
                      </a:r>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否</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extLst>
                  <a:ext uri="{0D108BD9-81ED-4DB2-BD59-A6C34878D82A}">
                    <a16:rowId xmlns:a16="http://schemas.microsoft.com/office/drawing/2014/main" val="10003"/>
                  </a:ext>
                </a:extLst>
              </a:tr>
              <a:tr h="399825">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dk1"/>
                          </a:solidFill>
                        </a:rPr>
                        <a:t>4</a:t>
                      </a:r>
                      <a:endParaRPr sz="1400"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Clr>
                          <a:schemeClr val="dk1"/>
                        </a:buClr>
                        <a:buSzPts val="1200"/>
                        <a:buFont typeface="Arial"/>
                        <a:buNone/>
                      </a:pPr>
                      <a:r>
                        <a:rPr lang="zh-TW"/>
                        <a:t>Gender</a:t>
                      </a:r>
                      <a:endParaRPr b="0" u="sng"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a:t>性別</a:t>
                      </a:r>
                      <a:endParaRPr sz="1400" u="none" strike="noStrike" cap="none"/>
                    </a:p>
                  </a:txBody>
                  <a:tcPr marL="91425" marR="91425" marT="91425" marB="91425" anchor="ctr"/>
                </a:tc>
                <a:tc>
                  <a:txBody>
                    <a:bodyPr/>
                    <a:lstStyle/>
                    <a:p>
                      <a:pPr marL="0" lvl="0" indent="0" algn="ctr" rtl="0">
                        <a:spcBef>
                          <a:spcPts val="0"/>
                        </a:spcBef>
                        <a:spcAft>
                          <a:spcPts val="0"/>
                        </a:spcAft>
                        <a:buNone/>
                      </a:pPr>
                      <a:r>
                        <a:rPr lang="zh-TW"/>
                        <a:t>CHAR(1)</a:t>
                      </a:r>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a:t>是</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a:t>"M"、"W"</a:t>
                      </a:r>
                      <a:endParaRPr sz="1400" u="none" strike="noStrike" cap="none"/>
                    </a:p>
                  </a:txBody>
                  <a:tcPr marL="91425" marR="91425" marT="91425" marB="91425" anchor="ctr"/>
                </a:tc>
                <a:extLst>
                  <a:ext uri="{0D108BD9-81ED-4DB2-BD59-A6C34878D82A}">
                    <a16:rowId xmlns:a16="http://schemas.microsoft.com/office/drawing/2014/main" val="10004"/>
                  </a:ext>
                </a:extLst>
              </a:tr>
              <a:tr h="548100">
                <a:tc>
                  <a:txBody>
                    <a:bodyPr/>
                    <a:lstStyle/>
                    <a:p>
                      <a:pPr marL="0" marR="0" lvl="0" indent="0" algn="ctr" rtl="0">
                        <a:lnSpc>
                          <a:spcPct val="100000"/>
                        </a:lnSpc>
                        <a:spcBef>
                          <a:spcPts val="0"/>
                        </a:spcBef>
                        <a:spcAft>
                          <a:spcPts val="0"/>
                        </a:spcAft>
                        <a:buClr>
                          <a:srgbClr val="000000"/>
                        </a:buClr>
                        <a:buSzPts val="1400"/>
                        <a:buFont typeface="Arial"/>
                        <a:buNone/>
                      </a:pPr>
                      <a:r>
                        <a:rPr lang="zh-TW"/>
                        <a:t>5</a:t>
                      </a:r>
                      <a:endParaRPr sz="1400"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zh-TW" sz="1200"/>
                        <a:t>Birthday</a:t>
                      </a:r>
                      <a:endParaRPr b="0" u="none" strike="noStrike" cap="none">
                        <a:solidFill>
                          <a:schemeClr val="accen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a:t>員工生日</a:t>
                      </a:r>
                      <a:endParaRPr sz="1400"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None/>
                      </a:pPr>
                      <a:r>
                        <a:rPr lang="zh-TW"/>
                        <a:t>DATE</a:t>
                      </a:r>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a:t>是</a:t>
                      </a:r>
                      <a:endParaRPr sz="1400" u="none" strike="noStrike" cap="none"/>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5"/>
                  </a:ext>
                </a:extLst>
              </a:tr>
              <a:tr h="548100">
                <a:tc>
                  <a:txBody>
                    <a:bodyPr/>
                    <a:lstStyle/>
                    <a:p>
                      <a:pPr marL="0" marR="0" lvl="0" indent="0" algn="ctr" rtl="0">
                        <a:lnSpc>
                          <a:spcPct val="100000"/>
                        </a:lnSpc>
                        <a:spcBef>
                          <a:spcPts val="0"/>
                        </a:spcBef>
                        <a:spcAft>
                          <a:spcPts val="0"/>
                        </a:spcAft>
                        <a:buNone/>
                      </a:pPr>
                      <a:r>
                        <a:rPr lang="zh-TW"/>
                        <a:t>6</a:t>
                      </a:r>
                      <a:endParaRPr sz="1400"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zh-TW" sz="1200"/>
                        <a:t>PhoneNo</a:t>
                      </a:r>
                      <a:endParaRPr/>
                    </a:p>
                  </a:txBody>
                  <a:tcPr marL="91425" marR="91425" marT="91425" marB="91425" anchor="ctr"/>
                </a:tc>
                <a:tc>
                  <a:txBody>
                    <a:bodyPr/>
                    <a:lstStyle/>
                    <a:p>
                      <a:pPr marL="0" marR="0" lvl="0" indent="0" algn="ctr" rtl="0">
                        <a:lnSpc>
                          <a:spcPct val="100000"/>
                        </a:lnSpc>
                        <a:spcBef>
                          <a:spcPts val="0"/>
                        </a:spcBef>
                        <a:spcAft>
                          <a:spcPts val="0"/>
                        </a:spcAft>
                        <a:buNone/>
                      </a:pPr>
                      <a:r>
                        <a:rPr lang="zh-TW"/>
                        <a:t>員工電話</a:t>
                      </a:r>
                      <a:endParaRPr/>
                    </a:p>
                  </a:txBody>
                  <a:tcPr marL="91425" marR="91425" marT="91425" marB="91425" anchor="ctr"/>
                </a:tc>
                <a:tc>
                  <a:txBody>
                    <a:bodyPr/>
                    <a:lstStyle/>
                    <a:p>
                      <a:pPr marL="0" lvl="0" indent="0" algn="ctr" rtl="0">
                        <a:spcBef>
                          <a:spcPts val="0"/>
                        </a:spcBef>
                        <a:spcAft>
                          <a:spcPts val="0"/>
                        </a:spcAft>
                        <a:buNone/>
                      </a:pPr>
                      <a:r>
                        <a:rPr lang="zh-TW"/>
                        <a:t>VARCHAR(15)</a:t>
                      </a:r>
                      <a:endParaRPr/>
                    </a:p>
                  </a:txBody>
                  <a:tcPr marL="91425" marR="91425" marT="91425" marB="91425" anchor="ctr"/>
                </a:tc>
                <a:tc>
                  <a:txBody>
                    <a:bodyPr/>
                    <a:lstStyle/>
                    <a:p>
                      <a:pPr marL="0" marR="0" lvl="0" indent="0" algn="ctr" rtl="0">
                        <a:lnSpc>
                          <a:spcPct val="100000"/>
                        </a:lnSpc>
                        <a:spcBef>
                          <a:spcPts val="0"/>
                        </a:spcBef>
                        <a:spcAft>
                          <a:spcPts val="0"/>
                        </a:spcAft>
                        <a:buNone/>
                      </a:pPr>
                      <a:r>
                        <a:rPr lang="zh-TW"/>
                        <a:t>否</a:t>
                      </a:r>
                      <a:endParaRPr sz="1400" u="none" strike="noStrike" cap="none"/>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6"/>
                  </a:ext>
                </a:extLst>
              </a:tr>
              <a:tr h="399825">
                <a:tc>
                  <a:txBody>
                    <a:bodyPr/>
                    <a:lstStyle/>
                    <a:p>
                      <a:pPr marL="0" marR="0" lvl="0" indent="0" algn="ctr" rtl="0">
                        <a:lnSpc>
                          <a:spcPct val="100000"/>
                        </a:lnSpc>
                        <a:spcBef>
                          <a:spcPts val="0"/>
                        </a:spcBef>
                        <a:spcAft>
                          <a:spcPts val="0"/>
                        </a:spcAft>
                        <a:buClr>
                          <a:srgbClr val="000000"/>
                        </a:buClr>
                        <a:buSzPts val="1400"/>
                        <a:buFont typeface="Arial"/>
                        <a:buNone/>
                      </a:pPr>
                      <a:r>
                        <a:rPr lang="zh-TW"/>
                        <a:t>7</a:t>
                      </a:r>
                      <a:endParaRPr sz="1400" u="none" strike="noStrike" cap="none">
                        <a:solidFill>
                          <a:schemeClr val="dk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a:t>Salary</a:t>
                      </a:r>
                      <a:endParaRPr u="none" strike="noStrike" cap="none">
                        <a:solidFill>
                          <a:schemeClr val="accen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a:t>員工薪水</a:t>
                      </a:r>
                      <a:endParaRPr sz="1400"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None/>
                      </a:pPr>
                      <a:r>
                        <a:rPr lang="zh-TW"/>
                        <a:t>INTEGER</a:t>
                      </a:r>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a:t>是</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extLst>
                  <a:ext uri="{0D108BD9-81ED-4DB2-BD59-A6C34878D82A}">
                    <a16:rowId xmlns:a16="http://schemas.microsoft.com/office/drawing/2014/main" val="10007"/>
                  </a:ext>
                </a:extLst>
              </a:tr>
            </a:tbl>
          </a:graphicData>
        </a:graphic>
      </p:graphicFrame>
      <p:sp>
        <p:nvSpPr>
          <p:cNvPr id="147" name="Google Shape;147;p22"/>
          <p:cNvSpPr txBox="1"/>
          <p:nvPr/>
        </p:nvSpPr>
        <p:spPr>
          <a:xfrm>
            <a:off x="477306" y="32320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2800"/>
              <a:buFont typeface="Arial"/>
              <a:buNone/>
            </a:pPr>
            <a:r>
              <a:rPr lang="zh-TW" sz="2400" b="1" i="0" u="none" strike="noStrike" cap="none">
                <a:solidFill>
                  <a:schemeClr val="dk1"/>
                </a:solidFill>
                <a:latin typeface="Arial"/>
                <a:ea typeface="Arial"/>
                <a:cs typeface="Arial"/>
                <a:sym typeface="Arial"/>
              </a:rPr>
              <a:t>表</a:t>
            </a:r>
            <a:r>
              <a:rPr lang="zh-TW" sz="2400" b="1">
                <a:solidFill>
                  <a:schemeClr val="dk1"/>
                </a:solidFill>
              </a:rPr>
              <a:t>5</a:t>
            </a:r>
            <a:r>
              <a:rPr lang="zh-TW" sz="2400" b="1" i="0" u="none" strike="noStrike" cap="none">
                <a:solidFill>
                  <a:schemeClr val="dk1"/>
                </a:solidFill>
                <a:latin typeface="Arial"/>
                <a:ea typeface="Arial"/>
                <a:cs typeface="Arial"/>
                <a:sym typeface="Arial"/>
              </a:rPr>
              <a:t> . </a:t>
            </a:r>
            <a:r>
              <a:rPr lang="zh-TW" sz="2400" b="1">
                <a:solidFill>
                  <a:schemeClr val="dk1"/>
                </a:solidFill>
              </a:rPr>
              <a:t>員工</a:t>
            </a:r>
            <a:r>
              <a:rPr lang="zh-TW" sz="2400" b="1" i="0" u="none" strike="noStrike" cap="none">
                <a:solidFill>
                  <a:schemeClr val="dk1"/>
                </a:solidFill>
                <a:latin typeface="Arial"/>
                <a:ea typeface="Arial"/>
                <a:cs typeface="Arial"/>
                <a:sym typeface="Arial"/>
              </a:rPr>
              <a:t>(</a:t>
            </a:r>
            <a:r>
              <a:rPr lang="zh-TW" sz="2400" b="1">
                <a:solidFill>
                  <a:schemeClr val="dk1"/>
                </a:solidFill>
              </a:rPr>
              <a:t>EMPLOYEE</a:t>
            </a:r>
            <a:r>
              <a:rPr lang="zh-TW" sz="2400" b="1" i="0" u="none" strike="noStrike" cap="none">
                <a:solidFill>
                  <a:schemeClr val="dk1"/>
                </a:solidFill>
                <a:latin typeface="Arial"/>
                <a:ea typeface="Arial"/>
                <a:cs typeface="Arial"/>
                <a:sym typeface="Arial"/>
              </a:rPr>
              <a:t>)資料表</a:t>
            </a:r>
            <a:endParaRPr/>
          </a:p>
        </p:txBody>
      </p:sp>
      <p:sp>
        <p:nvSpPr>
          <p:cNvPr id="148" name="Google Shape;148;p22"/>
          <p:cNvSpPr/>
          <p:nvPr/>
        </p:nvSpPr>
        <p:spPr>
          <a:xfrm>
            <a:off x="0" y="236"/>
            <a:ext cx="403500" cy="766200"/>
          </a:xfrm>
          <a:prstGeom prst="rect">
            <a:avLst/>
          </a:pr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49" name="Google Shape;149;p22"/>
          <p:cNvCxnSpPr/>
          <p:nvPr/>
        </p:nvCxnSpPr>
        <p:spPr>
          <a:xfrm>
            <a:off x="403412" y="323200"/>
            <a:ext cx="3859200" cy="0"/>
          </a:xfrm>
          <a:prstGeom prst="straightConnector1">
            <a:avLst/>
          </a:prstGeom>
          <a:noFill/>
          <a:ln w="38100" cap="flat" cmpd="sng">
            <a:solidFill>
              <a:srgbClr val="3F3F3F"/>
            </a:solidFill>
            <a:prstDash val="solid"/>
            <a:round/>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graphicFrame>
        <p:nvGraphicFramePr>
          <p:cNvPr id="154" name="Google Shape;154;p23"/>
          <p:cNvGraphicFramePr/>
          <p:nvPr/>
        </p:nvGraphicFramePr>
        <p:xfrm>
          <a:off x="1119422" y="941265"/>
          <a:ext cx="6441125" cy="2018790"/>
        </p:xfrm>
        <a:graphic>
          <a:graphicData uri="http://schemas.openxmlformats.org/drawingml/2006/table">
            <a:tbl>
              <a:tblPr firstRow="1" bandRow="1">
                <a:noFill/>
                <a:tableStyleId>{84B9763F-0F57-42FC-B539-3035DBECB593}</a:tableStyleId>
              </a:tblPr>
              <a:tblGrid>
                <a:gridCol w="814175">
                  <a:extLst>
                    <a:ext uri="{9D8B030D-6E8A-4147-A177-3AD203B41FA5}">
                      <a16:colId xmlns:a16="http://schemas.microsoft.com/office/drawing/2014/main" val="20000"/>
                    </a:ext>
                  </a:extLst>
                </a:gridCol>
                <a:gridCol w="1442975">
                  <a:extLst>
                    <a:ext uri="{9D8B030D-6E8A-4147-A177-3AD203B41FA5}">
                      <a16:colId xmlns:a16="http://schemas.microsoft.com/office/drawing/2014/main" val="20001"/>
                    </a:ext>
                  </a:extLst>
                </a:gridCol>
                <a:gridCol w="1195425">
                  <a:extLst>
                    <a:ext uri="{9D8B030D-6E8A-4147-A177-3AD203B41FA5}">
                      <a16:colId xmlns:a16="http://schemas.microsoft.com/office/drawing/2014/main" val="20002"/>
                    </a:ext>
                  </a:extLst>
                </a:gridCol>
                <a:gridCol w="1083900">
                  <a:extLst>
                    <a:ext uri="{9D8B030D-6E8A-4147-A177-3AD203B41FA5}">
                      <a16:colId xmlns:a16="http://schemas.microsoft.com/office/drawing/2014/main" val="20003"/>
                    </a:ext>
                  </a:extLst>
                </a:gridCol>
                <a:gridCol w="734750">
                  <a:extLst>
                    <a:ext uri="{9D8B030D-6E8A-4147-A177-3AD203B41FA5}">
                      <a16:colId xmlns:a16="http://schemas.microsoft.com/office/drawing/2014/main" val="20004"/>
                    </a:ext>
                  </a:extLst>
                </a:gridCol>
                <a:gridCol w="1169900">
                  <a:extLst>
                    <a:ext uri="{9D8B030D-6E8A-4147-A177-3AD203B41FA5}">
                      <a16:colId xmlns:a16="http://schemas.microsoft.com/office/drawing/2014/main" val="20005"/>
                    </a:ext>
                  </a:extLst>
                </a:gridCol>
              </a:tblGrid>
              <a:tr h="399825">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lt1"/>
                          </a:solidFill>
                        </a:rPr>
                        <a:t>序號</a:t>
                      </a:r>
                      <a:endParaRPr sz="1400" u="none" strike="noStrike" cap="none">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lt1"/>
                          </a:solidFill>
                        </a:rPr>
                        <a:t>欄位名稱</a:t>
                      </a:r>
                      <a:endParaRPr sz="1400" u="none" strike="noStrike" cap="none">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lt1"/>
                          </a:solidFill>
                        </a:rPr>
                        <a:t>中文名稱</a:t>
                      </a:r>
                      <a:endParaRPr sz="1400" u="none" strike="noStrike" cap="none">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資料型態</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NULL</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備註</a:t>
                      </a:r>
                      <a:endParaRPr sz="1400" u="none" strike="noStrike" cap="none"/>
                    </a:p>
                  </a:txBody>
                  <a:tcPr marL="91425" marR="91425" marT="91425" marB="91425" anchor="ctr"/>
                </a:tc>
                <a:extLst>
                  <a:ext uri="{0D108BD9-81ED-4DB2-BD59-A6C34878D82A}">
                    <a16:rowId xmlns:a16="http://schemas.microsoft.com/office/drawing/2014/main" val="10000"/>
                  </a:ext>
                </a:extLst>
              </a:tr>
              <a:tr h="395825">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dk1"/>
                          </a:solidFill>
                        </a:rPr>
                        <a:t>1</a:t>
                      </a:r>
                      <a:endParaRPr sz="1400" u="none" strike="noStrike" cap="none">
                        <a:solidFill>
                          <a:schemeClr val="dk1"/>
                        </a:solidFill>
                      </a:endParaRPr>
                    </a:p>
                  </a:txBody>
                  <a:tcPr marL="91425" marR="91425" marT="91425" marB="91425" anchor="ctr"/>
                </a:tc>
                <a:tc>
                  <a:txBody>
                    <a:bodyPr/>
                    <a:lstStyle/>
                    <a:p>
                      <a:pPr marL="0" lvl="0" indent="0" algn="l" rtl="0">
                        <a:spcBef>
                          <a:spcPts val="0"/>
                        </a:spcBef>
                        <a:spcAft>
                          <a:spcPts val="0"/>
                        </a:spcAft>
                        <a:buClr>
                          <a:schemeClr val="dk1"/>
                        </a:buClr>
                        <a:buSzPts val="1200"/>
                        <a:buFont typeface="Arial"/>
                        <a:buNone/>
                      </a:pPr>
                      <a:r>
                        <a:rPr lang="zh-TW" sz="1200" b="1" u="sng">
                          <a:solidFill>
                            <a:srgbClr val="9900FF"/>
                          </a:solidFill>
                        </a:rPr>
                        <a:t>Account</a:t>
                      </a:r>
                      <a:endParaRPr b="0" u="sng" strike="noStrike" cap="none">
                        <a:solidFill>
                          <a:srgbClr val="9900FF"/>
                        </a:solidFill>
                      </a:endParaRPr>
                    </a:p>
                  </a:txBody>
                  <a:tcPr marL="91425" marR="91425" marT="91425" marB="91425" anchor="ctr"/>
                </a:tc>
                <a:tc>
                  <a:txBody>
                    <a:bodyPr/>
                    <a:lstStyle/>
                    <a:p>
                      <a:pPr marL="0" marR="0" lvl="0" indent="0" algn="ctr" rtl="0">
                        <a:lnSpc>
                          <a:spcPct val="100000"/>
                        </a:lnSpc>
                        <a:spcBef>
                          <a:spcPts val="0"/>
                        </a:spcBef>
                        <a:spcAft>
                          <a:spcPts val="0"/>
                        </a:spcAft>
                        <a:buClr>
                          <a:schemeClr val="dk1"/>
                        </a:buClr>
                        <a:buSzPts val="1100"/>
                        <a:buFont typeface="Arial"/>
                        <a:buNone/>
                      </a:pPr>
                      <a:r>
                        <a:rPr lang="zh-TW"/>
                        <a:t>會員編號</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a:t>VARCHAR(20)</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否</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primary key</a:t>
                      </a:r>
                      <a:endParaRPr sz="1400" u="none" strike="noStrike" cap="none"/>
                    </a:p>
                    <a:p>
                      <a:pPr marL="0" marR="0" lvl="0" indent="0" algn="ctr" rtl="0">
                        <a:lnSpc>
                          <a:spcPct val="100000"/>
                        </a:lnSpc>
                        <a:spcBef>
                          <a:spcPts val="0"/>
                        </a:spcBef>
                        <a:spcAft>
                          <a:spcPts val="0"/>
                        </a:spcAft>
                        <a:buClr>
                          <a:srgbClr val="000000"/>
                        </a:buClr>
                        <a:buSzPts val="1400"/>
                        <a:buFont typeface="Arial"/>
                        <a:buNone/>
                      </a:pPr>
                      <a:r>
                        <a:rPr lang="zh-TW"/>
                        <a:t>foreign key</a:t>
                      </a:r>
                      <a:endParaRPr/>
                    </a:p>
                  </a:txBody>
                  <a:tcPr marL="91425" marR="91425" marT="91425" marB="91425" anchor="ctr"/>
                </a:tc>
                <a:extLst>
                  <a:ext uri="{0D108BD9-81ED-4DB2-BD59-A6C34878D82A}">
                    <a16:rowId xmlns:a16="http://schemas.microsoft.com/office/drawing/2014/main" val="10001"/>
                  </a:ext>
                </a:extLst>
              </a:tr>
              <a:tr h="399825">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dk1"/>
                          </a:solidFill>
                        </a:rPr>
                        <a:t>2</a:t>
                      </a:r>
                      <a:endParaRPr sz="1400" u="none" strike="noStrike" cap="none">
                        <a:solidFill>
                          <a:schemeClr val="dk1"/>
                        </a:solidFill>
                      </a:endParaRPr>
                    </a:p>
                  </a:txBody>
                  <a:tcPr marL="91425" marR="91425" marT="91425" marB="91425" anchor="ctr"/>
                </a:tc>
                <a:tc>
                  <a:txBody>
                    <a:bodyPr/>
                    <a:lstStyle/>
                    <a:p>
                      <a:pPr marL="0" lvl="0" indent="0" algn="l" rtl="0">
                        <a:spcBef>
                          <a:spcPts val="0"/>
                        </a:spcBef>
                        <a:spcAft>
                          <a:spcPts val="0"/>
                        </a:spcAft>
                        <a:buClr>
                          <a:schemeClr val="dk1"/>
                        </a:buClr>
                        <a:buSzPts val="1200"/>
                        <a:buFont typeface="Arial"/>
                        <a:buNone/>
                      </a:pPr>
                      <a:r>
                        <a:rPr lang="zh-TW" sz="1200" b="1" u="sng">
                          <a:solidFill>
                            <a:srgbClr val="9900FF"/>
                          </a:solidFill>
                        </a:rPr>
                        <a:t>Product_ID</a:t>
                      </a:r>
                      <a:endParaRPr strike="noStrike" cap="none">
                        <a:solidFill>
                          <a:srgbClr val="9900FF"/>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a:t>產品編號</a:t>
                      </a:r>
                      <a:endParaRPr sz="1400"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None/>
                      </a:pPr>
                      <a:r>
                        <a:rPr lang="zh-TW"/>
                        <a:t>VARCHAR(30)</a:t>
                      </a:r>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否</a:t>
                      </a:r>
                      <a:endParaRPr sz="1400" u="none" strike="noStrike" cap="none"/>
                    </a:p>
                  </a:txBody>
                  <a:tcPr marL="91425" marR="91425" marT="91425" marB="91425" anchor="ctr"/>
                </a:tc>
                <a:tc>
                  <a:txBody>
                    <a:bodyPr/>
                    <a:lstStyle/>
                    <a:p>
                      <a:pPr marL="0" lvl="0" indent="0" algn="ctr" rtl="0">
                        <a:spcBef>
                          <a:spcPts val="0"/>
                        </a:spcBef>
                        <a:spcAft>
                          <a:spcPts val="0"/>
                        </a:spcAft>
                        <a:buClr>
                          <a:schemeClr val="dk1"/>
                        </a:buClr>
                        <a:buSzPts val="1400"/>
                        <a:buFont typeface="Arial"/>
                        <a:buNone/>
                      </a:pPr>
                      <a:r>
                        <a:rPr lang="zh-TW"/>
                        <a:t>primary key</a:t>
                      </a:r>
                      <a:endParaRPr/>
                    </a:p>
                    <a:p>
                      <a:pPr marL="0" lvl="0" indent="0" algn="ctr" rtl="0">
                        <a:spcBef>
                          <a:spcPts val="0"/>
                        </a:spcBef>
                        <a:spcAft>
                          <a:spcPts val="0"/>
                        </a:spcAft>
                        <a:buClr>
                          <a:schemeClr val="dk1"/>
                        </a:buClr>
                        <a:buSzPts val="1400"/>
                        <a:buFont typeface="Arial"/>
                        <a:buNone/>
                      </a:pPr>
                      <a:r>
                        <a:rPr lang="zh-TW"/>
                        <a:t>foreign key</a:t>
                      </a:r>
                      <a:endParaRPr/>
                    </a:p>
                  </a:txBody>
                  <a:tcPr marL="91425" marR="91425" marT="91425" marB="91425" anchor="ctr"/>
                </a:tc>
                <a:extLst>
                  <a:ext uri="{0D108BD9-81ED-4DB2-BD59-A6C34878D82A}">
                    <a16:rowId xmlns:a16="http://schemas.microsoft.com/office/drawing/2014/main" val="10002"/>
                  </a:ext>
                </a:extLst>
              </a:tr>
              <a:tr h="399825">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dk1"/>
                          </a:solidFill>
                        </a:rPr>
                        <a:t>3</a:t>
                      </a:r>
                      <a:endParaRPr sz="1400" u="none" strike="noStrike" cap="none">
                        <a:solidFill>
                          <a:schemeClr val="dk1"/>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zh-TW" sz="1200"/>
                        <a:t>Amount</a:t>
                      </a:r>
                      <a:endParaRPr u="sng" strike="noStrike" cap="none">
                        <a:solidFill>
                          <a:schemeClr val="dk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a:t>數量</a:t>
                      </a:r>
                      <a:endParaRPr sz="1400" u="none" strike="noStrike" cap="none"/>
                    </a:p>
                  </a:txBody>
                  <a:tcPr marL="91425" marR="91425" marT="91425" marB="91425" anchor="ctr"/>
                </a:tc>
                <a:tc>
                  <a:txBody>
                    <a:bodyPr/>
                    <a:lstStyle/>
                    <a:p>
                      <a:pPr marL="0" lvl="0" indent="0" algn="ctr" rtl="0">
                        <a:spcBef>
                          <a:spcPts val="0"/>
                        </a:spcBef>
                        <a:spcAft>
                          <a:spcPts val="0"/>
                        </a:spcAft>
                        <a:buNone/>
                      </a:pPr>
                      <a:r>
                        <a:rPr lang="zh-TW"/>
                        <a:t>INTEGER</a:t>
                      </a:r>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否</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extLst>
                  <a:ext uri="{0D108BD9-81ED-4DB2-BD59-A6C34878D82A}">
                    <a16:rowId xmlns:a16="http://schemas.microsoft.com/office/drawing/2014/main" val="10003"/>
                  </a:ext>
                </a:extLst>
              </a:tr>
            </a:tbl>
          </a:graphicData>
        </a:graphic>
      </p:graphicFrame>
      <p:sp>
        <p:nvSpPr>
          <p:cNvPr id="155" name="Google Shape;155;p23"/>
          <p:cNvSpPr txBox="1"/>
          <p:nvPr/>
        </p:nvSpPr>
        <p:spPr>
          <a:xfrm>
            <a:off x="477306" y="32320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2800"/>
              <a:buFont typeface="Arial"/>
              <a:buNone/>
            </a:pPr>
            <a:r>
              <a:rPr lang="zh-TW" sz="2400" b="1" i="0" u="none" strike="noStrike" cap="none">
                <a:solidFill>
                  <a:schemeClr val="dk1"/>
                </a:solidFill>
                <a:latin typeface="Arial"/>
                <a:ea typeface="Arial"/>
                <a:cs typeface="Arial"/>
                <a:sym typeface="Arial"/>
              </a:rPr>
              <a:t>表</a:t>
            </a:r>
            <a:r>
              <a:rPr lang="zh-TW" sz="2400" b="1">
                <a:solidFill>
                  <a:schemeClr val="dk1"/>
                </a:solidFill>
              </a:rPr>
              <a:t>6</a:t>
            </a:r>
            <a:r>
              <a:rPr lang="zh-TW" sz="2400" b="1" i="0" u="none" strike="noStrike" cap="none">
                <a:solidFill>
                  <a:schemeClr val="dk1"/>
                </a:solidFill>
                <a:latin typeface="Arial"/>
                <a:ea typeface="Arial"/>
                <a:cs typeface="Arial"/>
                <a:sym typeface="Arial"/>
              </a:rPr>
              <a:t> . </a:t>
            </a:r>
            <a:r>
              <a:rPr lang="zh-TW" sz="2400" b="1">
                <a:solidFill>
                  <a:schemeClr val="dk1"/>
                </a:solidFill>
              </a:rPr>
              <a:t>購物車</a:t>
            </a:r>
            <a:r>
              <a:rPr lang="zh-TW" sz="2400" b="1" i="0" u="none" strike="noStrike" cap="none">
                <a:solidFill>
                  <a:schemeClr val="dk1"/>
                </a:solidFill>
                <a:latin typeface="Arial"/>
                <a:ea typeface="Arial"/>
                <a:cs typeface="Arial"/>
                <a:sym typeface="Arial"/>
              </a:rPr>
              <a:t>(</a:t>
            </a:r>
            <a:r>
              <a:rPr lang="zh-TW" sz="2400" b="1">
                <a:solidFill>
                  <a:schemeClr val="dk1"/>
                </a:solidFill>
              </a:rPr>
              <a:t>CART</a:t>
            </a:r>
            <a:r>
              <a:rPr lang="zh-TW" sz="2400" b="1" i="0" u="none" strike="noStrike" cap="none">
                <a:solidFill>
                  <a:schemeClr val="dk1"/>
                </a:solidFill>
                <a:latin typeface="Arial"/>
                <a:ea typeface="Arial"/>
                <a:cs typeface="Arial"/>
                <a:sym typeface="Arial"/>
              </a:rPr>
              <a:t>)資料表</a:t>
            </a:r>
            <a:endParaRPr/>
          </a:p>
        </p:txBody>
      </p:sp>
      <p:sp>
        <p:nvSpPr>
          <p:cNvPr id="156" name="Google Shape;156;p23"/>
          <p:cNvSpPr/>
          <p:nvPr/>
        </p:nvSpPr>
        <p:spPr>
          <a:xfrm>
            <a:off x="0" y="236"/>
            <a:ext cx="403500" cy="766200"/>
          </a:xfrm>
          <a:prstGeom prst="rect">
            <a:avLst/>
          </a:pr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57" name="Google Shape;157;p23"/>
          <p:cNvCxnSpPr/>
          <p:nvPr/>
        </p:nvCxnSpPr>
        <p:spPr>
          <a:xfrm>
            <a:off x="403412" y="323200"/>
            <a:ext cx="3859200" cy="0"/>
          </a:xfrm>
          <a:prstGeom prst="straightConnector1">
            <a:avLst/>
          </a:prstGeom>
          <a:noFill/>
          <a:ln w="38100" cap="flat" cmpd="sng">
            <a:solidFill>
              <a:srgbClr val="3F3F3F"/>
            </a:solidFill>
            <a:prstDash val="solid"/>
            <a:round/>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body" idx="1"/>
          </p:nvPr>
        </p:nvSpPr>
        <p:spPr>
          <a:xfrm>
            <a:off x="654775" y="882450"/>
            <a:ext cx="7737600" cy="3855600"/>
          </a:xfrm>
          <a:prstGeom prst="rect">
            <a:avLst/>
          </a:prstGeom>
          <a:noFill/>
          <a:ln>
            <a:noFill/>
          </a:ln>
        </p:spPr>
        <p:txBody>
          <a:bodyPr spcFirstLastPara="1" wrap="square" lIns="91425" tIns="91425" rIns="91425" bIns="91425" anchor="t" anchorCtr="0">
            <a:normAutofit/>
          </a:bodyPr>
          <a:lstStyle/>
          <a:p>
            <a:pPr marL="457200" lvl="0" indent="-352167" algn="l" rtl="0">
              <a:lnSpc>
                <a:spcPct val="160000"/>
              </a:lnSpc>
              <a:spcBef>
                <a:spcPts val="0"/>
              </a:spcBef>
              <a:spcAft>
                <a:spcPts val="0"/>
              </a:spcAft>
              <a:buSzPts val="1946"/>
              <a:buChar char="●"/>
            </a:pPr>
            <a:r>
              <a:rPr lang="zh-TW" b="1">
                <a:solidFill>
                  <a:srgbClr val="083C92"/>
                </a:solidFill>
              </a:rPr>
              <a:t>售後服務</a:t>
            </a:r>
            <a:endParaRPr b="1">
              <a:solidFill>
                <a:srgbClr val="083C92"/>
              </a:solidFill>
            </a:endParaRPr>
          </a:p>
          <a:p>
            <a:pPr marL="914400" lvl="1" indent="-352167" algn="l" rtl="0">
              <a:lnSpc>
                <a:spcPct val="160000"/>
              </a:lnSpc>
              <a:spcBef>
                <a:spcPts val="0"/>
              </a:spcBef>
              <a:spcAft>
                <a:spcPts val="0"/>
              </a:spcAft>
              <a:buSzPts val="1946"/>
              <a:buChar char="○"/>
            </a:pPr>
            <a:r>
              <a:rPr lang="zh-TW" b="1">
                <a:solidFill>
                  <a:srgbClr val="262626"/>
                </a:solidFill>
              </a:rPr>
              <a:t>每天會檢查所有訂單，當有完成的訂單超過2個月後，</a:t>
            </a:r>
            <a:br>
              <a:rPr lang="zh-TW" b="1">
                <a:solidFill>
                  <a:srgbClr val="262626"/>
                </a:solidFill>
              </a:rPr>
            </a:br>
            <a:r>
              <a:rPr lang="zh-TW" sz="1400" b="1">
                <a:solidFill>
                  <a:srgbClr val="262626"/>
                </a:solidFill>
              </a:rPr>
              <a:t>會詢問該顧客商品是否還正常，有沒有需要維修的部分。</a:t>
            </a:r>
            <a:endParaRPr sz="1400" b="1">
              <a:solidFill>
                <a:srgbClr val="262626"/>
              </a:solidFill>
            </a:endParaRPr>
          </a:p>
          <a:p>
            <a:pPr marL="914400" lvl="1" indent="-317500" algn="l" rtl="0">
              <a:lnSpc>
                <a:spcPct val="160000"/>
              </a:lnSpc>
              <a:spcBef>
                <a:spcPts val="0"/>
              </a:spcBef>
              <a:spcAft>
                <a:spcPts val="0"/>
              </a:spcAft>
              <a:buClr>
                <a:srgbClr val="262626"/>
              </a:buClr>
              <a:buSzPts val="1400"/>
              <a:buChar char="○"/>
            </a:pPr>
            <a:r>
              <a:rPr lang="zh-TW" b="1">
                <a:solidFill>
                  <a:srgbClr val="262626"/>
                </a:solidFill>
              </a:rPr>
              <a:t>會員也能做報修申請，店家收到報修申請後也能根據他曾經於此店家訂購的情況給予相對的回饋</a:t>
            </a:r>
            <a:endParaRPr b="1">
              <a:solidFill>
                <a:srgbClr val="262626"/>
              </a:solidFill>
            </a:endParaRPr>
          </a:p>
          <a:p>
            <a:pPr marL="457200" lvl="0" indent="-342900" algn="l" rtl="0">
              <a:lnSpc>
                <a:spcPct val="160000"/>
              </a:lnSpc>
              <a:spcBef>
                <a:spcPts val="0"/>
              </a:spcBef>
              <a:spcAft>
                <a:spcPts val="0"/>
              </a:spcAft>
              <a:buClr>
                <a:srgbClr val="262626"/>
              </a:buClr>
              <a:buSzPts val="1800"/>
              <a:buChar char="●"/>
            </a:pPr>
            <a:r>
              <a:rPr lang="zh-TW" b="1">
                <a:solidFill>
                  <a:srgbClr val="083C92"/>
                </a:solidFill>
              </a:rPr>
              <a:t>二手樂器</a:t>
            </a:r>
            <a:endParaRPr>
              <a:solidFill>
                <a:srgbClr val="262626"/>
              </a:solidFill>
            </a:endParaRPr>
          </a:p>
          <a:p>
            <a:pPr marL="914400" lvl="1" indent="-317500" algn="l" rtl="0">
              <a:lnSpc>
                <a:spcPct val="160000"/>
              </a:lnSpc>
              <a:spcBef>
                <a:spcPts val="0"/>
              </a:spcBef>
              <a:spcAft>
                <a:spcPts val="0"/>
              </a:spcAft>
              <a:buClr>
                <a:srgbClr val="262626"/>
              </a:buClr>
              <a:buSzPts val="1400"/>
              <a:buChar char="○"/>
            </a:pPr>
            <a:r>
              <a:rPr lang="zh-TW" b="1">
                <a:solidFill>
                  <a:srgbClr val="262626"/>
                </a:solidFill>
              </a:rPr>
              <a:t>提供代售二手琴的服務，會員能與專人聯絡 (例如FB、Line)，討論商品狀況與金額</a:t>
            </a:r>
            <a:endParaRPr b="1">
              <a:solidFill>
                <a:srgbClr val="262626"/>
              </a:solidFill>
            </a:endParaRPr>
          </a:p>
          <a:p>
            <a:pPr marL="914400" lvl="1" indent="-317500" algn="l" rtl="0">
              <a:lnSpc>
                <a:spcPct val="160000"/>
              </a:lnSpc>
              <a:spcBef>
                <a:spcPts val="0"/>
              </a:spcBef>
              <a:spcAft>
                <a:spcPts val="0"/>
              </a:spcAft>
              <a:buClr>
                <a:srgbClr val="262626"/>
              </a:buClr>
              <a:buSzPts val="1400"/>
              <a:buChar char="○"/>
            </a:pPr>
            <a:r>
              <a:rPr lang="zh-TW" b="1">
                <a:solidFill>
                  <a:srgbClr val="262626"/>
                </a:solidFill>
              </a:rPr>
              <a:t>最後由賣家決定是否要出售，若店家成功收購則可以自行調整後再次售出</a:t>
            </a:r>
            <a:endParaRPr b="1">
              <a:solidFill>
                <a:srgbClr val="262626"/>
              </a:solidFill>
            </a:endParaRPr>
          </a:p>
        </p:txBody>
      </p:sp>
      <p:sp>
        <p:nvSpPr>
          <p:cNvPr id="163" name="Google Shape;163;p24"/>
          <p:cNvSpPr txBox="1"/>
          <p:nvPr/>
        </p:nvSpPr>
        <p:spPr>
          <a:xfrm>
            <a:off x="488928" y="309752"/>
            <a:ext cx="42444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zh-TW" sz="2400" b="1" i="0" u="none" strike="noStrike" cap="none">
                <a:solidFill>
                  <a:srgbClr val="262626"/>
                </a:solidFill>
                <a:latin typeface="Arial"/>
                <a:ea typeface="Arial"/>
                <a:cs typeface="Arial"/>
                <a:sym typeface="Arial"/>
              </a:rPr>
              <a:t>資料庫設計特殊性 (</a:t>
            </a:r>
            <a:r>
              <a:rPr lang="zh-TW" sz="2400" b="1">
                <a:solidFill>
                  <a:srgbClr val="262626"/>
                </a:solidFill>
              </a:rPr>
              <a:t>Q&amp;A</a:t>
            </a:r>
            <a:r>
              <a:rPr lang="zh-TW" sz="2400" b="1" i="0" u="none" strike="noStrike" cap="none">
                <a:solidFill>
                  <a:srgbClr val="262626"/>
                </a:solidFill>
                <a:latin typeface="Arial"/>
                <a:ea typeface="Arial"/>
                <a:cs typeface="Arial"/>
                <a:sym typeface="Arial"/>
              </a:rPr>
              <a:t>)</a:t>
            </a:r>
            <a:endParaRPr sz="2400" b="1" i="0" u="none" strike="noStrike" cap="none">
              <a:solidFill>
                <a:srgbClr val="262626"/>
              </a:solidFill>
              <a:latin typeface="Arial"/>
              <a:ea typeface="Arial"/>
              <a:cs typeface="Arial"/>
              <a:sym typeface="Arial"/>
            </a:endParaRPr>
          </a:p>
        </p:txBody>
      </p:sp>
      <p:sp>
        <p:nvSpPr>
          <p:cNvPr id="164" name="Google Shape;164;p24"/>
          <p:cNvSpPr/>
          <p:nvPr/>
        </p:nvSpPr>
        <p:spPr>
          <a:xfrm>
            <a:off x="0" y="0"/>
            <a:ext cx="403500" cy="766200"/>
          </a:xfrm>
          <a:prstGeom prst="rect">
            <a:avLst/>
          </a:pr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65" name="Google Shape;165;p24"/>
          <p:cNvCxnSpPr/>
          <p:nvPr/>
        </p:nvCxnSpPr>
        <p:spPr>
          <a:xfrm>
            <a:off x="403412" y="323200"/>
            <a:ext cx="3294600" cy="0"/>
          </a:xfrm>
          <a:prstGeom prst="straightConnector1">
            <a:avLst/>
          </a:prstGeom>
          <a:noFill/>
          <a:ln w="38100" cap="flat" cmpd="sng">
            <a:solidFill>
              <a:srgbClr val="3F3F3F"/>
            </a:solidFill>
            <a:prstDash val="solid"/>
            <a:round/>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body" idx="1"/>
          </p:nvPr>
        </p:nvSpPr>
        <p:spPr>
          <a:xfrm>
            <a:off x="684375" y="882450"/>
            <a:ext cx="7582200" cy="4160700"/>
          </a:xfrm>
          <a:prstGeom prst="rect">
            <a:avLst/>
          </a:prstGeom>
          <a:noFill/>
          <a:ln>
            <a:noFill/>
          </a:ln>
        </p:spPr>
        <p:txBody>
          <a:bodyPr spcFirstLastPara="1" wrap="square" lIns="91425" tIns="91425" rIns="91425" bIns="91425" anchor="t" anchorCtr="0">
            <a:normAutofit lnSpcReduction="10000"/>
          </a:bodyPr>
          <a:lstStyle/>
          <a:p>
            <a:pPr marL="457200" lvl="0" indent="-352167" algn="l" rtl="0">
              <a:lnSpc>
                <a:spcPct val="160000"/>
              </a:lnSpc>
              <a:spcBef>
                <a:spcPts val="0"/>
              </a:spcBef>
              <a:spcAft>
                <a:spcPts val="0"/>
              </a:spcAft>
              <a:buSzPts val="1946"/>
              <a:buChar char="●"/>
            </a:pPr>
            <a:r>
              <a:rPr lang="zh-TW" b="1">
                <a:solidFill>
                  <a:srgbClr val="083C92"/>
                </a:solidFill>
              </a:rPr>
              <a:t>ORDER和CART為什麼不和成同一個TABLE?</a:t>
            </a:r>
            <a:endParaRPr b="1">
              <a:solidFill>
                <a:srgbClr val="083C92"/>
              </a:solidFill>
            </a:endParaRPr>
          </a:p>
          <a:p>
            <a:pPr marL="914400" lvl="1" indent="-317500" algn="l" rtl="0">
              <a:lnSpc>
                <a:spcPct val="160000"/>
              </a:lnSpc>
              <a:spcBef>
                <a:spcPts val="0"/>
              </a:spcBef>
              <a:spcAft>
                <a:spcPts val="0"/>
              </a:spcAft>
              <a:buClr>
                <a:schemeClr val="dk1"/>
              </a:buClr>
              <a:buSzPts val="1400"/>
              <a:buChar char="○"/>
            </a:pPr>
            <a:r>
              <a:rPr lang="zh-TW" b="1">
                <a:solidFill>
                  <a:schemeClr val="dk1"/>
                </a:solidFill>
              </a:rPr>
              <a:t>因ORDER一旦成立，便不會做更動</a:t>
            </a:r>
            <a:endParaRPr b="1">
              <a:solidFill>
                <a:schemeClr val="dk1"/>
              </a:solidFill>
            </a:endParaRPr>
          </a:p>
          <a:p>
            <a:pPr marL="914400" lvl="1" indent="-317500" algn="l" rtl="0">
              <a:lnSpc>
                <a:spcPct val="160000"/>
              </a:lnSpc>
              <a:spcBef>
                <a:spcPts val="0"/>
              </a:spcBef>
              <a:spcAft>
                <a:spcPts val="0"/>
              </a:spcAft>
              <a:buClr>
                <a:schemeClr val="dk1"/>
              </a:buClr>
              <a:buSzPts val="1400"/>
              <a:buChar char="○"/>
            </a:pPr>
            <a:r>
              <a:rPr lang="zh-TW" b="1">
                <a:solidFill>
                  <a:schemeClr val="dk1"/>
                </a:solidFill>
              </a:rPr>
              <a:t>而CART的內容會時常變動，而且APP若要做優惠推薦也比較好搜尋</a:t>
            </a:r>
            <a:endParaRPr b="1">
              <a:solidFill>
                <a:schemeClr val="dk1"/>
              </a:solidFill>
            </a:endParaRPr>
          </a:p>
          <a:p>
            <a:pPr marL="1371600" lvl="2" indent="-317500" algn="l" rtl="0">
              <a:lnSpc>
                <a:spcPct val="160000"/>
              </a:lnSpc>
              <a:spcBef>
                <a:spcPts val="0"/>
              </a:spcBef>
              <a:spcAft>
                <a:spcPts val="0"/>
              </a:spcAft>
              <a:buClr>
                <a:schemeClr val="dk1"/>
              </a:buClr>
              <a:buSzPts val="1400"/>
              <a:buChar char="■"/>
            </a:pPr>
            <a:r>
              <a:rPr lang="zh-TW" b="1">
                <a:solidFill>
                  <a:schemeClr val="dk1"/>
                </a:solidFill>
              </a:rPr>
              <a:t>ex : 再購買1把吉他即可獲得會員點數100點</a:t>
            </a:r>
            <a:endParaRPr b="1">
              <a:solidFill>
                <a:schemeClr val="dk1"/>
              </a:solidFill>
            </a:endParaRPr>
          </a:p>
          <a:p>
            <a:pPr marL="914400" lvl="1" indent="-317500" algn="l" rtl="0">
              <a:lnSpc>
                <a:spcPct val="160000"/>
              </a:lnSpc>
              <a:spcBef>
                <a:spcPts val="0"/>
              </a:spcBef>
              <a:spcAft>
                <a:spcPts val="0"/>
              </a:spcAft>
              <a:buClr>
                <a:schemeClr val="dk1"/>
              </a:buClr>
              <a:buSzPts val="1400"/>
              <a:buChar char="○"/>
            </a:pPr>
            <a:r>
              <a:rPr lang="zh-TW" b="1">
                <a:solidFill>
                  <a:schemeClr val="dk1"/>
                </a:solidFill>
              </a:rPr>
              <a:t>若將兩者合在一起很容易出問題</a:t>
            </a:r>
            <a:endParaRPr b="1">
              <a:solidFill>
                <a:schemeClr val="dk1"/>
              </a:solidFill>
            </a:endParaRPr>
          </a:p>
          <a:p>
            <a:pPr marL="914400" lvl="1" indent="-317500" algn="l" rtl="0">
              <a:lnSpc>
                <a:spcPct val="160000"/>
              </a:lnSpc>
              <a:spcBef>
                <a:spcPts val="0"/>
              </a:spcBef>
              <a:spcAft>
                <a:spcPts val="0"/>
              </a:spcAft>
              <a:buClr>
                <a:schemeClr val="dk1"/>
              </a:buClr>
              <a:buSzPts val="1400"/>
              <a:buChar char="○"/>
            </a:pPr>
            <a:r>
              <a:rPr lang="zh-TW" b="1">
                <a:solidFill>
                  <a:schemeClr val="dk1"/>
                </a:solidFill>
              </a:rPr>
              <a:t>另外如果把ORDER和CART放在一起會導致attribute過於複雜，不好設計</a:t>
            </a:r>
            <a:endParaRPr b="1">
              <a:solidFill>
                <a:schemeClr val="dk1"/>
              </a:solidFill>
            </a:endParaRPr>
          </a:p>
          <a:p>
            <a:pPr marL="1371600" lvl="2" indent="-317500" algn="l" rtl="0">
              <a:lnSpc>
                <a:spcPct val="160000"/>
              </a:lnSpc>
              <a:spcBef>
                <a:spcPts val="0"/>
              </a:spcBef>
              <a:spcAft>
                <a:spcPts val="0"/>
              </a:spcAft>
              <a:buClr>
                <a:schemeClr val="dk1"/>
              </a:buClr>
              <a:buSzPts val="1400"/>
              <a:buChar char="■"/>
            </a:pPr>
            <a:r>
              <a:rPr lang="zh-TW" b="1">
                <a:solidFill>
                  <a:schemeClr val="dk1"/>
                </a:solidFill>
              </a:rPr>
              <a:t>因為ORDER已成立會有訂單編號，而CART並無訂單編號</a:t>
            </a:r>
            <a:endParaRPr b="1">
              <a:solidFill>
                <a:schemeClr val="dk1"/>
              </a:solidFill>
            </a:endParaRPr>
          </a:p>
          <a:p>
            <a:pPr marL="0" lvl="0" indent="0" algn="l" rtl="0">
              <a:lnSpc>
                <a:spcPct val="160000"/>
              </a:lnSpc>
              <a:spcBef>
                <a:spcPts val="0"/>
              </a:spcBef>
              <a:spcAft>
                <a:spcPts val="0"/>
              </a:spcAft>
              <a:buNone/>
            </a:pPr>
            <a:endParaRPr b="1">
              <a:solidFill>
                <a:schemeClr val="dk1"/>
              </a:solidFill>
            </a:endParaRPr>
          </a:p>
          <a:p>
            <a:pPr marL="457200" lvl="0" indent="-342900" algn="l" rtl="0">
              <a:lnSpc>
                <a:spcPct val="160000"/>
              </a:lnSpc>
              <a:spcBef>
                <a:spcPts val="0"/>
              </a:spcBef>
              <a:spcAft>
                <a:spcPts val="0"/>
              </a:spcAft>
              <a:buClr>
                <a:schemeClr val="dk1"/>
              </a:buClr>
              <a:buSzPts val="1800"/>
              <a:buChar char="●"/>
            </a:pPr>
            <a:r>
              <a:rPr lang="zh-TW" b="1">
                <a:solidFill>
                  <a:srgbClr val="083C92"/>
                </a:solidFill>
              </a:rPr>
              <a:t>為什麼是樂器行?感覺這個主題也能夠套用到不同的面相?</a:t>
            </a:r>
            <a:endParaRPr b="1">
              <a:solidFill>
                <a:srgbClr val="083C92"/>
              </a:solidFill>
            </a:endParaRPr>
          </a:p>
          <a:p>
            <a:pPr marL="914400" lvl="1" indent="-317500" algn="l" rtl="0">
              <a:lnSpc>
                <a:spcPct val="160000"/>
              </a:lnSpc>
              <a:spcBef>
                <a:spcPts val="0"/>
              </a:spcBef>
              <a:spcAft>
                <a:spcPts val="0"/>
              </a:spcAft>
              <a:buClr>
                <a:schemeClr val="dk1"/>
              </a:buClr>
              <a:buSzPts val="1400"/>
              <a:buChar char="○"/>
            </a:pPr>
            <a:r>
              <a:rPr lang="zh-TW" b="1">
                <a:solidFill>
                  <a:schemeClr val="dk1"/>
                </a:solidFill>
              </a:rPr>
              <a:t>我們當初主題發想就是從樂器行開始，</a:t>
            </a:r>
            <a:endParaRPr b="1">
              <a:solidFill>
                <a:schemeClr val="dk1"/>
              </a:solidFill>
            </a:endParaRPr>
          </a:p>
          <a:p>
            <a:pPr marL="914400" lvl="1" indent="-317500" algn="l" rtl="0">
              <a:lnSpc>
                <a:spcPct val="160000"/>
              </a:lnSpc>
              <a:spcBef>
                <a:spcPts val="0"/>
              </a:spcBef>
              <a:spcAft>
                <a:spcPts val="0"/>
              </a:spcAft>
              <a:buClr>
                <a:schemeClr val="dk1"/>
              </a:buClr>
              <a:buSzPts val="1400"/>
              <a:buChar char="○"/>
            </a:pPr>
            <a:r>
              <a:rPr lang="zh-TW" b="1">
                <a:solidFill>
                  <a:schemeClr val="dk1"/>
                </a:solidFill>
              </a:rPr>
              <a:t>後來我們也添加了許多特殊性，來更貼近這個樂器行的主題。</a:t>
            </a:r>
            <a:endParaRPr b="1">
              <a:solidFill>
                <a:schemeClr val="dk1"/>
              </a:solidFill>
            </a:endParaRPr>
          </a:p>
        </p:txBody>
      </p:sp>
      <p:sp>
        <p:nvSpPr>
          <p:cNvPr id="171" name="Google Shape;171;p25"/>
          <p:cNvSpPr txBox="1"/>
          <p:nvPr/>
        </p:nvSpPr>
        <p:spPr>
          <a:xfrm>
            <a:off x="488928" y="309752"/>
            <a:ext cx="42444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zh-TW" sz="2400" b="1" i="0" u="none" strike="noStrike" cap="none">
                <a:solidFill>
                  <a:srgbClr val="262626"/>
                </a:solidFill>
                <a:latin typeface="Arial"/>
                <a:ea typeface="Arial"/>
                <a:cs typeface="Arial"/>
                <a:sym typeface="Arial"/>
              </a:rPr>
              <a:t>資料庫設計</a:t>
            </a:r>
            <a:r>
              <a:rPr lang="zh-TW" sz="2400" b="1">
                <a:solidFill>
                  <a:srgbClr val="262626"/>
                </a:solidFill>
              </a:rPr>
              <a:t>方式(Q&amp;A)</a:t>
            </a:r>
            <a:endParaRPr sz="2400" b="1" i="0" u="none" strike="noStrike" cap="none">
              <a:solidFill>
                <a:srgbClr val="262626"/>
              </a:solidFill>
              <a:latin typeface="Arial"/>
              <a:ea typeface="Arial"/>
              <a:cs typeface="Arial"/>
              <a:sym typeface="Arial"/>
            </a:endParaRPr>
          </a:p>
        </p:txBody>
      </p:sp>
      <p:sp>
        <p:nvSpPr>
          <p:cNvPr id="172" name="Google Shape;172;p25"/>
          <p:cNvSpPr/>
          <p:nvPr/>
        </p:nvSpPr>
        <p:spPr>
          <a:xfrm>
            <a:off x="0" y="0"/>
            <a:ext cx="403500" cy="766200"/>
          </a:xfrm>
          <a:prstGeom prst="rect">
            <a:avLst/>
          </a:pr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73" name="Google Shape;173;p25"/>
          <p:cNvCxnSpPr/>
          <p:nvPr/>
        </p:nvCxnSpPr>
        <p:spPr>
          <a:xfrm>
            <a:off x="403412" y="323200"/>
            <a:ext cx="3294600" cy="0"/>
          </a:xfrm>
          <a:prstGeom prst="straightConnector1">
            <a:avLst/>
          </a:prstGeom>
          <a:noFill/>
          <a:ln w="38100" cap="flat" cmpd="sng">
            <a:solidFill>
              <a:srgbClr val="3F3F3F"/>
            </a:solidFill>
            <a:prstDash val="solid"/>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509100" y="293776"/>
            <a:ext cx="2330648"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zh-TW" sz="2400" b="1">
                <a:solidFill>
                  <a:srgbClr val="262626"/>
                </a:solidFill>
              </a:rPr>
              <a:t>應用情境</a:t>
            </a:r>
            <a:endParaRPr sz="2400" b="1">
              <a:solidFill>
                <a:srgbClr val="262626"/>
              </a:solidFill>
            </a:endParaRPr>
          </a:p>
        </p:txBody>
      </p:sp>
      <p:sp>
        <p:nvSpPr>
          <p:cNvPr id="62" name="Google Shape;62;p13"/>
          <p:cNvSpPr txBox="1">
            <a:spLocks noGrp="1"/>
          </p:cNvSpPr>
          <p:nvPr>
            <p:ph type="body" idx="1"/>
          </p:nvPr>
        </p:nvSpPr>
        <p:spPr>
          <a:xfrm>
            <a:off x="623400" y="1060197"/>
            <a:ext cx="8520600" cy="3861426"/>
          </a:xfrm>
          <a:prstGeom prst="rect">
            <a:avLst/>
          </a:prstGeom>
          <a:noFill/>
          <a:ln>
            <a:noFill/>
          </a:ln>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zh-TW" b="1">
                <a:solidFill>
                  <a:srgbClr val="083C92"/>
                </a:solidFill>
              </a:rPr>
              <a:t>目的</a:t>
            </a:r>
            <a:r>
              <a:rPr lang="zh-TW">
                <a:solidFill>
                  <a:srgbClr val="0C0C0C"/>
                </a:solidFill>
              </a:rPr>
              <a:t>：單一樂器行的網路商店資料庫</a:t>
            </a:r>
            <a:endParaRPr>
              <a:solidFill>
                <a:srgbClr val="0C0C0C"/>
              </a:solidFill>
            </a:endParaRPr>
          </a:p>
          <a:p>
            <a:pPr marL="457200" lvl="0" indent="-342900" algn="l" rtl="0">
              <a:lnSpc>
                <a:spcPct val="150000"/>
              </a:lnSpc>
              <a:spcBef>
                <a:spcPts val="0"/>
              </a:spcBef>
              <a:spcAft>
                <a:spcPts val="0"/>
              </a:spcAft>
              <a:buSzPts val="1800"/>
              <a:buChar char="●"/>
            </a:pPr>
            <a:r>
              <a:rPr lang="zh-TW" b="1">
                <a:solidFill>
                  <a:srgbClr val="083C92"/>
                </a:solidFill>
              </a:rPr>
              <a:t>使用情況</a:t>
            </a:r>
            <a:r>
              <a:rPr lang="zh-TW">
                <a:solidFill>
                  <a:srgbClr val="0C0C0C"/>
                </a:solidFill>
              </a:rPr>
              <a:t>：</a:t>
            </a:r>
            <a:endParaRPr>
              <a:solidFill>
                <a:srgbClr val="0C0C0C"/>
              </a:solidFill>
            </a:endParaRPr>
          </a:p>
          <a:p>
            <a:pPr marL="914400" lvl="1" indent="-317500" algn="l" rtl="0">
              <a:lnSpc>
                <a:spcPct val="150000"/>
              </a:lnSpc>
              <a:spcBef>
                <a:spcPts val="0"/>
              </a:spcBef>
              <a:spcAft>
                <a:spcPts val="0"/>
              </a:spcAft>
              <a:buSzPts val="1400"/>
              <a:buChar char="○"/>
            </a:pPr>
            <a:r>
              <a:rPr lang="zh-TW">
                <a:solidFill>
                  <a:srgbClr val="0C0C0C"/>
                </a:solidFill>
              </a:rPr>
              <a:t>網路購買商品</a:t>
            </a:r>
            <a:endParaRPr>
              <a:solidFill>
                <a:srgbClr val="0C0C0C"/>
              </a:solidFill>
            </a:endParaRPr>
          </a:p>
          <a:p>
            <a:pPr marL="457200" lvl="0" indent="-342900" algn="l" rtl="0">
              <a:lnSpc>
                <a:spcPct val="150000"/>
              </a:lnSpc>
              <a:spcBef>
                <a:spcPts val="0"/>
              </a:spcBef>
              <a:spcAft>
                <a:spcPts val="0"/>
              </a:spcAft>
              <a:buSzPts val="1800"/>
              <a:buChar char="●"/>
            </a:pPr>
            <a:r>
              <a:rPr lang="zh-TW" b="1">
                <a:solidFill>
                  <a:srgbClr val="083C92"/>
                </a:solidFill>
              </a:rPr>
              <a:t>工作事項</a:t>
            </a:r>
            <a:r>
              <a:rPr lang="zh-TW">
                <a:solidFill>
                  <a:srgbClr val="0C0C0C"/>
                </a:solidFill>
              </a:rPr>
              <a:t>：</a:t>
            </a:r>
            <a:endParaRPr>
              <a:solidFill>
                <a:srgbClr val="0C0C0C"/>
              </a:solidFill>
            </a:endParaRPr>
          </a:p>
          <a:p>
            <a:pPr marL="914400" lvl="1" indent="-317500" algn="l" rtl="0">
              <a:lnSpc>
                <a:spcPct val="150000"/>
              </a:lnSpc>
              <a:spcBef>
                <a:spcPts val="0"/>
              </a:spcBef>
              <a:spcAft>
                <a:spcPts val="0"/>
              </a:spcAft>
              <a:buClr>
                <a:srgbClr val="0C0C0C"/>
              </a:buClr>
              <a:buSzPts val="1400"/>
              <a:buChar char="○"/>
            </a:pPr>
            <a:r>
              <a:rPr lang="zh-TW">
                <a:solidFill>
                  <a:srgbClr val="0C0C0C"/>
                </a:solidFill>
              </a:rPr>
              <a:t>顧客自樂器行架設的網頁下單</a:t>
            </a:r>
            <a:endParaRPr>
              <a:solidFill>
                <a:srgbClr val="0C0C0C"/>
              </a:solidFill>
            </a:endParaRPr>
          </a:p>
          <a:p>
            <a:pPr marL="914400" lvl="1" indent="-317500" algn="l" rtl="0">
              <a:lnSpc>
                <a:spcPct val="150000"/>
              </a:lnSpc>
              <a:spcBef>
                <a:spcPts val="0"/>
              </a:spcBef>
              <a:spcAft>
                <a:spcPts val="0"/>
              </a:spcAft>
              <a:buClr>
                <a:srgbClr val="0C0C0C"/>
              </a:buClr>
              <a:buSzPts val="1400"/>
              <a:buChar char="○"/>
            </a:pPr>
            <a:r>
              <a:rPr lang="zh-TW">
                <a:solidFill>
                  <a:srgbClr val="0C0C0C"/>
                </a:solidFill>
              </a:rPr>
              <a:t>訂單透過前端網頁記錄至資料庫</a:t>
            </a:r>
            <a:endParaRPr>
              <a:solidFill>
                <a:srgbClr val="0C0C0C"/>
              </a:solidFill>
            </a:endParaRPr>
          </a:p>
          <a:p>
            <a:pPr marL="914400" lvl="1" indent="-317500" algn="l" rtl="0">
              <a:lnSpc>
                <a:spcPct val="150000"/>
              </a:lnSpc>
              <a:spcBef>
                <a:spcPts val="0"/>
              </a:spcBef>
              <a:spcAft>
                <a:spcPts val="0"/>
              </a:spcAft>
              <a:buClr>
                <a:srgbClr val="0C0C0C"/>
              </a:buClr>
              <a:buSzPts val="1400"/>
              <a:buChar char="○"/>
            </a:pPr>
            <a:r>
              <a:rPr lang="zh-TW">
                <a:solidFill>
                  <a:srgbClr val="0C0C0C"/>
                </a:solidFill>
              </a:rPr>
              <a:t>資料庫會同時記錄會員、商品、員工等資訊</a:t>
            </a:r>
            <a:endParaRPr>
              <a:solidFill>
                <a:srgbClr val="0C0C0C"/>
              </a:solidFill>
            </a:endParaRPr>
          </a:p>
        </p:txBody>
      </p:sp>
      <p:sp>
        <p:nvSpPr>
          <p:cNvPr id="63" name="Google Shape;63;p13"/>
          <p:cNvSpPr/>
          <p:nvPr/>
        </p:nvSpPr>
        <p:spPr>
          <a:xfrm>
            <a:off x="0" y="236"/>
            <a:ext cx="403412" cy="766243"/>
          </a:xfrm>
          <a:prstGeom prst="rect">
            <a:avLst/>
          </a:pr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64" name="Google Shape;64;p13"/>
          <p:cNvCxnSpPr/>
          <p:nvPr/>
        </p:nvCxnSpPr>
        <p:spPr>
          <a:xfrm>
            <a:off x="403412" y="323200"/>
            <a:ext cx="1526241" cy="0"/>
          </a:xfrm>
          <a:prstGeom prst="straightConnector1">
            <a:avLst/>
          </a:prstGeom>
          <a:noFill/>
          <a:ln w="38100" cap="flat" cmpd="sng">
            <a:solidFill>
              <a:srgbClr val="3F3F3F"/>
            </a:solidFill>
            <a:prstDash val="solid"/>
            <a:round/>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body" idx="1"/>
          </p:nvPr>
        </p:nvSpPr>
        <p:spPr>
          <a:xfrm>
            <a:off x="623400" y="1205425"/>
            <a:ext cx="8520600" cy="3797400"/>
          </a:xfrm>
          <a:prstGeom prst="rect">
            <a:avLst/>
          </a:prstGeom>
          <a:noFill/>
          <a:ln>
            <a:noFill/>
          </a:ln>
        </p:spPr>
        <p:txBody>
          <a:bodyPr spcFirstLastPara="1" wrap="square" lIns="91425" tIns="91425" rIns="91425" bIns="91425" anchor="t" anchorCtr="0">
            <a:normAutofit/>
          </a:bodyPr>
          <a:lstStyle/>
          <a:p>
            <a:pPr marL="457200" lvl="0" indent="-336550" algn="l" rtl="0">
              <a:lnSpc>
                <a:spcPct val="160000"/>
              </a:lnSpc>
              <a:spcBef>
                <a:spcPts val="0"/>
              </a:spcBef>
              <a:spcAft>
                <a:spcPts val="0"/>
              </a:spcAft>
              <a:buSzPts val="1700"/>
              <a:buChar char="●"/>
            </a:pPr>
            <a:r>
              <a:rPr lang="zh-TW" sz="1900" b="1">
                <a:solidFill>
                  <a:srgbClr val="083C92"/>
                </a:solidFill>
              </a:rPr>
              <a:t>單一店家樂器網路商店與透過蝦皮、PChome等網路商城購買樂器的差異</a:t>
            </a:r>
            <a:endParaRPr sz="1900" b="1">
              <a:solidFill>
                <a:srgbClr val="083C92"/>
              </a:solidFill>
            </a:endParaRPr>
          </a:p>
          <a:p>
            <a:pPr marL="914400" lvl="1" indent="-317500" algn="l" rtl="0">
              <a:lnSpc>
                <a:spcPct val="160000"/>
              </a:lnSpc>
              <a:spcBef>
                <a:spcPts val="0"/>
              </a:spcBef>
              <a:spcAft>
                <a:spcPts val="0"/>
              </a:spcAft>
              <a:buSzPts val="1400"/>
              <a:buChar char="○"/>
            </a:pPr>
            <a:r>
              <a:rPr lang="zh-TW" sz="1600" b="1">
                <a:solidFill>
                  <a:srgbClr val="262626"/>
                </a:solidFill>
              </a:rPr>
              <a:t>單一店家</a:t>
            </a:r>
            <a:endParaRPr>
              <a:solidFill>
                <a:srgbClr val="262626"/>
              </a:solidFill>
            </a:endParaRPr>
          </a:p>
          <a:p>
            <a:pPr marL="1371600" lvl="2" indent="-317500" algn="l" rtl="0">
              <a:lnSpc>
                <a:spcPct val="160000"/>
              </a:lnSpc>
              <a:spcBef>
                <a:spcPts val="0"/>
              </a:spcBef>
              <a:spcAft>
                <a:spcPts val="0"/>
              </a:spcAft>
              <a:buClr>
                <a:srgbClr val="262626"/>
              </a:buClr>
              <a:buSzPts val="1400"/>
              <a:buChar char="■"/>
            </a:pPr>
            <a:r>
              <a:rPr lang="zh-TW">
                <a:solidFill>
                  <a:srgbClr val="262626"/>
                </a:solidFill>
              </a:rPr>
              <a:t>店家不須透過大型網路商城平台來販售樂器，不必被平台從中抽錢(手續費等)</a:t>
            </a:r>
            <a:endParaRPr>
              <a:solidFill>
                <a:srgbClr val="262626"/>
              </a:solidFill>
            </a:endParaRPr>
          </a:p>
          <a:p>
            <a:pPr marL="1371600" lvl="2" indent="-304800" algn="l" rtl="0">
              <a:lnSpc>
                <a:spcPct val="160000"/>
              </a:lnSpc>
              <a:spcBef>
                <a:spcPts val="0"/>
              </a:spcBef>
              <a:spcAft>
                <a:spcPts val="0"/>
              </a:spcAft>
              <a:buSzPts val="1200"/>
              <a:buChar char="■"/>
            </a:pPr>
            <a:r>
              <a:rPr lang="zh-TW">
                <a:solidFill>
                  <a:srgbClr val="262626"/>
                </a:solidFill>
              </a:rPr>
              <a:t>只需記錄該店家的訂單內容</a:t>
            </a:r>
            <a:endParaRPr>
              <a:solidFill>
                <a:srgbClr val="262626"/>
              </a:solidFill>
            </a:endParaRPr>
          </a:p>
          <a:p>
            <a:pPr marL="1371600" lvl="2" indent="-317500" algn="l" rtl="0">
              <a:lnSpc>
                <a:spcPct val="160000"/>
              </a:lnSpc>
              <a:spcBef>
                <a:spcPts val="0"/>
              </a:spcBef>
              <a:spcAft>
                <a:spcPts val="0"/>
              </a:spcAft>
              <a:buClr>
                <a:srgbClr val="262626"/>
              </a:buClr>
              <a:buSzPts val="1400"/>
              <a:buChar char="■"/>
            </a:pPr>
            <a:r>
              <a:rPr lang="zh-TW">
                <a:solidFill>
                  <a:srgbClr val="262626"/>
                </a:solidFill>
              </a:rPr>
              <a:t>雖然我們沒有提供評論功能，但是我們有提供客服電話，會有</a:t>
            </a:r>
            <a:r>
              <a:rPr lang="zh-TW" b="1">
                <a:solidFill>
                  <a:srgbClr val="980000"/>
                </a:solidFill>
              </a:rPr>
              <a:t>客服部大哥</a:t>
            </a:r>
            <a:r>
              <a:rPr lang="zh-TW">
                <a:solidFill>
                  <a:srgbClr val="262626"/>
                </a:solidFill>
              </a:rPr>
              <a:t>專門接聽</a:t>
            </a:r>
            <a:endParaRPr>
              <a:solidFill>
                <a:srgbClr val="262626"/>
              </a:solidFill>
            </a:endParaRPr>
          </a:p>
          <a:p>
            <a:pPr marL="1371600" lvl="2" indent="-317500" algn="l" rtl="0">
              <a:lnSpc>
                <a:spcPct val="160000"/>
              </a:lnSpc>
              <a:spcBef>
                <a:spcPts val="0"/>
              </a:spcBef>
              <a:spcAft>
                <a:spcPts val="0"/>
              </a:spcAft>
              <a:buClr>
                <a:srgbClr val="262626"/>
              </a:buClr>
              <a:buSzPts val="1400"/>
              <a:buChar char="■"/>
            </a:pPr>
            <a:r>
              <a:rPr lang="zh-TW">
                <a:solidFill>
                  <a:srgbClr val="262626"/>
                </a:solidFill>
              </a:rPr>
              <a:t>可以自己設計自己的網頁介面，具有獨特與藝術性</a:t>
            </a:r>
            <a:endParaRPr>
              <a:solidFill>
                <a:srgbClr val="262626"/>
              </a:solidFill>
            </a:endParaRPr>
          </a:p>
          <a:p>
            <a:pPr marL="914400" lvl="1" indent="-317500" algn="l" rtl="0">
              <a:lnSpc>
                <a:spcPct val="160000"/>
              </a:lnSpc>
              <a:spcBef>
                <a:spcPts val="0"/>
              </a:spcBef>
              <a:spcAft>
                <a:spcPts val="0"/>
              </a:spcAft>
              <a:buSzPts val="1400"/>
              <a:buChar char="○"/>
            </a:pPr>
            <a:r>
              <a:rPr lang="zh-TW" sz="1600" b="1">
                <a:solidFill>
                  <a:srgbClr val="262626"/>
                </a:solidFill>
              </a:rPr>
              <a:t>大型網路商城</a:t>
            </a:r>
            <a:endParaRPr sz="1600">
              <a:solidFill>
                <a:srgbClr val="262626"/>
              </a:solidFill>
            </a:endParaRPr>
          </a:p>
          <a:p>
            <a:pPr marL="1371600" lvl="2" indent="-317500" algn="l" rtl="0">
              <a:lnSpc>
                <a:spcPct val="160000"/>
              </a:lnSpc>
              <a:spcBef>
                <a:spcPts val="0"/>
              </a:spcBef>
              <a:spcAft>
                <a:spcPts val="0"/>
              </a:spcAft>
              <a:buSzPts val="1400"/>
              <a:buChar char="■"/>
            </a:pPr>
            <a:r>
              <a:rPr lang="zh-TW" sz="1600">
                <a:solidFill>
                  <a:srgbClr val="262626"/>
                </a:solidFill>
              </a:rPr>
              <a:t>需記錄不同店家的各訂單內容與商品</a:t>
            </a:r>
            <a:endParaRPr sz="1600">
              <a:solidFill>
                <a:srgbClr val="262626"/>
              </a:solidFill>
            </a:endParaRPr>
          </a:p>
          <a:p>
            <a:pPr marL="1371600" lvl="2" indent="-317500" algn="l" rtl="0">
              <a:lnSpc>
                <a:spcPct val="160000"/>
              </a:lnSpc>
              <a:spcBef>
                <a:spcPts val="0"/>
              </a:spcBef>
              <a:spcAft>
                <a:spcPts val="0"/>
              </a:spcAft>
              <a:buSzPts val="1400"/>
              <a:buChar char="■"/>
            </a:pPr>
            <a:r>
              <a:rPr lang="zh-TW" sz="1600">
                <a:solidFill>
                  <a:srgbClr val="262626"/>
                </a:solidFill>
              </a:rPr>
              <a:t>管理上會更複雜</a:t>
            </a:r>
            <a:endParaRPr sz="1600">
              <a:solidFill>
                <a:srgbClr val="262626"/>
              </a:solidFill>
            </a:endParaRPr>
          </a:p>
        </p:txBody>
      </p:sp>
      <p:sp>
        <p:nvSpPr>
          <p:cNvPr id="70" name="Google Shape;70;p14"/>
          <p:cNvSpPr/>
          <p:nvPr/>
        </p:nvSpPr>
        <p:spPr>
          <a:xfrm>
            <a:off x="0" y="236"/>
            <a:ext cx="403412" cy="766243"/>
          </a:xfrm>
          <a:prstGeom prst="rect">
            <a:avLst/>
          </a:pr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71" name="Google Shape;71;p14"/>
          <p:cNvCxnSpPr/>
          <p:nvPr/>
        </p:nvCxnSpPr>
        <p:spPr>
          <a:xfrm>
            <a:off x="403412" y="323200"/>
            <a:ext cx="3254188" cy="0"/>
          </a:xfrm>
          <a:prstGeom prst="straightConnector1">
            <a:avLst/>
          </a:prstGeom>
          <a:noFill/>
          <a:ln w="38100" cap="flat" cmpd="sng">
            <a:solidFill>
              <a:srgbClr val="3F3F3F"/>
            </a:solidFill>
            <a:prstDash val="solid"/>
            <a:round/>
            <a:headEnd type="none" w="sm" len="sm"/>
            <a:tailEnd type="none" w="sm" len="sm"/>
          </a:ln>
        </p:spPr>
      </p:cxnSp>
      <p:sp>
        <p:nvSpPr>
          <p:cNvPr id="72" name="Google Shape;72;p14"/>
          <p:cNvSpPr txBox="1"/>
          <p:nvPr/>
        </p:nvSpPr>
        <p:spPr>
          <a:xfrm>
            <a:off x="488928" y="309752"/>
            <a:ext cx="4244435"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zh-TW" sz="2400" b="1" i="0" u="none" strike="noStrike" cap="none">
                <a:solidFill>
                  <a:srgbClr val="262626"/>
                </a:solidFill>
                <a:latin typeface="Arial"/>
                <a:ea typeface="Arial"/>
                <a:cs typeface="Arial"/>
                <a:sym typeface="Arial"/>
              </a:rPr>
              <a:t>資料庫設計特殊性 (一)</a:t>
            </a:r>
            <a:endParaRPr sz="2400" b="1" i="0" u="none" strike="noStrike" cap="none">
              <a:solidFill>
                <a:srgbClr val="262626"/>
              </a:solidFill>
              <a:latin typeface="Arial"/>
              <a:ea typeface="Arial"/>
              <a:cs typeface="Arial"/>
              <a:sym typeface="Arial"/>
            </a:endParaRPr>
          </a:p>
        </p:txBody>
      </p:sp>
      <p:sp>
        <p:nvSpPr>
          <p:cNvPr id="73" name="Google Shape;73;p14"/>
          <p:cNvSpPr/>
          <p:nvPr/>
        </p:nvSpPr>
        <p:spPr>
          <a:xfrm>
            <a:off x="6601225" y="4531600"/>
            <a:ext cx="199800" cy="123300"/>
          </a:xfrm>
          <a:prstGeom prst="triangle">
            <a:avLst>
              <a:gd name="adj" fmla="val 50014"/>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txBox="1"/>
          <p:nvPr/>
        </p:nvSpPr>
        <p:spPr>
          <a:xfrm>
            <a:off x="6741850" y="4393150"/>
            <a:ext cx="205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t>客服部大哥示意圖</a:t>
            </a:r>
            <a:endParaRPr/>
          </a:p>
        </p:txBody>
      </p:sp>
      <p:pic>
        <p:nvPicPr>
          <p:cNvPr id="75" name="Google Shape;75;p14"/>
          <p:cNvPicPr preferRelativeResize="0"/>
          <p:nvPr/>
        </p:nvPicPr>
        <p:blipFill rotWithShape="1">
          <a:blip r:embed="rId3">
            <a:alphaModFix/>
          </a:blip>
          <a:srcRect t="3920"/>
          <a:stretch/>
        </p:blipFill>
        <p:spPr>
          <a:xfrm>
            <a:off x="6357000" y="3179315"/>
            <a:ext cx="2057399" cy="12138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body" idx="1"/>
          </p:nvPr>
        </p:nvSpPr>
        <p:spPr>
          <a:xfrm>
            <a:off x="676975" y="882450"/>
            <a:ext cx="7582200" cy="3855600"/>
          </a:xfrm>
          <a:prstGeom prst="rect">
            <a:avLst/>
          </a:prstGeom>
          <a:noFill/>
          <a:ln>
            <a:noFill/>
          </a:ln>
        </p:spPr>
        <p:txBody>
          <a:bodyPr spcFirstLastPara="1" wrap="square" lIns="91425" tIns="91425" rIns="91425" bIns="91425" anchor="t" anchorCtr="0">
            <a:normAutofit lnSpcReduction="10000"/>
          </a:bodyPr>
          <a:lstStyle/>
          <a:p>
            <a:pPr marL="457200" lvl="0" indent="-352167" algn="l" rtl="0">
              <a:lnSpc>
                <a:spcPct val="160000"/>
              </a:lnSpc>
              <a:spcBef>
                <a:spcPts val="0"/>
              </a:spcBef>
              <a:spcAft>
                <a:spcPts val="0"/>
              </a:spcAft>
              <a:buSzPts val="1946"/>
              <a:buChar char="●"/>
            </a:pPr>
            <a:r>
              <a:rPr lang="zh-TW" b="1" dirty="0">
                <a:solidFill>
                  <a:srgbClr val="083C92"/>
                </a:solidFill>
              </a:rPr>
              <a:t>購物車功能 </a:t>
            </a:r>
            <a:endParaRPr dirty="0">
              <a:solidFill>
                <a:srgbClr val="262626"/>
              </a:solidFill>
            </a:endParaRPr>
          </a:p>
          <a:p>
            <a:pPr marL="914400" lvl="1" indent="-324708" algn="l" rtl="0">
              <a:lnSpc>
                <a:spcPct val="160000"/>
              </a:lnSpc>
              <a:spcBef>
                <a:spcPts val="0"/>
              </a:spcBef>
              <a:spcAft>
                <a:spcPts val="0"/>
              </a:spcAft>
              <a:buSzPts val="1514"/>
              <a:buChar char="○"/>
            </a:pPr>
            <a:r>
              <a:rPr lang="zh-TW" dirty="0">
                <a:solidFill>
                  <a:srgbClr val="262626"/>
                </a:solidFill>
              </a:rPr>
              <a:t>記錄使用者欲購買之商品，並且可於下次再次進入時直接下單</a:t>
            </a:r>
            <a:endParaRPr dirty="0">
              <a:solidFill>
                <a:srgbClr val="262626"/>
              </a:solidFill>
            </a:endParaRPr>
          </a:p>
          <a:p>
            <a:pPr marL="457200" lvl="0" indent="-352167" algn="l" rtl="0">
              <a:lnSpc>
                <a:spcPct val="160000"/>
              </a:lnSpc>
              <a:spcBef>
                <a:spcPts val="0"/>
              </a:spcBef>
              <a:spcAft>
                <a:spcPts val="0"/>
              </a:spcAft>
              <a:buSzPts val="1946"/>
              <a:buChar char="●"/>
            </a:pPr>
            <a:r>
              <a:rPr lang="zh-TW" altLang="en-US" b="1" dirty="0">
                <a:solidFill>
                  <a:srgbClr val="083C92"/>
                </a:solidFill>
              </a:rPr>
              <a:t>生日優惠</a:t>
            </a:r>
            <a:endParaRPr b="1" dirty="0">
              <a:solidFill>
                <a:srgbClr val="083C92"/>
              </a:solidFill>
            </a:endParaRPr>
          </a:p>
          <a:p>
            <a:pPr marL="914400" lvl="1" indent="-317500" algn="l" rtl="0">
              <a:lnSpc>
                <a:spcPct val="160000"/>
              </a:lnSpc>
              <a:spcBef>
                <a:spcPts val="0"/>
              </a:spcBef>
              <a:spcAft>
                <a:spcPts val="0"/>
              </a:spcAft>
              <a:buClr>
                <a:srgbClr val="083C92"/>
              </a:buClr>
              <a:buSzPts val="1400"/>
              <a:buChar char="○"/>
            </a:pPr>
            <a:r>
              <a:rPr lang="zh-TW" dirty="0">
                <a:solidFill>
                  <a:srgbClr val="262626"/>
                </a:solidFill>
              </a:rPr>
              <a:t>每次完成訂單時，</a:t>
            </a:r>
            <a:r>
              <a:rPr lang="zh-TW" altLang="en-US" dirty="0">
                <a:solidFill>
                  <a:srgbClr val="262626"/>
                </a:solidFill>
              </a:rPr>
              <a:t>系統會偵測當前下單日期與該客戶生日</a:t>
            </a:r>
            <a:endParaRPr dirty="0">
              <a:solidFill>
                <a:srgbClr val="262626"/>
              </a:solidFill>
            </a:endParaRPr>
          </a:p>
          <a:p>
            <a:pPr marL="914400" lvl="1" indent="-317500" algn="l" rtl="0">
              <a:lnSpc>
                <a:spcPct val="160000"/>
              </a:lnSpc>
              <a:spcBef>
                <a:spcPts val="0"/>
              </a:spcBef>
              <a:spcAft>
                <a:spcPts val="0"/>
              </a:spcAft>
              <a:buClr>
                <a:srgbClr val="262626"/>
              </a:buClr>
              <a:buSzPts val="1400"/>
              <a:buChar char="○"/>
            </a:pPr>
            <a:r>
              <a:rPr lang="zh-TW" altLang="en-US" dirty="0">
                <a:solidFill>
                  <a:srgbClr val="262626"/>
                </a:solidFill>
              </a:rPr>
              <a:t>若該客戶為當月壽星，則可享有</a:t>
            </a:r>
            <a:r>
              <a:rPr lang="en-US" altLang="zh-TW" dirty="0">
                <a:solidFill>
                  <a:srgbClr val="262626"/>
                </a:solidFill>
              </a:rPr>
              <a:t>9</a:t>
            </a:r>
            <a:r>
              <a:rPr lang="zh-TW" altLang="en-US" dirty="0">
                <a:solidFill>
                  <a:srgbClr val="262626"/>
                </a:solidFill>
              </a:rPr>
              <a:t>折優惠</a:t>
            </a:r>
            <a:endParaRPr dirty="0">
              <a:solidFill>
                <a:srgbClr val="262626"/>
              </a:solidFill>
            </a:endParaRPr>
          </a:p>
          <a:p>
            <a:pPr marL="457200" lvl="0" indent="-352167" algn="l" rtl="0">
              <a:lnSpc>
                <a:spcPct val="160000"/>
              </a:lnSpc>
              <a:spcBef>
                <a:spcPts val="0"/>
              </a:spcBef>
              <a:spcAft>
                <a:spcPts val="0"/>
              </a:spcAft>
              <a:buSzPts val="1946"/>
              <a:buChar char="●"/>
            </a:pPr>
            <a:r>
              <a:rPr lang="zh-TW" b="1" dirty="0">
                <a:solidFill>
                  <a:srgbClr val="083C92"/>
                </a:solidFill>
              </a:rPr>
              <a:t>商品分類</a:t>
            </a:r>
            <a:endParaRPr b="1" dirty="0">
              <a:solidFill>
                <a:srgbClr val="083C92"/>
              </a:solidFill>
            </a:endParaRPr>
          </a:p>
          <a:p>
            <a:pPr marL="914400" lvl="1" indent="-324707" algn="l" rtl="0">
              <a:lnSpc>
                <a:spcPct val="160000"/>
              </a:lnSpc>
              <a:spcBef>
                <a:spcPts val="0"/>
              </a:spcBef>
              <a:spcAft>
                <a:spcPts val="0"/>
              </a:spcAft>
              <a:buSzPts val="1514"/>
              <a:buChar char="○"/>
            </a:pPr>
            <a:r>
              <a:rPr lang="zh-TW" altLang="en-US" dirty="0">
                <a:solidFill>
                  <a:srgbClr val="262626"/>
                </a:solidFill>
              </a:rPr>
              <a:t>按照樂器種類</a:t>
            </a:r>
            <a:r>
              <a:rPr lang="en-US" altLang="zh-TW" dirty="0">
                <a:solidFill>
                  <a:srgbClr val="262626"/>
                </a:solidFill>
              </a:rPr>
              <a:t>:</a:t>
            </a:r>
            <a:r>
              <a:rPr lang="zh-TW" altLang="en-US" dirty="0">
                <a:solidFill>
                  <a:srgbClr val="262626"/>
                </a:solidFill>
              </a:rPr>
              <a:t>如電吉他、木吉他、</a:t>
            </a:r>
            <a:r>
              <a:rPr lang="en-US" altLang="zh-TW" dirty="0">
                <a:solidFill>
                  <a:srgbClr val="262626"/>
                </a:solidFill>
              </a:rPr>
              <a:t>MIDI</a:t>
            </a:r>
            <a:r>
              <a:rPr lang="zh-TW" altLang="en-US" dirty="0">
                <a:solidFill>
                  <a:srgbClr val="262626"/>
                </a:solidFill>
              </a:rPr>
              <a:t>鍵盤等</a:t>
            </a:r>
          </a:p>
          <a:p>
            <a:pPr marL="914400" lvl="1" indent="-324707" algn="l" rtl="0">
              <a:lnSpc>
                <a:spcPct val="160000"/>
              </a:lnSpc>
              <a:spcBef>
                <a:spcPts val="0"/>
              </a:spcBef>
              <a:spcAft>
                <a:spcPts val="0"/>
              </a:spcAft>
              <a:buSzPts val="1514"/>
              <a:buChar char="○"/>
            </a:pPr>
            <a:r>
              <a:rPr lang="zh-TW" altLang="en-US" dirty="0">
                <a:solidFill>
                  <a:srgbClr val="262626"/>
                </a:solidFill>
              </a:rPr>
              <a:t>按照樂器廠牌</a:t>
            </a:r>
            <a:r>
              <a:rPr lang="en-US" altLang="zh-TW" dirty="0">
                <a:solidFill>
                  <a:srgbClr val="262626"/>
                </a:solidFill>
              </a:rPr>
              <a:t>:</a:t>
            </a:r>
            <a:r>
              <a:rPr lang="zh-TW" altLang="en-US" dirty="0">
                <a:solidFill>
                  <a:srgbClr val="262626"/>
                </a:solidFill>
              </a:rPr>
              <a:t>如</a:t>
            </a:r>
            <a:r>
              <a:rPr lang="en-US" altLang="zh-TW" dirty="0">
                <a:solidFill>
                  <a:srgbClr val="262626"/>
                </a:solidFill>
              </a:rPr>
              <a:t>FENDER</a:t>
            </a:r>
            <a:r>
              <a:rPr lang="zh-TW" altLang="en-US" dirty="0">
                <a:solidFill>
                  <a:srgbClr val="262626"/>
                </a:solidFill>
              </a:rPr>
              <a:t>、</a:t>
            </a:r>
            <a:r>
              <a:rPr lang="en-US" altLang="zh-TW" dirty="0">
                <a:solidFill>
                  <a:srgbClr val="262626"/>
                </a:solidFill>
              </a:rPr>
              <a:t>YAMAHA</a:t>
            </a:r>
            <a:r>
              <a:rPr lang="zh-TW" altLang="en-US" dirty="0">
                <a:solidFill>
                  <a:srgbClr val="262626"/>
                </a:solidFill>
              </a:rPr>
              <a:t>等</a:t>
            </a:r>
            <a:endParaRPr dirty="0">
              <a:solidFill>
                <a:srgbClr val="262626"/>
              </a:solidFill>
            </a:endParaRPr>
          </a:p>
          <a:p>
            <a:pPr marL="457200" lvl="0" indent="-342900" algn="l" rtl="0">
              <a:lnSpc>
                <a:spcPct val="160000"/>
              </a:lnSpc>
              <a:spcBef>
                <a:spcPts val="0"/>
              </a:spcBef>
              <a:spcAft>
                <a:spcPts val="0"/>
              </a:spcAft>
              <a:buClr>
                <a:srgbClr val="262626"/>
              </a:buClr>
              <a:buSzPts val="1800"/>
              <a:buChar char="●"/>
            </a:pPr>
            <a:r>
              <a:rPr lang="zh-TW" b="1" dirty="0">
                <a:solidFill>
                  <a:srgbClr val="083C92"/>
                </a:solidFill>
              </a:rPr>
              <a:t>商品排序</a:t>
            </a:r>
            <a:endParaRPr b="1" dirty="0">
              <a:solidFill>
                <a:srgbClr val="083C92"/>
              </a:solidFill>
            </a:endParaRPr>
          </a:p>
          <a:p>
            <a:pPr marL="914400" lvl="1" indent="-317500" algn="l" rtl="0">
              <a:lnSpc>
                <a:spcPct val="160000"/>
              </a:lnSpc>
              <a:spcBef>
                <a:spcPts val="0"/>
              </a:spcBef>
              <a:spcAft>
                <a:spcPts val="0"/>
              </a:spcAft>
              <a:buClr>
                <a:srgbClr val="083C92"/>
              </a:buClr>
              <a:buSzPts val="1400"/>
              <a:buChar char="○"/>
            </a:pPr>
            <a:r>
              <a:rPr lang="zh-TW" dirty="0">
                <a:solidFill>
                  <a:srgbClr val="262626"/>
                </a:solidFill>
              </a:rPr>
              <a:t>上市日期、店長推薦、價格。</a:t>
            </a:r>
            <a:endParaRPr b="1" dirty="0">
              <a:solidFill>
                <a:srgbClr val="083C92"/>
              </a:solidFill>
            </a:endParaRPr>
          </a:p>
        </p:txBody>
      </p:sp>
      <p:sp>
        <p:nvSpPr>
          <p:cNvPr id="81" name="Google Shape;81;p15"/>
          <p:cNvSpPr txBox="1"/>
          <p:nvPr/>
        </p:nvSpPr>
        <p:spPr>
          <a:xfrm>
            <a:off x="488928" y="309752"/>
            <a:ext cx="4244435"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zh-TW" sz="2400" b="1" i="0" u="none" strike="noStrike" cap="none">
                <a:solidFill>
                  <a:srgbClr val="262626"/>
                </a:solidFill>
                <a:latin typeface="Arial"/>
                <a:ea typeface="Arial"/>
                <a:cs typeface="Arial"/>
                <a:sym typeface="Arial"/>
              </a:rPr>
              <a:t>資料庫設計特殊性 (二)</a:t>
            </a:r>
            <a:endParaRPr sz="2400" b="1" i="0" u="none" strike="noStrike" cap="none">
              <a:solidFill>
                <a:srgbClr val="262626"/>
              </a:solidFill>
              <a:latin typeface="Arial"/>
              <a:ea typeface="Arial"/>
              <a:cs typeface="Arial"/>
              <a:sym typeface="Arial"/>
            </a:endParaRPr>
          </a:p>
        </p:txBody>
      </p:sp>
      <p:sp>
        <p:nvSpPr>
          <p:cNvPr id="82" name="Google Shape;82;p15"/>
          <p:cNvSpPr/>
          <p:nvPr/>
        </p:nvSpPr>
        <p:spPr>
          <a:xfrm>
            <a:off x="0" y="0"/>
            <a:ext cx="403412" cy="766243"/>
          </a:xfrm>
          <a:prstGeom prst="rect">
            <a:avLst/>
          </a:pr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83" name="Google Shape;83;p15"/>
          <p:cNvCxnSpPr/>
          <p:nvPr/>
        </p:nvCxnSpPr>
        <p:spPr>
          <a:xfrm>
            <a:off x="403412" y="323200"/>
            <a:ext cx="3294529" cy="0"/>
          </a:xfrm>
          <a:prstGeom prst="straightConnector1">
            <a:avLst/>
          </a:prstGeom>
          <a:noFill/>
          <a:ln w="38100" cap="flat" cmpd="sng">
            <a:solidFill>
              <a:srgbClr val="3F3F3F"/>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body" idx="1"/>
          </p:nvPr>
        </p:nvSpPr>
        <p:spPr>
          <a:xfrm>
            <a:off x="676975" y="882450"/>
            <a:ext cx="7582200" cy="3855600"/>
          </a:xfrm>
          <a:prstGeom prst="rect">
            <a:avLst/>
          </a:prstGeom>
          <a:noFill/>
          <a:ln>
            <a:noFill/>
          </a:ln>
        </p:spPr>
        <p:txBody>
          <a:bodyPr spcFirstLastPara="1" wrap="square" lIns="91425" tIns="91425" rIns="91425" bIns="91425" anchor="t" anchorCtr="0">
            <a:normAutofit/>
          </a:bodyPr>
          <a:lstStyle/>
          <a:p>
            <a:pPr marL="457200" lvl="0" indent="-352167" algn="l" rtl="0">
              <a:lnSpc>
                <a:spcPct val="160000"/>
              </a:lnSpc>
              <a:spcBef>
                <a:spcPts val="0"/>
              </a:spcBef>
              <a:spcAft>
                <a:spcPts val="0"/>
              </a:spcAft>
              <a:buSzPts val="1946"/>
              <a:buChar char="●"/>
            </a:pPr>
            <a:r>
              <a:rPr lang="zh-TW" altLang="en-US" b="1" dirty="0">
                <a:solidFill>
                  <a:srgbClr val="083C92"/>
                </a:solidFill>
              </a:rPr>
              <a:t>樂器試聽 </a:t>
            </a:r>
            <a:endParaRPr lang="zh-TW" altLang="en-US" dirty="0">
              <a:solidFill>
                <a:srgbClr val="262626"/>
              </a:solidFill>
            </a:endParaRPr>
          </a:p>
          <a:p>
            <a:pPr marL="914400" lvl="1" indent="-324708" algn="l" rtl="0">
              <a:lnSpc>
                <a:spcPct val="160000"/>
              </a:lnSpc>
              <a:spcBef>
                <a:spcPts val="0"/>
              </a:spcBef>
              <a:spcAft>
                <a:spcPts val="0"/>
              </a:spcAft>
              <a:buSzPts val="1514"/>
              <a:buChar char="○"/>
            </a:pPr>
            <a:r>
              <a:rPr lang="zh-TW" altLang="en-US" dirty="0">
                <a:solidFill>
                  <a:srgbClr val="262626"/>
                </a:solidFill>
              </a:rPr>
              <a:t>商品選單旁會有一欄是每個樂器的對應音檔，顧客可以點擊音檔試聽</a:t>
            </a:r>
          </a:p>
          <a:p>
            <a:pPr marL="457200" lvl="0" indent="-352167" algn="l" rtl="0">
              <a:lnSpc>
                <a:spcPct val="160000"/>
              </a:lnSpc>
              <a:spcBef>
                <a:spcPts val="0"/>
              </a:spcBef>
              <a:spcAft>
                <a:spcPts val="0"/>
              </a:spcAft>
              <a:buSzPts val="1946"/>
              <a:buChar char="●"/>
            </a:pPr>
            <a:r>
              <a:rPr lang="zh-TW" altLang="en-US" b="1" dirty="0">
                <a:solidFill>
                  <a:srgbClr val="083C92"/>
                </a:solidFill>
              </a:rPr>
              <a:t>二手商品上架</a:t>
            </a:r>
            <a:endParaRPr lang="en-US" altLang="zh-TW" b="1" dirty="0">
              <a:solidFill>
                <a:srgbClr val="083C92"/>
              </a:solidFill>
            </a:endParaRPr>
          </a:p>
          <a:p>
            <a:pPr lvl="1" indent="-352167">
              <a:lnSpc>
                <a:spcPct val="160000"/>
              </a:lnSpc>
              <a:buSzPts val="1946"/>
              <a:buFont typeface="Arial"/>
              <a:buChar char="●"/>
            </a:pPr>
            <a:r>
              <a:rPr lang="zh-TW" altLang="en-US" sz="1400" dirty="0">
                <a:solidFill>
                  <a:srgbClr val="262626"/>
                </a:solidFill>
              </a:rPr>
              <a:t>會員可以自由上傳想販售的二手商品，經由店家審核後，便會自動上架販售</a:t>
            </a:r>
          </a:p>
          <a:p>
            <a:pPr lvl="1" indent="-352167">
              <a:lnSpc>
                <a:spcPct val="160000"/>
              </a:lnSpc>
              <a:buSzPts val="1946"/>
              <a:buChar char="●"/>
            </a:pPr>
            <a:r>
              <a:rPr lang="zh-TW" altLang="en-US" sz="1400">
                <a:solidFill>
                  <a:srgbClr val="262626"/>
                </a:solidFill>
              </a:rPr>
              <a:t>審核通過的商品在上架後，會於狀態欄紀錄該商品是由哪位店員審核的</a:t>
            </a:r>
            <a:endParaRPr lang="en-US" altLang="zh-TW" b="1" dirty="0">
              <a:solidFill>
                <a:srgbClr val="083C92"/>
              </a:solidFill>
            </a:endParaRPr>
          </a:p>
          <a:p>
            <a:pPr marL="0" lvl="0" indent="0" algn="l" rtl="0">
              <a:lnSpc>
                <a:spcPct val="200000"/>
              </a:lnSpc>
              <a:spcBef>
                <a:spcPts val="0"/>
              </a:spcBef>
              <a:spcAft>
                <a:spcPts val="0"/>
              </a:spcAft>
              <a:buNone/>
            </a:pPr>
            <a:r>
              <a:rPr lang="en-US" altLang="zh-TW" b="1" dirty="0">
                <a:solidFill>
                  <a:srgbClr val="083C92"/>
                </a:solidFill>
              </a:rPr>
              <a:t>	</a:t>
            </a:r>
            <a:endParaRPr lang="zh-TW" altLang="en-US" b="1" dirty="0">
              <a:solidFill>
                <a:srgbClr val="083C92"/>
              </a:solidFill>
            </a:endParaRPr>
          </a:p>
        </p:txBody>
      </p:sp>
      <p:sp>
        <p:nvSpPr>
          <p:cNvPr id="81" name="Google Shape;81;p15"/>
          <p:cNvSpPr txBox="1"/>
          <p:nvPr/>
        </p:nvSpPr>
        <p:spPr>
          <a:xfrm>
            <a:off x="488928" y="309752"/>
            <a:ext cx="4244435"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zh-TW" sz="2400" b="1" i="0" u="none" strike="noStrike" cap="none" dirty="0">
                <a:solidFill>
                  <a:srgbClr val="262626"/>
                </a:solidFill>
                <a:latin typeface="Arial"/>
                <a:ea typeface="Arial"/>
                <a:cs typeface="Arial"/>
                <a:sym typeface="Arial"/>
              </a:rPr>
              <a:t>資料庫設計特殊性 (</a:t>
            </a:r>
            <a:r>
              <a:rPr lang="zh-TW" altLang="en-US" sz="2400" b="1" i="0" u="none" strike="noStrike" cap="none" dirty="0">
                <a:solidFill>
                  <a:srgbClr val="262626"/>
                </a:solidFill>
                <a:latin typeface="Arial"/>
                <a:ea typeface="Arial"/>
                <a:cs typeface="Arial"/>
                <a:sym typeface="Arial"/>
              </a:rPr>
              <a:t>三</a:t>
            </a:r>
            <a:r>
              <a:rPr lang="zh-TW" sz="2400" b="1" i="0" u="none" strike="noStrike" cap="none" dirty="0">
                <a:solidFill>
                  <a:srgbClr val="262626"/>
                </a:solidFill>
                <a:latin typeface="Arial"/>
                <a:ea typeface="Arial"/>
                <a:cs typeface="Arial"/>
                <a:sym typeface="Arial"/>
              </a:rPr>
              <a:t>)</a:t>
            </a:r>
            <a:endParaRPr sz="2400" b="1" i="0" u="none" strike="noStrike" cap="none" dirty="0">
              <a:solidFill>
                <a:srgbClr val="262626"/>
              </a:solidFill>
              <a:latin typeface="Arial"/>
              <a:ea typeface="Arial"/>
              <a:cs typeface="Arial"/>
              <a:sym typeface="Arial"/>
            </a:endParaRPr>
          </a:p>
        </p:txBody>
      </p:sp>
      <p:sp>
        <p:nvSpPr>
          <p:cNvPr id="82" name="Google Shape;82;p15"/>
          <p:cNvSpPr/>
          <p:nvPr/>
        </p:nvSpPr>
        <p:spPr>
          <a:xfrm>
            <a:off x="0" y="0"/>
            <a:ext cx="403412" cy="766243"/>
          </a:xfrm>
          <a:prstGeom prst="rect">
            <a:avLst/>
          </a:pr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83" name="Google Shape;83;p15"/>
          <p:cNvCxnSpPr/>
          <p:nvPr/>
        </p:nvCxnSpPr>
        <p:spPr>
          <a:xfrm>
            <a:off x="403412" y="323200"/>
            <a:ext cx="3294529" cy="0"/>
          </a:xfrm>
          <a:prstGeom prst="straightConnector1">
            <a:avLst/>
          </a:prstGeom>
          <a:noFill/>
          <a:ln w="38100" cap="flat" cmpd="sng">
            <a:solidFill>
              <a:srgbClr val="3F3F3F"/>
            </a:solidFill>
            <a:prstDash val="solid"/>
            <a:round/>
            <a:headEnd type="none" w="sm" len="sm"/>
            <a:tailEnd type="none" w="sm" len="sm"/>
          </a:ln>
        </p:spPr>
      </p:cxnSp>
    </p:spTree>
    <p:extLst>
      <p:ext uri="{BB962C8B-B14F-4D97-AF65-F5344CB8AC3E}">
        <p14:creationId xmlns:p14="http://schemas.microsoft.com/office/powerpoint/2010/main" val="873855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484097" y="161365"/>
            <a:ext cx="6226556" cy="854215"/>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zh-TW" sz="2350" b="1">
                <a:solidFill>
                  <a:schemeClr val="dk1"/>
                </a:solidFill>
              </a:rPr>
              <a:t>資料庫中的 E (Entity) 以及 R (Relationship)</a:t>
            </a:r>
            <a:endParaRPr sz="6000" b="1">
              <a:solidFill>
                <a:schemeClr val="dk1"/>
              </a:solidFill>
            </a:endParaRPr>
          </a:p>
        </p:txBody>
      </p:sp>
      <p:sp>
        <p:nvSpPr>
          <p:cNvPr id="89" name="Google Shape;89;p16"/>
          <p:cNvSpPr/>
          <p:nvPr/>
        </p:nvSpPr>
        <p:spPr>
          <a:xfrm>
            <a:off x="0" y="236"/>
            <a:ext cx="403412" cy="766243"/>
          </a:xfrm>
          <a:prstGeom prst="rect">
            <a:avLst/>
          </a:pr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90" name="Google Shape;90;p16"/>
          <p:cNvCxnSpPr/>
          <p:nvPr/>
        </p:nvCxnSpPr>
        <p:spPr>
          <a:xfrm>
            <a:off x="403412" y="323200"/>
            <a:ext cx="6226556" cy="0"/>
          </a:xfrm>
          <a:prstGeom prst="straightConnector1">
            <a:avLst/>
          </a:prstGeom>
          <a:noFill/>
          <a:ln w="38100" cap="flat" cmpd="sng">
            <a:solidFill>
              <a:srgbClr val="3F3F3F"/>
            </a:solidFill>
            <a:prstDash val="solid"/>
            <a:round/>
            <a:headEnd type="none" w="sm" len="sm"/>
            <a:tailEnd type="none" w="sm" len="sm"/>
          </a:ln>
        </p:spPr>
      </p:cxnSp>
      <p:pic>
        <p:nvPicPr>
          <p:cNvPr id="91" name="Google Shape;91;p16"/>
          <p:cNvPicPr preferRelativeResize="0"/>
          <p:nvPr/>
        </p:nvPicPr>
        <p:blipFill>
          <a:blip r:embed="rId3">
            <a:alphaModFix/>
          </a:blip>
          <a:stretch>
            <a:fillRect/>
          </a:stretch>
        </p:blipFill>
        <p:spPr>
          <a:xfrm>
            <a:off x="1488675" y="847500"/>
            <a:ext cx="6487300" cy="4182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aphicFrame>
        <p:nvGraphicFramePr>
          <p:cNvPr id="96" name="Google Shape;96;p17"/>
          <p:cNvGraphicFramePr/>
          <p:nvPr/>
        </p:nvGraphicFramePr>
        <p:xfrm>
          <a:off x="1107175" y="1000615"/>
          <a:ext cx="7995625" cy="369300"/>
        </p:xfrm>
        <a:graphic>
          <a:graphicData uri="http://schemas.openxmlformats.org/drawingml/2006/table">
            <a:tbl>
              <a:tblPr>
                <a:noFill/>
                <a:tableStyleId>{6BF796AF-9DB4-4548-BB23-2320B1E52AC3}</a:tableStyleId>
              </a:tblPr>
              <a:tblGrid>
                <a:gridCol w="997275">
                  <a:extLst>
                    <a:ext uri="{9D8B030D-6E8A-4147-A177-3AD203B41FA5}">
                      <a16:colId xmlns:a16="http://schemas.microsoft.com/office/drawing/2014/main" val="20000"/>
                    </a:ext>
                  </a:extLst>
                </a:gridCol>
                <a:gridCol w="817375">
                  <a:extLst>
                    <a:ext uri="{9D8B030D-6E8A-4147-A177-3AD203B41FA5}">
                      <a16:colId xmlns:a16="http://schemas.microsoft.com/office/drawing/2014/main" val="20001"/>
                    </a:ext>
                  </a:extLst>
                </a:gridCol>
                <a:gridCol w="678900">
                  <a:extLst>
                    <a:ext uri="{9D8B030D-6E8A-4147-A177-3AD203B41FA5}">
                      <a16:colId xmlns:a16="http://schemas.microsoft.com/office/drawing/2014/main" val="20002"/>
                    </a:ext>
                  </a:extLst>
                </a:gridCol>
                <a:gridCol w="628450">
                  <a:extLst>
                    <a:ext uri="{9D8B030D-6E8A-4147-A177-3AD203B41FA5}">
                      <a16:colId xmlns:a16="http://schemas.microsoft.com/office/drawing/2014/main" val="20003"/>
                    </a:ext>
                  </a:extLst>
                </a:gridCol>
                <a:gridCol w="571425">
                  <a:extLst>
                    <a:ext uri="{9D8B030D-6E8A-4147-A177-3AD203B41FA5}">
                      <a16:colId xmlns:a16="http://schemas.microsoft.com/office/drawing/2014/main" val="20004"/>
                    </a:ext>
                  </a:extLst>
                </a:gridCol>
                <a:gridCol w="623875">
                  <a:extLst>
                    <a:ext uri="{9D8B030D-6E8A-4147-A177-3AD203B41FA5}">
                      <a16:colId xmlns:a16="http://schemas.microsoft.com/office/drawing/2014/main" val="20005"/>
                    </a:ext>
                  </a:extLst>
                </a:gridCol>
                <a:gridCol w="1240850">
                  <a:extLst>
                    <a:ext uri="{9D8B030D-6E8A-4147-A177-3AD203B41FA5}">
                      <a16:colId xmlns:a16="http://schemas.microsoft.com/office/drawing/2014/main" val="20006"/>
                    </a:ext>
                  </a:extLst>
                </a:gridCol>
                <a:gridCol w="1145875">
                  <a:extLst>
                    <a:ext uri="{9D8B030D-6E8A-4147-A177-3AD203B41FA5}">
                      <a16:colId xmlns:a16="http://schemas.microsoft.com/office/drawing/2014/main" val="20007"/>
                    </a:ext>
                  </a:extLst>
                </a:gridCol>
                <a:gridCol w="725650">
                  <a:extLst>
                    <a:ext uri="{9D8B030D-6E8A-4147-A177-3AD203B41FA5}">
                      <a16:colId xmlns:a16="http://schemas.microsoft.com/office/drawing/2014/main" val="20008"/>
                    </a:ext>
                  </a:extLst>
                </a:gridCol>
                <a:gridCol w="565950">
                  <a:extLst>
                    <a:ext uri="{9D8B030D-6E8A-4147-A177-3AD203B41FA5}">
                      <a16:colId xmlns:a16="http://schemas.microsoft.com/office/drawing/2014/main" val="20009"/>
                    </a:ext>
                  </a:extLst>
                </a:gridCol>
              </a:tblGrid>
              <a:tr h="369300">
                <a:tc>
                  <a:txBody>
                    <a:bodyPr/>
                    <a:lstStyle/>
                    <a:p>
                      <a:pPr marL="0" marR="0" lvl="0" indent="0" algn="ctr" rtl="0">
                        <a:lnSpc>
                          <a:spcPct val="100000"/>
                        </a:lnSpc>
                        <a:spcBef>
                          <a:spcPts val="0"/>
                        </a:spcBef>
                        <a:spcAft>
                          <a:spcPts val="0"/>
                        </a:spcAft>
                        <a:buClr>
                          <a:schemeClr val="dk1"/>
                        </a:buClr>
                        <a:buSzPts val="1100"/>
                        <a:buFont typeface="Arial"/>
                        <a:buNone/>
                      </a:pPr>
                      <a:r>
                        <a:rPr lang="zh-TW" sz="1200" b="1" u="sng">
                          <a:solidFill>
                            <a:srgbClr val="C00000"/>
                          </a:solidFill>
                        </a:rPr>
                        <a:t>Product_ID</a:t>
                      </a:r>
                      <a:endParaRPr sz="1200" b="1" u="none" strike="noStrike" cap="none">
                        <a:solidFill>
                          <a:srgbClr val="C00000"/>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zh-TW" sz="1200">
                          <a:solidFill>
                            <a:schemeClr val="dk1"/>
                          </a:solidFill>
                        </a:rPr>
                        <a:t>Class</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zh-TW" sz="1200">
                          <a:solidFill>
                            <a:schemeClr val="dk1"/>
                          </a:solidFill>
                        </a:rPr>
                        <a:t>Brand</a:t>
                      </a:r>
                      <a:endParaRPr sz="12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zh-TW" sz="1200"/>
                        <a:t>Name</a:t>
                      </a:r>
                      <a:endParaRPr sz="12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zh-TW" sz="1200"/>
                        <a:t>Price</a:t>
                      </a:r>
                      <a:endParaRPr sz="12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zh-TW" sz="1200"/>
                        <a:t>Stock</a:t>
                      </a:r>
                      <a:endParaRPr sz="12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TW" sz="1200">
                          <a:solidFill>
                            <a:schemeClr val="dk1"/>
                          </a:solidFill>
                        </a:rPr>
                        <a:t>Release_Date</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zh-TW" sz="1200"/>
                        <a:t>Recommend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zh-TW" sz="1200"/>
                        <a:t>Is_used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zh-TW" sz="1200"/>
                        <a:t>state</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97" name="Google Shape;97;p17"/>
          <p:cNvSpPr txBox="1"/>
          <p:nvPr/>
        </p:nvSpPr>
        <p:spPr>
          <a:xfrm>
            <a:off x="726166" y="696576"/>
            <a:ext cx="1356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zh-TW" b="1"/>
              <a:t>PRODUCT</a:t>
            </a:r>
            <a:endParaRPr sz="1400" b="1" i="0" u="none" strike="noStrike" cap="none">
              <a:solidFill>
                <a:srgbClr val="000000"/>
              </a:solidFill>
              <a:latin typeface="Arial"/>
              <a:ea typeface="Arial"/>
              <a:cs typeface="Arial"/>
              <a:sym typeface="Arial"/>
            </a:endParaRPr>
          </a:p>
        </p:txBody>
      </p:sp>
      <p:sp>
        <p:nvSpPr>
          <p:cNvPr id="98" name="Google Shape;98;p17"/>
          <p:cNvSpPr txBox="1"/>
          <p:nvPr/>
        </p:nvSpPr>
        <p:spPr>
          <a:xfrm>
            <a:off x="721243" y="1330150"/>
            <a:ext cx="1179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zh-TW" sz="1200" b="1"/>
              <a:t>MEMBER</a:t>
            </a:r>
            <a:endParaRPr sz="1200" b="1" i="0" u="none" strike="noStrike" cap="none">
              <a:solidFill>
                <a:srgbClr val="000000"/>
              </a:solidFill>
              <a:latin typeface="Arial"/>
              <a:ea typeface="Arial"/>
              <a:cs typeface="Arial"/>
              <a:sym typeface="Arial"/>
            </a:endParaRPr>
          </a:p>
        </p:txBody>
      </p:sp>
      <p:graphicFrame>
        <p:nvGraphicFramePr>
          <p:cNvPr id="99" name="Google Shape;99;p17"/>
          <p:cNvGraphicFramePr/>
          <p:nvPr/>
        </p:nvGraphicFramePr>
        <p:xfrm>
          <a:off x="1107166" y="1691096"/>
          <a:ext cx="7902950" cy="369300"/>
        </p:xfrm>
        <a:graphic>
          <a:graphicData uri="http://schemas.openxmlformats.org/drawingml/2006/table">
            <a:tbl>
              <a:tblPr>
                <a:noFill/>
                <a:tableStyleId>{6BF796AF-9DB4-4548-BB23-2320B1E52AC3}</a:tableStyleId>
              </a:tblPr>
              <a:tblGrid>
                <a:gridCol w="997275">
                  <a:extLst>
                    <a:ext uri="{9D8B030D-6E8A-4147-A177-3AD203B41FA5}">
                      <a16:colId xmlns:a16="http://schemas.microsoft.com/office/drawing/2014/main" val="20000"/>
                    </a:ext>
                  </a:extLst>
                </a:gridCol>
                <a:gridCol w="1069550">
                  <a:extLst>
                    <a:ext uri="{9D8B030D-6E8A-4147-A177-3AD203B41FA5}">
                      <a16:colId xmlns:a16="http://schemas.microsoft.com/office/drawing/2014/main" val="20001"/>
                    </a:ext>
                  </a:extLst>
                </a:gridCol>
                <a:gridCol w="766225">
                  <a:extLst>
                    <a:ext uri="{9D8B030D-6E8A-4147-A177-3AD203B41FA5}">
                      <a16:colId xmlns:a16="http://schemas.microsoft.com/office/drawing/2014/main" val="20002"/>
                    </a:ext>
                  </a:extLst>
                </a:gridCol>
                <a:gridCol w="944350">
                  <a:extLst>
                    <a:ext uri="{9D8B030D-6E8A-4147-A177-3AD203B41FA5}">
                      <a16:colId xmlns:a16="http://schemas.microsoft.com/office/drawing/2014/main" val="20003"/>
                    </a:ext>
                  </a:extLst>
                </a:gridCol>
                <a:gridCol w="935850">
                  <a:extLst>
                    <a:ext uri="{9D8B030D-6E8A-4147-A177-3AD203B41FA5}">
                      <a16:colId xmlns:a16="http://schemas.microsoft.com/office/drawing/2014/main" val="20004"/>
                    </a:ext>
                  </a:extLst>
                </a:gridCol>
                <a:gridCol w="1115825">
                  <a:extLst>
                    <a:ext uri="{9D8B030D-6E8A-4147-A177-3AD203B41FA5}">
                      <a16:colId xmlns:a16="http://schemas.microsoft.com/office/drawing/2014/main" val="20005"/>
                    </a:ext>
                  </a:extLst>
                </a:gridCol>
                <a:gridCol w="1500875">
                  <a:extLst>
                    <a:ext uri="{9D8B030D-6E8A-4147-A177-3AD203B41FA5}">
                      <a16:colId xmlns:a16="http://schemas.microsoft.com/office/drawing/2014/main" val="20006"/>
                    </a:ext>
                  </a:extLst>
                </a:gridCol>
                <a:gridCol w="573000">
                  <a:extLst>
                    <a:ext uri="{9D8B030D-6E8A-4147-A177-3AD203B41FA5}">
                      <a16:colId xmlns:a16="http://schemas.microsoft.com/office/drawing/2014/main" val="20007"/>
                    </a:ext>
                  </a:extLst>
                </a:gridCol>
              </a:tblGrid>
              <a:tr h="369300">
                <a:tc>
                  <a:txBody>
                    <a:bodyPr/>
                    <a:lstStyle/>
                    <a:p>
                      <a:pPr marL="0" marR="0" lvl="0" indent="0" algn="ctr" rtl="0">
                        <a:lnSpc>
                          <a:spcPct val="100000"/>
                        </a:lnSpc>
                        <a:spcBef>
                          <a:spcPts val="0"/>
                        </a:spcBef>
                        <a:spcAft>
                          <a:spcPts val="0"/>
                        </a:spcAft>
                        <a:buClr>
                          <a:srgbClr val="000000"/>
                        </a:buClr>
                        <a:buSzPts val="1200"/>
                        <a:buFont typeface="Arial"/>
                        <a:buNone/>
                      </a:pPr>
                      <a:r>
                        <a:rPr lang="zh-TW" sz="1200" b="1" u="sng">
                          <a:solidFill>
                            <a:srgbClr val="C00000"/>
                          </a:solidFill>
                        </a:rPr>
                        <a:t>Account</a:t>
                      </a:r>
                      <a:endParaRPr sz="1200" b="1" u="sng" strike="noStrike" cap="none">
                        <a:solidFill>
                          <a:srgbClr val="C00000"/>
                        </a:solidFill>
                      </a:endParaRPr>
                    </a:p>
                  </a:txBody>
                  <a:tcPr marL="91425" marR="91425" marT="91425" marB="91425" anchor="ctr"/>
                </a:tc>
                <a:tc>
                  <a:txBody>
                    <a:bodyPr/>
                    <a:lstStyle/>
                    <a:p>
                      <a:pPr marL="0" marR="0" lvl="0" indent="0" algn="ctr" rtl="0">
                        <a:lnSpc>
                          <a:spcPct val="100000"/>
                        </a:lnSpc>
                        <a:spcBef>
                          <a:spcPts val="0"/>
                        </a:spcBef>
                        <a:spcAft>
                          <a:spcPts val="0"/>
                        </a:spcAft>
                        <a:buNone/>
                      </a:pPr>
                      <a:r>
                        <a:rPr lang="zh-TW" sz="1200"/>
                        <a:t>Password</a:t>
                      </a:r>
                      <a:endParaRPr sz="12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zh-TW" sz="1200" u="none" strike="noStrike" cap="none"/>
                        <a:t>Name</a:t>
                      </a:r>
                      <a:endParaRPr sz="1200" u="none" strike="noStrike" cap="none"/>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zh-TW" sz="1200">
                          <a:solidFill>
                            <a:schemeClr val="dk1"/>
                          </a:solidFill>
                        </a:rPr>
                        <a:t>Birthday</a:t>
                      </a:r>
                      <a:endParaRPr sz="12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zh-TW" sz="1200" u="none" strike="noStrike" cap="none"/>
                        <a:t>Address</a:t>
                      </a:r>
                      <a:endParaRPr sz="12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zh-TW" sz="1200" u="none" strike="noStrike" cap="none"/>
                        <a:t>PhoneNo</a:t>
                      </a:r>
                      <a:endParaRPr sz="12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zh-TW" sz="1200"/>
                        <a:t>CouponPt</a:t>
                      </a:r>
                      <a:endParaRPr sz="1200" u="none" strike="noStrike" cap="none"/>
                    </a:p>
                  </a:txBody>
                  <a:tcPr marL="91425" marR="91425" marT="91425" marB="91425" anchor="ctr"/>
                </a:tc>
                <a:tc>
                  <a:txBody>
                    <a:bodyPr/>
                    <a:lstStyle/>
                    <a:p>
                      <a:pPr marL="0" marR="0" lvl="0" indent="0" algn="ctr" rtl="0">
                        <a:lnSpc>
                          <a:spcPct val="100000"/>
                        </a:lnSpc>
                        <a:spcBef>
                          <a:spcPts val="0"/>
                        </a:spcBef>
                        <a:spcAft>
                          <a:spcPts val="0"/>
                        </a:spcAft>
                        <a:buNone/>
                      </a:pPr>
                      <a:r>
                        <a:rPr lang="zh-TW" sz="1200"/>
                        <a:t>Email</a:t>
                      </a:r>
                      <a:endParaRPr sz="1200"/>
                    </a:p>
                  </a:txBody>
                  <a:tcPr marL="91425" marR="91425" marT="91425" marB="91425" anchor="ctr"/>
                </a:tc>
                <a:extLst>
                  <a:ext uri="{0D108BD9-81ED-4DB2-BD59-A6C34878D82A}">
                    <a16:rowId xmlns:a16="http://schemas.microsoft.com/office/drawing/2014/main" val="10000"/>
                  </a:ext>
                </a:extLst>
              </a:tr>
            </a:tbl>
          </a:graphicData>
        </a:graphic>
      </p:graphicFrame>
      <p:sp>
        <p:nvSpPr>
          <p:cNvPr id="100" name="Google Shape;100;p17"/>
          <p:cNvSpPr txBox="1"/>
          <p:nvPr/>
        </p:nvSpPr>
        <p:spPr>
          <a:xfrm>
            <a:off x="713887" y="3594686"/>
            <a:ext cx="17343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zh-TW" sz="1200" b="1"/>
              <a:t>EMPLOYEE</a:t>
            </a:r>
            <a:endParaRPr sz="1200" b="1" i="0" u="none" strike="noStrike" cap="none">
              <a:solidFill>
                <a:srgbClr val="000000"/>
              </a:solidFill>
              <a:latin typeface="Arial"/>
              <a:ea typeface="Arial"/>
              <a:cs typeface="Arial"/>
              <a:sym typeface="Arial"/>
            </a:endParaRPr>
          </a:p>
        </p:txBody>
      </p:sp>
      <p:sp>
        <p:nvSpPr>
          <p:cNvPr id="101" name="Google Shape;101;p17"/>
          <p:cNvSpPr txBox="1"/>
          <p:nvPr/>
        </p:nvSpPr>
        <p:spPr>
          <a:xfrm>
            <a:off x="726169" y="2071094"/>
            <a:ext cx="17097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zh-TW" sz="1200" b="1" i="0" u="none" strike="noStrike" cap="none">
                <a:solidFill>
                  <a:srgbClr val="000000"/>
                </a:solidFill>
                <a:latin typeface="Arial"/>
                <a:ea typeface="Arial"/>
                <a:cs typeface="Arial"/>
                <a:sym typeface="Arial"/>
              </a:rPr>
              <a:t>ORDER</a:t>
            </a:r>
            <a:endParaRPr sz="1200" b="1" i="0" u="none" strike="noStrike" cap="none">
              <a:solidFill>
                <a:srgbClr val="000000"/>
              </a:solidFill>
              <a:latin typeface="Arial"/>
              <a:ea typeface="Arial"/>
              <a:cs typeface="Arial"/>
              <a:sym typeface="Arial"/>
            </a:endParaRPr>
          </a:p>
        </p:txBody>
      </p:sp>
      <p:graphicFrame>
        <p:nvGraphicFramePr>
          <p:cNvPr id="102" name="Google Shape;102;p17"/>
          <p:cNvGraphicFramePr/>
          <p:nvPr/>
        </p:nvGraphicFramePr>
        <p:xfrm>
          <a:off x="1107166" y="2416054"/>
          <a:ext cx="3693425" cy="365730"/>
        </p:xfrm>
        <a:graphic>
          <a:graphicData uri="http://schemas.openxmlformats.org/drawingml/2006/table">
            <a:tbl>
              <a:tblPr>
                <a:noFill/>
                <a:tableStyleId>{6BF796AF-9DB4-4548-BB23-2320B1E52AC3}</a:tableStyleId>
              </a:tblPr>
              <a:tblGrid>
                <a:gridCol w="1028450">
                  <a:extLst>
                    <a:ext uri="{9D8B030D-6E8A-4147-A177-3AD203B41FA5}">
                      <a16:colId xmlns:a16="http://schemas.microsoft.com/office/drawing/2014/main" val="20000"/>
                    </a:ext>
                  </a:extLst>
                </a:gridCol>
                <a:gridCol w="1021050">
                  <a:extLst>
                    <a:ext uri="{9D8B030D-6E8A-4147-A177-3AD203B41FA5}">
                      <a16:colId xmlns:a16="http://schemas.microsoft.com/office/drawing/2014/main" val="20001"/>
                    </a:ext>
                  </a:extLst>
                </a:gridCol>
                <a:gridCol w="1035850">
                  <a:extLst>
                    <a:ext uri="{9D8B030D-6E8A-4147-A177-3AD203B41FA5}">
                      <a16:colId xmlns:a16="http://schemas.microsoft.com/office/drawing/2014/main" val="20002"/>
                    </a:ext>
                  </a:extLst>
                </a:gridCol>
                <a:gridCol w="608075">
                  <a:extLst>
                    <a:ext uri="{9D8B030D-6E8A-4147-A177-3AD203B41FA5}">
                      <a16:colId xmlns:a16="http://schemas.microsoft.com/office/drawing/2014/main" val="20003"/>
                    </a:ext>
                  </a:extLst>
                </a:gridCol>
              </a:tblGrid>
              <a:tr h="321325">
                <a:tc>
                  <a:txBody>
                    <a:bodyPr/>
                    <a:lstStyle/>
                    <a:p>
                      <a:pPr marL="0" marR="0" lvl="0" indent="0" algn="ctr" rtl="0">
                        <a:lnSpc>
                          <a:spcPct val="100000"/>
                        </a:lnSpc>
                        <a:spcBef>
                          <a:spcPts val="0"/>
                        </a:spcBef>
                        <a:spcAft>
                          <a:spcPts val="0"/>
                        </a:spcAft>
                        <a:buClr>
                          <a:srgbClr val="000000"/>
                        </a:buClr>
                        <a:buSzPts val="1200"/>
                        <a:buFont typeface="Arial"/>
                        <a:buNone/>
                      </a:pPr>
                      <a:r>
                        <a:rPr lang="zh-TW" sz="1200" b="1" u="sng" strike="noStrike" cap="none">
                          <a:solidFill>
                            <a:srgbClr val="9900FF"/>
                          </a:solidFill>
                        </a:rPr>
                        <a:t>OrderNo</a:t>
                      </a:r>
                      <a:endParaRPr sz="1200" b="1" u="sng" strike="noStrike" cap="none">
                        <a:solidFill>
                          <a:srgbClr val="9900FF"/>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200"/>
                        <a:buFont typeface="Arial"/>
                        <a:buNone/>
                      </a:pPr>
                      <a:r>
                        <a:rPr lang="zh-TW" sz="1200" b="1" u="sng">
                          <a:solidFill>
                            <a:srgbClr val="9900FF"/>
                          </a:solidFill>
                        </a:rPr>
                        <a:t>Product_ID</a:t>
                      </a:r>
                      <a:endParaRPr sz="1200" b="1" u="sng" strike="noStrike" cap="none">
                        <a:solidFill>
                          <a:srgbClr val="9900FF"/>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200"/>
                        <a:buFont typeface="Arial"/>
                        <a:buNone/>
                      </a:pPr>
                      <a:r>
                        <a:rPr lang="zh-TW" sz="1200">
                          <a:solidFill>
                            <a:schemeClr val="dk1"/>
                          </a:solidFill>
                        </a:rPr>
                        <a:t>Amount</a:t>
                      </a:r>
                      <a:endParaRPr sz="1200" u="none" strike="noStrike" cap="none">
                        <a:solidFill>
                          <a:schemeClr val="dk1"/>
                        </a:solidFill>
                      </a:endParaRPr>
                    </a:p>
                  </a:txBody>
                  <a:tcPr marL="91425" marR="91425" marT="91425" marB="91425"/>
                </a:tc>
                <a:tc>
                  <a:txBody>
                    <a:bodyPr/>
                    <a:lstStyle/>
                    <a:p>
                      <a:pPr marL="0" lvl="0" indent="0" algn="ctr" rtl="0">
                        <a:spcBef>
                          <a:spcPts val="0"/>
                        </a:spcBef>
                        <a:spcAft>
                          <a:spcPts val="0"/>
                        </a:spcAft>
                        <a:buClr>
                          <a:schemeClr val="dk1"/>
                        </a:buClr>
                        <a:buSzPts val="1200"/>
                        <a:buFont typeface="Arial"/>
                        <a:buNone/>
                      </a:pPr>
                      <a:r>
                        <a:rPr lang="zh-TW" sz="1200">
                          <a:solidFill>
                            <a:schemeClr val="dk1"/>
                          </a:solidFill>
                        </a:rPr>
                        <a:t>Note</a:t>
                      </a:r>
                      <a:endParaRPr sz="1200">
                        <a:solidFill>
                          <a:schemeClr val="dk1"/>
                        </a:solidFill>
                      </a:endParaRPr>
                    </a:p>
                  </a:txBody>
                  <a:tcPr marL="91425" marR="91425" marT="91425" marB="91425"/>
                </a:tc>
                <a:extLst>
                  <a:ext uri="{0D108BD9-81ED-4DB2-BD59-A6C34878D82A}">
                    <a16:rowId xmlns:a16="http://schemas.microsoft.com/office/drawing/2014/main" val="10000"/>
                  </a:ext>
                </a:extLst>
              </a:tr>
            </a:tbl>
          </a:graphicData>
        </a:graphic>
      </p:graphicFrame>
      <p:sp>
        <p:nvSpPr>
          <p:cNvPr id="103" name="Google Shape;103;p17"/>
          <p:cNvSpPr txBox="1">
            <a:spLocks noGrp="1"/>
          </p:cNvSpPr>
          <p:nvPr>
            <p:ph type="title"/>
          </p:nvPr>
        </p:nvSpPr>
        <p:spPr>
          <a:xfrm>
            <a:off x="489532" y="240609"/>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zh-TW" sz="2000" b="1"/>
              <a:t>SCHEMA</a:t>
            </a:r>
            <a:endParaRPr sz="2000" b="1"/>
          </a:p>
        </p:txBody>
      </p:sp>
      <p:sp>
        <p:nvSpPr>
          <p:cNvPr id="104" name="Google Shape;104;p17"/>
          <p:cNvSpPr/>
          <p:nvPr/>
        </p:nvSpPr>
        <p:spPr>
          <a:xfrm>
            <a:off x="0" y="0"/>
            <a:ext cx="403500" cy="766200"/>
          </a:xfrm>
          <a:prstGeom prst="rect">
            <a:avLst/>
          </a:pr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05" name="Google Shape;105;p17"/>
          <p:cNvCxnSpPr/>
          <p:nvPr/>
        </p:nvCxnSpPr>
        <p:spPr>
          <a:xfrm>
            <a:off x="403412" y="270015"/>
            <a:ext cx="1358100" cy="0"/>
          </a:xfrm>
          <a:prstGeom prst="straightConnector1">
            <a:avLst/>
          </a:prstGeom>
          <a:noFill/>
          <a:ln w="38100" cap="flat" cmpd="sng">
            <a:solidFill>
              <a:srgbClr val="3F3F3F"/>
            </a:solidFill>
            <a:prstDash val="solid"/>
            <a:round/>
            <a:headEnd type="none" w="sm" len="sm"/>
            <a:tailEnd type="none" w="sm" len="sm"/>
          </a:ln>
        </p:spPr>
      </p:cxnSp>
      <p:graphicFrame>
        <p:nvGraphicFramePr>
          <p:cNvPr id="106" name="Google Shape;106;p17"/>
          <p:cNvGraphicFramePr/>
          <p:nvPr/>
        </p:nvGraphicFramePr>
        <p:xfrm>
          <a:off x="1107178" y="3952092"/>
          <a:ext cx="7058525" cy="369300"/>
        </p:xfrm>
        <a:graphic>
          <a:graphicData uri="http://schemas.openxmlformats.org/drawingml/2006/table">
            <a:tbl>
              <a:tblPr>
                <a:noFill/>
                <a:tableStyleId>{6BF796AF-9DB4-4548-BB23-2320B1E52AC3}</a:tableStyleId>
              </a:tblPr>
              <a:tblGrid>
                <a:gridCol w="1250075">
                  <a:extLst>
                    <a:ext uri="{9D8B030D-6E8A-4147-A177-3AD203B41FA5}">
                      <a16:colId xmlns:a16="http://schemas.microsoft.com/office/drawing/2014/main" val="20000"/>
                    </a:ext>
                  </a:extLst>
                </a:gridCol>
                <a:gridCol w="968075">
                  <a:extLst>
                    <a:ext uri="{9D8B030D-6E8A-4147-A177-3AD203B41FA5}">
                      <a16:colId xmlns:a16="http://schemas.microsoft.com/office/drawing/2014/main" val="20001"/>
                    </a:ext>
                  </a:extLst>
                </a:gridCol>
                <a:gridCol w="968075">
                  <a:extLst>
                    <a:ext uri="{9D8B030D-6E8A-4147-A177-3AD203B41FA5}">
                      <a16:colId xmlns:a16="http://schemas.microsoft.com/office/drawing/2014/main" val="20002"/>
                    </a:ext>
                  </a:extLst>
                </a:gridCol>
                <a:gridCol w="968075">
                  <a:extLst>
                    <a:ext uri="{9D8B030D-6E8A-4147-A177-3AD203B41FA5}">
                      <a16:colId xmlns:a16="http://schemas.microsoft.com/office/drawing/2014/main" val="20003"/>
                    </a:ext>
                  </a:extLst>
                </a:gridCol>
                <a:gridCol w="968075">
                  <a:extLst>
                    <a:ext uri="{9D8B030D-6E8A-4147-A177-3AD203B41FA5}">
                      <a16:colId xmlns:a16="http://schemas.microsoft.com/office/drawing/2014/main" val="20004"/>
                    </a:ext>
                  </a:extLst>
                </a:gridCol>
                <a:gridCol w="968075">
                  <a:extLst>
                    <a:ext uri="{9D8B030D-6E8A-4147-A177-3AD203B41FA5}">
                      <a16:colId xmlns:a16="http://schemas.microsoft.com/office/drawing/2014/main" val="20005"/>
                    </a:ext>
                  </a:extLst>
                </a:gridCol>
                <a:gridCol w="968075">
                  <a:extLst>
                    <a:ext uri="{9D8B030D-6E8A-4147-A177-3AD203B41FA5}">
                      <a16:colId xmlns:a16="http://schemas.microsoft.com/office/drawing/2014/main" val="20006"/>
                    </a:ext>
                  </a:extLst>
                </a:gridCol>
              </a:tblGrid>
              <a:tr h="369300">
                <a:tc>
                  <a:txBody>
                    <a:bodyPr/>
                    <a:lstStyle/>
                    <a:p>
                      <a:pPr marL="0" marR="0" lvl="0" indent="0" algn="ctr" rtl="0">
                        <a:lnSpc>
                          <a:spcPct val="100000"/>
                        </a:lnSpc>
                        <a:spcBef>
                          <a:spcPts val="0"/>
                        </a:spcBef>
                        <a:spcAft>
                          <a:spcPts val="0"/>
                        </a:spcAft>
                        <a:buClr>
                          <a:srgbClr val="000000"/>
                        </a:buClr>
                        <a:buSzPts val="1200"/>
                        <a:buFont typeface="Arial"/>
                        <a:buNone/>
                      </a:pPr>
                      <a:r>
                        <a:rPr lang="zh-TW" sz="1200" b="1" u="sng">
                          <a:solidFill>
                            <a:srgbClr val="C00000"/>
                          </a:solidFill>
                        </a:rPr>
                        <a:t>Employee_ID</a:t>
                      </a:r>
                      <a:endParaRPr sz="1200" b="1" u="sng" strike="noStrike" cap="none">
                        <a:solidFill>
                          <a:srgbClr val="C00000"/>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200"/>
                        <a:buFont typeface="Arial"/>
                        <a:buNone/>
                      </a:pPr>
                      <a:r>
                        <a:rPr lang="zh-TW" sz="1200" u="none" strike="noStrike" cap="none"/>
                        <a:t>Name</a:t>
                      </a:r>
                      <a:endParaRPr sz="1200" u="none" strike="noStrike" cap="none"/>
                    </a:p>
                  </a:txBody>
                  <a:tcPr marL="91425" marR="91425" marT="91425" marB="91425"/>
                </a:tc>
                <a:tc>
                  <a:txBody>
                    <a:bodyPr/>
                    <a:lstStyle/>
                    <a:p>
                      <a:pPr marL="0" marR="0" lvl="0" indent="0" algn="ctr" rtl="0">
                        <a:lnSpc>
                          <a:spcPct val="100000"/>
                        </a:lnSpc>
                        <a:spcBef>
                          <a:spcPts val="0"/>
                        </a:spcBef>
                        <a:spcAft>
                          <a:spcPts val="0"/>
                        </a:spcAft>
                        <a:buNone/>
                      </a:pPr>
                      <a:r>
                        <a:rPr lang="zh-TW" sz="1200"/>
                        <a:t>ID_Number</a:t>
                      </a:r>
                      <a:endParaRPr sz="1200"/>
                    </a:p>
                  </a:txBody>
                  <a:tcPr marL="91425" marR="91425" marT="91425" marB="91425"/>
                </a:tc>
                <a:tc>
                  <a:txBody>
                    <a:bodyPr/>
                    <a:lstStyle/>
                    <a:p>
                      <a:pPr marL="0" marR="0" lvl="0" indent="0" algn="ctr" rtl="0">
                        <a:lnSpc>
                          <a:spcPct val="100000"/>
                        </a:lnSpc>
                        <a:spcBef>
                          <a:spcPts val="0"/>
                        </a:spcBef>
                        <a:spcAft>
                          <a:spcPts val="0"/>
                        </a:spcAft>
                        <a:buNone/>
                      </a:pPr>
                      <a:r>
                        <a:rPr lang="zh-TW" sz="1200"/>
                        <a:t>Gender</a:t>
                      </a:r>
                      <a:endParaRPr sz="1200"/>
                    </a:p>
                  </a:txBody>
                  <a:tcPr marL="91425" marR="91425" marT="91425" marB="91425"/>
                </a:tc>
                <a:tc>
                  <a:txBody>
                    <a:bodyPr/>
                    <a:lstStyle/>
                    <a:p>
                      <a:pPr marL="0" marR="0" lvl="0" indent="0" algn="ctr" rtl="0">
                        <a:lnSpc>
                          <a:spcPct val="100000"/>
                        </a:lnSpc>
                        <a:spcBef>
                          <a:spcPts val="0"/>
                        </a:spcBef>
                        <a:spcAft>
                          <a:spcPts val="0"/>
                        </a:spcAft>
                        <a:buNone/>
                      </a:pPr>
                      <a:r>
                        <a:rPr lang="zh-TW" sz="1200"/>
                        <a:t>Birthday</a:t>
                      </a:r>
                      <a:endParaRPr sz="1200"/>
                    </a:p>
                  </a:txBody>
                  <a:tcPr marL="91425" marR="91425" marT="91425" marB="91425"/>
                </a:tc>
                <a:tc>
                  <a:txBody>
                    <a:bodyPr/>
                    <a:lstStyle/>
                    <a:p>
                      <a:pPr marL="0" lvl="0" indent="0" algn="ctr" rtl="0">
                        <a:spcBef>
                          <a:spcPts val="0"/>
                        </a:spcBef>
                        <a:spcAft>
                          <a:spcPts val="0"/>
                        </a:spcAft>
                        <a:buClr>
                          <a:schemeClr val="dk1"/>
                        </a:buClr>
                        <a:buSzPts val="1200"/>
                        <a:buFont typeface="Arial"/>
                        <a:buNone/>
                      </a:pPr>
                      <a:r>
                        <a:rPr lang="zh-TW" sz="1200">
                          <a:solidFill>
                            <a:schemeClr val="dk1"/>
                          </a:solidFill>
                        </a:rPr>
                        <a:t>PhoneNo</a:t>
                      </a:r>
                      <a:endParaRPr sz="1200"/>
                    </a:p>
                  </a:txBody>
                  <a:tcPr marL="91425" marR="91425" marT="91425" marB="91425"/>
                </a:tc>
                <a:tc>
                  <a:txBody>
                    <a:bodyPr/>
                    <a:lstStyle/>
                    <a:p>
                      <a:pPr marL="0" marR="0" lvl="0" indent="0" algn="ctr" rtl="0">
                        <a:lnSpc>
                          <a:spcPct val="100000"/>
                        </a:lnSpc>
                        <a:spcBef>
                          <a:spcPts val="0"/>
                        </a:spcBef>
                        <a:spcAft>
                          <a:spcPts val="0"/>
                        </a:spcAft>
                        <a:buNone/>
                      </a:pPr>
                      <a:r>
                        <a:rPr lang="zh-TW" sz="1200"/>
                        <a:t>Salary</a:t>
                      </a:r>
                      <a:endParaRPr sz="1200"/>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07" name="Google Shape;107;p17"/>
          <p:cNvGraphicFramePr/>
          <p:nvPr/>
        </p:nvGraphicFramePr>
        <p:xfrm>
          <a:off x="1107175" y="3171513"/>
          <a:ext cx="7902950" cy="369300"/>
        </p:xfrm>
        <a:graphic>
          <a:graphicData uri="http://schemas.openxmlformats.org/drawingml/2006/table">
            <a:tbl>
              <a:tblPr>
                <a:noFill/>
                <a:tableStyleId>{FF25801D-2F51-4823-A4EC-B2E39A52D8B5}</a:tableStyleId>
              </a:tblPr>
              <a:tblGrid>
                <a:gridCol w="840250">
                  <a:extLst>
                    <a:ext uri="{9D8B030D-6E8A-4147-A177-3AD203B41FA5}">
                      <a16:colId xmlns:a16="http://schemas.microsoft.com/office/drawing/2014/main" val="20000"/>
                    </a:ext>
                  </a:extLst>
                </a:gridCol>
                <a:gridCol w="812775">
                  <a:extLst>
                    <a:ext uri="{9D8B030D-6E8A-4147-A177-3AD203B41FA5}">
                      <a16:colId xmlns:a16="http://schemas.microsoft.com/office/drawing/2014/main" val="20001"/>
                    </a:ext>
                  </a:extLst>
                </a:gridCol>
                <a:gridCol w="756700">
                  <a:extLst>
                    <a:ext uri="{9D8B030D-6E8A-4147-A177-3AD203B41FA5}">
                      <a16:colId xmlns:a16="http://schemas.microsoft.com/office/drawing/2014/main" val="20002"/>
                    </a:ext>
                  </a:extLst>
                </a:gridCol>
                <a:gridCol w="1389050">
                  <a:extLst>
                    <a:ext uri="{9D8B030D-6E8A-4147-A177-3AD203B41FA5}">
                      <a16:colId xmlns:a16="http://schemas.microsoft.com/office/drawing/2014/main" val="20003"/>
                    </a:ext>
                  </a:extLst>
                </a:gridCol>
                <a:gridCol w="1367875">
                  <a:extLst>
                    <a:ext uri="{9D8B030D-6E8A-4147-A177-3AD203B41FA5}">
                      <a16:colId xmlns:a16="http://schemas.microsoft.com/office/drawing/2014/main" val="20004"/>
                    </a:ext>
                  </a:extLst>
                </a:gridCol>
                <a:gridCol w="676675">
                  <a:extLst>
                    <a:ext uri="{9D8B030D-6E8A-4147-A177-3AD203B41FA5}">
                      <a16:colId xmlns:a16="http://schemas.microsoft.com/office/drawing/2014/main" val="20005"/>
                    </a:ext>
                  </a:extLst>
                </a:gridCol>
                <a:gridCol w="1316925">
                  <a:extLst>
                    <a:ext uri="{9D8B030D-6E8A-4147-A177-3AD203B41FA5}">
                      <a16:colId xmlns:a16="http://schemas.microsoft.com/office/drawing/2014/main" val="20006"/>
                    </a:ext>
                  </a:extLst>
                </a:gridCol>
                <a:gridCol w="742700">
                  <a:extLst>
                    <a:ext uri="{9D8B030D-6E8A-4147-A177-3AD203B41FA5}">
                      <a16:colId xmlns:a16="http://schemas.microsoft.com/office/drawing/2014/main" val="20007"/>
                    </a:ext>
                  </a:extLst>
                </a:gridCol>
              </a:tblGrid>
              <a:tr h="369300">
                <a:tc>
                  <a:txBody>
                    <a:bodyPr/>
                    <a:lstStyle/>
                    <a:p>
                      <a:pPr marL="0" lvl="0" indent="0" algn="ctr" rtl="0">
                        <a:spcBef>
                          <a:spcPts val="0"/>
                        </a:spcBef>
                        <a:spcAft>
                          <a:spcPts val="0"/>
                        </a:spcAft>
                        <a:buNone/>
                      </a:pPr>
                      <a:r>
                        <a:rPr lang="zh-TW" sz="1200" b="1" u="sng">
                          <a:solidFill>
                            <a:srgbClr val="C00000"/>
                          </a:solidFill>
                        </a:rPr>
                        <a:t>OrderNo</a:t>
                      </a:r>
                      <a:endParaRPr u="sng">
                        <a:solidFill>
                          <a:srgbClr val="CC0000"/>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00"/>
                        </a:buClr>
                        <a:buSzPts val="1200"/>
                        <a:buFont typeface="Arial"/>
                        <a:buNone/>
                      </a:pPr>
                      <a:r>
                        <a:rPr lang="zh-TW" sz="1200" b="1">
                          <a:solidFill>
                            <a:schemeClr val="accent1"/>
                          </a:solidFill>
                        </a:rPr>
                        <a:t>Account</a:t>
                      </a:r>
                      <a:endParaRPr sz="1200" b="1" u="none" strike="noStrike" cap="none">
                        <a:solidFill>
                          <a:schemeClr val="accen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TW" sz="1200">
                          <a:solidFill>
                            <a:schemeClr val="dk1"/>
                          </a:solidFill>
                        </a:rPr>
                        <a:t>Address</a:t>
                      </a:r>
                      <a:endParaRPr sz="1200" b="1">
                        <a:solidFill>
                          <a:schemeClr val="accen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zh-TW" sz="1200">
                          <a:solidFill>
                            <a:schemeClr val="dk1"/>
                          </a:solidFill>
                        </a:rPr>
                        <a:t>Established_Date</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zh-TW" sz="1200">
                          <a:solidFill>
                            <a:schemeClr val="dk1"/>
                          </a:solidFill>
                        </a:rPr>
                        <a:t>Completion_Date</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zh-TW" sz="1200">
                          <a:solidFill>
                            <a:schemeClr val="dk1"/>
                          </a:solidFill>
                        </a:rPr>
                        <a:t>Status</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zh-TW" sz="1200">
                          <a:solidFill>
                            <a:schemeClr val="dk1"/>
                          </a:solidFill>
                        </a:rPr>
                        <a:t>PaymentMethod</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zh-TW" sz="1200">
                          <a:solidFill>
                            <a:schemeClr val="dk1"/>
                          </a:solidFill>
                        </a:rPr>
                        <a:t>IsPaid</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08" name="Google Shape;108;p17"/>
          <p:cNvSpPr txBox="1"/>
          <p:nvPr/>
        </p:nvSpPr>
        <p:spPr>
          <a:xfrm>
            <a:off x="683112" y="2812061"/>
            <a:ext cx="17343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zh-TW" sz="1200" b="1"/>
              <a:t>ORDER_INFO</a:t>
            </a:r>
            <a:endParaRPr sz="1200" b="1" i="0" u="none" strike="noStrike" cap="none">
              <a:solidFill>
                <a:srgbClr val="000000"/>
              </a:solidFill>
              <a:latin typeface="Arial"/>
              <a:ea typeface="Arial"/>
              <a:cs typeface="Arial"/>
              <a:sym typeface="Arial"/>
            </a:endParaRPr>
          </a:p>
        </p:txBody>
      </p:sp>
      <p:graphicFrame>
        <p:nvGraphicFramePr>
          <p:cNvPr id="109" name="Google Shape;109;p17"/>
          <p:cNvGraphicFramePr/>
          <p:nvPr/>
        </p:nvGraphicFramePr>
        <p:xfrm>
          <a:off x="1107166" y="4668517"/>
          <a:ext cx="3085350" cy="365730"/>
        </p:xfrm>
        <a:graphic>
          <a:graphicData uri="http://schemas.openxmlformats.org/drawingml/2006/table">
            <a:tbl>
              <a:tblPr>
                <a:noFill/>
                <a:tableStyleId>{6BF796AF-9DB4-4548-BB23-2320B1E52AC3}</a:tableStyleId>
              </a:tblPr>
              <a:tblGrid>
                <a:gridCol w="1028450">
                  <a:extLst>
                    <a:ext uri="{9D8B030D-6E8A-4147-A177-3AD203B41FA5}">
                      <a16:colId xmlns:a16="http://schemas.microsoft.com/office/drawing/2014/main" val="20000"/>
                    </a:ext>
                  </a:extLst>
                </a:gridCol>
                <a:gridCol w="1147950">
                  <a:extLst>
                    <a:ext uri="{9D8B030D-6E8A-4147-A177-3AD203B41FA5}">
                      <a16:colId xmlns:a16="http://schemas.microsoft.com/office/drawing/2014/main" val="20001"/>
                    </a:ext>
                  </a:extLst>
                </a:gridCol>
                <a:gridCol w="908950">
                  <a:extLst>
                    <a:ext uri="{9D8B030D-6E8A-4147-A177-3AD203B41FA5}">
                      <a16:colId xmlns:a16="http://schemas.microsoft.com/office/drawing/2014/main" val="20002"/>
                    </a:ext>
                  </a:extLst>
                </a:gridCol>
              </a:tblGrid>
              <a:tr h="325025">
                <a:tc>
                  <a:txBody>
                    <a:bodyPr/>
                    <a:lstStyle/>
                    <a:p>
                      <a:pPr marL="0" marR="0" lvl="0" indent="0" algn="ctr" rtl="0">
                        <a:lnSpc>
                          <a:spcPct val="100000"/>
                        </a:lnSpc>
                        <a:spcBef>
                          <a:spcPts val="0"/>
                        </a:spcBef>
                        <a:spcAft>
                          <a:spcPts val="0"/>
                        </a:spcAft>
                        <a:buNone/>
                      </a:pPr>
                      <a:r>
                        <a:rPr lang="zh-TW" sz="1200" b="1" u="sng">
                          <a:solidFill>
                            <a:srgbClr val="9900FF"/>
                          </a:solidFill>
                        </a:rPr>
                        <a:t>Account</a:t>
                      </a:r>
                      <a:endParaRPr sz="1200" b="1" u="sng">
                        <a:solidFill>
                          <a:srgbClr val="9900FF"/>
                        </a:solidFill>
                      </a:endParaRPr>
                    </a:p>
                  </a:txBody>
                  <a:tcPr marL="91425" marR="91425" marT="91425" marB="91425"/>
                </a:tc>
                <a:tc>
                  <a:txBody>
                    <a:bodyPr/>
                    <a:lstStyle/>
                    <a:p>
                      <a:pPr marL="0" marR="0" lvl="0" indent="0" algn="ctr" rtl="0">
                        <a:lnSpc>
                          <a:spcPct val="100000"/>
                        </a:lnSpc>
                        <a:spcBef>
                          <a:spcPts val="0"/>
                        </a:spcBef>
                        <a:spcAft>
                          <a:spcPts val="0"/>
                        </a:spcAft>
                        <a:buNone/>
                      </a:pPr>
                      <a:r>
                        <a:rPr lang="zh-TW" sz="1200" b="1" u="sng">
                          <a:solidFill>
                            <a:srgbClr val="9900FF"/>
                          </a:solidFill>
                        </a:rPr>
                        <a:t>Product_ID</a:t>
                      </a:r>
                      <a:endParaRPr sz="1200" b="1" u="sng">
                        <a:solidFill>
                          <a:srgbClr val="9900FF"/>
                        </a:solidFill>
                      </a:endParaRPr>
                    </a:p>
                  </a:txBody>
                  <a:tcPr marL="91425" marR="91425" marT="91425" marB="91425"/>
                </a:tc>
                <a:tc>
                  <a:txBody>
                    <a:bodyPr/>
                    <a:lstStyle/>
                    <a:p>
                      <a:pPr marL="0" marR="0" lvl="0" indent="0" algn="ctr" rtl="0">
                        <a:lnSpc>
                          <a:spcPct val="100000"/>
                        </a:lnSpc>
                        <a:spcBef>
                          <a:spcPts val="0"/>
                        </a:spcBef>
                        <a:spcAft>
                          <a:spcPts val="0"/>
                        </a:spcAft>
                        <a:buNone/>
                      </a:pPr>
                      <a:r>
                        <a:rPr lang="zh-TW" sz="1200"/>
                        <a:t>Amount</a:t>
                      </a:r>
                      <a:endParaRPr sz="1200"/>
                    </a:p>
                  </a:txBody>
                  <a:tcPr marL="91425" marR="91425" marT="91425" marB="91425"/>
                </a:tc>
                <a:extLst>
                  <a:ext uri="{0D108BD9-81ED-4DB2-BD59-A6C34878D82A}">
                    <a16:rowId xmlns:a16="http://schemas.microsoft.com/office/drawing/2014/main" val="10000"/>
                  </a:ext>
                </a:extLst>
              </a:tr>
            </a:tbl>
          </a:graphicData>
        </a:graphic>
      </p:graphicFrame>
      <p:sp>
        <p:nvSpPr>
          <p:cNvPr id="110" name="Google Shape;110;p17"/>
          <p:cNvSpPr txBox="1"/>
          <p:nvPr/>
        </p:nvSpPr>
        <p:spPr>
          <a:xfrm>
            <a:off x="726169" y="4384532"/>
            <a:ext cx="17097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zh-TW" sz="1200" b="1"/>
              <a:t>CART</a:t>
            </a:r>
            <a:endParaRPr sz="1200" b="1"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aphicFrame>
        <p:nvGraphicFramePr>
          <p:cNvPr id="115" name="Google Shape;115;p18"/>
          <p:cNvGraphicFramePr/>
          <p:nvPr/>
        </p:nvGraphicFramePr>
        <p:xfrm>
          <a:off x="550087" y="589813"/>
          <a:ext cx="8227250" cy="4553675"/>
        </p:xfrm>
        <a:graphic>
          <a:graphicData uri="http://schemas.openxmlformats.org/drawingml/2006/table">
            <a:tbl>
              <a:tblPr firstRow="1" bandRow="1">
                <a:noFill/>
                <a:tableStyleId>{84B9763F-0F57-42FC-B539-3035DBECB593}</a:tableStyleId>
              </a:tblPr>
              <a:tblGrid>
                <a:gridCol w="1161925">
                  <a:extLst>
                    <a:ext uri="{9D8B030D-6E8A-4147-A177-3AD203B41FA5}">
                      <a16:colId xmlns:a16="http://schemas.microsoft.com/office/drawing/2014/main" val="20000"/>
                    </a:ext>
                  </a:extLst>
                </a:gridCol>
                <a:gridCol w="1161925">
                  <a:extLst>
                    <a:ext uri="{9D8B030D-6E8A-4147-A177-3AD203B41FA5}">
                      <a16:colId xmlns:a16="http://schemas.microsoft.com/office/drawing/2014/main" val="20001"/>
                    </a:ext>
                  </a:extLst>
                </a:gridCol>
                <a:gridCol w="1161925">
                  <a:extLst>
                    <a:ext uri="{9D8B030D-6E8A-4147-A177-3AD203B41FA5}">
                      <a16:colId xmlns:a16="http://schemas.microsoft.com/office/drawing/2014/main" val="20002"/>
                    </a:ext>
                  </a:extLst>
                </a:gridCol>
                <a:gridCol w="1161925">
                  <a:extLst>
                    <a:ext uri="{9D8B030D-6E8A-4147-A177-3AD203B41FA5}">
                      <a16:colId xmlns:a16="http://schemas.microsoft.com/office/drawing/2014/main" val="20003"/>
                    </a:ext>
                  </a:extLst>
                </a:gridCol>
                <a:gridCol w="1349925">
                  <a:extLst>
                    <a:ext uri="{9D8B030D-6E8A-4147-A177-3AD203B41FA5}">
                      <a16:colId xmlns:a16="http://schemas.microsoft.com/office/drawing/2014/main" val="20004"/>
                    </a:ext>
                  </a:extLst>
                </a:gridCol>
                <a:gridCol w="2229625">
                  <a:extLst>
                    <a:ext uri="{9D8B030D-6E8A-4147-A177-3AD203B41FA5}">
                      <a16:colId xmlns:a16="http://schemas.microsoft.com/office/drawing/2014/main" val="20005"/>
                    </a:ext>
                  </a:extLst>
                </a:gridCol>
              </a:tblGrid>
              <a:tr h="387975">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lt1"/>
                          </a:solidFill>
                        </a:rPr>
                        <a:t>序號</a:t>
                      </a:r>
                      <a:endParaRPr sz="1400" u="none" strike="noStrike" cap="none">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lt1"/>
                          </a:solidFill>
                        </a:rPr>
                        <a:t>欄位名稱</a:t>
                      </a:r>
                      <a:endParaRPr sz="1400" u="none" strike="noStrike" cap="none">
                        <a:solidFill>
                          <a:schemeClr val="lt1"/>
                        </a:solidFill>
                      </a:endParaRPr>
                    </a:p>
                  </a:txBody>
                  <a:tcPr marL="91425" marR="91425" marT="91425" marB="91425" anchor="ctr">
                    <a:lnB w="9525" cap="flat" cmpd="sng">
                      <a:solidFill>
                        <a:srgbClr val="9E9E9E">
                          <a:alpha val="0"/>
                        </a:srgbClr>
                      </a:solidFill>
                      <a:prstDash val="lgDash"/>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lt1"/>
                          </a:solidFill>
                        </a:rPr>
                        <a:t>中文名稱</a:t>
                      </a:r>
                      <a:endParaRPr sz="1400" u="none" strike="noStrike" cap="none">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lt1"/>
                          </a:solidFill>
                        </a:rPr>
                        <a:t>資料型態</a:t>
                      </a:r>
                      <a:endParaRPr sz="1400" u="none" strike="noStrike" cap="none">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NULL</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備註</a:t>
                      </a:r>
                      <a:endParaRPr sz="1400" u="none" strike="noStrike" cap="none"/>
                    </a:p>
                  </a:txBody>
                  <a:tcPr marL="91425" marR="91425" marT="91425" marB="91425" anchor="ctr"/>
                </a:tc>
                <a:extLst>
                  <a:ext uri="{0D108BD9-81ED-4DB2-BD59-A6C34878D82A}">
                    <a16:rowId xmlns:a16="http://schemas.microsoft.com/office/drawing/2014/main" val="10000"/>
                  </a:ext>
                </a:extLst>
              </a:tr>
              <a:tr h="358125">
                <a:tc>
                  <a:txBody>
                    <a:bodyPr/>
                    <a:lstStyle/>
                    <a:p>
                      <a:pPr marL="0" marR="0" lvl="0" indent="0" algn="ctr" rtl="0">
                        <a:lnSpc>
                          <a:spcPct val="100000"/>
                        </a:lnSpc>
                        <a:spcBef>
                          <a:spcPts val="0"/>
                        </a:spcBef>
                        <a:spcAft>
                          <a:spcPts val="0"/>
                        </a:spcAft>
                        <a:buClr>
                          <a:srgbClr val="000000"/>
                        </a:buClr>
                        <a:buSzPts val="1400"/>
                        <a:buFont typeface="Arial"/>
                        <a:buNone/>
                      </a:pPr>
                      <a:r>
                        <a:rPr lang="zh-TW" sz="1200" u="sng" strike="noStrike" cap="none">
                          <a:solidFill>
                            <a:schemeClr val="dk1"/>
                          </a:solidFill>
                        </a:rPr>
                        <a:t>1</a:t>
                      </a:r>
                      <a:endParaRPr sz="1200" u="sng" strike="noStrike" cap="none">
                        <a:solidFill>
                          <a:schemeClr val="dk1"/>
                        </a:solidFill>
                      </a:endParaRPr>
                    </a:p>
                  </a:txBody>
                  <a:tcPr marL="91425" marR="91425" marT="91425" marB="91425" anchor="ctr">
                    <a:lnR w="9525" cap="flat" cmpd="sng">
                      <a:solidFill>
                        <a:srgbClr val="9E9E9E">
                          <a:alpha val="0"/>
                        </a:srgbClr>
                      </a:solidFill>
                      <a:prstDash val="lgDash"/>
                      <a:round/>
                      <a:headEnd type="none" w="sm" len="sm"/>
                      <a:tailEnd type="none" w="sm" len="sm"/>
                    </a:lnR>
                  </a:tcPr>
                </a:tc>
                <a:tc>
                  <a:txBody>
                    <a:bodyPr/>
                    <a:lstStyle/>
                    <a:p>
                      <a:pPr marL="0" marR="0" lvl="0" indent="0" algn="ctr" rtl="0">
                        <a:lnSpc>
                          <a:spcPct val="100000"/>
                        </a:lnSpc>
                        <a:spcBef>
                          <a:spcPts val="0"/>
                        </a:spcBef>
                        <a:spcAft>
                          <a:spcPts val="0"/>
                        </a:spcAft>
                        <a:buClr>
                          <a:schemeClr val="dk1"/>
                        </a:buClr>
                        <a:buSzPts val="1100"/>
                        <a:buFont typeface="Arial"/>
                        <a:buNone/>
                      </a:pPr>
                      <a:r>
                        <a:rPr lang="zh-TW" sz="1200" b="1" u="sng">
                          <a:solidFill>
                            <a:srgbClr val="C00000"/>
                          </a:solidFill>
                        </a:rPr>
                        <a:t>Product_ID</a:t>
                      </a:r>
                      <a:endParaRPr sz="1200" b="1" u="none" strike="noStrike" cap="none">
                        <a:solidFill>
                          <a:srgbClr val="C00000"/>
                        </a:solidFill>
                      </a:endParaRPr>
                    </a:p>
                  </a:txBody>
                  <a:tcPr marL="91425" marR="91425" marT="91425" marB="91425" anchor="ctr">
                    <a:lnL w="9525" cap="flat" cmpd="sng">
                      <a:solidFill>
                        <a:srgbClr val="9E9E9E">
                          <a:alpha val="0"/>
                        </a:srgbClr>
                      </a:solidFill>
                      <a:prstDash val="lgDash"/>
                      <a:round/>
                      <a:headEnd type="none" w="sm" len="sm"/>
                      <a:tailEnd type="none" w="sm" len="sm"/>
                    </a:lnL>
                    <a:lnR w="9525" cap="flat" cmpd="sng">
                      <a:solidFill>
                        <a:srgbClr val="9E9E9E">
                          <a:alpha val="0"/>
                        </a:srgbClr>
                      </a:solidFill>
                      <a:prstDash val="lgDash"/>
                      <a:round/>
                      <a:headEnd type="none" w="sm" len="sm"/>
                      <a:tailEnd type="none" w="sm" len="sm"/>
                    </a:lnR>
                    <a:lnT w="9525" cap="flat" cmpd="sng">
                      <a:solidFill>
                        <a:srgbClr val="9E9E9E">
                          <a:alpha val="0"/>
                        </a:srgbClr>
                      </a:solidFill>
                      <a:prstDash val="lgDash"/>
                      <a:round/>
                      <a:headEnd type="none" w="sm" len="sm"/>
                      <a:tailEnd type="none" w="sm" len="sm"/>
                    </a:lnT>
                    <a:lnB w="9525" cap="flat" cmpd="sng">
                      <a:solidFill>
                        <a:srgbClr val="9E9E9E">
                          <a:alpha val="0"/>
                        </a:srgbClr>
                      </a:solidFill>
                      <a:prstDash val="lgDash"/>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zh-TW" sz="1200"/>
                        <a:t>商品編號</a:t>
                      </a:r>
                      <a:endParaRPr sz="1200" u="none" strike="noStrike" cap="none"/>
                    </a:p>
                  </a:txBody>
                  <a:tcPr marL="91425" marR="91425" marT="91425" marB="91425" anchor="ctr">
                    <a:lnL w="9525" cap="flat" cmpd="sng">
                      <a:solidFill>
                        <a:srgbClr val="9E9E9E">
                          <a:alpha val="0"/>
                        </a:srgbClr>
                      </a:solidFill>
                      <a:prstDash val="lgDash"/>
                      <a:round/>
                      <a:headEnd type="none" w="sm" len="sm"/>
                      <a:tailEnd type="none" w="sm" len="sm"/>
                    </a:lnL>
                  </a:tcPr>
                </a:tc>
                <a:tc>
                  <a:txBody>
                    <a:bodyPr/>
                    <a:lstStyle/>
                    <a:p>
                      <a:pPr marL="0" marR="0" lvl="0" indent="0" algn="ctr" rtl="0">
                        <a:lnSpc>
                          <a:spcPct val="100000"/>
                        </a:lnSpc>
                        <a:spcBef>
                          <a:spcPts val="0"/>
                        </a:spcBef>
                        <a:spcAft>
                          <a:spcPts val="0"/>
                        </a:spcAft>
                        <a:buClr>
                          <a:srgbClr val="000000"/>
                        </a:buClr>
                        <a:buSzPts val="1400"/>
                        <a:buFont typeface="Arial"/>
                        <a:buNone/>
                      </a:pPr>
                      <a:r>
                        <a:rPr lang="zh-TW" sz="1200"/>
                        <a:t>Varchar(30)</a:t>
                      </a:r>
                      <a:endParaRPr sz="12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200" u="none" strike="noStrike" cap="none"/>
                        <a:t>否</a:t>
                      </a:r>
                      <a:endParaRPr sz="12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200" u="none" strike="noStrike" cap="none"/>
                        <a:t>primary key</a:t>
                      </a:r>
                      <a:endParaRPr sz="1200" u="none" strike="noStrike" cap="none"/>
                    </a:p>
                  </a:txBody>
                  <a:tcPr marL="91425" marR="91425" marT="91425" marB="91425" anchor="ctr"/>
                </a:tc>
                <a:extLst>
                  <a:ext uri="{0D108BD9-81ED-4DB2-BD59-A6C34878D82A}">
                    <a16:rowId xmlns:a16="http://schemas.microsoft.com/office/drawing/2014/main" val="10001"/>
                  </a:ext>
                </a:extLst>
              </a:tr>
              <a:tr h="358125">
                <a:tc>
                  <a:txBody>
                    <a:bodyPr/>
                    <a:lstStyle/>
                    <a:p>
                      <a:pPr marL="0" marR="0" lvl="0" indent="0" algn="ctr" rtl="0">
                        <a:lnSpc>
                          <a:spcPct val="100000"/>
                        </a:lnSpc>
                        <a:spcBef>
                          <a:spcPts val="0"/>
                        </a:spcBef>
                        <a:spcAft>
                          <a:spcPts val="0"/>
                        </a:spcAft>
                        <a:buClr>
                          <a:srgbClr val="000000"/>
                        </a:buClr>
                        <a:buSzPts val="1400"/>
                        <a:buFont typeface="Arial"/>
                        <a:buNone/>
                      </a:pPr>
                      <a:r>
                        <a:rPr lang="zh-TW" sz="1200" u="none" strike="noStrike" cap="none">
                          <a:solidFill>
                            <a:schemeClr val="dk1"/>
                          </a:solidFill>
                        </a:rPr>
                        <a:t>2</a:t>
                      </a:r>
                      <a:endParaRPr sz="1200" u="none" strike="noStrike" cap="none">
                        <a:solidFill>
                          <a:schemeClr val="dk1"/>
                        </a:solidFill>
                      </a:endParaRPr>
                    </a:p>
                  </a:txBody>
                  <a:tcPr marL="91425" marR="91425" marT="91425" marB="91425" anchor="ctr">
                    <a:lnR w="9525" cap="flat" cmpd="sng">
                      <a:solidFill>
                        <a:srgbClr val="9E9E9E">
                          <a:alpha val="0"/>
                        </a:srgbClr>
                      </a:solidFill>
                      <a:prstDash val="lgDash"/>
                      <a:round/>
                      <a:headEnd type="none" w="sm" len="sm"/>
                      <a:tailEnd type="none" w="sm" len="sm"/>
                    </a:lnR>
                  </a:tcPr>
                </a:tc>
                <a:tc>
                  <a:txBody>
                    <a:bodyPr/>
                    <a:lstStyle/>
                    <a:p>
                      <a:pPr marL="0" marR="0" lvl="0" indent="0" algn="ctr" rtl="0">
                        <a:lnSpc>
                          <a:spcPct val="100000"/>
                        </a:lnSpc>
                        <a:spcBef>
                          <a:spcPts val="0"/>
                        </a:spcBef>
                        <a:spcAft>
                          <a:spcPts val="0"/>
                        </a:spcAft>
                        <a:buNone/>
                      </a:pPr>
                      <a:r>
                        <a:rPr lang="zh-TW" sz="1200"/>
                        <a:t>Cl</a:t>
                      </a:r>
                      <a:r>
                        <a:rPr lang="zh-TW" sz="1200">
                          <a:solidFill>
                            <a:schemeClr val="dk1"/>
                          </a:solidFill>
                        </a:rPr>
                        <a:t>ass</a:t>
                      </a:r>
                      <a:endParaRPr sz="1200">
                        <a:solidFill>
                          <a:schemeClr val="dk1"/>
                        </a:solidFill>
                      </a:endParaRPr>
                    </a:p>
                  </a:txBody>
                  <a:tcPr marL="91425" marR="91425" marT="91425" marB="91425" anchor="ctr">
                    <a:lnL w="9525" cap="flat" cmpd="sng">
                      <a:solidFill>
                        <a:srgbClr val="9E9E9E">
                          <a:alpha val="0"/>
                        </a:srgbClr>
                      </a:solidFill>
                      <a:prstDash val="lgDash"/>
                      <a:round/>
                      <a:headEnd type="none" w="sm" len="sm"/>
                      <a:tailEnd type="none" w="sm" len="sm"/>
                    </a:lnL>
                    <a:lnR w="9525" cap="flat" cmpd="sng">
                      <a:solidFill>
                        <a:srgbClr val="9E9E9E">
                          <a:alpha val="0"/>
                        </a:srgbClr>
                      </a:solidFill>
                      <a:prstDash val="lgDash"/>
                      <a:round/>
                      <a:headEnd type="none" w="sm" len="sm"/>
                      <a:tailEnd type="none" w="sm" len="sm"/>
                    </a:lnR>
                    <a:lnT w="9525" cap="flat" cmpd="sng">
                      <a:solidFill>
                        <a:srgbClr val="9E9E9E">
                          <a:alpha val="0"/>
                        </a:srgbClr>
                      </a:solidFill>
                      <a:prstDash val="lgDash"/>
                      <a:round/>
                      <a:headEnd type="none" w="sm" len="sm"/>
                      <a:tailEnd type="none" w="sm" len="sm"/>
                    </a:lnT>
                    <a:lnB w="9525" cap="flat" cmpd="sng">
                      <a:solidFill>
                        <a:srgbClr val="9E9E9E">
                          <a:alpha val="0"/>
                        </a:srgbClr>
                      </a:solidFill>
                      <a:prstDash val="lgDash"/>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zh-TW" sz="1200"/>
                        <a:t>商品分類</a:t>
                      </a:r>
                      <a:endParaRPr sz="1200" u="none" strike="noStrike" cap="none"/>
                    </a:p>
                  </a:txBody>
                  <a:tcPr marL="91425" marR="91425" marT="91425" marB="91425" anchor="ctr">
                    <a:lnL w="9525" cap="flat" cmpd="sng">
                      <a:solidFill>
                        <a:srgbClr val="9E9E9E">
                          <a:alpha val="0"/>
                        </a:srgbClr>
                      </a:solidFill>
                      <a:prstDash val="lgDash"/>
                      <a:round/>
                      <a:headEnd type="none" w="sm" len="sm"/>
                      <a:tailEnd type="none" w="sm" len="sm"/>
                    </a:lnL>
                  </a:tcPr>
                </a:tc>
                <a:tc>
                  <a:txBody>
                    <a:bodyPr/>
                    <a:lstStyle/>
                    <a:p>
                      <a:pPr marL="0" marR="0" lvl="0" indent="0" algn="ctr" rtl="0">
                        <a:lnSpc>
                          <a:spcPct val="100000"/>
                        </a:lnSpc>
                        <a:spcBef>
                          <a:spcPts val="0"/>
                        </a:spcBef>
                        <a:spcAft>
                          <a:spcPts val="0"/>
                        </a:spcAft>
                        <a:buClr>
                          <a:srgbClr val="000000"/>
                        </a:buClr>
                        <a:buSzPts val="1400"/>
                        <a:buFont typeface="Arial"/>
                        <a:buNone/>
                      </a:pPr>
                      <a:r>
                        <a:rPr lang="zh-TW" sz="1200" u="none" strike="noStrike" cap="none">
                          <a:solidFill>
                            <a:schemeClr val="dk1"/>
                          </a:solidFill>
                        </a:rPr>
                        <a:t>Varchar</a:t>
                      </a:r>
                      <a:r>
                        <a:rPr lang="zh-TW" sz="1200" u="none" strike="noStrike" cap="none"/>
                        <a:t>(20)</a:t>
                      </a:r>
                      <a:endParaRPr sz="12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200" u="none" strike="noStrike" cap="none"/>
                        <a:t>否</a:t>
                      </a:r>
                      <a:endParaRPr sz="12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100" u="none" strike="noStrike" cap="none"/>
                    </a:p>
                  </a:txBody>
                  <a:tcPr marL="91425" marR="91425" marT="91425" marB="91425" anchor="ctr"/>
                </a:tc>
                <a:extLst>
                  <a:ext uri="{0D108BD9-81ED-4DB2-BD59-A6C34878D82A}">
                    <a16:rowId xmlns:a16="http://schemas.microsoft.com/office/drawing/2014/main" val="10002"/>
                  </a:ext>
                </a:extLst>
              </a:tr>
              <a:tr h="358125">
                <a:tc>
                  <a:txBody>
                    <a:bodyPr/>
                    <a:lstStyle/>
                    <a:p>
                      <a:pPr marL="0" marR="0" lvl="0" indent="0" algn="ctr" rtl="0">
                        <a:lnSpc>
                          <a:spcPct val="100000"/>
                        </a:lnSpc>
                        <a:spcBef>
                          <a:spcPts val="0"/>
                        </a:spcBef>
                        <a:spcAft>
                          <a:spcPts val="0"/>
                        </a:spcAft>
                        <a:buClr>
                          <a:srgbClr val="000000"/>
                        </a:buClr>
                        <a:buSzPts val="1400"/>
                        <a:buFont typeface="Arial"/>
                        <a:buNone/>
                      </a:pPr>
                      <a:r>
                        <a:rPr lang="zh-TW" sz="1200" u="none" strike="noStrike" cap="none">
                          <a:solidFill>
                            <a:schemeClr val="dk1"/>
                          </a:solidFill>
                        </a:rPr>
                        <a:t>3</a:t>
                      </a:r>
                      <a:endParaRPr sz="1200" u="none" strike="noStrike" cap="none">
                        <a:solidFill>
                          <a:schemeClr val="dk1"/>
                        </a:solidFill>
                      </a:endParaRPr>
                    </a:p>
                  </a:txBody>
                  <a:tcPr marL="91425" marR="91425" marT="91425" marB="91425" anchor="ctr">
                    <a:lnR w="9525" cap="flat" cmpd="sng">
                      <a:solidFill>
                        <a:srgbClr val="9E9E9E">
                          <a:alpha val="0"/>
                        </a:srgbClr>
                      </a:solidFill>
                      <a:prstDash val="lgDash"/>
                      <a:round/>
                      <a:headEnd type="none" w="sm" len="sm"/>
                      <a:tailEnd type="none" w="sm" len="sm"/>
                    </a:lnR>
                  </a:tcPr>
                </a:tc>
                <a:tc>
                  <a:txBody>
                    <a:bodyPr/>
                    <a:lstStyle/>
                    <a:p>
                      <a:pPr marL="0" marR="0" lvl="0" indent="0" algn="ctr" rtl="0">
                        <a:lnSpc>
                          <a:spcPct val="100000"/>
                        </a:lnSpc>
                        <a:spcBef>
                          <a:spcPts val="0"/>
                        </a:spcBef>
                        <a:spcAft>
                          <a:spcPts val="0"/>
                        </a:spcAft>
                        <a:buClr>
                          <a:schemeClr val="dk1"/>
                        </a:buClr>
                        <a:buSzPts val="1100"/>
                        <a:buFont typeface="Arial"/>
                        <a:buNone/>
                      </a:pPr>
                      <a:r>
                        <a:rPr lang="zh-TW" sz="1200"/>
                        <a:t>B</a:t>
                      </a:r>
                      <a:r>
                        <a:rPr lang="zh-TW" sz="1200">
                          <a:solidFill>
                            <a:schemeClr val="dk1"/>
                          </a:solidFill>
                        </a:rPr>
                        <a:t>rand</a:t>
                      </a:r>
                      <a:endParaRPr sz="1200" u="none" strike="noStrike" cap="none"/>
                    </a:p>
                  </a:txBody>
                  <a:tcPr marL="91425" marR="91425" marT="91425" marB="91425" anchor="ctr">
                    <a:lnL w="9525" cap="flat" cmpd="sng">
                      <a:solidFill>
                        <a:srgbClr val="9E9E9E">
                          <a:alpha val="0"/>
                        </a:srgbClr>
                      </a:solidFill>
                      <a:prstDash val="lgDash"/>
                      <a:round/>
                      <a:headEnd type="none" w="sm" len="sm"/>
                      <a:tailEnd type="none" w="sm" len="sm"/>
                    </a:lnL>
                    <a:lnR w="9525" cap="flat" cmpd="sng">
                      <a:solidFill>
                        <a:srgbClr val="9E9E9E">
                          <a:alpha val="0"/>
                        </a:srgbClr>
                      </a:solidFill>
                      <a:prstDash val="lgDash"/>
                      <a:round/>
                      <a:headEnd type="none" w="sm" len="sm"/>
                      <a:tailEnd type="none" w="sm" len="sm"/>
                    </a:lnR>
                    <a:lnT w="9525" cap="flat" cmpd="sng">
                      <a:solidFill>
                        <a:srgbClr val="9E9E9E">
                          <a:alpha val="0"/>
                        </a:srgbClr>
                      </a:solidFill>
                      <a:prstDash val="lgDash"/>
                      <a:round/>
                      <a:headEnd type="none" w="sm" len="sm"/>
                      <a:tailEnd type="none" w="sm" len="sm"/>
                    </a:lnT>
                    <a:lnB w="9525" cap="flat" cmpd="sng">
                      <a:solidFill>
                        <a:srgbClr val="9E9E9E">
                          <a:alpha val="0"/>
                        </a:srgbClr>
                      </a:solidFill>
                      <a:prstDash val="lgDash"/>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zh-TW" sz="1200"/>
                        <a:t>品牌</a:t>
                      </a:r>
                      <a:endParaRPr sz="1200" u="none" strike="noStrike" cap="none"/>
                    </a:p>
                  </a:txBody>
                  <a:tcPr marL="91425" marR="91425" marT="91425" marB="91425" anchor="ctr">
                    <a:lnL w="9525" cap="flat" cmpd="sng">
                      <a:solidFill>
                        <a:srgbClr val="9E9E9E">
                          <a:alpha val="0"/>
                        </a:srgbClr>
                      </a:solidFill>
                      <a:prstDash val="lgDash"/>
                      <a:round/>
                      <a:headEnd type="none" w="sm" len="sm"/>
                      <a:tailEnd type="none" w="sm" len="sm"/>
                    </a:lnL>
                  </a:tcPr>
                </a:tc>
                <a:tc>
                  <a:txBody>
                    <a:bodyPr/>
                    <a:lstStyle/>
                    <a:p>
                      <a:pPr marL="0" marR="0" lvl="0" indent="0" algn="ctr" rtl="0">
                        <a:lnSpc>
                          <a:spcPct val="100000"/>
                        </a:lnSpc>
                        <a:spcBef>
                          <a:spcPts val="0"/>
                        </a:spcBef>
                        <a:spcAft>
                          <a:spcPts val="0"/>
                        </a:spcAft>
                        <a:buClr>
                          <a:srgbClr val="000000"/>
                        </a:buClr>
                        <a:buSzPts val="1400"/>
                        <a:buFont typeface="Arial"/>
                        <a:buNone/>
                      </a:pPr>
                      <a:r>
                        <a:rPr lang="zh-TW" sz="1200" u="none" strike="noStrike" cap="none">
                          <a:solidFill>
                            <a:schemeClr val="dk1"/>
                          </a:solidFill>
                        </a:rPr>
                        <a:t>Varchar</a:t>
                      </a:r>
                      <a:r>
                        <a:rPr lang="zh-TW" sz="1200" u="none" strike="noStrike" cap="none"/>
                        <a:t>(50)</a:t>
                      </a:r>
                      <a:endParaRPr sz="12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200" u="none" strike="noStrike" cap="none"/>
                        <a:t>否</a:t>
                      </a:r>
                      <a:endParaRPr sz="12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100" u="none" strike="noStrike" cap="none"/>
                    </a:p>
                  </a:txBody>
                  <a:tcPr marL="91425" marR="91425" marT="91425" marB="91425" anchor="ctr"/>
                </a:tc>
                <a:extLst>
                  <a:ext uri="{0D108BD9-81ED-4DB2-BD59-A6C34878D82A}">
                    <a16:rowId xmlns:a16="http://schemas.microsoft.com/office/drawing/2014/main" val="10003"/>
                  </a:ext>
                </a:extLst>
              </a:tr>
              <a:tr h="524100">
                <a:tc>
                  <a:txBody>
                    <a:bodyPr/>
                    <a:lstStyle/>
                    <a:p>
                      <a:pPr marL="0" marR="0" lvl="0" indent="0" algn="ctr" rtl="0">
                        <a:lnSpc>
                          <a:spcPct val="100000"/>
                        </a:lnSpc>
                        <a:spcBef>
                          <a:spcPts val="0"/>
                        </a:spcBef>
                        <a:spcAft>
                          <a:spcPts val="0"/>
                        </a:spcAft>
                        <a:buClr>
                          <a:srgbClr val="000000"/>
                        </a:buClr>
                        <a:buSzPts val="1400"/>
                        <a:buFont typeface="Arial"/>
                        <a:buNone/>
                      </a:pPr>
                      <a:r>
                        <a:rPr lang="zh-TW" sz="1200" u="none" strike="noStrike" cap="none">
                          <a:solidFill>
                            <a:schemeClr val="dk1"/>
                          </a:solidFill>
                        </a:rPr>
                        <a:t>4</a:t>
                      </a:r>
                      <a:endParaRPr sz="1200" u="none" strike="noStrike" cap="none">
                        <a:solidFill>
                          <a:schemeClr val="dk1"/>
                        </a:solidFill>
                      </a:endParaRPr>
                    </a:p>
                  </a:txBody>
                  <a:tcPr marL="91425" marR="91425" marT="91425" marB="91425" anchor="ctr">
                    <a:lnR w="9525" cap="flat" cmpd="sng">
                      <a:solidFill>
                        <a:srgbClr val="9E9E9E">
                          <a:alpha val="0"/>
                        </a:srgbClr>
                      </a:solidFill>
                      <a:prstDash val="lgDash"/>
                      <a:round/>
                      <a:headEnd type="none" w="sm" len="sm"/>
                      <a:tailEnd type="none" w="sm" len="sm"/>
                    </a:lnR>
                  </a:tcPr>
                </a:tc>
                <a:tc>
                  <a:txBody>
                    <a:bodyPr/>
                    <a:lstStyle/>
                    <a:p>
                      <a:pPr marL="0" marR="0" lvl="0" indent="0" algn="ctr" rtl="0">
                        <a:lnSpc>
                          <a:spcPct val="100000"/>
                        </a:lnSpc>
                        <a:spcBef>
                          <a:spcPts val="0"/>
                        </a:spcBef>
                        <a:spcAft>
                          <a:spcPts val="0"/>
                        </a:spcAft>
                        <a:buClr>
                          <a:srgbClr val="000000"/>
                        </a:buClr>
                        <a:buSzPts val="1200"/>
                        <a:buFont typeface="Arial"/>
                        <a:buNone/>
                      </a:pPr>
                      <a:r>
                        <a:rPr lang="zh-TW" sz="1200"/>
                        <a:t>Name</a:t>
                      </a:r>
                      <a:endParaRPr sz="1200" u="none" strike="noStrike" cap="none"/>
                    </a:p>
                  </a:txBody>
                  <a:tcPr marL="91425" marR="91425" marT="91425" marB="91425" anchor="ctr">
                    <a:lnL w="9525" cap="flat" cmpd="sng">
                      <a:solidFill>
                        <a:srgbClr val="9E9E9E">
                          <a:alpha val="0"/>
                        </a:srgbClr>
                      </a:solidFill>
                      <a:prstDash val="lgDash"/>
                      <a:round/>
                      <a:headEnd type="none" w="sm" len="sm"/>
                      <a:tailEnd type="none" w="sm" len="sm"/>
                    </a:lnL>
                    <a:lnR w="9525" cap="flat" cmpd="sng">
                      <a:solidFill>
                        <a:srgbClr val="9E9E9E">
                          <a:alpha val="0"/>
                        </a:srgbClr>
                      </a:solidFill>
                      <a:prstDash val="lgDash"/>
                      <a:round/>
                      <a:headEnd type="none" w="sm" len="sm"/>
                      <a:tailEnd type="none" w="sm" len="sm"/>
                    </a:lnR>
                    <a:lnT w="9525" cap="flat" cmpd="sng">
                      <a:solidFill>
                        <a:srgbClr val="9E9E9E">
                          <a:alpha val="0"/>
                        </a:srgbClr>
                      </a:solidFill>
                      <a:prstDash val="lgDash"/>
                      <a:round/>
                      <a:headEnd type="none" w="sm" len="sm"/>
                      <a:tailEnd type="none" w="sm" len="sm"/>
                    </a:lnT>
                    <a:lnB w="9525" cap="flat" cmpd="sng">
                      <a:solidFill>
                        <a:srgbClr val="9E9E9E">
                          <a:alpha val="0"/>
                        </a:srgbClr>
                      </a:solidFill>
                      <a:prstDash val="lgDash"/>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zh-TW" sz="1200"/>
                        <a:t>商品名稱</a:t>
                      </a:r>
                      <a:endParaRPr sz="1200" u="none" strike="noStrike" cap="none"/>
                    </a:p>
                  </a:txBody>
                  <a:tcPr marL="91425" marR="91425" marT="91425" marB="91425" anchor="ctr">
                    <a:lnL w="9525" cap="flat" cmpd="sng">
                      <a:solidFill>
                        <a:srgbClr val="9E9E9E">
                          <a:alpha val="0"/>
                        </a:srgbClr>
                      </a:solidFill>
                      <a:prstDash val="lgDash"/>
                      <a:round/>
                      <a:headEnd type="none" w="sm" len="sm"/>
                      <a:tailEnd type="none" w="sm" len="sm"/>
                    </a:lnL>
                  </a:tcPr>
                </a:tc>
                <a:tc>
                  <a:txBody>
                    <a:bodyPr/>
                    <a:lstStyle/>
                    <a:p>
                      <a:pPr marL="0" marR="0" lvl="0" indent="0" algn="ctr" rtl="0">
                        <a:lnSpc>
                          <a:spcPct val="100000"/>
                        </a:lnSpc>
                        <a:spcBef>
                          <a:spcPts val="0"/>
                        </a:spcBef>
                        <a:spcAft>
                          <a:spcPts val="0"/>
                        </a:spcAft>
                        <a:buClr>
                          <a:srgbClr val="000000"/>
                        </a:buClr>
                        <a:buSzPts val="1400"/>
                        <a:buFont typeface="Arial"/>
                        <a:buNone/>
                      </a:pPr>
                      <a:r>
                        <a:rPr lang="zh-TW" sz="1200" u="none" strike="noStrike" cap="none">
                          <a:solidFill>
                            <a:schemeClr val="dk1"/>
                          </a:solidFill>
                        </a:rPr>
                        <a:t>Varchar</a:t>
                      </a:r>
                      <a:r>
                        <a:rPr lang="zh-TW" sz="1200" u="none" strike="noStrike" cap="none"/>
                        <a:t>(</a:t>
                      </a:r>
                      <a:r>
                        <a:rPr lang="zh-TW" sz="1200"/>
                        <a:t>100</a:t>
                      </a:r>
                      <a:r>
                        <a:rPr lang="zh-TW" sz="1200" u="none" strike="noStrike" cap="none"/>
                        <a:t>)</a:t>
                      </a:r>
                      <a:endParaRPr sz="12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200" u="none" strike="noStrike" cap="none"/>
                        <a:t>否</a:t>
                      </a:r>
                      <a:endParaRPr sz="12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100" u="none" strike="noStrike" cap="none"/>
                    </a:p>
                  </a:txBody>
                  <a:tcPr marL="91425" marR="91425" marT="91425" marB="91425" anchor="ctr"/>
                </a:tc>
                <a:extLst>
                  <a:ext uri="{0D108BD9-81ED-4DB2-BD59-A6C34878D82A}">
                    <a16:rowId xmlns:a16="http://schemas.microsoft.com/office/drawing/2014/main" val="10004"/>
                  </a:ext>
                </a:extLst>
              </a:tr>
              <a:tr h="358125">
                <a:tc>
                  <a:txBody>
                    <a:bodyPr/>
                    <a:lstStyle/>
                    <a:p>
                      <a:pPr marL="0" marR="0" lvl="0" indent="0" algn="ctr" rtl="0">
                        <a:lnSpc>
                          <a:spcPct val="100000"/>
                        </a:lnSpc>
                        <a:spcBef>
                          <a:spcPts val="0"/>
                        </a:spcBef>
                        <a:spcAft>
                          <a:spcPts val="0"/>
                        </a:spcAft>
                        <a:buClr>
                          <a:srgbClr val="000000"/>
                        </a:buClr>
                        <a:buSzPts val="1400"/>
                        <a:buFont typeface="Arial"/>
                        <a:buNone/>
                      </a:pPr>
                      <a:r>
                        <a:rPr lang="zh-TW" sz="1200" u="none" strike="noStrike" cap="none">
                          <a:solidFill>
                            <a:schemeClr val="dk1"/>
                          </a:solidFill>
                        </a:rPr>
                        <a:t>5</a:t>
                      </a:r>
                      <a:endParaRPr sz="1200"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Clr>
                          <a:schemeClr val="dk1"/>
                        </a:buClr>
                        <a:buSzPts val="1200"/>
                        <a:buFont typeface="Arial"/>
                        <a:buNone/>
                      </a:pPr>
                      <a:r>
                        <a:rPr lang="zh-TW" sz="1200"/>
                        <a:t>Price</a:t>
                      </a:r>
                      <a:endParaRPr sz="1200" u="none" strike="noStrike" cap="none"/>
                    </a:p>
                  </a:txBody>
                  <a:tcPr marL="91425" marR="91425" marT="91425" marB="91425" anchor="ctr">
                    <a:lnT w="9525" cap="flat" cmpd="sng">
                      <a:solidFill>
                        <a:srgbClr val="9E9E9E">
                          <a:alpha val="0"/>
                        </a:srgbClr>
                      </a:solidFill>
                      <a:prstDash val="lgDash"/>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400"/>
                        <a:buFont typeface="Arial"/>
                        <a:buNone/>
                      </a:pPr>
                      <a:r>
                        <a:rPr lang="zh-TW" sz="1200"/>
                        <a:t>單價</a:t>
                      </a:r>
                      <a:endParaRPr sz="12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200"/>
                        <a:t>INTEGER</a:t>
                      </a:r>
                      <a:endParaRPr sz="12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200" u="none" strike="noStrike" cap="none"/>
                        <a:t>否</a:t>
                      </a:r>
                      <a:endParaRPr sz="12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100" u="none" strike="noStrike" cap="none"/>
                    </a:p>
                  </a:txBody>
                  <a:tcPr marL="91425" marR="91425" marT="91425" marB="91425" anchor="ctr"/>
                </a:tc>
                <a:extLst>
                  <a:ext uri="{0D108BD9-81ED-4DB2-BD59-A6C34878D82A}">
                    <a16:rowId xmlns:a16="http://schemas.microsoft.com/office/drawing/2014/main" val="10005"/>
                  </a:ext>
                </a:extLst>
              </a:tr>
              <a:tr h="358125">
                <a:tc>
                  <a:txBody>
                    <a:bodyPr/>
                    <a:lstStyle/>
                    <a:p>
                      <a:pPr marL="0" marR="0" lvl="0" indent="0" algn="ctr" rtl="0">
                        <a:lnSpc>
                          <a:spcPct val="100000"/>
                        </a:lnSpc>
                        <a:spcBef>
                          <a:spcPts val="0"/>
                        </a:spcBef>
                        <a:spcAft>
                          <a:spcPts val="0"/>
                        </a:spcAft>
                        <a:buClr>
                          <a:srgbClr val="000000"/>
                        </a:buClr>
                        <a:buSzPts val="1400"/>
                        <a:buFont typeface="Arial"/>
                        <a:buNone/>
                      </a:pPr>
                      <a:r>
                        <a:rPr lang="zh-TW" sz="1200" u="none" strike="noStrike" cap="none">
                          <a:solidFill>
                            <a:schemeClr val="dk1"/>
                          </a:solidFill>
                        </a:rPr>
                        <a:t>6</a:t>
                      </a:r>
                      <a:endParaRPr sz="1200"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Clr>
                          <a:schemeClr val="dk1"/>
                        </a:buClr>
                        <a:buSzPts val="1400"/>
                        <a:buFont typeface="Arial"/>
                        <a:buNone/>
                      </a:pPr>
                      <a:r>
                        <a:rPr lang="zh-TW" sz="1200"/>
                        <a:t>Stock</a:t>
                      </a:r>
                      <a:endParaRPr sz="12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200"/>
                        <a:t>存貨</a:t>
                      </a:r>
                      <a:endParaRPr sz="12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200" u="none" strike="noStrike" cap="none"/>
                        <a:t>INTEGER</a:t>
                      </a:r>
                      <a:endParaRPr sz="12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200" u="none" strike="noStrike" cap="none"/>
                        <a:t>否</a:t>
                      </a:r>
                      <a:endParaRPr sz="12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100" u="none" strike="noStrike" cap="none"/>
                    </a:p>
                  </a:txBody>
                  <a:tcPr marL="91425" marR="91425" marT="91425" marB="91425" anchor="ctr"/>
                </a:tc>
                <a:extLst>
                  <a:ext uri="{0D108BD9-81ED-4DB2-BD59-A6C34878D82A}">
                    <a16:rowId xmlns:a16="http://schemas.microsoft.com/office/drawing/2014/main" val="10006"/>
                  </a:ext>
                </a:extLst>
              </a:tr>
              <a:tr h="358125">
                <a:tc>
                  <a:txBody>
                    <a:bodyPr/>
                    <a:lstStyle/>
                    <a:p>
                      <a:pPr marL="0" marR="0" lvl="0" indent="0" algn="ctr" rtl="0">
                        <a:lnSpc>
                          <a:spcPct val="100000"/>
                        </a:lnSpc>
                        <a:spcBef>
                          <a:spcPts val="0"/>
                        </a:spcBef>
                        <a:spcAft>
                          <a:spcPts val="0"/>
                        </a:spcAft>
                        <a:buNone/>
                      </a:pPr>
                      <a:r>
                        <a:rPr lang="zh-TW" sz="1200"/>
                        <a:t>7</a:t>
                      </a:r>
                      <a:endParaRPr sz="1200"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None/>
                      </a:pPr>
                      <a:r>
                        <a:rPr lang="zh-TW" sz="1200"/>
                        <a:t>Release_date</a:t>
                      </a:r>
                      <a:endParaRPr sz="1200"/>
                    </a:p>
                  </a:txBody>
                  <a:tcPr marL="91425" marR="91425" marT="91425" marB="91425" anchor="ctr"/>
                </a:tc>
                <a:tc>
                  <a:txBody>
                    <a:bodyPr/>
                    <a:lstStyle/>
                    <a:p>
                      <a:pPr marL="0" marR="0" lvl="0" indent="0" algn="ctr" rtl="0">
                        <a:lnSpc>
                          <a:spcPct val="100000"/>
                        </a:lnSpc>
                        <a:spcBef>
                          <a:spcPts val="0"/>
                        </a:spcBef>
                        <a:spcAft>
                          <a:spcPts val="0"/>
                        </a:spcAft>
                        <a:buNone/>
                      </a:pPr>
                      <a:r>
                        <a:rPr lang="zh-TW" sz="1200"/>
                        <a:t>上架日期</a:t>
                      </a:r>
                      <a:endParaRPr sz="1200"/>
                    </a:p>
                  </a:txBody>
                  <a:tcPr marL="91425" marR="91425" marT="91425" marB="91425" anchor="ctr"/>
                </a:tc>
                <a:tc>
                  <a:txBody>
                    <a:bodyPr/>
                    <a:lstStyle/>
                    <a:p>
                      <a:pPr marL="0" marR="0" lvl="0" indent="0" algn="ctr" rtl="0">
                        <a:lnSpc>
                          <a:spcPct val="100000"/>
                        </a:lnSpc>
                        <a:spcBef>
                          <a:spcPts val="0"/>
                        </a:spcBef>
                        <a:spcAft>
                          <a:spcPts val="0"/>
                        </a:spcAft>
                        <a:buNone/>
                      </a:pPr>
                      <a:r>
                        <a:rPr lang="zh-TW" sz="1200"/>
                        <a:t>DATE</a:t>
                      </a:r>
                      <a:endParaRPr sz="1200" u="none" strike="noStrike" cap="none"/>
                    </a:p>
                  </a:txBody>
                  <a:tcPr marL="91425" marR="91425" marT="91425" marB="91425" anchor="ctr"/>
                </a:tc>
                <a:tc>
                  <a:txBody>
                    <a:bodyPr/>
                    <a:lstStyle/>
                    <a:p>
                      <a:pPr marL="0" marR="0" lvl="0" indent="0" algn="ctr" rtl="0">
                        <a:lnSpc>
                          <a:spcPct val="100000"/>
                        </a:lnSpc>
                        <a:spcBef>
                          <a:spcPts val="0"/>
                        </a:spcBef>
                        <a:spcAft>
                          <a:spcPts val="0"/>
                        </a:spcAft>
                        <a:buNone/>
                      </a:pPr>
                      <a:r>
                        <a:rPr lang="zh-TW" sz="1200"/>
                        <a:t>否</a:t>
                      </a:r>
                      <a:endParaRPr sz="1200" u="none" strike="noStrike" cap="none"/>
                    </a:p>
                  </a:txBody>
                  <a:tcPr marL="91425" marR="91425" marT="91425" marB="91425" anchor="ctr"/>
                </a:tc>
                <a:tc>
                  <a:txBody>
                    <a:bodyPr/>
                    <a:lstStyle/>
                    <a:p>
                      <a:pPr marL="0" marR="0" lvl="0" indent="0" algn="ctr" rtl="0">
                        <a:lnSpc>
                          <a:spcPct val="100000"/>
                        </a:lnSpc>
                        <a:spcBef>
                          <a:spcPts val="0"/>
                        </a:spcBef>
                        <a:spcAft>
                          <a:spcPts val="0"/>
                        </a:spcAft>
                        <a:buNone/>
                      </a:pPr>
                      <a:endParaRPr sz="1100" u="none" strike="noStrike" cap="none"/>
                    </a:p>
                  </a:txBody>
                  <a:tcPr marL="91425" marR="91425" marT="91425" marB="91425" anchor="ctr"/>
                </a:tc>
                <a:extLst>
                  <a:ext uri="{0D108BD9-81ED-4DB2-BD59-A6C34878D82A}">
                    <a16:rowId xmlns:a16="http://schemas.microsoft.com/office/drawing/2014/main" val="10007"/>
                  </a:ext>
                </a:extLst>
              </a:tr>
              <a:tr h="358125">
                <a:tc>
                  <a:txBody>
                    <a:bodyPr/>
                    <a:lstStyle/>
                    <a:p>
                      <a:pPr marL="0" marR="0" lvl="0" indent="0" algn="ctr" rtl="0">
                        <a:lnSpc>
                          <a:spcPct val="100000"/>
                        </a:lnSpc>
                        <a:spcBef>
                          <a:spcPts val="0"/>
                        </a:spcBef>
                        <a:spcAft>
                          <a:spcPts val="0"/>
                        </a:spcAft>
                        <a:buNone/>
                      </a:pPr>
                      <a:r>
                        <a:rPr lang="zh-TW" sz="1200"/>
                        <a:t>8</a:t>
                      </a:r>
                      <a:endParaRPr sz="1200" u="none" strike="noStrike" cap="none">
                        <a:solidFill>
                          <a:schemeClr val="dk1"/>
                        </a:solidFill>
                      </a:endParaRPr>
                    </a:p>
                  </a:txBody>
                  <a:tcPr marL="91425" marR="91425" marT="91425" marB="91425" anchor="ctr"/>
                </a:tc>
                <a:tc>
                  <a:txBody>
                    <a:bodyPr/>
                    <a:lstStyle/>
                    <a:p>
                      <a:pPr marL="0" lvl="0" indent="0" algn="ctr" rtl="0">
                        <a:spcBef>
                          <a:spcPts val="0"/>
                        </a:spcBef>
                        <a:spcAft>
                          <a:spcPts val="0"/>
                        </a:spcAft>
                        <a:buNone/>
                      </a:pPr>
                      <a:r>
                        <a:rPr lang="zh-TW" sz="1200"/>
                        <a:t>recommend</a:t>
                      </a:r>
                      <a:endParaRPr sz="1200"/>
                    </a:p>
                  </a:txBody>
                  <a:tcPr marL="91425" marR="91425" marT="91425" marB="91425" anchor="ctr"/>
                </a:tc>
                <a:tc>
                  <a:txBody>
                    <a:bodyPr/>
                    <a:lstStyle/>
                    <a:p>
                      <a:pPr marL="0" marR="0" lvl="0" indent="0" algn="ctr" rtl="0">
                        <a:lnSpc>
                          <a:spcPct val="100000"/>
                        </a:lnSpc>
                        <a:spcBef>
                          <a:spcPts val="0"/>
                        </a:spcBef>
                        <a:spcAft>
                          <a:spcPts val="0"/>
                        </a:spcAft>
                        <a:buNone/>
                      </a:pPr>
                      <a:r>
                        <a:rPr lang="zh-TW" sz="1200"/>
                        <a:t>店長推薦</a:t>
                      </a:r>
                      <a:endParaRPr sz="1200"/>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zh-TW" sz="1200"/>
                        <a:t>boolean</a:t>
                      </a:r>
                      <a:endParaRPr sz="1200" u="none" strike="noStrike" cap="none"/>
                    </a:p>
                  </a:txBody>
                  <a:tcPr marL="91425" marR="91425" marT="91425" marB="91425" anchor="ctr"/>
                </a:tc>
                <a:tc>
                  <a:txBody>
                    <a:bodyPr/>
                    <a:lstStyle/>
                    <a:p>
                      <a:pPr marL="0" marR="0" lvl="0" indent="0" algn="ctr" rtl="0">
                        <a:lnSpc>
                          <a:spcPct val="100000"/>
                        </a:lnSpc>
                        <a:spcBef>
                          <a:spcPts val="0"/>
                        </a:spcBef>
                        <a:spcAft>
                          <a:spcPts val="0"/>
                        </a:spcAft>
                        <a:buNone/>
                      </a:pPr>
                      <a:r>
                        <a:rPr lang="zh-TW" sz="1200"/>
                        <a:t>否</a:t>
                      </a:r>
                      <a:endParaRPr sz="1200" u="none" strike="noStrike" cap="none"/>
                    </a:p>
                  </a:txBody>
                  <a:tcPr marL="91425" marR="91425" marT="91425" marB="91425" anchor="ctr"/>
                </a:tc>
                <a:tc>
                  <a:txBody>
                    <a:bodyPr/>
                    <a:lstStyle/>
                    <a:p>
                      <a:pPr marL="0" marR="0" lvl="0" indent="0" algn="ctr" rtl="0">
                        <a:lnSpc>
                          <a:spcPct val="100000"/>
                        </a:lnSpc>
                        <a:spcBef>
                          <a:spcPts val="0"/>
                        </a:spcBef>
                        <a:spcAft>
                          <a:spcPts val="0"/>
                        </a:spcAft>
                        <a:buNone/>
                      </a:pPr>
                      <a:endParaRPr sz="1100" u="none" strike="noStrike" cap="none"/>
                    </a:p>
                  </a:txBody>
                  <a:tcPr marL="91425" marR="91425" marT="91425" marB="91425" anchor="ctr"/>
                </a:tc>
                <a:extLst>
                  <a:ext uri="{0D108BD9-81ED-4DB2-BD59-A6C34878D82A}">
                    <a16:rowId xmlns:a16="http://schemas.microsoft.com/office/drawing/2014/main" val="10008"/>
                  </a:ext>
                </a:extLst>
              </a:tr>
              <a:tr h="358125">
                <a:tc>
                  <a:txBody>
                    <a:bodyPr/>
                    <a:lstStyle/>
                    <a:p>
                      <a:pPr marL="0" marR="0" lvl="0" indent="0" algn="ctr" rtl="0">
                        <a:lnSpc>
                          <a:spcPct val="100000"/>
                        </a:lnSpc>
                        <a:spcBef>
                          <a:spcPts val="0"/>
                        </a:spcBef>
                        <a:spcAft>
                          <a:spcPts val="0"/>
                        </a:spcAft>
                        <a:buNone/>
                      </a:pPr>
                      <a:r>
                        <a:rPr lang="zh-TW" sz="1200"/>
                        <a:t>9</a:t>
                      </a:r>
                      <a:endParaRPr sz="1200"/>
                    </a:p>
                  </a:txBody>
                  <a:tcPr marL="91425" marR="91425" marT="91425" marB="91425" anchor="ctr"/>
                </a:tc>
                <a:tc>
                  <a:txBody>
                    <a:bodyPr/>
                    <a:lstStyle/>
                    <a:p>
                      <a:pPr marL="0" lvl="0" indent="0" algn="ctr" rtl="0">
                        <a:spcBef>
                          <a:spcPts val="0"/>
                        </a:spcBef>
                        <a:spcAft>
                          <a:spcPts val="0"/>
                        </a:spcAft>
                        <a:buNone/>
                      </a:pPr>
                      <a:r>
                        <a:rPr lang="zh-TW" sz="1200"/>
                        <a:t>Is_used</a:t>
                      </a:r>
                      <a:endParaRPr sz="1200"/>
                    </a:p>
                  </a:txBody>
                  <a:tcPr marL="91425" marR="91425" marT="91425" marB="91425" anchor="ctr"/>
                </a:tc>
                <a:tc>
                  <a:txBody>
                    <a:bodyPr/>
                    <a:lstStyle/>
                    <a:p>
                      <a:pPr marL="0" marR="0" lvl="0" indent="0" algn="ctr" rtl="0">
                        <a:lnSpc>
                          <a:spcPct val="100000"/>
                        </a:lnSpc>
                        <a:spcBef>
                          <a:spcPts val="0"/>
                        </a:spcBef>
                        <a:spcAft>
                          <a:spcPts val="0"/>
                        </a:spcAft>
                        <a:buNone/>
                      </a:pPr>
                      <a:r>
                        <a:rPr lang="zh-TW" sz="1200"/>
                        <a:t>二手</a:t>
                      </a:r>
                      <a:endParaRPr sz="1200"/>
                    </a:p>
                  </a:txBody>
                  <a:tcPr marL="91425" marR="91425" marT="91425" marB="91425" anchor="ctr"/>
                </a:tc>
                <a:tc>
                  <a:txBody>
                    <a:bodyPr/>
                    <a:lstStyle/>
                    <a:p>
                      <a:pPr marL="0" lvl="0" indent="0" algn="ctr" rtl="0">
                        <a:spcBef>
                          <a:spcPts val="0"/>
                        </a:spcBef>
                        <a:spcAft>
                          <a:spcPts val="0"/>
                        </a:spcAft>
                        <a:buNone/>
                      </a:pPr>
                      <a:r>
                        <a:rPr lang="zh-TW" sz="1200"/>
                        <a:t>bool</a:t>
                      </a:r>
                      <a:endParaRPr sz="1200"/>
                    </a:p>
                  </a:txBody>
                  <a:tcPr marL="91425" marR="91425" marT="91425" marB="91425" anchor="ctr"/>
                </a:tc>
                <a:tc>
                  <a:txBody>
                    <a:bodyPr/>
                    <a:lstStyle/>
                    <a:p>
                      <a:pPr marL="0" marR="0" lvl="0" indent="0" algn="ctr" rtl="0">
                        <a:lnSpc>
                          <a:spcPct val="100000"/>
                        </a:lnSpc>
                        <a:spcBef>
                          <a:spcPts val="0"/>
                        </a:spcBef>
                        <a:spcAft>
                          <a:spcPts val="0"/>
                        </a:spcAft>
                        <a:buNone/>
                      </a:pPr>
                      <a:r>
                        <a:rPr lang="zh-TW" sz="1200"/>
                        <a:t>否</a:t>
                      </a:r>
                      <a:endParaRPr sz="1200"/>
                    </a:p>
                  </a:txBody>
                  <a:tcPr marL="91425" marR="91425" marT="91425" marB="91425" anchor="ctr"/>
                </a:tc>
                <a:tc>
                  <a:txBody>
                    <a:bodyPr/>
                    <a:lstStyle/>
                    <a:p>
                      <a:pPr marL="0" marR="0" lvl="0" indent="0" algn="ctr" rtl="0">
                        <a:lnSpc>
                          <a:spcPct val="100000"/>
                        </a:lnSpc>
                        <a:spcBef>
                          <a:spcPts val="0"/>
                        </a:spcBef>
                        <a:spcAft>
                          <a:spcPts val="0"/>
                        </a:spcAft>
                        <a:buNone/>
                      </a:pPr>
                      <a:r>
                        <a:rPr lang="zh-TW" sz="1200" b="1">
                          <a:solidFill>
                            <a:srgbClr val="FF0000"/>
                          </a:solidFill>
                        </a:rPr>
                        <a:t>&lt;新增的內容&gt;</a:t>
                      </a:r>
                      <a:endParaRPr sz="1200" b="1" u="none" strike="noStrike" cap="none">
                        <a:solidFill>
                          <a:srgbClr val="FF0000"/>
                        </a:solidFill>
                      </a:endParaRPr>
                    </a:p>
                  </a:txBody>
                  <a:tcPr marL="91425" marR="91425" marT="91425" marB="91425" anchor="ctr"/>
                </a:tc>
                <a:extLst>
                  <a:ext uri="{0D108BD9-81ED-4DB2-BD59-A6C34878D82A}">
                    <a16:rowId xmlns:a16="http://schemas.microsoft.com/office/drawing/2014/main" val="10009"/>
                  </a:ext>
                </a:extLst>
              </a:tr>
              <a:tr h="707525">
                <a:tc>
                  <a:txBody>
                    <a:bodyPr/>
                    <a:lstStyle/>
                    <a:p>
                      <a:pPr marL="0" marR="0" lvl="0" indent="0" algn="ctr" rtl="0">
                        <a:lnSpc>
                          <a:spcPct val="100000"/>
                        </a:lnSpc>
                        <a:spcBef>
                          <a:spcPts val="0"/>
                        </a:spcBef>
                        <a:spcAft>
                          <a:spcPts val="0"/>
                        </a:spcAft>
                        <a:buNone/>
                      </a:pPr>
                      <a:r>
                        <a:rPr lang="zh-TW" sz="1200"/>
                        <a:t>10</a:t>
                      </a:r>
                      <a:endParaRPr sz="1200"/>
                    </a:p>
                  </a:txBody>
                  <a:tcPr marL="91425" marR="91425" marT="91425" marB="91425" anchor="ctr"/>
                </a:tc>
                <a:tc>
                  <a:txBody>
                    <a:bodyPr/>
                    <a:lstStyle/>
                    <a:p>
                      <a:pPr marL="0" lvl="0" indent="0" algn="ctr" rtl="0">
                        <a:spcBef>
                          <a:spcPts val="0"/>
                        </a:spcBef>
                        <a:spcAft>
                          <a:spcPts val="0"/>
                        </a:spcAft>
                        <a:buNone/>
                      </a:pPr>
                      <a:r>
                        <a:rPr lang="zh-TW" sz="1200"/>
                        <a:t>state</a:t>
                      </a:r>
                      <a:endParaRPr sz="1200"/>
                    </a:p>
                  </a:txBody>
                  <a:tcPr marL="91425" marR="91425" marT="91425" marB="91425" anchor="ctr"/>
                </a:tc>
                <a:tc>
                  <a:txBody>
                    <a:bodyPr/>
                    <a:lstStyle/>
                    <a:p>
                      <a:pPr marL="0" marR="0" lvl="0" indent="0" algn="ctr" rtl="0">
                        <a:lnSpc>
                          <a:spcPct val="100000"/>
                        </a:lnSpc>
                        <a:spcBef>
                          <a:spcPts val="0"/>
                        </a:spcBef>
                        <a:spcAft>
                          <a:spcPts val="0"/>
                        </a:spcAft>
                        <a:buNone/>
                      </a:pPr>
                      <a:r>
                        <a:rPr lang="zh-TW" sz="1200"/>
                        <a:t>商品狀況</a:t>
                      </a:r>
                      <a:endParaRPr sz="1200"/>
                    </a:p>
                  </a:txBody>
                  <a:tcPr marL="91425" marR="91425" marT="91425" marB="91425" anchor="ctr"/>
                </a:tc>
                <a:tc>
                  <a:txBody>
                    <a:bodyPr/>
                    <a:lstStyle/>
                    <a:p>
                      <a:pPr marL="0" lvl="0" indent="0" algn="ctr" rtl="0">
                        <a:spcBef>
                          <a:spcPts val="0"/>
                        </a:spcBef>
                        <a:spcAft>
                          <a:spcPts val="0"/>
                        </a:spcAft>
                        <a:buNone/>
                      </a:pPr>
                      <a:r>
                        <a:rPr lang="zh-TW" sz="1200"/>
                        <a:t>TEXT</a:t>
                      </a:r>
                      <a:endParaRPr sz="1200"/>
                    </a:p>
                  </a:txBody>
                  <a:tcPr marL="91425" marR="91425" marT="91425" marB="91425" anchor="ctr"/>
                </a:tc>
                <a:tc>
                  <a:txBody>
                    <a:bodyPr/>
                    <a:lstStyle/>
                    <a:p>
                      <a:pPr marL="0" marR="0" lvl="0" indent="0" algn="ctr" rtl="0">
                        <a:lnSpc>
                          <a:spcPct val="100000"/>
                        </a:lnSpc>
                        <a:spcBef>
                          <a:spcPts val="0"/>
                        </a:spcBef>
                        <a:spcAft>
                          <a:spcPts val="0"/>
                        </a:spcAft>
                        <a:buNone/>
                      </a:pPr>
                      <a:r>
                        <a:rPr lang="zh-TW" sz="1200"/>
                        <a:t>否</a:t>
                      </a:r>
                      <a:endParaRPr sz="1200"/>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zh-TW" sz="1200" b="1">
                          <a:solidFill>
                            <a:srgbClr val="FF0000"/>
                          </a:solidFill>
                        </a:rPr>
                        <a:t>&lt;新增的內容&gt;</a:t>
                      </a:r>
                      <a:endParaRPr sz="1200" b="1">
                        <a:solidFill>
                          <a:srgbClr val="FF0000"/>
                        </a:solidFill>
                      </a:endParaRPr>
                    </a:p>
                    <a:p>
                      <a:pPr marL="0" marR="0" lvl="0" indent="0" algn="ctr" rtl="0">
                        <a:lnSpc>
                          <a:spcPct val="100000"/>
                        </a:lnSpc>
                        <a:spcBef>
                          <a:spcPts val="0"/>
                        </a:spcBef>
                        <a:spcAft>
                          <a:spcPts val="0"/>
                        </a:spcAft>
                        <a:buNone/>
                      </a:pPr>
                      <a:r>
                        <a:rPr lang="zh-TW" sz="1200" b="1">
                          <a:solidFill>
                            <a:srgbClr val="FF0000"/>
                          </a:solidFill>
                        </a:rPr>
                        <a:t>若非二手商品，則此為NULL</a:t>
                      </a:r>
                      <a:endParaRPr sz="1200" b="1">
                        <a:solidFill>
                          <a:srgbClr val="FF0000"/>
                        </a:solidFill>
                      </a:endParaRPr>
                    </a:p>
                  </a:txBody>
                  <a:tcPr marL="91425" marR="91425" marT="91425" marB="91425" anchor="ctr"/>
                </a:tc>
                <a:extLst>
                  <a:ext uri="{0D108BD9-81ED-4DB2-BD59-A6C34878D82A}">
                    <a16:rowId xmlns:a16="http://schemas.microsoft.com/office/drawing/2014/main" val="10010"/>
                  </a:ext>
                </a:extLst>
              </a:tr>
            </a:tbl>
          </a:graphicData>
        </a:graphic>
      </p:graphicFrame>
      <p:sp>
        <p:nvSpPr>
          <p:cNvPr id="116" name="Google Shape;116;p18"/>
          <p:cNvSpPr txBox="1"/>
          <p:nvPr/>
        </p:nvSpPr>
        <p:spPr>
          <a:xfrm>
            <a:off x="403406" y="368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2800"/>
              <a:buFont typeface="Arial"/>
              <a:buNone/>
            </a:pPr>
            <a:r>
              <a:rPr lang="zh-TW" sz="2400" b="1" i="0" u="none" strike="noStrike" cap="none">
                <a:solidFill>
                  <a:schemeClr val="dk1"/>
                </a:solidFill>
                <a:latin typeface="Arial"/>
                <a:ea typeface="Arial"/>
                <a:cs typeface="Arial"/>
                <a:sym typeface="Arial"/>
              </a:rPr>
              <a:t>表</a:t>
            </a:r>
            <a:r>
              <a:rPr lang="zh-TW" sz="2400" b="1">
                <a:solidFill>
                  <a:schemeClr val="dk1"/>
                </a:solidFill>
              </a:rPr>
              <a:t>1</a:t>
            </a:r>
            <a:r>
              <a:rPr lang="zh-TW" sz="2400" b="1" i="0" u="none" strike="noStrike" cap="none">
                <a:solidFill>
                  <a:schemeClr val="dk1"/>
                </a:solidFill>
                <a:latin typeface="Arial"/>
                <a:ea typeface="Arial"/>
                <a:cs typeface="Arial"/>
                <a:sym typeface="Arial"/>
              </a:rPr>
              <a:t> . </a:t>
            </a:r>
            <a:r>
              <a:rPr lang="zh-TW" sz="2400" b="1">
                <a:solidFill>
                  <a:schemeClr val="dk1"/>
                </a:solidFill>
              </a:rPr>
              <a:t>商品</a:t>
            </a:r>
            <a:r>
              <a:rPr lang="zh-TW" sz="2400" b="1" i="0" u="none" strike="noStrike" cap="none">
                <a:solidFill>
                  <a:schemeClr val="dk1"/>
                </a:solidFill>
                <a:latin typeface="Arial"/>
                <a:ea typeface="Arial"/>
                <a:cs typeface="Arial"/>
                <a:sym typeface="Arial"/>
              </a:rPr>
              <a:t>(</a:t>
            </a:r>
            <a:r>
              <a:rPr lang="zh-TW" sz="2400" b="1">
                <a:solidFill>
                  <a:schemeClr val="dk1"/>
                </a:solidFill>
              </a:rPr>
              <a:t>PRODUCT</a:t>
            </a:r>
            <a:r>
              <a:rPr lang="zh-TW" sz="2400" b="1" i="0" u="none" strike="noStrike" cap="none">
                <a:solidFill>
                  <a:schemeClr val="dk1"/>
                </a:solidFill>
                <a:latin typeface="Arial"/>
                <a:ea typeface="Arial"/>
                <a:cs typeface="Arial"/>
                <a:sym typeface="Arial"/>
              </a:rPr>
              <a:t>)資料表</a:t>
            </a:r>
            <a:endParaRPr/>
          </a:p>
        </p:txBody>
      </p:sp>
      <p:sp>
        <p:nvSpPr>
          <p:cNvPr id="117" name="Google Shape;117;p18"/>
          <p:cNvSpPr/>
          <p:nvPr/>
        </p:nvSpPr>
        <p:spPr>
          <a:xfrm>
            <a:off x="0" y="236"/>
            <a:ext cx="403412" cy="766243"/>
          </a:xfrm>
          <a:prstGeom prst="rect">
            <a:avLst/>
          </a:pr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477306" y="323200"/>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zh-TW" sz="2400" b="1"/>
              <a:t>表2 . 會員(CUSTOMER)資料表</a:t>
            </a:r>
            <a:endParaRPr sz="2400" b="1"/>
          </a:p>
        </p:txBody>
      </p:sp>
      <p:graphicFrame>
        <p:nvGraphicFramePr>
          <p:cNvPr id="123" name="Google Shape;123;p19"/>
          <p:cNvGraphicFramePr/>
          <p:nvPr/>
        </p:nvGraphicFramePr>
        <p:xfrm>
          <a:off x="1062318" y="1302670"/>
          <a:ext cx="6450600" cy="3615475"/>
        </p:xfrm>
        <a:graphic>
          <a:graphicData uri="http://schemas.openxmlformats.org/drawingml/2006/table">
            <a:tbl>
              <a:tblPr firstRow="1" bandRow="1">
                <a:noFill/>
                <a:tableStyleId>{84B9763F-0F57-42FC-B539-3035DBECB593}</a:tableStyleId>
              </a:tblPr>
              <a:tblGrid>
                <a:gridCol w="654900">
                  <a:extLst>
                    <a:ext uri="{9D8B030D-6E8A-4147-A177-3AD203B41FA5}">
                      <a16:colId xmlns:a16="http://schemas.microsoft.com/office/drawing/2014/main" val="20000"/>
                    </a:ext>
                  </a:extLst>
                </a:gridCol>
                <a:gridCol w="1277475">
                  <a:extLst>
                    <a:ext uri="{9D8B030D-6E8A-4147-A177-3AD203B41FA5}">
                      <a16:colId xmlns:a16="http://schemas.microsoft.com/office/drawing/2014/main" val="20001"/>
                    </a:ext>
                  </a:extLst>
                </a:gridCol>
                <a:gridCol w="1290925">
                  <a:extLst>
                    <a:ext uri="{9D8B030D-6E8A-4147-A177-3AD203B41FA5}">
                      <a16:colId xmlns:a16="http://schemas.microsoft.com/office/drawing/2014/main" val="20002"/>
                    </a:ext>
                  </a:extLst>
                </a:gridCol>
                <a:gridCol w="1250575">
                  <a:extLst>
                    <a:ext uri="{9D8B030D-6E8A-4147-A177-3AD203B41FA5}">
                      <a16:colId xmlns:a16="http://schemas.microsoft.com/office/drawing/2014/main" val="20003"/>
                    </a:ext>
                  </a:extLst>
                </a:gridCol>
                <a:gridCol w="827000">
                  <a:extLst>
                    <a:ext uri="{9D8B030D-6E8A-4147-A177-3AD203B41FA5}">
                      <a16:colId xmlns:a16="http://schemas.microsoft.com/office/drawing/2014/main" val="20004"/>
                    </a:ext>
                  </a:extLst>
                </a:gridCol>
                <a:gridCol w="1149725">
                  <a:extLst>
                    <a:ext uri="{9D8B030D-6E8A-4147-A177-3AD203B41FA5}">
                      <a16:colId xmlns:a16="http://schemas.microsoft.com/office/drawing/2014/main" val="20005"/>
                    </a:ext>
                  </a:extLst>
                </a:gridCol>
              </a:tblGrid>
              <a:tr h="400200">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lt1"/>
                          </a:solidFill>
                        </a:rPr>
                        <a:t>序號</a:t>
                      </a:r>
                      <a:endParaRPr sz="1400" u="none" strike="noStrike" cap="none">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lt1"/>
                          </a:solidFill>
                        </a:rPr>
                        <a:t>欄位名稱</a:t>
                      </a:r>
                      <a:endParaRPr sz="1400" u="none" strike="noStrike" cap="none">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lt1"/>
                          </a:solidFill>
                        </a:rPr>
                        <a:t>中文名稱</a:t>
                      </a:r>
                      <a:endParaRPr sz="1400" u="none" strike="noStrike" cap="none">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資料型態</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NULL</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備註</a:t>
                      </a:r>
                      <a:endParaRPr sz="1400" u="none" strike="noStrike" cap="none"/>
                    </a:p>
                  </a:txBody>
                  <a:tcPr marL="91425" marR="91425" marT="91425" marB="91425" anchor="ctr"/>
                </a:tc>
                <a:extLst>
                  <a:ext uri="{0D108BD9-81ED-4DB2-BD59-A6C34878D82A}">
                    <a16:rowId xmlns:a16="http://schemas.microsoft.com/office/drawing/2014/main" val="10000"/>
                  </a:ext>
                </a:extLst>
              </a:tr>
              <a:tr h="400200">
                <a:tc>
                  <a:txBody>
                    <a:bodyPr/>
                    <a:lstStyle/>
                    <a:p>
                      <a:pPr marL="0" marR="0" lvl="0" indent="0" algn="ctr" rtl="0">
                        <a:lnSpc>
                          <a:spcPct val="100000"/>
                        </a:lnSpc>
                        <a:spcBef>
                          <a:spcPts val="0"/>
                        </a:spcBef>
                        <a:spcAft>
                          <a:spcPts val="0"/>
                        </a:spcAft>
                        <a:buClr>
                          <a:srgbClr val="000000"/>
                        </a:buClr>
                        <a:buSzPts val="1400"/>
                        <a:buFont typeface="Arial"/>
                        <a:buNone/>
                      </a:pPr>
                      <a:r>
                        <a:rPr lang="zh-TW" sz="1400" u="sng" strike="noStrike" cap="none">
                          <a:solidFill>
                            <a:schemeClr val="dk1"/>
                          </a:solidFill>
                        </a:rPr>
                        <a:t>1</a:t>
                      </a:r>
                      <a:endParaRPr sz="1400" u="sng" strike="noStrike" cap="none">
                        <a:solidFill>
                          <a:schemeClr val="dk1"/>
                        </a:solidFill>
                      </a:endParaRPr>
                    </a:p>
                  </a:txBody>
                  <a:tcPr marL="91425" marR="91425" marT="91425" marB="91425" anchor="ctr"/>
                </a:tc>
                <a:tc>
                  <a:txBody>
                    <a:bodyPr/>
                    <a:lstStyle/>
                    <a:p>
                      <a:pPr marL="0" marR="0" lvl="0" indent="0" algn="ctr" rtl="0">
                        <a:lnSpc>
                          <a:spcPct val="100000"/>
                        </a:lnSpc>
                        <a:spcBef>
                          <a:spcPts val="0"/>
                        </a:spcBef>
                        <a:spcAft>
                          <a:spcPts val="0"/>
                        </a:spcAft>
                        <a:buClr>
                          <a:schemeClr val="dk1"/>
                        </a:buClr>
                        <a:buSzPts val="1100"/>
                        <a:buFont typeface="Arial"/>
                        <a:buNone/>
                      </a:pPr>
                      <a:r>
                        <a:rPr lang="zh-TW" sz="1400" b="0" u="sng" strike="noStrike" cap="none">
                          <a:solidFill>
                            <a:srgbClr val="C00000"/>
                          </a:solidFill>
                        </a:rPr>
                        <a:t>Account</a:t>
                      </a:r>
                      <a:endParaRPr sz="1400" b="0" u="sng" strike="noStrike" cap="none">
                        <a:solidFill>
                          <a:srgbClr val="C00000"/>
                        </a:solidFill>
                      </a:endParaRPr>
                    </a:p>
                  </a:txBody>
                  <a:tcPr marL="91425" marR="91425" marT="91425" marB="91425" anchor="ctr"/>
                </a:tc>
                <a:tc>
                  <a:txBody>
                    <a:bodyPr/>
                    <a:lstStyle/>
                    <a:p>
                      <a:pPr marL="0" marR="0" lvl="0" indent="0" algn="ctr" rtl="0">
                        <a:lnSpc>
                          <a:spcPct val="100000"/>
                        </a:lnSpc>
                        <a:spcBef>
                          <a:spcPts val="0"/>
                        </a:spcBef>
                        <a:spcAft>
                          <a:spcPts val="0"/>
                        </a:spcAft>
                        <a:buClr>
                          <a:schemeClr val="dk1"/>
                        </a:buClr>
                        <a:buSzPts val="1100"/>
                        <a:buFont typeface="Arial"/>
                        <a:buNone/>
                      </a:pPr>
                      <a:r>
                        <a:rPr lang="zh-TW" sz="1400" u="none" strike="noStrike" cap="none"/>
                        <a:t>帳戶</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Varchar(20)</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否</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primary key</a:t>
                      </a:r>
                      <a:endParaRPr sz="1400" u="none" strike="noStrike" cap="none"/>
                    </a:p>
                  </a:txBody>
                  <a:tcPr marL="91425" marR="91425" marT="91425" marB="91425" anchor="ctr"/>
                </a:tc>
                <a:extLst>
                  <a:ext uri="{0D108BD9-81ED-4DB2-BD59-A6C34878D82A}">
                    <a16:rowId xmlns:a16="http://schemas.microsoft.com/office/drawing/2014/main" val="10001"/>
                  </a:ext>
                </a:extLst>
              </a:tr>
              <a:tr h="400200">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dk1"/>
                          </a:solidFill>
                        </a:rPr>
                        <a:t>2</a:t>
                      </a:r>
                      <a:endParaRPr sz="1400" u="none" strike="noStrike" cap="none">
                        <a:solidFill>
                          <a:schemeClr val="dk1"/>
                        </a:solidFill>
                      </a:endParaRPr>
                    </a:p>
                  </a:txBody>
                  <a:tcPr marL="91425" marR="91425" marT="91425" marB="91425" anchor="ctr"/>
                </a:tc>
                <a:tc>
                  <a:txBody>
                    <a:bodyPr/>
                    <a:lstStyle/>
                    <a:p>
                      <a:pPr marL="0" marR="0" lvl="0" indent="0" algn="ctr" rtl="0">
                        <a:lnSpc>
                          <a:spcPct val="100000"/>
                        </a:lnSpc>
                        <a:spcBef>
                          <a:spcPts val="0"/>
                        </a:spcBef>
                        <a:spcAft>
                          <a:spcPts val="0"/>
                        </a:spcAft>
                        <a:buClr>
                          <a:schemeClr val="dk1"/>
                        </a:buClr>
                        <a:buSzPts val="1100"/>
                        <a:buFont typeface="Arial"/>
                        <a:buNone/>
                      </a:pPr>
                      <a:r>
                        <a:rPr lang="zh-TW" sz="1400" u="none" strike="noStrike" cap="none">
                          <a:solidFill>
                            <a:schemeClr val="dk1"/>
                          </a:solidFill>
                        </a:rPr>
                        <a:t>Pwd</a:t>
                      </a:r>
                      <a:endParaRPr sz="1400" u="sng" strike="noStrike" cap="none">
                        <a:solidFill>
                          <a:schemeClr val="dk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dk1"/>
                          </a:solidFill>
                        </a:rPr>
                        <a:t>密碼</a:t>
                      </a:r>
                      <a:endParaRPr sz="1400" u="none" strike="noStrike" cap="none">
                        <a:solidFill>
                          <a:schemeClr val="dk1"/>
                        </a:solidFill>
                      </a:endParaRPr>
                    </a:p>
                  </a:txBody>
                  <a:tcPr marL="91425" marR="91425" marT="91425" marB="91425" anchor="ctr"/>
                </a:tc>
                <a:tc>
                  <a:txBody>
                    <a:bodyPr/>
                    <a:lstStyle/>
                    <a:p>
                      <a:pPr marL="0" marR="0" lvl="0" indent="0" algn="ctr" rtl="0">
                        <a:lnSpc>
                          <a:spcPct val="100000"/>
                        </a:lnSpc>
                        <a:spcBef>
                          <a:spcPts val="0"/>
                        </a:spcBef>
                        <a:spcAft>
                          <a:spcPts val="0"/>
                        </a:spcAft>
                        <a:buClr>
                          <a:schemeClr val="dk1"/>
                        </a:buClr>
                        <a:buSzPts val="1100"/>
                        <a:buFont typeface="Arial"/>
                        <a:buNone/>
                      </a:pPr>
                      <a:r>
                        <a:rPr lang="zh-TW" sz="1400" u="none" strike="noStrike" cap="none">
                          <a:solidFill>
                            <a:schemeClr val="dk1"/>
                          </a:solidFill>
                        </a:rPr>
                        <a:t>Varchar(20)</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否</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extLst>
                  <a:ext uri="{0D108BD9-81ED-4DB2-BD59-A6C34878D82A}">
                    <a16:rowId xmlns:a16="http://schemas.microsoft.com/office/drawing/2014/main" val="10002"/>
                  </a:ext>
                </a:extLst>
              </a:tr>
              <a:tr h="400200">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dk1"/>
                          </a:solidFill>
                        </a:rPr>
                        <a:t>3</a:t>
                      </a:r>
                      <a:endParaRPr sz="1400" u="none" strike="noStrike" cap="none">
                        <a:solidFill>
                          <a:schemeClr val="dk1"/>
                        </a:solidFill>
                      </a:endParaRPr>
                    </a:p>
                  </a:txBody>
                  <a:tcPr marL="91425" marR="91425" marT="91425" marB="91425"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zh-TW" sz="1400" u="none" strike="noStrike" cap="none">
                          <a:solidFill>
                            <a:schemeClr val="dk1"/>
                          </a:solidFill>
                        </a:rPr>
                        <a:t>Name</a:t>
                      </a:r>
                      <a:endParaRPr sz="1400" u="sng" strike="noStrike" cap="none">
                        <a:solidFill>
                          <a:schemeClr val="dk1"/>
                        </a:solidFill>
                      </a:endParaRPr>
                    </a:p>
                  </a:txBody>
                  <a:tcPr marL="91425" marR="91425" marT="91425" marB="91425"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dk1"/>
                          </a:solidFill>
                        </a:rPr>
                        <a:t>顧客名稱</a:t>
                      </a:r>
                      <a:endParaRPr sz="1400" u="none" strike="noStrike" cap="none">
                        <a:solidFill>
                          <a:schemeClr val="dk1"/>
                        </a:solidFill>
                      </a:endParaRPr>
                    </a:p>
                  </a:txBody>
                  <a:tcPr marL="91425" marR="91425" marT="91425" marB="91425"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zh-TW" sz="1400" u="none" strike="noStrike" cap="none">
                          <a:solidFill>
                            <a:schemeClr val="dk1"/>
                          </a:solidFill>
                        </a:rPr>
                        <a:t>Varchar(20)</a:t>
                      </a:r>
                      <a:endParaRPr sz="1400" u="none" strike="noStrike" cap="none"/>
                    </a:p>
                  </a:txBody>
                  <a:tcPr marL="91425" marR="91425" marT="91425" marB="91425"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否</a:t>
                      </a:r>
                      <a:endParaRPr sz="1400" u="none" strike="noStrike" cap="none"/>
                    </a:p>
                  </a:txBody>
                  <a:tcPr marL="91425" marR="91425" marT="91425" marB="91425"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00200">
                <a:tc>
                  <a:txBody>
                    <a:bodyPr/>
                    <a:lstStyle/>
                    <a:p>
                      <a:pPr marL="0" marR="0" lvl="0" indent="0" algn="ctr" rtl="0">
                        <a:lnSpc>
                          <a:spcPct val="100000"/>
                        </a:lnSpc>
                        <a:spcBef>
                          <a:spcPts val="0"/>
                        </a:spcBef>
                        <a:spcAft>
                          <a:spcPts val="0"/>
                        </a:spcAft>
                        <a:buClr>
                          <a:srgbClr val="000000"/>
                        </a:buClr>
                        <a:buSzPts val="1400"/>
                        <a:buFont typeface="Arial"/>
                        <a:buNone/>
                      </a:pPr>
                      <a:r>
                        <a:rPr lang="zh-TW"/>
                        <a:t>4</a:t>
                      </a:r>
                      <a:endParaRPr sz="1400" u="none" strike="noStrike" cap="none">
                        <a:solidFill>
                          <a:schemeClr val="dk1"/>
                        </a:solidFill>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zh-TW"/>
                        <a:t>Birthday</a:t>
                      </a:r>
                      <a:endParaRPr sz="1400" u="sng" strike="noStrike" cap="none">
                        <a:solidFill>
                          <a:schemeClr val="dk1"/>
                        </a:solidFill>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zh-TW"/>
                        <a:t>生日</a:t>
                      </a:r>
                      <a:endParaRPr sz="1400" u="none" strike="noStrike" cap="none">
                        <a:solidFill>
                          <a:schemeClr val="dk1"/>
                        </a:solidFill>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zh-TW"/>
                        <a:t>DATE</a:t>
                      </a:r>
                      <a:endParaRPr sz="1400" u="none" strike="noStrike" cap="none">
                        <a:solidFill>
                          <a:schemeClr val="dk1"/>
                        </a:solidFill>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zh-TW"/>
                        <a:t>是</a:t>
                      </a:r>
                      <a:endParaRPr sz="1400" u="none" strike="noStrike" cap="none"/>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400200">
                <a:tc>
                  <a:txBody>
                    <a:bodyPr/>
                    <a:lstStyle/>
                    <a:p>
                      <a:pPr marL="0" marR="0" lvl="0" indent="0" algn="ctr" rtl="0">
                        <a:lnSpc>
                          <a:spcPct val="100000"/>
                        </a:lnSpc>
                        <a:spcBef>
                          <a:spcPts val="0"/>
                        </a:spcBef>
                        <a:spcAft>
                          <a:spcPts val="0"/>
                        </a:spcAft>
                        <a:buClr>
                          <a:srgbClr val="000000"/>
                        </a:buClr>
                        <a:buSzPts val="1400"/>
                        <a:buFont typeface="Arial"/>
                        <a:buNone/>
                      </a:pPr>
                      <a:r>
                        <a:rPr lang="zh-TW"/>
                        <a:t>5</a:t>
                      </a:r>
                      <a:endParaRPr sz="1400" u="none" strike="noStrike" cap="none">
                        <a:solidFill>
                          <a:schemeClr val="dk1"/>
                        </a:solidFill>
                      </a:endParaRPr>
                    </a:p>
                  </a:txBody>
                  <a:tcPr marL="91425" marR="91425" marT="91425" marB="91425" anchor="ctr">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100"/>
                        <a:buFont typeface="Arial"/>
                        <a:buNone/>
                      </a:pPr>
                      <a:r>
                        <a:rPr lang="zh-TW" sz="1400" u="none" strike="noStrike" cap="none">
                          <a:solidFill>
                            <a:schemeClr val="dk1"/>
                          </a:solidFill>
                        </a:rPr>
                        <a:t>Address</a:t>
                      </a:r>
                      <a:endParaRPr sz="1400" u="sng" strike="noStrike" cap="none">
                        <a:solidFill>
                          <a:schemeClr val="dk1"/>
                        </a:solidFill>
                      </a:endParaRPr>
                    </a:p>
                  </a:txBody>
                  <a:tcPr marL="91425" marR="91425" marT="91425" marB="91425" anchor="ctr">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dk1"/>
                          </a:solidFill>
                        </a:rPr>
                        <a:t>地址</a:t>
                      </a:r>
                      <a:endParaRPr sz="1400" u="none" strike="noStrike" cap="none">
                        <a:solidFill>
                          <a:schemeClr val="dk1"/>
                        </a:solidFill>
                      </a:endParaRPr>
                    </a:p>
                  </a:txBody>
                  <a:tcPr marL="91425" marR="91425" marT="91425" marB="91425" anchor="ctr">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100"/>
                        <a:buFont typeface="Arial"/>
                        <a:buNone/>
                      </a:pPr>
                      <a:r>
                        <a:rPr lang="zh-TW" sz="1400" u="none" strike="noStrike" cap="none">
                          <a:solidFill>
                            <a:schemeClr val="dk1"/>
                          </a:solidFill>
                        </a:rPr>
                        <a:t>Varchar(</a:t>
                      </a:r>
                      <a:r>
                        <a:rPr lang="zh-TW"/>
                        <a:t>100</a:t>
                      </a:r>
                      <a:r>
                        <a:rPr lang="zh-TW" sz="1400" u="none" strike="noStrike" cap="none">
                          <a:solidFill>
                            <a:schemeClr val="dk1"/>
                          </a:solidFill>
                        </a:rPr>
                        <a:t>)</a:t>
                      </a:r>
                      <a:endParaRPr sz="1400" u="none" strike="noStrike" cap="none"/>
                    </a:p>
                  </a:txBody>
                  <a:tcPr marL="91425" marR="91425" marT="91425" marB="91425" anchor="ctr">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否</a:t>
                      </a:r>
                      <a:endParaRPr sz="1400" u="none" strike="noStrike" cap="none"/>
                    </a:p>
                  </a:txBody>
                  <a:tcPr marL="91425" marR="91425" marT="91425" marB="91425" anchor="ctr">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5"/>
                  </a:ext>
                </a:extLst>
              </a:tr>
              <a:tr h="407725">
                <a:tc>
                  <a:txBody>
                    <a:bodyPr/>
                    <a:lstStyle/>
                    <a:p>
                      <a:pPr marL="0" marR="0" lvl="0" indent="0" algn="ctr" rtl="0">
                        <a:lnSpc>
                          <a:spcPct val="100000"/>
                        </a:lnSpc>
                        <a:spcBef>
                          <a:spcPts val="0"/>
                        </a:spcBef>
                        <a:spcAft>
                          <a:spcPts val="0"/>
                        </a:spcAft>
                        <a:buClr>
                          <a:srgbClr val="000000"/>
                        </a:buClr>
                        <a:buSzPts val="1400"/>
                        <a:buFont typeface="Arial"/>
                        <a:buNone/>
                      </a:pPr>
                      <a:r>
                        <a:rPr lang="zh-TW"/>
                        <a:t>6</a:t>
                      </a:r>
                      <a:endParaRPr sz="1400" u="none" strike="noStrike" cap="none">
                        <a:solidFill>
                          <a:schemeClr val="dk1"/>
                        </a:solidFill>
                      </a:endParaRPr>
                    </a:p>
                  </a:txBody>
                  <a:tcPr marL="91425" marR="91425" marT="91425" marB="91425" anchor="ctr"/>
                </a:tc>
                <a:tc>
                  <a:txBody>
                    <a:bodyPr/>
                    <a:lstStyle/>
                    <a:p>
                      <a:pPr marL="0" marR="0" lvl="0" indent="0" algn="ctr" rtl="0">
                        <a:lnSpc>
                          <a:spcPct val="100000"/>
                        </a:lnSpc>
                        <a:spcBef>
                          <a:spcPts val="0"/>
                        </a:spcBef>
                        <a:spcAft>
                          <a:spcPts val="0"/>
                        </a:spcAft>
                        <a:buClr>
                          <a:schemeClr val="dk1"/>
                        </a:buClr>
                        <a:buSzPts val="1100"/>
                        <a:buFont typeface="Arial"/>
                        <a:buNone/>
                      </a:pPr>
                      <a:r>
                        <a:rPr lang="zh-TW" sz="1400" u="none" strike="noStrike" cap="none">
                          <a:solidFill>
                            <a:schemeClr val="dk1"/>
                          </a:solidFill>
                        </a:rPr>
                        <a:t>PhoneNo</a:t>
                      </a:r>
                      <a:endParaRPr sz="1400" u="sng" strike="noStrike" cap="none">
                        <a:solidFill>
                          <a:schemeClr val="dk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dk1"/>
                          </a:solidFill>
                        </a:rPr>
                        <a:t>顧客電話</a:t>
                      </a:r>
                      <a:endParaRPr sz="1400" u="none" strike="noStrike" cap="none">
                        <a:solidFill>
                          <a:schemeClr val="dk1"/>
                        </a:solidFill>
                      </a:endParaRPr>
                    </a:p>
                  </a:txBody>
                  <a:tcPr marL="91425" marR="91425" marT="91425" marB="91425" anchor="ctr"/>
                </a:tc>
                <a:tc>
                  <a:txBody>
                    <a:bodyPr/>
                    <a:lstStyle/>
                    <a:p>
                      <a:pPr marL="0" marR="0" lvl="0" indent="0" algn="ctr" rtl="0">
                        <a:lnSpc>
                          <a:spcPct val="100000"/>
                        </a:lnSpc>
                        <a:spcBef>
                          <a:spcPts val="0"/>
                        </a:spcBef>
                        <a:spcAft>
                          <a:spcPts val="0"/>
                        </a:spcAft>
                        <a:buClr>
                          <a:schemeClr val="dk1"/>
                        </a:buClr>
                        <a:buSzPts val="1100"/>
                        <a:buFont typeface="Arial"/>
                        <a:buNone/>
                      </a:pPr>
                      <a:r>
                        <a:rPr lang="zh-TW" sz="1400" u="none" strike="noStrike" cap="none">
                          <a:solidFill>
                            <a:schemeClr val="dk1"/>
                          </a:solidFill>
                        </a:rPr>
                        <a:t>Varchar(15)</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否</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extLst>
                  <a:ext uri="{0D108BD9-81ED-4DB2-BD59-A6C34878D82A}">
                    <a16:rowId xmlns:a16="http://schemas.microsoft.com/office/drawing/2014/main" val="10006"/>
                  </a:ext>
                </a:extLst>
              </a:tr>
              <a:tr h="403275">
                <a:tc>
                  <a:txBody>
                    <a:bodyPr/>
                    <a:lstStyle/>
                    <a:p>
                      <a:pPr marL="0" marR="0" lvl="0" indent="0" algn="ctr" rtl="0">
                        <a:lnSpc>
                          <a:spcPct val="100000"/>
                        </a:lnSpc>
                        <a:spcBef>
                          <a:spcPts val="0"/>
                        </a:spcBef>
                        <a:spcAft>
                          <a:spcPts val="0"/>
                        </a:spcAft>
                        <a:buClr>
                          <a:srgbClr val="000000"/>
                        </a:buClr>
                        <a:buSzPts val="1400"/>
                        <a:buFont typeface="Arial"/>
                        <a:buNone/>
                      </a:pPr>
                      <a:r>
                        <a:rPr lang="zh-TW"/>
                        <a:t>7</a:t>
                      </a:r>
                      <a:endParaRPr sz="1400" u="none" strike="noStrike" cap="none">
                        <a:solidFill>
                          <a:schemeClr val="dk1"/>
                        </a:solidFill>
                      </a:endParaRPr>
                    </a:p>
                  </a:txBody>
                  <a:tcPr marL="91425" marR="91425" marT="91425" marB="91425" anchor="ctr"/>
                </a:tc>
                <a:tc>
                  <a:txBody>
                    <a:bodyPr/>
                    <a:lstStyle/>
                    <a:p>
                      <a:pPr marL="0" marR="0" lvl="0" indent="0" algn="ctr" rtl="0">
                        <a:lnSpc>
                          <a:spcPct val="100000"/>
                        </a:lnSpc>
                        <a:spcBef>
                          <a:spcPts val="0"/>
                        </a:spcBef>
                        <a:spcAft>
                          <a:spcPts val="0"/>
                        </a:spcAft>
                        <a:buClr>
                          <a:schemeClr val="dk1"/>
                        </a:buClr>
                        <a:buSzPts val="1100"/>
                        <a:buFont typeface="Arial"/>
                        <a:buNone/>
                      </a:pPr>
                      <a:r>
                        <a:rPr lang="zh-TW" sz="1400" u="none" strike="noStrike" cap="none">
                          <a:solidFill>
                            <a:schemeClr val="dk1"/>
                          </a:solidFill>
                        </a:rPr>
                        <a:t>CouponPt</a:t>
                      </a:r>
                      <a:endParaRPr sz="1400" u="sng" strike="noStrike" cap="none">
                        <a:solidFill>
                          <a:schemeClr val="dk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solidFill>
                            <a:schemeClr val="dk1"/>
                          </a:solidFill>
                        </a:rPr>
                        <a:t>會員點數</a:t>
                      </a:r>
                      <a:endParaRPr sz="1400" u="none" strike="noStrike" cap="none">
                        <a:solidFill>
                          <a:schemeClr val="dk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INTEGER</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zh-TW" sz="1400" u="none" strike="noStrike" cap="none"/>
                        <a:t>否</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extLst>
                  <a:ext uri="{0D108BD9-81ED-4DB2-BD59-A6C34878D82A}">
                    <a16:rowId xmlns:a16="http://schemas.microsoft.com/office/drawing/2014/main" val="10007"/>
                  </a:ext>
                </a:extLst>
              </a:tr>
              <a:tr h="403275">
                <a:tc>
                  <a:txBody>
                    <a:bodyPr/>
                    <a:lstStyle/>
                    <a:p>
                      <a:pPr marL="0" marR="0" lvl="0" indent="0" algn="ctr" rtl="0">
                        <a:lnSpc>
                          <a:spcPct val="100000"/>
                        </a:lnSpc>
                        <a:spcBef>
                          <a:spcPts val="0"/>
                        </a:spcBef>
                        <a:spcAft>
                          <a:spcPts val="0"/>
                        </a:spcAft>
                        <a:buNone/>
                      </a:pPr>
                      <a:r>
                        <a:rPr lang="zh-TW"/>
                        <a:t>8</a:t>
                      </a:r>
                      <a:endParaRPr/>
                    </a:p>
                  </a:txBody>
                  <a:tcPr marL="91425" marR="91425" marT="91425" marB="91425" anchor="ctr"/>
                </a:tc>
                <a:tc>
                  <a:txBody>
                    <a:bodyPr/>
                    <a:lstStyle/>
                    <a:p>
                      <a:pPr marL="0" marR="0" lvl="0" indent="0" algn="ctr" rtl="0">
                        <a:lnSpc>
                          <a:spcPct val="100000"/>
                        </a:lnSpc>
                        <a:spcBef>
                          <a:spcPts val="0"/>
                        </a:spcBef>
                        <a:spcAft>
                          <a:spcPts val="0"/>
                        </a:spcAft>
                        <a:buNone/>
                      </a:pPr>
                      <a:r>
                        <a:rPr lang="zh-TW"/>
                        <a:t>Email</a:t>
                      </a:r>
                      <a:endParaRPr sz="1400" u="none" strike="noStrike" cap="none">
                        <a:solidFill>
                          <a:schemeClr val="dk1"/>
                        </a:solidFill>
                      </a:endParaRPr>
                    </a:p>
                  </a:txBody>
                  <a:tcPr marL="91425" marR="91425" marT="91425" marB="91425" anchor="ctr"/>
                </a:tc>
                <a:tc>
                  <a:txBody>
                    <a:bodyPr/>
                    <a:lstStyle/>
                    <a:p>
                      <a:pPr marL="0" marR="0" lvl="0" indent="0" algn="ctr" rtl="0">
                        <a:lnSpc>
                          <a:spcPct val="100000"/>
                        </a:lnSpc>
                        <a:spcBef>
                          <a:spcPts val="0"/>
                        </a:spcBef>
                        <a:spcAft>
                          <a:spcPts val="0"/>
                        </a:spcAft>
                        <a:buNone/>
                      </a:pPr>
                      <a:r>
                        <a:rPr lang="zh-TW"/>
                        <a:t>電子信箱</a:t>
                      </a:r>
                      <a:endParaRPr sz="1400" u="none" strike="noStrike" cap="none">
                        <a:solidFill>
                          <a:schemeClr val="dk1"/>
                        </a:solidFill>
                      </a:endParaRPr>
                    </a:p>
                  </a:txBody>
                  <a:tcPr marL="91425" marR="91425" marT="91425" marB="91425" anchor="ctr"/>
                </a:tc>
                <a:tc>
                  <a:txBody>
                    <a:bodyPr/>
                    <a:lstStyle/>
                    <a:p>
                      <a:pPr marL="0" marR="0" lvl="0" indent="0" algn="ctr" rtl="0">
                        <a:lnSpc>
                          <a:spcPct val="100000"/>
                        </a:lnSpc>
                        <a:spcBef>
                          <a:spcPts val="0"/>
                        </a:spcBef>
                        <a:spcAft>
                          <a:spcPts val="0"/>
                        </a:spcAft>
                        <a:buNone/>
                      </a:pPr>
                      <a:r>
                        <a:rPr lang="zh-TW"/>
                        <a:t>Varchar(100)</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None/>
                      </a:pPr>
                      <a:r>
                        <a:rPr lang="zh-TW"/>
                        <a:t>是</a:t>
                      </a:r>
                      <a:endParaRPr sz="1400" u="none" strike="noStrike" cap="none"/>
                    </a:p>
                  </a:txBody>
                  <a:tcPr marL="91425" marR="91425" marT="91425" marB="91425" anchor="ctr"/>
                </a:tc>
                <a:tc>
                  <a:txBody>
                    <a:bodyPr/>
                    <a:lstStyle/>
                    <a:p>
                      <a:pPr marL="0" marR="0" lvl="0" indent="0" algn="ctr" rtl="0">
                        <a:lnSpc>
                          <a:spcPct val="100000"/>
                        </a:lnSpc>
                        <a:spcBef>
                          <a:spcPts val="0"/>
                        </a:spcBef>
                        <a:spcAft>
                          <a:spcPts val="0"/>
                        </a:spcAft>
                        <a:buNone/>
                      </a:pPr>
                      <a:endParaRPr sz="1400" u="none" strike="noStrike" cap="none"/>
                    </a:p>
                  </a:txBody>
                  <a:tcPr marL="91425" marR="91425" marT="91425" marB="91425" anchor="ctr"/>
                </a:tc>
                <a:extLst>
                  <a:ext uri="{0D108BD9-81ED-4DB2-BD59-A6C34878D82A}">
                    <a16:rowId xmlns:a16="http://schemas.microsoft.com/office/drawing/2014/main" val="10008"/>
                  </a:ext>
                </a:extLst>
              </a:tr>
            </a:tbl>
          </a:graphicData>
        </a:graphic>
      </p:graphicFrame>
      <p:sp>
        <p:nvSpPr>
          <p:cNvPr id="124" name="Google Shape;124;p19"/>
          <p:cNvSpPr/>
          <p:nvPr/>
        </p:nvSpPr>
        <p:spPr>
          <a:xfrm>
            <a:off x="0" y="0"/>
            <a:ext cx="403412" cy="766243"/>
          </a:xfrm>
          <a:prstGeom prst="rect">
            <a:avLst/>
          </a:pr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25" name="Google Shape;125;p19"/>
          <p:cNvCxnSpPr/>
          <p:nvPr/>
        </p:nvCxnSpPr>
        <p:spPr>
          <a:xfrm>
            <a:off x="403412" y="323200"/>
            <a:ext cx="4498041" cy="0"/>
          </a:xfrm>
          <a:prstGeom prst="straightConnector1">
            <a:avLst/>
          </a:prstGeom>
          <a:noFill/>
          <a:ln w="38100" cap="flat" cmpd="sng">
            <a:solidFill>
              <a:srgbClr val="3F3F3F"/>
            </a:solidFill>
            <a:prstDash val="solid"/>
            <a:round/>
            <a:headEnd type="none" w="sm" len="sm"/>
            <a:tailEnd type="none" w="sm" len="sm"/>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1224</Words>
  <Application>Microsoft Office PowerPoint</Application>
  <PresentationFormat>如螢幕大小 (16:9)</PresentationFormat>
  <Paragraphs>366</Paragraphs>
  <Slides>15</Slides>
  <Notes>15</Notes>
  <HiddenSlides>0</HiddenSlides>
  <MMClips>0</MMClips>
  <ScaleCrop>false</ScaleCrop>
  <HeadingPairs>
    <vt:vector size="6" baseType="variant">
      <vt:variant>
        <vt:lpstr>使用字型</vt:lpstr>
      </vt:variant>
      <vt:variant>
        <vt:i4>1</vt:i4>
      </vt:variant>
      <vt:variant>
        <vt:lpstr>佈景主題</vt:lpstr>
      </vt:variant>
      <vt:variant>
        <vt:i4>1</vt:i4>
      </vt:variant>
      <vt:variant>
        <vt:lpstr>投影片標題</vt:lpstr>
      </vt:variant>
      <vt:variant>
        <vt:i4>15</vt:i4>
      </vt:variant>
    </vt:vector>
  </HeadingPairs>
  <TitlesOfParts>
    <vt:vector size="17" baseType="lpstr">
      <vt:lpstr>Arial</vt:lpstr>
      <vt:lpstr>Simple Light</vt:lpstr>
      <vt:lpstr>嗨籟</vt:lpstr>
      <vt:lpstr>應用情境</vt:lpstr>
      <vt:lpstr>PowerPoint 簡報</vt:lpstr>
      <vt:lpstr>PowerPoint 簡報</vt:lpstr>
      <vt:lpstr>PowerPoint 簡報</vt:lpstr>
      <vt:lpstr>資料庫中的 E (Entity) 以及 R (Relationship)</vt:lpstr>
      <vt:lpstr>SCHEMA</vt:lpstr>
      <vt:lpstr>PowerPoint 簡報</vt:lpstr>
      <vt:lpstr>表2 . 會員(CUSTOMER)資料表</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嗨籟</dc:title>
  <cp:lastModifiedBy>莊上緣</cp:lastModifiedBy>
  <cp:revision>4</cp:revision>
  <dcterms:modified xsi:type="dcterms:W3CDTF">2022-06-12T12:04:25Z</dcterms:modified>
</cp:coreProperties>
</file>