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673A48-68AD-486A-9B8B-AB3F4B6DB7F3}">
  <a:tblStyle styleId="{C4673A48-68AD-486A-9B8B-AB3F4B6DB7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A658BA3-4110-4DA4-A357-07E58ECD81E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Nuni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4.xml"/><Relationship Id="rId33" Type="http://schemas.openxmlformats.org/officeDocument/2006/relationships/font" Target="fonts/MavenPro-bold.fntdata"/><Relationship Id="rId10" Type="http://schemas.openxmlformats.org/officeDocument/2006/relationships/slide" Target="slides/slide3.xml"/><Relationship Id="rId32" Type="http://schemas.openxmlformats.org/officeDocument/2006/relationships/font" Target="fonts/MavenPro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3dd465553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33dd46555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3dd465553_1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33dd46555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3dd465553_1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33dd46555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3dd465553_1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33dd46555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3dd465553_1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33dd465553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3dd465553_1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33dd465553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dd465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dd465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1df0ccb6a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1df0ccb6a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1df0ccb6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31df0ccb6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1df0ccb6a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1df0ccb6a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3dd465553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33dd46555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1df0ccb6a_4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31df0ccb6a_4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3dd465553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33dd46555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3dd465553_1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33dd46555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3dd465553_1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33dd46555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3dd465553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33dd46555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此為前一頁的完整版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3dd465553_1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33dd46555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3dd465553_1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33dd46555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3dd465553_1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33dd46555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4" name="Google Shape;2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0" name="Google Shape;2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3" name="Google Shape;30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4" name="Google Shape;30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" name="Google Shape;3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1" name="Google Shape;311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2" name="Google Shape;3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ctrTitle"/>
          </p:nvPr>
        </p:nvSpPr>
        <p:spPr>
          <a:xfrm>
            <a:off x="3300584" y="1693996"/>
            <a:ext cx="3871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zh-TW">
                <a:solidFill>
                  <a:srgbClr val="3B7FF2"/>
                </a:solidFill>
              </a:rPr>
              <a:t>嗨籟</a:t>
            </a:r>
            <a:endParaRPr b="1">
              <a:solidFill>
                <a:srgbClr val="3B7FF2"/>
              </a:solidFill>
            </a:endParaRPr>
          </a:p>
        </p:txBody>
      </p:sp>
      <p:sp>
        <p:nvSpPr>
          <p:cNvPr id="320" name="Google Shape;320;p24"/>
          <p:cNvSpPr txBox="1"/>
          <p:nvPr>
            <p:ph idx="1" type="subTitle"/>
          </p:nvPr>
        </p:nvSpPr>
        <p:spPr>
          <a:xfrm>
            <a:off x="1829603" y="30630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000"/>
              <a:t>第二組：莊上緣、余紹桓、黃丞漢、竇賢祐</a:t>
            </a:r>
            <a:endParaRPr sz="2000"/>
          </a:p>
        </p:txBody>
      </p:sp>
      <p:cxnSp>
        <p:nvCxnSpPr>
          <p:cNvPr id="321" name="Google Shape;321;p24"/>
          <p:cNvCxnSpPr/>
          <p:nvPr/>
        </p:nvCxnSpPr>
        <p:spPr>
          <a:xfrm>
            <a:off x="3534968" y="2873588"/>
            <a:ext cx="40610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22" name="Google Shape;322;p24"/>
          <p:cNvSpPr txBox="1"/>
          <p:nvPr/>
        </p:nvSpPr>
        <p:spPr>
          <a:xfrm>
            <a:off x="5952975" y="2427200"/>
            <a:ext cx="209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樂器行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4747025" y="7393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575" y="1725900"/>
            <a:ext cx="1849000" cy="18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33"/>
          <p:cNvGraphicFramePr/>
          <p:nvPr/>
        </p:nvGraphicFramePr>
        <p:xfrm>
          <a:off x="1031185" y="15279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{FA658BA3-4110-4DA4-A357-07E58ECD81EC}</a:tableStyleId>
              </a:tblPr>
              <a:tblGrid>
                <a:gridCol w="895125"/>
                <a:gridCol w="1303725"/>
                <a:gridCol w="1303725"/>
                <a:gridCol w="1331850"/>
                <a:gridCol w="960975"/>
                <a:gridCol w="1286225"/>
              </a:tblGrid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序號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欄位名稱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中文名稱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資料型態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備註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400" u="sng" cap="none" strike="noStrike">
                          <a:solidFill>
                            <a:srgbClr val="9900FF"/>
                          </a:solidFill>
                        </a:rPr>
                        <a:t>OrderNo</a:t>
                      </a:r>
                      <a:endParaRPr b="0" sz="1400" u="sng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/>
                        <a:t>訂單編號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Varchar(30)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primary key、foreign key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400" u="sng" cap="none" strike="noStrike">
                          <a:solidFill>
                            <a:srgbClr val="9900FF"/>
                          </a:solidFill>
                        </a:rPr>
                        <a:t>Product_ID</a:t>
                      </a:r>
                      <a:endParaRPr sz="1400" u="sng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商品編號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Varchar(30)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primary key、foreign key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400" u="none" cap="none" strike="noStrike"/>
                        <a:t>Amount</a:t>
                      </a:r>
                      <a:endParaRPr sz="14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數量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INTEGER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400" u="none" cap="none" strike="noStrike"/>
                        <a:t>Note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備註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Varchar(100)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是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8" name="Google Shape;408;p33"/>
          <p:cNvSpPr txBox="1"/>
          <p:nvPr/>
        </p:nvSpPr>
        <p:spPr>
          <a:xfrm>
            <a:off x="477306" y="323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表3 . 訂單(ORDER)資料表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0" y="236"/>
            <a:ext cx="403412" cy="7662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33"/>
          <p:cNvCxnSpPr/>
          <p:nvPr/>
        </p:nvCxnSpPr>
        <p:spPr>
          <a:xfrm>
            <a:off x="403412" y="323200"/>
            <a:ext cx="3859306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Google Shape;415;p34"/>
          <p:cNvGraphicFramePr/>
          <p:nvPr/>
        </p:nvGraphicFramePr>
        <p:xfrm>
          <a:off x="864947" y="1065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{FA658BA3-4110-4DA4-A357-07E58ECD81EC}</a:tableStyleId>
              </a:tblPr>
              <a:tblGrid>
                <a:gridCol w="698650"/>
                <a:gridCol w="1603475"/>
                <a:gridCol w="1364925"/>
                <a:gridCol w="1394400"/>
                <a:gridCol w="1006050"/>
                <a:gridCol w="1346625"/>
              </a:tblGrid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序號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欄位名稱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中文名稱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資料型態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備註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400" u="sng" cap="none" strike="noStrike">
                          <a:solidFill>
                            <a:srgbClr val="C00000"/>
                          </a:solidFill>
                        </a:rPr>
                        <a:t>OrderNo</a:t>
                      </a:r>
                      <a:endParaRPr b="0" sz="1400" u="sng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/>
                        <a:t>訂單編號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Varchar(30)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primary key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3B7FF2"/>
                          </a:solidFill>
                        </a:rPr>
                        <a:t>Account</a:t>
                      </a:r>
                      <a:endParaRPr sz="1400" u="none" cap="none" strike="noStrike">
                        <a:solidFill>
                          <a:srgbClr val="3B7FF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會員帳戶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f</a:t>
                      </a:r>
                      <a:r>
                        <a:rPr lang="zh-TW" sz="1400" u="none" cap="none" strike="noStrike"/>
                        <a:t>oreign Key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u="none" cap="none" strike="noStrike"/>
                        <a:t>Address</a:t>
                      </a:r>
                      <a:endParaRPr b="1" sz="1600" u="none" cap="none" strike="noStrike">
                        <a:solidFill>
                          <a:srgbClr val="3B7FF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送貨地址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Varchar(100)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E</a:t>
                      </a:r>
                      <a:r>
                        <a:rPr lang="zh-TW" u="none" cap="none" strike="noStrike"/>
                        <a:t>stablished_</a:t>
                      </a:r>
                      <a:r>
                        <a:rPr lang="zh-TW"/>
                        <a:t>D</a:t>
                      </a:r>
                      <a:r>
                        <a:rPr lang="zh-TW" u="none" cap="none" strike="noStrike"/>
                        <a:t>ate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下訂日期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4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/>
                        <a:t>C</a:t>
                      </a:r>
                      <a:r>
                        <a:rPr lang="zh-TW" u="none" cap="none" strike="noStrike"/>
                        <a:t>ompletion_</a:t>
                      </a:r>
                      <a:r>
                        <a:rPr lang="zh-TW"/>
                        <a:t>D</a:t>
                      </a:r>
                      <a:r>
                        <a:rPr lang="zh-TW" u="none" cap="none" strike="noStrike"/>
                        <a:t>ate</a:t>
                      </a:r>
                      <a:endParaRPr sz="16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完成日期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State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訂單狀態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Varchar(10)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u="none" cap="none" strike="noStrike"/>
                        <a:t>PaymentMethod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/>
                        <a:t>付款方式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Varchar(10)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u="none" cap="none" strike="noStrike"/>
                        <a:t>IsPaid</a:t>
                      </a:r>
                      <a:endParaRPr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/>
                        <a:t>是否已付款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boolean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16" name="Google Shape;416;p34"/>
          <p:cNvSpPr txBox="1"/>
          <p:nvPr/>
        </p:nvSpPr>
        <p:spPr>
          <a:xfrm>
            <a:off x="468156" y="3345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表4 . 訂單(ORDER_INFO)資料表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0" y="236"/>
            <a:ext cx="403500" cy="7662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34"/>
          <p:cNvCxnSpPr/>
          <p:nvPr/>
        </p:nvCxnSpPr>
        <p:spPr>
          <a:xfrm>
            <a:off x="403412" y="323200"/>
            <a:ext cx="38592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" name="Google Shape;423;p35"/>
          <p:cNvGraphicFramePr/>
          <p:nvPr/>
        </p:nvGraphicFramePr>
        <p:xfrm>
          <a:off x="1351435" y="843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{FA658BA3-4110-4DA4-A357-07E58ECD81EC}</a:tableStyleId>
              </a:tblPr>
              <a:tblGrid>
                <a:gridCol w="814175"/>
                <a:gridCol w="1442975"/>
                <a:gridCol w="1195425"/>
                <a:gridCol w="1083900"/>
                <a:gridCol w="734750"/>
                <a:gridCol w="1169900"/>
              </a:tblGrid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序號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欄位名稱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中文名稱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資料型態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備註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400" u="sng" cap="none" strike="noStrike">
                          <a:solidFill>
                            <a:srgbClr val="C00000"/>
                          </a:solidFill>
                        </a:rPr>
                        <a:t>Employee_id</a:t>
                      </a:r>
                      <a:endParaRPr b="0" sz="1400" u="sng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/>
                        <a:t>員工編號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VARCHAR(15)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primary key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員工姓名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VARCHAR(15)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400" u="none" cap="none" strike="noStrike"/>
                        <a:t>ID_number</a:t>
                      </a:r>
                      <a:endParaRPr sz="14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員工身分證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VARCHAR(15)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400" u="none" cap="none" strike="noStrike"/>
                        <a:t>Gender</a:t>
                      </a:r>
                      <a:endParaRPr b="0" sz="1400" u="sng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性別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CHAR(1)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是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"M"、"W"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4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u="none" cap="none" strike="noStrike"/>
                        <a:t>Birthday</a:t>
                      </a:r>
                      <a:endParaRPr b="0" sz="1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員工生日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是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54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u="none" cap="none" strike="noStrike"/>
                        <a:t>PhoneNo</a:t>
                      </a:r>
                      <a:endParaRPr sz="16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員工電話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VARCHAR(15)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Salary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員工薪水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INTEGER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是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24" name="Google Shape;424;p35"/>
          <p:cNvSpPr txBox="1"/>
          <p:nvPr/>
        </p:nvSpPr>
        <p:spPr>
          <a:xfrm>
            <a:off x="477306" y="323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表5 . 員工(EMPLOYEE)資料表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5"/>
          <p:cNvSpPr/>
          <p:nvPr/>
        </p:nvSpPr>
        <p:spPr>
          <a:xfrm>
            <a:off x="0" y="236"/>
            <a:ext cx="403500" cy="7662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35"/>
          <p:cNvCxnSpPr/>
          <p:nvPr/>
        </p:nvCxnSpPr>
        <p:spPr>
          <a:xfrm>
            <a:off x="403412" y="323200"/>
            <a:ext cx="38592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p36"/>
          <p:cNvGraphicFramePr/>
          <p:nvPr/>
        </p:nvGraphicFramePr>
        <p:xfrm>
          <a:off x="1351435" y="1645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{FA658BA3-4110-4DA4-A357-07E58ECD81EC}</a:tableStyleId>
              </a:tblPr>
              <a:tblGrid>
                <a:gridCol w="814175"/>
                <a:gridCol w="1442975"/>
                <a:gridCol w="1195425"/>
                <a:gridCol w="1083900"/>
                <a:gridCol w="734750"/>
                <a:gridCol w="1169900"/>
              </a:tblGrid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序號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欄位名稱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中文名稱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資料型態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備註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u="sng" cap="none" strike="noStrike">
                          <a:solidFill>
                            <a:srgbClr val="9900FF"/>
                          </a:solidFill>
                        </a:rPr>
                        <a:t>Account</a:t>
                      </a:r>
                      <a:endParaRPr b="0" sz="1600" u="sng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/>
                        <a:t>會員編號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primary key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foreign key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u="sng" cap="none" strike="noStrike">
                          <a:solidFill>
                            <a:srgbClr val="9900FF"/>
                          </a:solidFill>
                        </a:rPr>
                        <a:t>Product_ID</a:t>
                      </a:r>
                      <a:endParaRPr sz="1600" u="none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產品編號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VARCHAR(30)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primary key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foreign key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u="none" cap="none" strike="noStrike"/>
                        <a:t>Amount</a:t>
                      </a:r>
                      <a:endParaRPr sz="1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數量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INTEGER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32" name="Google Shape;432;p36"/>
          <p:cNvSpPr txBox="1"/>
          <p:nvPr/>
        </p:nvSpPr>
        <p:spPr>
          <a:xfrm>
            <a:off x="477306" y="323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表6 . 購物車(CART)資料表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0" y="236"/>
            <a:ext cx="403500" cy="7662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36"/>
          <p:cNvCxnSpPr/>
          <p:nvPr/>
        </p:nvCxnSpPr>
        <p:spPr>
          <a:xfrm>
            <a:off x="403412" y="323200"/>
            <a:ext cx="38592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654775" y="882450"/>
            <a:ext cx="77376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167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b="1" lang="zh-TW">
                <a:solidFill>
                  <a:srgbClr val="083C92"/>
                </a:solidFill>
              </a:rPr>
              <a:t>我們的主題是否只能於本地端測試，尚未能在網路上實際操作?</a:t>
            </a:r>
            <a:endParaRPr b="1">
              <a:solidFill>
                <a:srgbClr val="083C92"/>
              </a:solidFill>
            </a:endParaRPr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是的，由於我們目前手邊無法取得實際網域來做真實的連線，且我們此次專案是用PyQt搭配MySQL來完成，並沒有網頁相關的部分，因此僅於本地端連接localhost來模擬對資料庫做連線。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083C92"/>
                </a:solidFill>
              </a:rPr>
              <a:t>主題的特殊性在哪?</a:t>
            </a:r>
            <a:endParaRPr b="1">
              <a:solidFill>
                <a:srgbClr val="083C92"/>
              </a:solidFill>
            </a:endParaRPr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比較目前市面上的網路平台，大多雖可網路直接購物，但卻未提供樂器之試聽，讓顧客可以藉由試聽更能認識樂器的音質等等。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目前市面上的音樂商店平台，大多販售新品樂器，但沒看到有提供管道可以讓顧客販售二手樂器。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488928" y="309752"/>
            <a:ext cx="42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資料庫設計特殊性 (Q&amp;A)</a:t>
            </a:r>
            <a:endParaRPr b="1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0" y="0"/>
            <a:ext cx="403500" cy="7662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37"/>
          <p:cNvCxnSpPr/>
          <p:nvPr/>
        </p:nvCxnSpPr>
        <p:spPr>
          <a:xfrm>
            <a:off x="403412" y="323200"/>
            <a:ext cx="32946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介面介紹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1056750" y="695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主畫面-購買、訂單</a:t>
            </a:r>
            <a:endParaRPr/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610350" y="1655625"/>
            <a:ext cx="4253700" cy="24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C0C0C"/>
                </a:solidFill>
              </a:rPr>
              <a:t>1. 上方可設定篩選的項目，並按下Search</a:t>
            </a:r>
            <a:r>
              <a:rPr lang="zh-TW" sz="1700">
                <a:solidFill>
                  <a:srgbClr val="0C0C0C"/>
                </a:solidFill>
              </a:rPr>
              <a:t>按鈕</a:t>
            </a:r>
            <a:r>
              <a:rPr lang="zh-TW" sz="1700">
                <a:solidFill>
                  <a:srgbClr val="0C0C0C"/>
                </a:solidFill>
              </a:rPr>
              <a:t>來搜尋</a:t>
            </a:r>
            <a:endParaRPr sz="17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C0C0C"/>
                </a:solidFill>
              </a:rPr>
              <a:t>2. Search Result 顯示搜尋結果</a:t>
            </a:r>
            <a:endParaRPr sz="17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C0C0C"/>
                </a:solidFill>
              </a:rPr>
              <a:t>3. 中間可選擇使用的帳戶、數量、加入購物車</a:t>
            </a:r>
            <a:endParaRPr sz="17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C0C0C"/>
                </a:solidFill>
              </a:rPr>
              <a:t>4. 左下方Cart顯示購物車內容</a:t>
            </a:r>
            <a:endParaRPr sz="17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C0C0C"/>
                </a:solidFill>
              </a:rPr>
              <a:t>5. 下方Delete按鈕可以將不想購買的商品自購物車移除</a:t>
            </a:r>
            <a:endParaRPr sz="17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C0C0C"/>
                </a:solidFill>
              </a:rPr>
              <a:t>6. 最下方可以選擇付款方式，將購物車內容成立訂單並送出</a:t>
            </a:r>
            <a:endParaRPr sz="17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rgbClr val="0C0C0C"/>
                </a:solidFill>
              </a:rPr>
              <a:t>7. 右下方Order顯示過往訂單內容</a:t>
            </a:r>
            <a:endParaRPr sz="1700">
              <a:solidFill>
                <a:srgbClr val="0C0C0C"/>
              </a:solidFill>
            </a:endParaRPr>
          </a:p>
        </p:txBody>
      </p:sp>
      <p:pic>
        <p:nvPicPr>
          <p:cNvPr id="454" name="Google Shape;4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150" y="1186313"/>
            <a:ext cx="3760199" cy="34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/>
        </p:nvSpPr>
        <p:spPr>
          <a:xfrm>
            <a:off x="177600" y="170225"/>
            <a:ext cx="129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539250" y="693425"/>
            <a:ext cx="81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p40"/>
          <p:cNvSpPr txBox="1"/>
          <p:nvPr>
            <p:ph type="title"/>
          </p:nvPr>
        </p:nvSpPr>
        <p:spPr>
          <a:xfrm>
            <a:off x="1103700" y="693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搜尋結果-試聽</a:t>
            </a:r>
            <a:endParaRPr/>
          </a:p>
        </p:txBody>
      </p:sp>
      <p:sp>
        <p:nvSpPr>
          <p:cNvPr id="462" name="Google Shape;462;p40"/>
          <p:cNvSpPr txBox="1"/>
          <p:nvPr>
            <p:ph idx="1" type="body"/>
          </p:nvPr>
        </p:nvSpPr>
        <p:spPr>
          <a:xfrm>
            <a:off x="878800" y="2039050"/>
            <a:ext cx="3524100" cy="16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在點選Search Result 最右邊的audition時，會自動播放產品對應的音檔，顧客可由此試聽目前商品的狀況。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9600"/>
            <a:ext cx="3971076" cy="371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訂單內容</a:t>
            </a:r>
            <a:endParaRPr b="1"/>
          </a:p>
        </p:txBody>
      </p:sp>
      <p:sp>
        <p:nvSpPr>
          <p:cNvPr id="469" name="Google Shape;469;p41"/>
          <p:cNvSpPr txBox="1"/>
          <p:nvPr>
            <p:ph idx="1" type="body"/>
          </p:nvPr>
        </p:nvSpPr>
        <p:spPr>
          <a:xfrm>
            <a:off x="511750" y="1783350"/>
            <a:ext cx="401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由主畫面按下 下方的Order後便會成立訂單，此畫面顯示訂單之內容、狀態、日期、編號等等，若會員的生日與當月的月份相同，便可自動獲得9折優惠。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377" y="818550"/>
            <a:ext cx="3809824" cy="35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/>
          <p:nvPr/>
        </p:nvSpPr>
        <p:spPr>
          <a:xfrm>
            <a:off x="177600" y="170225"/>
            <a:ext cx="129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476" name="Google Shape;476;p42"/>
          <p:cNvSpPr txBox="1"/>
          <p:nvPr/>
        </p:nvSpPr>
        <p:spPr>
          <a:xfrm>
            <a:off x="539250" y="693425"/>
            <a:ext cx="84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二手商品上架</a:t>
            </a:r>
            <a:endParaRPr/>
          </a:p>
        </p:txBody>
      </p:sp>
      <p:sp>
        <p:nvSpPr>
          <p:cNvPr id="478" name="Google Shape;478;p42"/>
          <p:cNvSpPr txBox="1"/>
          <p:nvPr>
            <p:ph idx="1" type="body"/>
          </p:nvPr>
        </p:nvSpPr>
        <p:spPr>
          <a:xfrm>
            <a:off x="619300" y="1774925"/>
            <a:ext cx="386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1.  右上方的畫面顧客可以上傳自己想販售的商品，輸入品牌、商品名及自己的聯絡資訊後便可自動上傳。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2. 右下方的畫面是員工看顧客上傳的商品，員工會為商品做一次篩選，確認商品的狀況並標示價錢、狀態、分類後，若覺得狀況良好便會幫顧客上架。反之，則會reject，請顧客另尋其他方式販售或電話與商家聯絡。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240725"/>
            <a:ext cx="3818850" cy="19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2347350"/>
            <a:ext cx="3818849" cy="2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509100" y="293776"/>
            <a:ext cx="233064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2400">
                <a:solidFill>
                  <a:srgbClr val="262626"/>
                </a:solidFill>
              </a:rPr>
              <a:t>應用情境</a:t>
            </a:r>
            <a:endParaRPr b="1" sz="2400">
              <a:solidFill>
                <a:srgbClr val="262626"/>
              </a:solidFill>
            </a:endParaRPr>
          </a:p>
        </p:txBody>
      </p:sp>
      <p:sp>
        <p:nvSpPr>
          <p:cNvPr id="330" name="Google Shape;330;p25"/>
          <p:cNvSpPr txBox="1"/>
          <p:nvPr>
            <p:ph idx="1" type="body"/>
          </p:nvPr>
        </p:nvSpPr>
        <p:spPr>
          <a:xfrm>
            <a:off x="623400" y="1060197"/>
            <a:ext cx="8520600" cy="3861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083C92"/>
                </a:solidFill>
              </a:rPr>
              <a:t>目的</a:t>
            </a:r>
            <a:r>
              <a:rPr lang="zh-TW">
                <a:solidFill>
                  <a:srgbClr val="0C0C0C"/>
                </a:solidFill>
              </a:rPr>
              <a:t>：單一樂器行的網路商店資料庫，讓</a:t>
            </a:r>
            <a:r>
              <a:rPr lang="zh-TW">
                <a:solidFill>
                  <a:srgbClr val="0C0C0C"/>
                </a:solidFill>
              </a:rPr>
              <a:t>想玩音樂的人都可以藉由此網路商店購買樂器來使用。</a:t>
            </a:r>
            <a:endParaRPr>
              <a:solidFill>
                <a:srgbClr val="0C0C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083C92"/>
                </a:solidFill>
              </a:rPr>
              <a:t>使用情況</a:t>
            </a:r>
            <a:r>
              <a:rPr lang="zh-TW">
                <a:solidFill>
                  <a:srgbClr val="0C0C0C"/>
                </a:solidFill>
              </a:rPr>
              <a:t>：</a:t>
            </a:r>
            <a:endParaRPr>
              <a:solidFill>
                <a:srgbClr val="0C0C0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C0C0C"/>
                </a:solidFill>
              </a:rPr>
              <a:t>會員透過店家的UI</a:t>
            </a:r>
            <a:r>
              <a:rPr lang="zh-TW">
                <a:solidFill>
                  <a:srgbClr val="0C0C0C"/>
                </a:solidFill>
              </a:rPr>
              <a:t>購買商品</a:t>
            </a:r>
            <a:endParaRPr>
              <a:solidFill>
                <a:srgbClr val="0C0C0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Char char="○"/>
            </a:pPr>
            <a:r>
              <a:rPr lang="zh-TW">
                <a:solidFill>
                  <a:srgbClr val="0C0C0C"/>
                </a:solidFill>
              </a:rPr>
              <a:t>會員可上傳欲販售之二手商品</a:t>
            </a:r>
            <a:endParaRPr>
              <a:solidFill>
                <a:srgbClr val="0C0C0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Char char="○"/>
            </a:pPr>
            <a:r>
              <a:rPr lang="zh-TW">
                <a:solidFill>
                  <a:srgbClr val="0C0C0C"/>
                </a:solidFill>
              </a:rPr>
              <a:t>店家員工審核會員上傳之二手商品</a:t>
            </a:r>
            <a:endParaRPr>
              <a:solidFill>
                <a:srgbClr val="0C0C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083C92"/>
                </a:solidFill>
              </a:rPr>
              <a:t>工作事項</a:t>
            </a:r>
            <a:r>
              <a:rPr lang="zh-TW">
                <a:solidFill>
                  <a:srgbClr val="0C0C0C"/>
                </a:solidFill>
              </a:rPr>
              <a:t>：</a:t>
            </a:r>
            <a:endParaRPr>
              <a:solidFill>
                <a:srgbClr val="0C0C0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Char char="○"/>
            </a:pPr>
            <a:r>
              <a:rPr lang="zh-TW">
                <a:solidFill>
                  <a:srgbClr val="0C0C0C"/>
                </a:solidFill>
              </a:rPr>
              <a:t>顧客自樂器行架設的</a:t>
            </a:r>
            <a:r>
              <a:rPr lang="zh-TW">
                <a:solidFill>
                  <a:srgbClr val="0C0C0C"/>
                </a:solidFill>
              </a:rPr>
              <a:t>介面</a:t>
            </a:r>
            <a:r>
              <a:rPr lang="zh-TW">
                <a:solidFill>
                  <a:srgbClr val="0C0C0C"/>
                </a:solidFill>
              </a:rPr>
              <a:t>下單</a:t>
            </a:r>
            <a:endParaRPr>
              <a:solidFill>
                <a:srgbClr val="0C0C0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Char char="○"/>
            </a:pPr>
            <a:r>
              <a:rPr lang="zh-TW">
                <a:solidFill>
                  <a:srgbClr val="0C0C0C"/>
                </a:solidFill>
              </a:rPr>
              <a:t>訂單透過前端</a:t>
            </a:r>
            <a:r>
              <a:rPr lang="zh-TW">
                <a:solidFill>
                  <a:srgbClr val="0C0C0C"/>
                </a:solidFill>
              </a:rPr>
              <a:t>介面</a:t>
            </a:r>
            <a:r>
              <a:rPr lang="zh-TW">
                <a:solidFill>
                  <a:srgbClr val="0C0C0C"/>
                </a:solidFill>
              </a:rPr>
              <a:t>記錄至資料庫</a:t>
            </a:r>
            <a:endParaRPr>
              <a:solidFill>
                <a:srgbClr val="0C0C0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Char char="○"/>
            </a:pPr>
            <a:r>
              <a:rPr lang="zh-TW">
                <a:solidFill>
                  <a:srgbClr val="0C0C0C"/>
                </a:solidFill>
              </a:rPr>
              <a:t>資料庫會同時記錄會員、商品、員工等資訊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0" y="236"/>
            <a:ext cx="403412" cy="7662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25"/>
          <p:cNvCxnSpPr/>
          <p:nvPr/>
        </p:nvCxnSpPr>
        <p:spPr>
          <a:xfrm>
            <a:off x="403412" y="323200"/>
            <a:ext cx="1526241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idx="1" type="body"/>
          </p:nvPr>
        </p:nvSpPr>
        <p:spPr>
          <a:xfrm>
            <a:off x="623400" y="1205425"/>
            <a:ext cx="85206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900">
                <a:solidFill>
                  <a:srgbClr val="083C92"/>
                </a:solidFill>
              </a:rPr>
              <a:t>單一店家樂器網路商店與透過蝦皮、PChome等網路商城購買樂器的差異</a:t>
            </a:r>
            <a:endParaRPr b="1" sz="1900">
              <a:solidFill>
                <a:srgbClr val="083C92"/>
              </a:solidFill>
            </a:endParaRPr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600">
                <a:solidFill>
                  <a:srgbClr val="262626"/>
                </a:solidFill>
              </a:rPr>
              <a:t>單一店家</a:t>
            </a:r>
            <a:endParaRPr>
              <a:solidFill>
                <a:srgbClr val="262626"/>
              </a:solidFill>
            </a:endParaRPr>
          </a:p>
          <a:p>
            <a:pPr indent="-317500" lvl="2" marL="137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</a:pPr>
            <a:r>
              <a:rPr lang="zh-TW">
                <a:solidFill>
                  <a:srgbClr val="262626"/>
                </a:solidFill>
              </a:rPr>
              <a:t>店家不須透過大型網路商城平台來販售樂器，不必被平台從中抽錢(手續費等)</a:t>
            </a:r>
            <a:endParaRPr>
              <a:solidFill>
                <a:srgbClr val="262626"/>
              </a:solidFill>
            </a:endParaRPr>
          </a:p>
          <a:p>
            <a:pPr indent="-304800" lvl="2" marL="137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>
                <a:solidFill>
                  <a:srgbClr val="262626"/>
                </a:solidFill>
              </a:rPr>
              <a:t>只需記錄該店家的訂單內容</a:t>
            </a:r>
            <a:endParaRPr>
              <a:solidFill>
                <a:srgbClr val="262626"/>
              </a:solidFill>
            </a:endParaRPr>
          </a:p>
          <a:p>
            <a:pPr indent="-317500" lvl="2" marL="137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</a:pPr>
            <a:r>
              <a:rPr lang="zh-TW">
                <a:solidFill>
                  <a:srgbClr val="262626"/>
                </a:solidFill>
              </a:rPr>
              <a:t>可以自己設計自己的網頁</a:t>
            </a:r>
            <a:r>
              <a:rPr lang="zh-TW">
                <a:solidFill>
                  <a:srgbClr val="262626"/>
                </a:solidFill>
              </a:rPr>
              <a:t>或是UI</a:t>
            </a:r>
            <a:r>
              <a:rPr lang="zh-TW">
                <a:solidFill>
                  <a:srgbClr val="262626"/>
                </a:solidFill>
              </a:rPr>
              <a:t>介面，具有獨創與藝術性</a:t>
            </a:r>
            <a:endParaRPr>
              <a:solidFill>
                <a:srgbClr val="262626"/>
              </a:solidFill>
            </a:endParaRPr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600">
                <a:solidFill>
                  <a:srgbClr val="262626"/>
                </a:solidFill>
              </a:rPr>
              <a:t>大型網路商城</a:t>
            </a:r>
            <a:endParaRPr sz="1600">
              <a:solidFill>
                <a:srgbClr val="262626"/>
              </a:solidFill>
            </a:endParaRPr>
          </a:p>
          <a:p>
            <a:pPr indent="-317500" lvl="2" marL="137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600">
                <a:solidFill>
                  <a:srgbClr val="262626"/>
                </a:solidFill>
              </a:rPr>
              <a:t>需記錄不同店家的各訂單內容與商品</a:t>
            </a:r>
            <a:endParaRPr sz="1600">
              <a:solidFill>
                <a:srgbClr val="262626"/>
              </a:solidFill>
            </a:endParaRPr>
          </a:p>
          <a:p>
            <a:pPr indent="-317500" lvl="2" marL="137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600">
                <a:solidFill>
                  <a:srgbClr val="262626"/>
                </a:solidFill>
              </a:rPr>
              <a:t>管理上會更複雜</a:t>
            </a:r>
            <a:endParaRPr sz="1600">
              <a:solidFill>
                <a:srgbClr val="262626"/>
              </a:solidFill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0" y="236"/>
            <a:ext cx="403412" cy="7662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26"/>
          <p:cNvCxnSpPr/>
          <p:nvPr/>
        </p:nvCxnSpPr>
        <p:spPr>
          <a:xfrm>
            <a:off x="403412" y="323200"/>
            <a:ext cx="3254188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26"/>
          <p:cNvSpPr txBox="1"/>
          <p:nvPr/>
        </p:nvSpPr>
        <p:spPr>
          <a:xfrm>
            <a:off x="488928" y="309752"/>
            <a:ext cx="424443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資料庫設計特殊性 (一)</a:t>
            </a:r>
            <a:endParaRPr b="1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6741850" y="439315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idx="1" type="body"/>
          </p:nvPr>
        </p:nvSpPr>
        <p:spPr>
          <a:xfrm>
            <a:off x="676975" y="882450"/>
            <a:ext cx="75822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167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b="1" lang="zh-TW">
                <a:solidFill>
                  <a:srgbClr val="083C92"/>
                </a:solidFill>
              </a:rPr>
              <a:t>購物車功能 </a:t>
            </a:r>
            <a:endParaRPr>
              <a:solidFill>
                <a:srgbClr val="262626"/>
              </a:solidFill>
            </a:endParaRPr>
          </a:p>
          <a:p>
            <a:pPr indent="-324708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zh-TW">
                <a:solidFill>
                  <a:srgbClr val="262626"/>
                </a:solidFill>
              </a:rPr>
              <a:t>記錄使用者欲購買之商品，並且可於下次再次進入時直接下單</a:t>
            </a:r>
            <a:endParaRPr>
              <a:solidFill>
                <a:srgbClr val="262626"/>
              </a:solidFill>
            </a:endParaRPr>
          </a:p>
          <a:p>
            <a:pPr indent="-352167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b="1" lang="zh-TW">
                <a:solidFill>
                  <a:srgbClr val="083C92"/>
                </a:solidFill>
              </a:rPr>
              <a:t>生日優惠</a:t>
            </a:r>
            <a:endParaRPr b="1">
              <a:solidFill>
                <a:srgbClr val="083C92"/>
              </a:solidFill>
            </a:endParaRPr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400"/>
              <a:buChar char="○"/>
            </a:pPr>
            <a:r>
              <a:rPr lang="zh-TW">
                <a:solidFill>
                  <a:srgbClr val="262626"/>
                </a:solidFill>
              </a:rPr>
              <a:t>每次完成訂單時，系統會偵測當前下單日期與該客戶生日</a:t>
            </a:r>
            <a:endParaRPr>
              <a:solidFill>
                <a:srgbClr val="262626"/>
              </a:solidFill>
            </a:endParaRPr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</a:pPr>
            <a:r>
              <a:rPr lang="zh-TW">
                <a:solidFill>
                  <a:srgbClr val="262626"/>
                </a:solidFill>
              </a:rPr>
              <a:t>若該客戶為當月壽星，則可享有9折優惠</a:t>
            </a:r>
            <a:endParaRPr>
              <a:solidFill>
                <a:srgbClr val="262626"/>
              </a:solidFill>
            </a:endParaRPr>
          </a:p>
          <a:p>
            <a:pPr indent="-352167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b="1" lang="zh-TW">
                <a:solidFill>
                  <a:srgbClr val="083C92"/>
                </a:solidFill>
              </a:rPr>
              <a:t>商品分類&amp;</a:t>
            </a:r>
            <a:r>
              <a:rPr b="1" lang="zh-TW">
                <a:solidFill>
                  <a:srgbClr val="083C92"/>
                </a:solidFill>
              </a:rPr>
              <a:t>篩選</a:t>
            </a:r>
            <a:endParaRPr b="1">
              <a:solidFill>
                <a:srgbClr val="083C92"/>
              </a:solidFill>
            </a:endParaRPr>
          </a:p>
          <a:p>
            <a:pPr indent="-324707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zh-TW">
                <a:solidFill>
                  <a:srgbClr val="262626"/>
                </a:solidFill>
              </a:rPr>
              <a:t>按照樂器種類:如電吉他、木吉他、MIDI鍵盤等</a:t>
            </a:r>
            <a:endParaRPr/>
          </a:p>
          <a:p>
            <a:pPr indent="-324707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zh-TW">
                <a:solidFill>
                  <a:srgbClr val="262626"/>
                </a:solidFill>
              </a:rPr>
              <a:t>按照樂器廠牌:如FENDER、YAMAHA等</a:t>
            </a:r>
            <a:endParaRPr b="1">
              <a:solidFill>
                <a:srgbClr val="083C92"/>
              </a:solidFill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488928" y="309752"/>
            <a:ext cx="424443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資料庫設計特殊性 (二)</a:t>
            </a:r>
            <a:endParaRPr b="1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0" y="0"/>
            <a:ext cx="403412" cy="7662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27"/>
          <p:cNvCxnSpPr/>
          <p:nvPr/>
        </p:nvCxnSpPr>
        <p:spPr>
          <a:xfrm>
            <a:off x="403412" y="323200"/>
            <a:ext cx="3294529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676975" y="882450"/>
            <a:ext cx="75822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167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b="1" lang="zh-TW">
                <a:solidFill>
                  <a:srgbClr val="083C92"/>
                </a:solidFill>
              </a:rPr>
              <a:t>樂器試聽 </a:t>
            </a:r>
            <a:endParaRPr>
              <a:solidFill>
                <a:srgbClr val="262626"/>
              </a:solidFill>
            </a:endParaRPr>
          </a:p>
          <a:p>
            <a:pPr indent="-324708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zh-TW">
                <a:solidFill>
                  <a:srgbClr val="262626"/>
                </a:solidFill>
              </a:rPr>
              <a:t>商品選單旁會有一欄是每個樂器的對應音檔，顧客可以點擊音檔試聽</a:t>
            </a:r>
            <a:endParaRPr/>
          </a:p>
          <a:p>
            <a:pPr indent="-352167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b="1" lang="zh-TW">
                <a:solidFill>
                  <a:srgbClr val="083C92"/>
                </a:solidFill>
              </a:rPr>
              <a:t>二手商品上架</a:t>
            </a:r>
            <a:endParaRPr b="1">
              <a:solidFill>
                <a:srgbClr val="083C92"/>
              </a:solidFill>
            </a:endParaRPr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</a:pPr>
            <a:r>
              <a:rPr lang="zh-TW" sz="1400">
                <a:solidFill>
                  <a:srgbClr val="262626"/>
                </a:solidFill>
              </a:rPr>
              <a:t>會員可以自由上傳想販售的二手商品，經由店家審核後，便會自動上架販售</a:t>
            </a:r>
            <a:endParaRPr/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○"/>
            </a:pPr>
            <a:r>
              <a:rPr lang="zh-TW" sz="1400">
                <a:solidFill>
                  <a:srgbClr val="262626"/>
                </a:solidFill>
              </a:rPr>
              <a:t>審核通過的商品在上架後，會於狀態欄紀錄該商品是由哪位店員審核的</a:t>
            </a:r>
            <a:endParaRPr b="1">
              <a:solidFill>
                <a:srgbClr val="083C9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>
                <a:solidFill>
                  <a:srgbClr val="083C92"/>
                </a:solidFill>
              </a:rPr>
              <a:t>	</a:t>
            </a:r>
            <a:endParaRPr b="1">
              <a:solidFill>
                <a:srgbClr val="083C92"/>
              </a:solidFill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488928" y="309752"/>
            <a:ext cx="424443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資料庫設計特殊性 (三)</a:t>
            </a:r>
            <a:endParaRPr b="1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0" y="0"/>
            <a:ext cx="403412" cy="7662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28"/>
          <p:cNvCxnSpPr/>
          <p:nvPr/>
        </p:nvCxnSpPr>
        <p:spPr>
          <a:xfrm>
            <a:off x="403412" y="323200"/>
            <a:ext cx="3294529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29"/>
          <p:cNvCxnSpPr>
            <a:endCxn id="363" idx="6"/>
          </p:cNvCxnSpPr>
          <p:nvPr/>
        </p:nvCxnSpPr>
        <p:spPr>
          <a:xfrm rot="10800000">
            <a:off x="1370550" y="3697400"/>
            <a:ext cx="12015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9"/>
          <p:cNvSpPr txBox="1"/>
          <p:nvPr>
            <p:ph type="title"/>
          </p:nvPr>
        </p:nvSpPr>
        <p:spPr>
          <a:xfrm>
            <a:off x="484097" y="161365"/>
            <a:ext cx="6226556" cy="85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2350">
                <a:solidFill>
                  <a:schemeClr val="dk1"/>
                </a:solidFill>
              </a:rPr>
              <a:t>資料庫中的 E (Entity) 以及 R (Relationship)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365" name="Google Shape;365;p29"/>
          <p:cNvSpPr/>
          <p:nvPr/>
        </p:nvSpPr>
        <p:spPr>
          <a:xfrm>
            <a:off x="0" y="236"/>
            <a:ext cx="403412" cy="7662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9"/>
          <p:cNvCxnSpPr/>
          <p:nvPr/>
        </p:nvCxnSpPr>
        <p:spPr>
          <a:xfrm>
            <a:off x="403412" y="323200"/>
            <a:ext cx="6226556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7" name="Google Shape;3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675" y="847500"/>
            <a:ext cx="6487300" cy="41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9"/>
          <p:cNvSpPr/>
          <p:nvPr/>
        </p:nvSpPr>
        <p:spPr>
          <a:xfrm>
            <a:off x="663150" y="3536600"/>
            <a:ext cx="707400" cy="32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8" name="Google Shape;368;p29"/>
          <p:cNvSpPr txBox="1"/>
          <p:nvPr/>
        </p:nvSpPr>
        <p:spPr>
          <a:xfrm>
            <a:off x="588300" y="3528050"/>
            <a:ext cx="8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Audition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p30"/>
          <p:cNvGraphicFramePr/>
          <p:nvPr/>
        </p:nvGraphicFramePr>
        <p:xfrm>
          <a:off x="345175" y="1000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{C4673A48-68AD-486A-9B8B-AB3F4B6DB7F3}</a:tableStyleId>
              </a:tblPr>
              <a:tblGrid>
                <a:gridCol w="997275"/>
                <a:gridCol w="655750"/>
                <a:gridCol w="628950"/>
                <a:gridCol w="617525"/>
                <a:gridCol w="542550"/>
                <a:gridCol w="712250"/>
                <a:gridCol w="1241750"/>
                <a:gridCol w="1110575"/>
                <a:gridCol w="862225"/>
                <a:gridCol w="592950"/>
                <a:gridCol w="837050"/>
              </a:tblGrid>
              <a:tr h="3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 u="sng" cap="none" strike="noStrike">
                          <a:solidFill>
                            <a:srgbClr val="C00000"/>
                          </a:solidFill>
                        </a:rPr>
                        <a:t>Product_ID</a:t>
                      </a:r>
                      <a:endParaRPr b="1" sz="12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Class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Brand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Name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Price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Stock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Release_Date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Recommend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Is_used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S</a:t>
                      </a:r>
                      <a:r>
                        <a:rPr lang="zh-TW" sz="1200" u="none" cap="none" strike="noStrike"/>
                        <a:t>tate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Audition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4" name="Google Shape;374;p30"/>
          <p:cNvSpPr txBox="1"/>
          <p:nvPr/>
        </p:nvSpPr>
        <p:spPr>
          <a:xfrm>
            <a:off x="-35834" y="696576"/>
            <a:ext cx="13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-40757" y="1330150"/>
            <a:ext cx="117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6" name="Google Shape;376;p30"/>
          <p:cNvGraphicFramePr/>
          <p:nvPr/>
        </p:nvGraphicFramePr>
        <p:xfrm>
          <a:off x="345166" y="16910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{C4673A48-68AD-486A-9B8B-AB3F4B6DB7F3}</a:tableStyleId>
              </a:tblPr>
              <a:tblGrid>
                <a:gridCol w="997275"/>
                <a:gridCol w="1069550"/>
                <a:gridCol w="766225"/>
                <a:gridCol w="944350"/>
                <a:gridCol w="935850"/>
                <a:gridCol w="1115825"/>
                <a:gridCol w="1500875"/>
                <a:gridCol w="573000"/>
              </a:tblGrid>
              <a:tr h="36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sng" cap="none" strike="noStrike">
                          <a:solidFill>
                            <a:srgbClr val="C00000"/>
                          </a:solidFill>
                        </a:rPr>
                        <a:t>Account</a:t>
                      </a:r>
                      <a:endParaRPr b="1" sz="1200" u="sng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Password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Name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Birthday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Address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PhoneNo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CouponPt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Email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77" name="Google Shape;377;p30"/>
          <p:cNvSpPr txBox="1"/>
          <p:nvPr/>
        </p:nvSpPr>
        <p:spPr>
          <a:xfrm>
            <a:off x="-48113" y="3594686"/>
            <a:ext cx="173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0"/>
          <p:cNvSpPr txBox="1"/>
          <p:nvPr/>
        </p:nvSpPr>
        <p:spPr>
          <a:xfrm>
            <a:off x="-35831" y="2071094"/>
            <a:ext cx="17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30"/>
          <p:cNvGraphicFramePr/>
          <p:nvPr/>
        </p:nvGraphicFramePr>
        <p:xfrm>
          <a:off x="345166" y="24160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{C4673A48-68AD-486A-9B8B-AB3F4B6DB7F3}</a:tableStyleId>
              </a:tblPr>
              <a:tblGrid>
                <a:gridCol w="1028450"/>
                <a:gridCol w="1021050"/>
                <a:gridCol w="1035850"/>
                <a:gridCol w="608075"/>
              </a:tblGrid>
              <a:tr h="32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sng" cap="none" strike="noStrike">
                          <a:solidFill>
                            <a:srgbClr val="9900FF"/>
                          </a:solidFill>
                        </a:rPr>
                        <a:t>OrderNo</a:t>
                      </a:r>
                      <a:endParaRPr b="1" sz="1200" u="sng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sng" cap="none" strike="noStrike">
                          <a:solidFill>
                            <a:srgbClr val="9900FF"/>
                          </a:solidFill>
                        </a:rPr>
                        <a:t>Product_ID</a:t>
                      </a:r>
                      <a:endParaRPr b="1" sz="1200" u="sng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Amount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Note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0" name="Google Shape;380;p30"/>
          <p:cNvSpPr txBox="1"/>
          <p:nvPr>
            <p:ph type="title"/>
          </p:nvPr>
        </p:nvSpPr>
        <p:spPr>
          <a:xfrm>
            <a:off x="489532" y="24060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2000"/>
              <a:t>SCHEMA</a:t>
            </a:r>
            <a:endParaRPr b="1" sz="2000"/>
          </a:p>
        </p:txBody>
      </p:sp>
      <p:sp>
        <p:nvSpPr>
          <p:cNvPr id="381" name="Google Shape;381;p30"/>
          <p:cNvSpPr/>
          <p:nvPr/>
        </p:nvSpPr>
        <p:spPr>
          <a:xfrm>
            <a:off x="0" y="0"/>
            <a:ext cx="403500" cy="7662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30"/>
          <p:cNvCxnSpPr/>
          <p:nvPr/>
        </p:nvCxnSpPr>
        <p:spPr>
          <a:xfrm>
            <a:off x="403412" y="270015"/>
            <a:ext cx="13581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83" name="Google Shape;383;p30"/>
          <p:cNvGraphicFramePr/>
          <p:nvPr/>
        </p:nvGraphicFramePr>
        <p:xfrm>
          <a:off x="345178" y="3952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{C4673A48-68AD-486A-9B8B-AB3F4B6DB7F3}</a:tableStyleId>
              </a:tblPr>
              <a:tblGrid>
                <a:gridCol w="1250075"/>
                <a:gridCol w="968075"/>
                <a:gridCol w="968075"/>
                <a:gridCol w="968075"/>
                <a:gridCol w="968075"/>
                <a:gridCol w="968075"/>
                <a:gridCol w="968075"/>
              </a:tblGrid>
              <a:tr h="36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sng" cap="none" strike="noStrike">
                          <a:solidFill>
                            <a:srgbClr val="C00000"/>
                          </a:solidFill>
                        </a:rPr>
                        <a:t>Employee_ID</a:t>
                      </a:r>
                      <a:endParaRPr b="1" sz="1200" u="sng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Name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ID_Number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Gender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Birthday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PhoneNo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Salary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4" name="Google Shape;384;p30"/>
          <p:cNvGraphicFramePr/>
          <p:nvPr/>
        </p:nvGraphicFramePr>
        <p:xfrm>
          <a:off x="345175" y="3171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{C4673A48-68AD-486A-9B8B-AB3F4B6DB7F3}</a:tableStyleId>
              </a:tblPr>
              <a:tblGrid>
                <a:gridCol w="840250"/>
                <a:gridCol w="812775"/>
                <a:gridCol w="756700"/>
                <a:gridCol w="1389050"/>
                <a:gridCol w="1367875"/>
                <a:gridCol w="676675"/>
                <a:gridCol w="1316925"/>
                <a:gridCol w="742700"/>
              </a:tblGrid>
              <a:tr h="36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sng" cap="none" strike="noStrike">
                          <a:solidFill>
                            <a:srgbClr val="C00000"/>
                          </a:solidFill>
                        </a:rPr>
                        <a:t>OrderNo</a:t>
                      </a:r>
                      <a:endParaRPr sz="1400" u="sng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none" cap="none" strike="noStrike">
                          <a:solidFill>
                            <a:schemeClr val="accent1"/>
                          </a:solidFill>
                        </a:rPr>
                        <a:t>Account</a:t>
                      </a:r>
                      <a:endParaRPr b="1" sz="12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2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Established_Date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Completion_Date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Status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PaymentMethod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IsPaid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5" name="Google Shape;385;p30"/>
          <p:cNvSpPr txBox="1"/>
          <p:nvPr/>
        </p:nvSpPr>
        <p:spPr>
          <a:xfrm>
            <a:off x="-78888" y="2812061"/>
            <a:ext cx="173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ORDER_INFO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6" name="Google Shape;386;p30"/>
          <p:cNvGraphicFramePr/>
          <p:nvPr/>
        </p:nvGraphicFramePr>
        <p:xfrm>
          <a:off x="345166" y="4668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{C4673A48-68AD-486A-9B8B-AB3F4B6DB7F3}</a:tableStyleId>
              </a:tblPr>
              <a:tblGrid>
                <a:gridCol w="1028450"/>
                <a:gridCol w="1147950"/>
                <a:gridCol w="908950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sng" cap="none" strike="noStrike">
                          <a:solidFill>
                            <a:srgbClr val="9900FF"/>
                          </a:solidFill>
                        </a:rPr>
                        <a:t>Account</a:t>
                      </a:r>
                      <a:endParaRPr b="1" sz="1200" u="sng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sng" cap="none" strike="noStrike">
                          <a:solidFill>
                            <a:srgbClr val="9900FF"/>
                          </a:solidFill>
                        </a:rPr>
                        <a:t>Product_ID</a:t>
                      </a:r>
                      <a:endParaRPr b="1" sz="1200" u="sng" cap="none" strike="noStrike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Amount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" name="Google Shape;387;p30"/>
          <p:cNvSpPr txBox="1"/>
          <p:nvPr/>
        </p:nvSpPr>
        <p:spPr>
          <a:xfrm>
            <a:off x="-35831" y="4384532"/>
            <a:ext cx="17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31"/>
          <p:cNvGraphicFramePr/>
          <p:nvPr/>
        </p:nvGraphicFramePr>
        <p:xfrm>
          <a:off x="458387" y="5620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{FA658BA3-4110-4DA4-A357-07E58ECD81EC}</a:tableStyleId>
              </a:tblPr>
              <a:tblGrid>
                <a:gridCol w="1161925"/>
                <a:gridCol w="1161925"/>
                <a:gridCol w="1161925"/>
                <a:gridCol w="1161925"/>
                <a:gridCol w="1349925"/>
                <a:gridCol w="2229625"/>
              </a:tblGrid>
              <a:tr h="39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序號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欄位名稱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中文名稱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資料型態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備註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sng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 u="sng" cap="none" strike="noStrike">
                          <a:solidFill>
                            <a:srgbClr val="C00000"/>
                          </a:solidFill>
                        </a:rPr>
                        <a:t>Product_ID</a:t>
                      </a:r>
                      <a:endParaRPr b="1" sz="12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商品編號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Varchar(30)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primary key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Cl</a:t>
                      </a: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ass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商品分類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Varchar</a:t>
                      </a:r>
                      <a:r>
                        <a:rPr lang="zh-TW" sz="1200" u="none" cap="none" strike="noStrike"/>
                        <a:t>(20)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/>
                        <a:t>B</a:t>
                      </a: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rand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品牌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Varchar</a:t>
                      </a:r>
                      <a:r>
                        <a:rPr lang="zh-TW" sz="1200" u="none" cap="none" strike="noStrike"/>
                        <a:t>(50)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Name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商品名稱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Varchar</a:t>
                      </a:r>
                      <a:r>
                        <a:rPr lang="zh-TW" sz="1200" u="none" cap="none" strike="noStrike"/>
                        <a:t>(100)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Price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單價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INTEGER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Stock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存貨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INTEGER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7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Release_date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上架日期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DATE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R</a:t>
                      </a:r>
                      <a:r>
                        <a:rPr lang="zh-TW" sz="1200" u="none" cap="none" strike="noStrike"/>
                        <a:t>ecommend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店長推薦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/>
                        <a:t>boolean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 anchor="ctr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Is_used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二手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bool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S</a:t>
                      </a:r>
                      <a:r>
                        <a:rPr lang="zh-TW" sz="1200" u="none" cap="none" strike="noStrike"/>
                        <a:t>tate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商品狀況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TEXT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否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11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Audition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試聽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Varchar(100)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是</a:t>
                      </a:r>
                      <a:endParaRPr sz="12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93" name="Google Shape;393;p31"/>
          <p:cNvSpPr txBox="1"/>
          <p:nvPr/>
        </p:nvSpPr>
        <p:spPr>
          <a:xfrm>
            <a:off x="403406" y="36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表1 . 商品(PRODUCT)資料表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0" y="236"/>
            <a:ext cx="403412" cy="7662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477306" y="323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2400"/>
              <a:t>表2 . 會員(CUSTOMER)資料表</a:t>
            </a:r>
            <a:endParaRPr b="1" sz="2400"/>
          </a:p>
        </p:txBody>
      </p:sp>
      <p:graphicFrame>
        <p:nvGraphicFramePr>
          <p:cNvPr id="400" name="Google Shape;400;p32"/>
          <p:cNvGraphicFramePr/>
          <p:nvPr/>
        </p:nvGraphicFramePr>
        <p:xfrm>
          <a:off x="1346693" y="1165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{FA658BA3-4110-4DA4-A357-07E58ECD81EC}</a:tableStyleId>
              </a:tblPr>
              <a:tblGrid>
                <a:gridCol w="654900"/>
                <a:gridCol w="1277475"/>
                <a:gridCol w="1290925"/>
                <a:gridCol w="1250575"/>
                <a:gridCol w="827000"/>
                <a:gridCol w="1149725"/>
              </a:tblGrid>
              <a:tr h="4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序號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欄位名稱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lt1"/>
                          </a:solidFill>
                        </a:rPr>
                        <a:t>中文名稱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資料型態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備註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sng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zh-TW" sz="1400" u="sng" cap="none" strike="noStrike">
                          <a:solidFill>
                            <a:srgbClr val="C00000"/>
                          </a:solidFill>
                        </a:rPr>
                        <a:t>Account</a:t>
                      </a:r>
                      <a:endParaRPr b="0" sz="1400" u="sng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/>
                        <a:t>帳戶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primary key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Pwd</a:t>
                      </a:r>
                      <a:endParaRPr sz="14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密碼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4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顧客名稱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/>
                        <a:t>Birthday</a:t>
                      </a:r>
                      <a:endParaRPr sz="14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生日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DATE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是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Address</a:t>
                      </a:r>
                      <a:endParaRPr sz="14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地址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Varchar(</a:t>
                      </a:r>
                      <a:r>
                        <a:rPr lang="zh-TW" sz="1400" u="none" cap="none" strike="noStrike"/>
                        <a:t>100</a:t>
                      </a: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PhoneNo</a:t>
                      </a:r>
                      <a:endParaRPr sz="14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顧客電話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Varchar(15)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0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CouponPt</a:t>
                      </a:r>
                      <a:endParaRPr sz="14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</a:rPr>
                        <a:t>會員點數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INTEGER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否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0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Email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電子信箱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Varchar(100)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是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1" name="Google Shape;401;p32"/>
          <p:cNvSpPr/>
          <p:nvPr/>
        </p:nvSpPr>
        <p:spPr>
          <a:xfrm>
            <a:off x="0" y="0"/>
            <a:ext cx="403412" cy="76624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32"/>
          <p:cNvCxnSpPr/>
          <p:nvPr/>
        </p:nvCxnSpPr>
        <p:spPr>
          <a:xfrm>
            <a:off x="403412" y="323200"/>
            <a:ext cx="4498041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