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34"/>
  </p:notesMasterIdLst>
  <p:sldIdLst>
    <p:sldId id="256" r:id="rId2"/>
    <p:sldId id="257" r:id="rId3"/>
    <p:sldId id="276" r:id="rId4"/>
    <p:sldId id="258" r:id="rId5"/>
    <p:sldId id="259" r:id="rId6"/>
    <p:sldId id="277" r:id="rId7"/>
    <p:sldId id="289" r:id="rId8"/>
    <p:sldId id="290" r:id="rId9"/>
    <p:sldId id="292" r:id="rId10"/>
    <p:sldId id="260" r:id="rId11"/>
    <p:sldId id="286" r:id="rId12"/>
    <p:sldId id="261" r:id="rId13"/>
    <p:sldId id="262" r:id="rId14"/>
    <p:sldId id="263" r:id="rId15"/>
    <p:sldId id="264" r:id="rId16"/>
    <p:sldId id="287" r:id="rId17"/>
    <p:sldId id="265" r:id="rId18"/>
    <p:sldId id="266" r:id="rId19"/>
    <p:sldId id="267" r:id="rId20"/>
    <p:sldId id="279" r:id="rId21"/>
    <p:sldId id="269" r:id="rId22"/>
    <p:sldId id="291" r:id="rId23"/>
    <p:sldId id="280" r:id="rId24"/>
    <p:sldId id="285" r:id="rId25"/>
    <p:sldId id="271" r:id="rId26"/>
    <p:sldId id="288" r:id="rId27"/>
    <p:sldId id="272" r:id="rId28"/>
    <p:sldId id="281" r:id="rId29"/>
    <p:sldId id="282" r:id="rId30"/>
    <p:sldId id="283" r:id="rId31"/>
    <p:sldId id="284" r:id="rId32"/>
    <p:sldId id="275"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580579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 name="Shape 30"/>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241669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2359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00917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2187958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410779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886512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95846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532975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533846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264250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9086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4084019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45883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821429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96711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079217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678561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248437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754338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226971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49941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064414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246009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778301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24120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447112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87081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391199"/>
          </a:xfrm>
          <a:prstGeom prst="rect">
            <a:avLst/>
          </a:prstGeom>
        </p:spPr>
        <p:txBody>
          <a:bodyPr lIns="91425" tIns="91425" rIns="91425" bIns="91425" anchor="t" anchorCtr="0"/>
          <a:lstStyle>
            <a:lvl1pPr algn="just">
              <a:spcBef>
                <a:spcPts val="0"/>
              </a:spcBef>
              <a:buSzPct val="100000"/>
              <a:defRPr sz="1800"/>
            </a:lvl1pPr>
            <a:lvl2pPr algn="just">
              <a:spcBef>
                <a:spcPts val="0"/>
              </a:spcBef>
              <a:buSzPct val="100000"/>
              <a:defRPr sz="1800"/>
            </a:lvl2pPr>
            <a:lvl3pPr algn="just">
              <a:spcBef>
                <a:spcPts val="0"/>
              </a:spcBef>
              <a:buSzPct val="100000"/>
              <a:defRPr sz="1800"/>
            </a:lvl3pPr>
            <a:lvl4pPr algn="just">
              <a:spcBef>
                <a:spcPts val="0"/>
              </a:spcBef>
              <a:defRPr/>
            </a:lvl4pPr>
            <a:lvl5pPr algn="just">
              <a:spcBef>
                <a:spcPts val="0"/>
              </a:spcBef>
              <a:defRPr/>
            </a:lvl5pPr>
            <a:lvl6pPr algn="just">
              <a:spcBef>
                <a:spcPts val="0"/>
              </a:spcBef>
              <a:defRPr/>
            </a:lvl6pPr>
            <a:lvl7pPr algn="just">
              <a:spcBef>
                <a:spcPts val="0"/>
              </a:spcBef>
              <a:defRPr/>
            </a:lvl7pPr>
            <a:lvl8pPr algn="just">
              <a:spcBef>
                <a:spcPts val="0"/>
              </a:spcBef>
              <a:defRPr/>
            </a:lvl8pPr>
            <a:lvl9pPr algn="just">
              <a:spcBef>
                <a:spcPts val="0"/>
              </a:spcBef>
              <a:defRPr/>
            </a:lvl9pPr>
          </a:lstStyle>
          <a:p>
            <a:endParaRPr/>
          </a:p>
        </p:txBody>
      </p:sp>
      <p:pic>
        <p:nvPicPr>
          <p:cNvPr id="13" name="Shape 13"/>
          <p:cNvPicPr preferRelativeResize="0"/>
          <p:nvPr/>
        </p:nvPicPr>
        <p:blipFill>
          <a:blip r:embed="rId2">
            <a:alphaModFix/>
          </a:blip>
          <a:stretch>
            <a:fillRect/>
          </a:stretch>
        </p:blipFill>
        <p:spPr>
          <a:xfrm>
            <a:off x="214150" y="4591454"/>
            <a:ext cx="1284674" cy="453920"/>
          </a:xfrm>
          <a:prstGeom prst="rect">
            <a:avLst/>
          </a:prstGeom>
          <a:noFill/>
          <a:ln>
            <a:noFill/>
          </a:ln>
        </p:spPr>
      </p:pic>
      <p:pic>
        <p:nvPicPr>
          <p:cNvPr id="14" name="Shape 14"/>
          <p:cNvPicPr preferRelativeResize="0"/>
          <p:nvPr/>
        </p:nvPicPr>
        <p:blipFill>
          <a:blip r:embed="rId3">
            <a:alphaModFix/>
          </a:blip>
          <a:stretch>
            <a:fillRect/>
          </a:stretch>
        </p:blipFill>
        <p:spPr>
          <a:xfrm>
            <a:off x="7713200" y="4598525"/>
            <a:ext cx="1284675" cy="446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4308025" y="3107350"/>
            <a:ext cx="4150199" cy="1423799"/>
          </a:xfrm>
          <a:prstGeom prst="rect">
            <a:avLst/>
          </a:prstGeom>
        </p:spPr>
        <p:txBody>
          <a:bodyPr lIns="91425" tIns="91425" rIns="91425" bIns="91425" anchor="b" anchorCtr="0">
            <a:normAutofit fontScale="90000"/>
          </a:bodyPr>
          <a:lstStyle/>
          <a:p>
            <a:pPr>
              <a:spcBef>
                <a:spcPts val="0"/>
              </a:spcBef>
              <a:buNone/>
            </a:pPr>
            <a:r>
              <a:rPr lang="en"/>
              <a:t>Lego Mindstorms</a:t>
            </a:r>
          </a:p>
        </p:txBody>
      </p:sp>
      <p:pic>
        <p:nvPicPr>
          <p:cNvPr id="26" name="Shape 26"/>
          <p:cNvPicPr preferRelativeResize="0"/>
          <p:nvPr/>
        </p:nvPicPr>
        <p:blipFill>
          <a:blip r:embed="rId3">
            <a:alphaModFix/>
          </a:blip>
          <a:stretch>
            <a:fillRect/>
          </a:stretch>
        </p:blipFill>
        <p:spPr>
          <a:xfrm>
            <a:off x="1451387" y="420999"/>
            <a:ext cx="6241225" cy="2190675"/>
          </a:xfrm>
          <a:prstGeom prst="rect">
            <a:avLst/>
          </a:prstGeom>
          <a:noFill/>
          <a:ln>
            <a:noFill/>
          </a:ln>
        </p:spPr>
      </p:pic>
      <p:pic>
        <p:nvPicPr>
          <p:cNvPr id="27" name="Shape 27"/>
          <p:cNvPicPr preferRelativeResize="0"/>
          <p:nvPr/>
        </p:nvPicPr>
        <p:blipFill>
          <a:blip r:embed="rId4">
            <a:alphaModFix/>
          </a:blip>
          <a:stretch>
            <a:fillRect/>
          </a:stretch>
        </p:blipFill>
        <p:spPr>
          <a:xfrm>
            <a:off x="783775" y="1881875"/>
            <a:ext cx="3448050" cy="30480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rtl="0">
              <a:spcBef>
                <a:spcPts val="0"/>
              </a:spcBef>
              <a:buNone/>
            </a:pPr>
            <a:r>
              <a:rPr lang="en" dirty="0" smtClean="0"/>
              <a:t>Opdracht 1: De eerste beweging</a:t>
            </a:r>
            <a:endParaRPr lang="en" dirty="0"/>
          </a:p>
        </p:txBody>
      </p:sp>
      <p:sp>
        <p:nvSpPr>
          <p:cNvPr id="56" name="Shape 56"/>
          <p:cNvSpPr txBox="1">
            <a:spLocks noGrp="1"/>
          </p:cNvSpPr>
          <p:nvPr>
            <p:ph type="body" idx="1"/>
          </p:nvPr>
        </p:nvSpPr>
        <p:spPr>
          <a:xfrm>
            <a:off x="457200" y="1200150"/>
            <a:ext cx="8229600" cy="3306066"/>
          </a:xfrm>
          <a:prstGeom prst="rect">
            <a:avLst/>
          </a:prstGeom>
        </p:spPr>
        <p:txBody>
          <a:bodyPr lIns="91425" tIns="91425" rIns="91425" bIns="91425" anchor="t" anchorCtr="0">
            <a:normAutofit/>
          </a:bodyPr>
          <a:lstStyle/>
          <a:p>
            <a:pPr lvl="0" algn="l" rtl="0">
              <a:lnSpc>
                <a:spcPct val="150000"/>
              </a:lnSpc>
              <a:spcBef>
                <a:spcPts val="0"/>
              </a:spcBef>
              <a:buClr>
                <a:schemeClr val="dk1"/>
              </a:buClr>
              <a:buSzPct val="61111"/>
              <a:buFont typeface="Arial"/>
              <a:buNone/>
            </a:pPr>
            <a:r>
              <a:rPr lang="en" b="1" dirty="0" smtClean="0">
                <a:solidFill>
                  <a:srgbClr val="FF9900"/>
                </a:solidFill>
              </a:rPr>
              <a:t>Doel</a:t>
            </a:r>
            <a:r>
              <a:rPr lang="en" dirty="0" smtClean="0"/>
              <a:t>: De robot gaat 2 seconden vooruit, draait om en gaat weer 2 seconden terug</a:t>
            </a:r>
            <a:r>
              <a:rPr lang="en" dirty="0" smtClean="0"/>
              <a:t>.</a:t>
            </a:r>
          </a:p>
          <a:p>
            <a:pPr lvl="0" rtl="0">
              <a:lnSpc>
                <a:spcPct val="150000"/>
              </a:lnSpc>
              <a:spcBef>
                <a:spcPts val="0"/>
              </a:spcBef>
              <a:buClr>
                <a:schemeClr val="dk1"/>
              </a:buClr>
              <a:buSzPct val="61111"/>
              <a:buFont typeface="Arial"/>
              <a:buNone/>
            </a:pPr>
            <a:endParaRPr lang="en" dirty="0"/>
          </a:p>
          <a:p>
            <a:pPr lvl="0" algn="l" rtl="0">
              <a:lnSpc>
                <a:spcPct val="150000"/>
              </a:lnSpc>
              <a:spcBef>
                <a:spcPts val="0"/>
              </a:spcBef>
              <a:buClr>
                <a:schemeClr val="dk1"/>
              </a:buClr>
              <a:buSzPct val="61111"/>
              <a:buFont typeface="Arial"/>
              <a:buNone/>
            </a:pPr>
            <a:r>
              <a:rPr lang="en" dirty="0" smtClean="0"/>
              <a:t>In deze opdracht maak je kennis met de robot en het LEGO Mindstorms programma. </a:t>
            </a:r>
            <a:endParaRPr lang="en" dirty="0" smtClean="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rtl="0">
              <a:spcBef>
                <a:spcPts val="0"/>
              </a:spcBef>
              <a:buNone/>
            </a:pPr>
            <a:r>
              <a:rPr lang="en" dirty="0" smtClean="0"/>
              <a:t>Opdracht 1: De eerste beweging</a:t>
            </a:r>
            <a:endParaRPr lang="en" dirty="0"/>
          </a:p>
        </p:txBody>
      </p:sp>
      <p:sp>
        <p:nvSpPr>
          <p:cNvPr id="56" name="Shape 56"/>
          <p:cNvSpPr txBox="1">
            <a:spLocks noGrp="1"/>
          </p:cNvSpPr>
          <p:nvPr>
            <p:ph type="body" idx="1"/>
          </p:nvPr>
        </p:nvSpPr>
        <p:spPr>
          <a:xfrm>
            <a:off x="457200" y="1200150"/>
            <a:ext cx="8229600" cy="1684500"/>
          </a:xfrm>
          <a:prstGeom prst="rect">
            <a:avLst/>
          </a:prstGeom>
        </p:spPr>
        <p:txBody>
          <a:bodyPr lIns="91425" tIns="91425" rIns="91425" bIns="91425" anchor="t" anchorCtr="0">
            <a:normAutofit/>
          </a:bodyPr>
          <a:lstStyle/>
          <a:p>
            <a:pPr lvl="0" algn="l" rtl="0">
              <a:lnSpc>
                <a:spcPct val="150000"/>
              </a:lnSpc>
              <a:spcBef>
                <a:spcPts val="0"/>
              </a:spcBef>
              <a:buClr>
                <a:schemeClr val="dk1"/>
              </a:buClr>
              <a:buSzPct val="61111"/>
              <a:buFont typeface="Arial"/>
              <a:buNone/>
            </a:pPr>
            <a:r>
              <a:rPr lang="en" dirty="0" smtClean="0"/>
              <a:t>1</a:t>
            </a:r>
            <a:r>
              <a:rPr lang="en" dirty="0"/>
              <a:t>. </a:t>
            </a:r>
            <a:r>
              <a:rPr lang="en" dirty="0" smtClean="0"/>
              <a:t>Voeg </a:t>
            </a:r>
            <a:r>
              <a:rPr lang="en" dirty="0" smtClean="0"/>
              <a:t>een nieuw project toe</a:t>
            </a:r>
            <a:endParaRPr lang="en" dirty="0"/>
          </a:p>
        </p:txBody>
      </p:sp>
      <p:sp>
        <p:nvSpPr>
          <p:cNvPr id="58" name="Shape 58"/>
          <p:cNvSpPr txBox="1"/>
          <p:nvPr/>
        </p:nvSpPr>
        <p:spPr>
          <a:xfrm>
            <a:off x="457200" y="2407843"/>
            <a:ext cx="5963400" cy="1374899"/>
          </a:xfrm>
          <a:prstGeom prst="rect">
            <a:avLst/>
          </a:prstGeom>
          <a:noFill/>
          <a:ln>
            <a:noFill/>
          </a:ln>
        </p:spPr>
        <p:txBody>
          <a:bodyPr lIns="91425" tIns="91425" rIns="91425" bIns="91425" anchor="t" anchorCtr="0">
            <a:normAutofit lnSpcReduction="10000"/>
          </a:bodyPr>
          <a:lstStyle/>
          <a:p>
            <a:pPr lvl="0" rtl="0">
              <a:lnSpc>
                <a:spcPct val="150000"/>
              </a:lnSpc>
              <a:spcBef>
                <a:spcPts val="0"/>
              </a:spcBef>
              <a:buNone/>
            </a:pPr>
            <a:r>
              <a:rPr lang="en" sz="1800" dirty="0">
                <a:solidFill>
                  <a:schemeClr val="dk1"/>
                </a:solidFill>
              </a:rPr>
              <a:t>2. </a:t>
            </a:r>
            <a:r>
              <a:rPr lang="en" sz="1800" dirty="0" smtClean="0">
                <a:solidFill>
                  <a:schemeClr val="dk1"/>
                </a:solidFill>
              </a:rPr>
              <a:t>Plaats een </a:t>
            </a:r>
            <a:r>
              <a:rPr lang="en" sz="1800" dirty="0" smtClean="0">
                <a:solidFill>
                  <a:srgbClr val="00B050"/>
                </a:solidFill>
              </a:rPr>
              <a:t>Tankbesturing blok</a:t>
            </a:r>
            <a:r>
              <a:rPr lang="en" sz="1800" dirty="0" smtClean="0">
                <a:solidFill>
                  <a:srgbClr val="FF9900"/>
                </a:solidFill>
              </a:rPr>
              <a:t> </a:t>
            </a:r>
            <a:r>
              <a:rPr lang="en" sz="1800" dirty="0" smtClean="0"/>
              <a:t>na het start blok</a:t>
            </a:r>
            <a:endParaRPr lang="en" sz="1800" dirty="0"/>
          </a:p>
          <a:p>
            <a:pPr lvl="0" rtl="0">
              <a:lnSpc>
                <a:spcPct val="150000"/>
              </a:lnSpc>
              <a:spcBef>
                <a:spcPts val="0"/>
              </a:spcBef>
              <a:buNone/>
            </a:pPr>
            <a:r>
              <a:rPr lang="en" sz="1800" dirty="0"/>
              <a:t>3. </a:t>
            </a:r>
            <a:r>
              <a:rPr lang="en" sz="1800" dirty="0" smtClean="0"/>
              <a:t>Wijzig het type naar </a:t>
            </a:r>
            <a:r>
              <a:rPr lang="en" sz="1800" dirty="0" smtClean="0">
                <a:solidFill>
                  <a:srgbClr val="00B050"/>
                </a:solidFill>
              </a:rPr>
              <a:t>Aantal seconden Aan</a:t>
            </a:r>
            <a:r>
              <a:rPr lang="en" sz="1800" dirty="0" smtClean="0"/>
              <a:t> </a:t>
            </a:r>
          </a:p>
          <a:p>
            <a:pPr lvl="0" rtl="0">
              <a:lnSpc>
                <a:spcPct val="150000"/>
              </a:lnSpc>
              <a:spcBef>
                <a:spcPts val="0"/>
              </a:spcBef>
              <a:buNone/>
            </a:pPr>
            <a:r>
              <a:rPr lang="en" sz="1800" dirty="0" smtClean="0"/>
              <a:t>4</a:t>
            </a:r>
            <a:r>
              <a:rPr lang="en" sz="1800" dirty="0"/>
              <a:t>. </a:t>
            </a:r>
            <a:r>
              <a:rPr lang="en" sz="1800" dirty="0" smtClean="0"/>
              <a:t>Zet het aantal seconden op </a:t>
            </a:r>
            <a:r>
              <a:rPr lang="en" sz="1800" dirty="0" smtClean="0">
                <a:solidFill>
                  <a:srgbClr val="00B050"/>
                </a:solidFill>
              </a:rPr>
              <a:t>2</a:t>
            </a:r>
            <a:endParaRPr lang="en" sz="1800" dirty="0">
              <a:solidFill>
                <a:srgbClr val="00B050"/>
              </a:solidFill>
            </a:endParaRPr>
          </a:p>
        </p:txBody>
      </p:sp>
      <p:sp>
        <p:nvSpPr>
          <p:cNvPr id="62" name="Shape 62"/>
          <p:cNvSpPr txBox="1"/>
          <p:nvPr/>
        </p:nvSpPr>
        <p:spPr>
          <a:xfrm>
            <a:off x="6043599" y="1370609"/>
            <a:ext cx="281700" cy="269400"/>
          </a:xfrm>
          <a:prstGeom prst="rect">
            <a:avLst/>
          </a:prstGeom>
          <a:solidFill>
            <a:srgbClr val="00B050"/>
          </a:solidFill>
          <a:ln>
            <a:noFill/>
          </a:ln>
        </p:spPr>
        <p:txBody>
          <a:bodyPr lIns="91425" tIns="91425" rIns="91425" bIns="91425" anchor="ctr" anchorCtr="0">
            <a:normAutofit fontScale="47500" lnSpcReduction="20000"/>
          </a:bodyPr>
          <a:lstStyle/>
          <a:p>
            <a:pPr lvl="0" algn="ctr" rtl="0">
              <a:spcBef>
                <a:spcPts val="0"/>
              </a:spcBef>
              <a:buNone/>
            </a:pPr>
            <a:r>
              <a:rPr lang="en"/>
              <a:t>1</a:t>
            </a:r>
          </a:p>
        </p:txBody>
      </p:sp>
      <p:pic>
        <p:nvPicPr>
          <p:cNvPr id="2" name="Afbeelding 1"/>
          <p:cNvPicPr>
            <a:picLocks noChangeAspect="1"/>
          </p:cNvPicPr>
          <p:nvPr/>
        </p:nvPicPr>
        <p:blipFill>
          <a:blip r:embed="rId3"/>
          <a:stretch>
            <a:fillRect/>
          </a:stretch>
        </p:blipFill>
        <p:spPr>
          <a:xfrm>
            <a:off x="3814749" y="1370609"/>
            <a:ext cx="2228850" cy="866775"/>
          </a:xfrm>
          <a:prstGeom prst="rect">
            <a:avLst/>
          </a:prstGeom>
        </p:spPr>
      </p:pic>
      <p:pic>
        <p:nvPicPr>
          <p:cNvPr id="3" name="Afbeelding 2"/>
          <p:cNvPicPr>
            <a:picLocks noChangeAspect="1"/>
          </p:cNvPicPr>
          <p:nvPr/>
        </p:nvPicPr>
        <p:blipFill>
          <a:blip r:embed="rId4"/>
          <a:stretch>
            <a:fillRect/>
          </a:stretch>
        </p:blipFill>
        <p:spPr>
          <a:xfrm>
            <a:off x="5678969" y="2373722"/>
            <a:ext cx="2895600" cy="1295400"/>
          </a:xfrm>
          <a:prstGeom prst="rect">
            <a:avLst/>
          </a:prstGeom>
        </p:spPr>
      </p:pic>
      <p:sp>
        <p:nvSpPr>
          <p:cNvPr id="60" name="Shape 60"/>
          <p:cNvSpPr txBox="1"/>
          <p:nvPr/>
        </p:nvSpPr>
        <p:spPr>
          <a:xfrm>
            <a:off x="6615744" y="3509027"/>
            <a:ext cx="281700" cy="269400"/>
          </a:xfrm>
          <a:prstGeom prst="rect">
            <a:avLst/>
          </a:prstGeom>
          <a:solidFill>
            <a:srgbClr val="00B050"/>
          </a:solidFill>
          <a:ln>
            <a:noFill/>
          </a:ln>
        </p:spPr>
        <p:txBody>
          <a:bodyPr lIns="91425" tIns="91425" rIns="91425" bIns="91425" anchor="ctr" anchorCtr="0">
            <a:normAutofit fontScale="47500" lnSpcReduction="20000"/>
          </a:bodyPr>
          <a:lstStyle/>
          <a:p>
            <a:pPr lvl="0" algn="ctr" rtl="0">
              <a:spcBef>
                <a:spcPts val="0"/>
              </a:spcBef>
              <a:buNone/>
            </a:pPr>
            <a:r>
              <a:rPr lang="en"/>
              <a:t>3</a:t>
            </a:r>
          </a:p>
        </p:txBody>
      </p:sp>
      <p:sp>
        <p:nvSpPr>
          <p:cNvPr id="61" name="Shape 61"/>
          <p:cNvSpPr txBox="1"/>
          <p:nvPr/>
        </p:nvSpPr>
        <p:spPr>
          <a:xfrm>
            <a:off x="7595156" y="3454375"/>
            <a:ext cx="281700" cy="269400"/>
          </a:xfrm>
          <a:prstGeom prst="rect">
            <a:avLst/>
          </a:prstGeom>
          <a:solidFill>
            <a:srgbClr val="00B050"/>
          </a:solidFill>
          <a:ln>
            <a:noFill/>
          </a:ln>
        </p:spPr>
        <p:txBody>
          <a:bodyPr lIns="91425" tIns="91425" rIns="91425" bIns="91425" anchor="ctr" anchorCtr="0">
            <a:normAutofit fontScale="47500" lnSpcReduction="20000"/>
          </a:bodyPr>
          <a:lstStyle/>
          <a:p>
            <a:pPr lvl="0" algn="ctr" rtl="0">
              <a:spcBef>
                <a:spcPts val="0"/>
              </a:spcBef>
              <a:buNone/>
            </a:pPr>
            <a:r>
              <a:rPr lang="en"/>
              <a:t>4</a:t>
            </a:r>
          </a:p>
        </p:txBody>
      </p:sp>
    </p:spTree>
    <p:extLst>
      <p:ext uri="{BB962C8B-B14F-4D97-AF65-F5344CB8AC3E}">
        <p14:creationId xmlns:p14="http://schemas.microsoft.com/office/powerpoint/2010/main" val="143402192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1: De eerste beweging</a:t>
            </a:r>
          </a:p>
        </p:txBody>
      </p:sp>
      <p:sp>
        <p:nvSpPr>
          <p:cNvPr id="68" name="Shape 68"/>
          <p:cNvSpPr txBox="1">
            <a:spLocks noGrp="1"/>
          </p:cNvSpPr>
          <p:nvPr>
            <p:ph type="body" idx="1"/>
          </p:nvPr>
        </p:nvSpPr>
        <p:spPr>
          <a:xfrm>
            <a:off x="457200" y="1200150"/>
            <a:ext cx="8384699" cy="1869000"/>
          </a:xfrm>
          <a:prstGeom prst="rect">
            <a:avLst/>
          </a:prstGeom>
          <a:ln>
            <a:noFill/>
          </a:ln>
        </p:spPr>
        <p:txBody>
          <a:bodyPr lIns="91425" tIns="91425" rIns="91425" bIns="91425" anchor="t" anchorCtr="0">
            <a:normAutofit fontScale="92500" lnSpcReduction="20000"/>
          </a:bodyPr>
          <a:lstStyle/>
          <a:p>
            <a:pPr lvl="0" algn="l" rtl="0">
              <a:lnSpc>
                <a:spcPct val="150000"/>
              </a:lnSpc>
              <a:spcBef>
                <a:spcPts val="0"/>
              </a:spcBef>
              <a:buNone/>
            </a:pPr>
            <a:r>
              <a:rPr lang="en" dirty="0"/>
              <a:t>5. </a:t>
            </a:r>
            <a:r>
              <a:rPr lang="en" dirty="0" smtClean="0"/>
              <a:t>Plaats een </a:t>
            </a:r>
            <a:r>
              <a:rPr lang="en" dirty="0" smtClean="0">
                <a:solidFill>
                  <a:srgbClr val="00B050"/>
                </a:solidFill>
              </a:rPr>
              <a:t>Richting </a:t>
            </a:r>
            <a:r>
              <a:rPr lang="en" dirty="0" smtClean="0">
                <a:solidFill>
                  <a:srgbClr val="00B050"/>
                </a:solidFill>
              </a:rPr>
              <a:t>veranderen </a:t>
            </a:r>
            <a:r>
              <a:rPr lang="en" dirty="0" smtClean="0">
                <a:solidFill>
                  <a:schemeClr val="tx1"/>
                </a:solidFill>
              </a:rPr>
              <a:t>blok</a:t>
            </a:r>
            <a:endParaRPr lang="en" dirty="0">
              <a:solidFill>
                <a:schemeClr val="tx1"/>
              </a:solidFill>
            </a:endParaRPr>
          </a:p>
          <a:p>
            <a:pPr lvl="0" algn="l" rtl="0">
              <a:lnSpc>
                <a:spcPct val="150000"/>
              </a:lnSpc>
              <a:spcBef>
                <a:spcPts val="0"/>
              </a:spcBef>
              <a:buClr>
                <a:schemeClr val="dk1"/>
              </a:buClr>
              <a:buSzPct val="61111"/>
              <a:buFont typeface="Arial"/>
              <a:buNone/>
            </a:pPr>
            <a:r>
              <a:rPr lang="en" dirty="0"/>
              <a:t>6. </a:t>
            </a:r>
            <a:r>
              <a:rPr lang="en" dirty="0" smtClean="0"/>
              <a:t>Verander het type naar </a:t>
            </a:r>
            <a:r>
              <a:rPr lang="en" dirty="0" smtClean="0">
                <a:solidFill>
                  <a:srgbClr val="00B050"/>
                </a:solidFill>
              </a:rPr>
              <a:t>Aantal graden Aan</a:t>
            </a:r>
            <a:endParaRPr lang="en" dirty="0">
              <a:solidFill>
                <a:srgbClr val="00B050"/>
              </a:solidFill>
            </a:endParaRPr>
          </a:p>
          <a:p>
            <a:pPr algn="l" rtl="0">
              <a:lnSpc>
                <a:spcPct val="150000"/>
              </a:lnSpc>
              <a:spcBef>
                <a:spcPts val="0"/>
              </a:spcBef>
              <a:buNone/>
            </a:pPr>
            <a:r>
              <a:rPr lang="en" dirty="0"/>
              <a:t>7. </a:t>
            </a:r>
            <a:r>
              <a:rPr lang="en" dirty="0" smtClean="0"/>
              <a:t>Wijzig de waarde van </a:t>
            </a:r>
            <a:r>
              <a:rPr lang="en" dirty="0" smtClean="0">
                <a:solidFill>
                  <a:srgbClr val="00B050"/>
                </a:solidFill>
              </a:rPr>
              <a:t>Besturing</a:t>
            </a:r>
            <a:r>
              <a:rPr lang="en" dirty="0" smtClean="0"/>
              <a:t> naar </a:t>
            </a:r>
            <a:r>
              <a:rPr lang="en" dirty="0" smtClean="0">
                <a:solidFill>
                  <a:srgbClr val="00B050"/>
                </a:solidFill>
              </a:rPr>
              <a:t>-100</a:t>
            </a:r>
            <a:r>
              <a:rPr lang="en" dirty="0" smtClean="0"/>
              <a:t> of </a:t>
            </a:r>
            <a:r>
              <a:rPr lang="en" dirty="0" smtClean="0">
                <a:solidFill>
                  <a:srgbClr val="00B050"/>
                </a:solidFill>
              </a:rPr>
              <a:t>100</a:t>
            </a:r>
            <a:r>
              <a:rPr lang="en" dirty="0" smtClean="0">
                <a:solidFill>
                  <a:schemeClr val="tx1"/>
                </a:solidFill>
              </a:rPr>
              <a:t>. De pijl geeft aan welke kant de robot op draait.</a:t>
            </a:r>
            <a:endParaRPr lang="en" dirty="0">
              <a:solidFill>
                <a:schemeClr val="tx1"/>
              </a:solidFill>
            </a:endParaRPr>
          </a:p>
          <a:p>
            <a:pPr lvl="0" algn="l" rtl="0">
              <a:lnSpc>
                <a:spcPct val="150000"/>
              </a:lnSpc>
              <a:spcBef>
                <a:spcPts val="0"/>
              </a:spcBef>
              <a:buNone/>
            </a:pPr>
            <a:r>
              <a:rPr lang="en" dirty="0">
                <a:solidFill>
                  <a:srgbClr val="000000"/>
                </a:solidFill>
              </a:rPr>
              <a:t>8. </a:t>
            </a:r>
            <a:r>
              <a:rPr lang="en" dirty="0" smtClean="0">
                <a:solidFill>
                  <a:srgbClr val="000000"/>
                </a:solidFill>
              </a:rPr>
              <a:t>Wijzig de waarde van </a:t>
            </a:r>
            <a:r>
              <a:rPr lang="en" dirty="0" smtClean="0">
                <a:solidFill>
                  <a:srgbClr val="00B050"/>
                </a:solidFill>
              </a:rPr>
              <a:t>Graden</a:t>
            </a:r>
            <a:r>
              <a:rPr lang="en" dirty="0" smtClean="0">
                <a:solidFill>
                  <a:srgbClr val="000000"/>
                </a:solidFill>
              </a:rPr>
              <a:t> naar </a:t>
            </a:r>
            <a:r>
              <a:rPr lang="en" dirty="0" smtClean="0">
                <a:solidFill>
                  <a:srgbClr val="00B050"/>
                </a:solidFill>
              </a:rPr>
              <a:t>360*</a:t>
            </a:r>
            <a:endParaRPr lang="en" dirty="0">
              <a:solidFill>
                <a:srgbClr val="00B050"/>
              </a:solidFill>
            </a:endParaRPr>
          </a:p>
        </p:txBody>
      </p:sp>
      <p:pic>
        <p:nvPicPr>
          <p:cNvPr id="69" name="Shape 69"/>
          <p:cNvPicPr preferRelativeResize="0"/>
          <p:nvPr/>
        </p:nvPicPr>
        <p:blipFill>
          <a:blip r:embed="rId3">
            <a:alphaModFix/>
          </a:blip>
          <a:stretch>
            <a:fillRect/>
          </a:stretch>
        </p:blipFill>
        <p:spPr>
          <a:xfrm>
            <a:off x="3299775" y="3069031"/>
            <a:ext cx="2544449" cy="1210393"/>
          </a:xfrm>
          <a:prstGeom prst="rect">
            <a:avLst/>
          </a:prstGeom>
          <a:noFill/>
          <a:ln>
            <a:noFill/>
          </a:ln>
        </p:spPr>
      </p:pic>
      <p:sp>
        <p:nvSpPr>
          <p:cNvPr id="70" name="Shape 70"/>
          <p:cNvSpPr txBox="1"/>
          <p:nvPr/>
        </p:nvSpPr>
        <p:spPr>
          <a:xfrm>
            <a:off x="3558507" y="4252661"/>
            <a:ext cx="281700" cy="269400"/>
          </a:xfrm>
          <a:prstGeom prst="rect">
            <a:avLst/>
          </a:prstGeom>
          <a:solidFill>
            <a:srgbClr val="00B050"/>
          </a:solidFill>
          <a:ln>
            <a:noFill/>
          </a:ln>
        </p:spPr>
        <p:txBody>
          <a:bodyPr lIns="91425" tIns="91425" rIns="91425" bIns="91425" anchor="ctr" anchorCtr="0">
            <a:normAutofit fontScale="47500" lnSpcReduction="20000"/>
          </a:bodyPr>
          <a:lstStyle/>
          <a:p>
            <a:pPr algn="ctr">
              <a:spcBef>
                <a:spcPts val="0"/>
              </a:spcBef>
              <a:buNone/>
            </a:pPr>
            <a:r>
              <a:rPr lang="en"/>
              <a:t>6</a:t>
            </a:r>
          </a:p>
        </p:txBody>
      </p:sp>
      <p:sp>
        <p:nvSpPr>
          <p:cNvPr id="71" name="Shape 71"/>
          <p:cNvSpPr txBox="1"/>
          <p:nvPr/>
        </p:nvSpPr>
        <p:spPr>
          <a:xfrm>
            <a:off x="4098939" y="4144724"/>
            <a:ext cx="281700" cy="269400"/>
          </a:xfrm>
          <a:prstGeom prst="rect">
            <a:avLst/>
          </a:prstGeom>
          <a:solidFill>
            <a:srgbClr val="00B050"/>
          </a:solidFill>
          <a:ln>
            <a:noFill/>
          </a:ln>
        </p:spPr>
        <p:txBody>
          <a:bodyPr lIns="91425" tIns="91425" rIns="91425" bIns="91425" anchor="ctr" anchorCtr="0">
            <a:normAutofit fontScale="47500" lnSpcReduction="20000"/>
          </a:bodyPr>
          <a:lstStyle/>
          <a:p>
            <a:pPr lvl="0" algn="ctr" rtl="0">
              <a:spcBef>
                <a:spcPts val="0"/>
              </a:spcBef>
              <a:buNone/>
            </a:pPr>
            <a:r>
              <a:rPr lang="en"/>
              <a:t>7</a:t>
            </a:r>
          </a:p>
        </p:txBody>
      </p:sp>
      <p:sp>
        <p:nvSpPr>
          <p:cNvPr id="72" name="Shape 72"/>
          <p:cNvSpPr txBox="1"/>
          <p:nvPr/>
        </p:nvSpPr>
        <p:spPr>
          <a:xfrm>
            <a:off x="4830731" y="4144724"/>
            <a:ext cx="281700" cy="269400"/>
          </a:xfrm>
          <a:prstGeom prst="rect">
            <a:avLst/>
          </a:prstGeom>
          <a:solidFill>
            <a:srgbClr val="00B050"/>
          </a:solidFill>
          <a:ln>
            <a:noFill/>
          </a:ln>
        </p:spPr>
        <p:txBody>
          <a:bodyPr lIns="91425" tIns="91425" rIns="91425" bIns="91425" anchor="ctr" anchorCtr="0">
            <a:normAutofit fontScale="47500" lnSpcReduction="20000"/>
          </a:bodyPr>
          <a:lstStyle/>
          <a:p>
            <a:pPr algn="ctr">
              <a:spcBef>
                <a:spcPts val="0"/>
              </a:spcBef>
              <a:buNone/>
            </a:pPr>
            <a:r>
              <a:rPr lang="en"/>
              <a:t>8</a:t>
            </a:r>
          </a:p>
        </p:txBody>
      </p:sp>
      <p:sp>
        <p:nvSpPr>
          <p:cNvPr id="2" name="Tekstvak 1"/>
          <p:cNvSpPr txBox="1"/>
          <p:nvPr/>
        </p:nvSpPr>
        <p:spPr>
          <a:xfrm>
            <a:off x="1415351" y="4572000"/>
            <a:ext cx="6258836" cy="600164"/>
          </a:xfrm>
          <a:prstGeom prst="rect">
            <a:avLst/>
          </a:prstGeom>
          <a:noFill/>
        </p:spPr>
        <p:txBody>
          <a:bodyPr wrap="square" rtlCol="0">
            <a:spAutoFit/>
          </a:bodyPr>
          <a:lstStyle/>
          <a:p>
            <a:r>
              <a:rPr lang="nl-NL" sz="1100" dirty="0" smtClean="0"/>
              <a:t>*) Als je bekend met graden zie je dat we volgens het programma helemaal rond moeten gaan. De LEGO </a:t>
            </a:r>
            <a:r>
              <a:rPr lang="nl-NL" sz="1100" dirty="0" err="1" smtClean="0"/>
              <a:t>Mindstorms</a:t>
            </a:r>
            <a:r>
              <a:rPr lang="nl-NL" sz="1100" dirty="0" smtClean="0"/>
              <a:t> robot draait de helft van het aantal graden. Dit komt door het formaat van de wielen en de ruimte tussen beide wielen in.</a:t>
            </a:r>
            <a:endParaRPr lang="nl-NL" sz="11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1: De eerste beweging</a:t>
            </a:r>
          </a:p>
        </p:txBody>
      </p:sp>
      <p:sp>
        <p:nvSpPr>
          <p:cNvPr id="78" name="Shape 78"/>
          <p:cNvSpPr txBox="1">
            <a:spLocks noGrp="1"/>
          </p:cNvSpPr>
          <p:nvPr>
            <p:ph type="body" idx="1"/>
          </p:nvPr>
        </p:nvSpPr>
        <p:spPr>
          <a:xfrm>
            <a:off x="457200" y="1200150"/>
            <a:ext cx="8311200" cy="3391199"/>
          </a:xfrm>
          <a:prstGeom prst="rect">
            <a:avLst/>
          </a:prstGeom>
        </p:spPr>
        <p:txBody>
          <a:bodyPr lIns="91425" tIns="91425" rIns="91425" bIns="91425" anchor="t" anchorCtr="0">
            <a:normAutofit/>
          </a:bodyPr>
          <a:lstStyle/>
          <a:p>
            <a:pPr lvl="0" algn="l" rtl="0">
              <a:lnSpc>
                <a:spcPct val="150000"/>
              </a:lnSpc>
              <a:spcBef>
                <a:spcPts val="0"/>
              </a:spcBef>
              <a:buClr>
                <a:schemeClr val="dk1"/>
              </a:buClr>
              <a:buSzPct val="61111"/>
              <a:buFont typeface="Arial"/>
              <a:buNone/>
            </a:pPr>
            <a:r>
              <a:rPr lang="en" dirty="0"/>
              <a:t>9. </a:t>
            </a:r>
            <a:r>
              <a:rPr lang="en" dirty="0" smtClean="0"/>
              <a:t>Laat de robot nu nog een keer 2 seconden naar voren rijden</a:t>
            </a:r>
            <a:endParaRPr lang="en" dirty="0">
              <a:solidFill>
                <a:srgbClr val="FF9900"/>
              </a:solidFil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1: De eerste beweging</a:t>
            </a:r>
          </a:p>
        </p:txBody>
      </p:sp>
      <p:sp>
        <p:nvSpPr>
          <p:cNvPr id="87" name="Shape 87"/>
          <p:cNvSpPr txBox="1">
            <a:spLocks noGrp="1"/>
          </p:cNvSpPr>
          <p:nvPr>
            <p:ph type="body" idx="1"/>
          </p:nvPr>
        </p:nvSpPr>
        <p:spPr>
          <a:xfrm>
            <a:off x="457200" y="1200150"/>
            <a:ext cx="8229600" cy="1249199"/>
          </a:xfrm>
          <a:prstGeom prst="rect">
            <a:avLst/>
          </a:prstGeom>
        </p:spPr>
        <p:txBody>
          <a:bodyPr lIns="91425" tIns="91425" rIns="91425" bIns="91425" anchor="t" anchorCtr="0">
            <a:normAutofit/>
          </a:bodyPr>
          <a:lstStyle/>
          <a:p>
            <a:pPr lvl="0" algn="l" rtl="0">
              <a:lnSpc>
                <a:spcPct val="150000"/>
              </a:lnSpc>
              <a:spcBef>
                <a:spcPts val="0"/>
              </a:spcBef>
              <a:buClr>
                <a:schemeClr val="dk1"/>
              </a:buClr>
              <a:buSzPct val="61111"/>
              <a:buFont typeface="Arial"/>
              <a:buNone/>
            </a:pPr>
            <a:r>
              <a:rPr lang="en" dirty="0"/>
              <a:t>12. </a:t>
            </a:r>
            <a:r>
              <a:rPr lang="en" dirty="0" smtClean="0"/>
              <a:t>Sluit een robot aan.</a:t>
            </a:r>
            <a:endParaRPr lang="en" dirty="0"/>
          </a:p>
          <a:p>
            <a:pPr lvl="0" algn="l" rtl="0">
              <a:lnSpc>
                <a:spcPct val="150000"/>
              </a:lnSpc>
              <a:spcBef>
                <a:spcPts val="0"/>
              </a:spcBef>
              <a:buClr>
                <a:schemeClr val="dk1"/>
              </a:buClr>
              <a:buSzPct val="61111"/>
              <a:buFont typeface="Arial"/>
              <a:buNone/>
            </a:pPr>
            <a:r>
              <a:rPr lang="en" dirty="0"/>
              <a:t>13. </a:t>
            </a:r>
            <a:r>
              <a:rPr lang="en" dirty="0">
                <a:solidFill>
                  <a:srgbClr val="FF9900"/>
                </a:solidFill>
              </a:rPr>
              <a:t>Download</a:t>
            </a:r>
            <a:r>
              <a:rPr lang="en" dirty="0"/>
              <a:t> </a:t>
            </a:r>
            <a:r>
              <a:rPr lang="en" dirty="0" smtClean="0"/>
              <a:t>het program</a:t>
            </a:r>
            <a:endParaRPr lang="en" dirty="0"/>
          </a:p>
        </p:txBody>
      </p:sp>
      <p:sp>
        <p:nvSpPr>
          <p:cNvPr id="89" name="Shape 89"/>
          <p:cNvSpPr txBox="1"/>
          <p:nvPr/>
        </p:nvSpPr>
        <p:spPr>
          <a:xfrm>
            <a:off x="457200" y="3340425"/>
            <a:ext cx="7788599" cy="1019400"/>
          </a:xfrm>
          <a:prstGeom prst="rect">
            <a:avLst/>
          </a:prstGeom>
          <a:noFill/>
          <a:ln>
            <a:noFill/>
          </a:ln>
        </p:spPr>
        <p:txBody>
          <a:bodyPr lIns="91425" tIns="91425" rIns="91425" bIns="91425" anchor="t" anchorCtr="0">
            <a:normAutofit/>
          </a:bodyPr>
          <a:lstStyle/>
          <a:p>
            <a:pPr lvl="0" rtl="0">
              <a:lnSpc>
                <a:spcPct val="150000"/>
              </a:lnSpc>
              <a:spcBef>
                <a:spcPts val="0"/>
              </a:spcBef>
              <a:buNone/>
            </a:pPr>
            <a:r>
              <a:rPr lang="en" sz="1800" dirty="0">
                <a:solidFill>
                  <a:schemeClr val="dk1"/>
                </a:solidFill>
              </a:rPr>
              <a:t>14. </a:t>
            </a:r>
            <a:r>
              <a:rPr lang="en" sz="1800" dirty="0" smtClean="0">
                <a:solidFill>
                  <a:schemeClr val="dk1"/>
                </a:solidFill>
              </a:rPr>
              <a:t>Laat het programma controleren </a:t>
            </a:r>
            <a:endParaRPr lang="en" sz="1800" dirty="0">
              <a:solidFill>
                <a:schemeClr val="dk1"/>
              </a:solidFill>
            </a:endParaRPr>
          </a:p>
        </p:txBody>
      </p:sp>
      <p:pic>
        <p:nvPicPr>
          <p:cNvPr id="3" name="Afbeelding 2"/>
          <p:cNvPicPr>
            <a:picLocks noChangeAspect="1"/>
          </p:cNvPicPr>
          <p:nvPr/>
        </p:nvPicPr>
        <p:blipFill>
          <a:blip r:embed="rId3"/>
          <a:stretch>
            <a:fillRect/>
          </a:stretch>
        </p:blipFill>
        <p:spPr>
          <a:xfrm>
            <a:off x="2545408" y="2269441"/>
            <a:ext cx="3409950" cy="1171575"/>
          </a:xfrm>
          <a:prstGeom prst="rect">
            <a:avLst/>
          </a:prstGeom>
        </p:spPr>
      </p:pic>
      <p:sp>
        <p:nvSpPr>
          <p:cNvPr id="90" name="Shape 90"/>
          <p:cNvSpPr txBox="1"/>
          <p:nvPr/>
        </p:nvSpPr>
        <p:spPr>
          <a:xfrm>
            <a:off x="5892298" y="2536380"/>
            <a:ext cx="414900" cy="269400"/>
          </a:xfrm>
          <a:prstGeom prst="rect">
            <a:avLst/>
          </a:prstGeom>
          <a:solidFill>
            <a:srgbClr val="FF9900"/>
          </a:solidFill>
          <a:ln>
            <a:noFill/>
          </a:ln>
        </p:spPr>
        <p:txBody>
          <a:bodyPr lIns="91425" tIns="91425" rIns="91425" bIns="91425" anchor="ctr" anchorCtr="0">
            <a:normAutofit fontScale="47500" lnSpcReduction="20000"/>
          </a:bodyPr>
          <a:lstStyle/>
          <a:p>
            <a:pPr lvl="0" algn="ctr" rtl="0">
              <a:spcBef>
                <a:spcPts val="0"/>
              </a:spcBef>
              <a:buNone/>
            </a:pPr>
            <a:r>
              <a:rPr lang="en" dirty="0"/>
              <a:t>13</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a:spcBef>
                <a:spcPts val="0"/>
              </a:spcBef>
              <a:buNone/>
            </a:pPr>
            <a:r>
              <a:rPr lang="en" dirty="0" smtClean="0"/>
              <a:t>Opdracht 2: Een obstakel herkennen</a:t>
            </a:r>
            <a:endParaRPr lang="en" dirty="0"/>
          </a:p>
        </p:txBody>
      </p:sp>
      <p:sp>
        <p:nvSpPr>
          <p:cNvPr id="98" name="Shape 98"/>
          <p:cNvSpPr txBox="1">
            <a:spLocks noGrp="1"/>
          </p:cNvSpPr>
          <p:nvPr>
            <p:ph type="body" idx="2"/>
          </p:nvPr>
        </p:nvSpPr>
        <p:spPr>
          <a:xfrm>
            <a:off x="457200" y="1200150"/>
            <a:ext cx="8229600" cy="980100"/>
          </a:xfrm>
          <a:prstGeom prst="rect">
            <a:avLst/>
          </a:prstGeom>
        </p:spPr>
        <p:txBody>
          <a:bodyPr lIns="91425" tIns="91425" rIns="91425" bIns="91425" anchor="t" anchorCtr="0">
            <a:normAutofit/>
          </a:bodyPr>
          <a:lstStyle/>
          <a:p>
            <a:pPr lvl="0" rtl="0">
              <a:lnSpc>
                <a:spcPct val="150000"/>
              </a:lnSpc>
              <a:spcBef>
                <a:spcPts val="0"/>
              </a:spcBef>
              <a:buNone/>
            </a:pPr>
            <a:r>
              <a:rPr lang="en" b="1" dirty="0" smtClean="0">
                <a:solidFill>
                  <a:srgbClr val="FF9900"/>
                </a:solidFill>
              </a:rPr>
              <a:t>Doel</a:t>
            </a:r>
            <a:r>
              <a:rPr lang="en" dirty="0" smtClean="0"/>
              <a:t>: De robot blijft naar voren rijden tot dat een obstakel gevonden word. Zodra de robot dichtbij het obstakel is stopt hij en speelt hij een geluid.</a:t>
            </a:r>
            <a:endParaRPr lang="en" dirty="0"/>
          </a:p>
        </p:txBody>
      </p:sp>
      <p:sp>
        <p:nvSpPr>
          <p:cNvPr id="100" name="Shape 100"/>
          <p:cNvSpPr txBox="1"/>
          <p:nvPr/>
        </p:nvSpPr>
        <p:spPr>
          <a:xfrm>
            <a:off x="457200" y="2180249"/>
            <a:ext cx="8229600" cy="2372015"/>
          </a:xfrm>
          <a:prstGeom prst="rect">
            <a:avLst/>
          </a:prstGeom>
          <a:noFill/>
          <a:ln>
            <a:noFill/>
          </a:ln>
        </p:spPr>
        <p:txBody>
          <a:bodyPr lIns="91425" tIns="91425" rIns="91425" bIns="91425" anchor="t" anchorCtr="0">
            <a:normAutofit/>
          </a:bodyPr>
          <a:lstStyle/>
          <a:p>
            <a:pPr lvl="0" rtl="0">
              <a:spcBef>
                <a:spcPts val="600"/>
              </a:spcBef>
            </a:pPr>
            <a:r>
              <a:rPr lang="en" sz="1800" dirty="0" smtClean="0">
                <a:solidFill>
                  <a:schemeClr val="dk1"/>
                </a:solidFill>
              </a:rPr>
              <a:t>In deze opdracht ga je de eerste keer de robot iets laten doen met zijn sensoren.</a:t>
            </a:r>
            <a:endParaRPr lang="en" sz="18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a:spcBef>
                <a:spcPts val="0"/>
              </a:spcBef>
              <a:buNone/>
            </a:pPr>
            <a:r>
              <a:rPr lang="en" dirty="0" smtClean="0"/>
              <a:t>Opdracht 2: Een obstakel herkennen</a:t>
            </a:r>
            <a:endParaRPr lang="en" dirty="0"/>
          </a:p>
        </p:txBody>
      </p:sp>
      <p:sp>
        <p:nvSpPr>
          <p:cNvPr id="98" name="Shape 98"/>
          <p:cNvSpPr txBox="1">
            <a:spLocks noGrp="1"/>
          </p:cNvSpPr>
          <p:nvPr>
            <p:ph type="body" idx="4294967295"/>
          </p:nvPr>
        </p:nvSpPr>
        <p:spPr>
          <a:xfrm>
            <a:off x="457200" y="1200150"/>
            <a:ext cx="8229600" cy="980100"/>
          </a:xfrm>
          <a:prstGeom prst="rect">
            <a:avLst/>
          </a:prstGeom>
        </p:spPr>
        <p:txBody>
          <a:bodyPr lIns="91425" tIns="91425" rIns="91425" bIns="91425" anchor="t" anchorCtr="0">
            <a:normAutofit fontScale="62500" lnSpcReduction="20000"/>
          </a:bodyPr>
          <a:lstStyle/>
          <a:p>
            <a:pPr lvl="0" rtl="0">
              <a:lnSpc>
                <a:spcPct val="150000"/>
              </a:lnSpc>
              <a:spcBef>
                <a:spcPts val="0"/>
              </a:spcBef>
              <a:buNone/>
            </a:pPr>
            <a:r>
              <a:rPr lang="en" b="1" dirty="0" smtClean="0">
                <a:solidFill>
                  <a:srgbClr val="FF9900"/>
                </a:solidFill>
              </a:rPr>
              <a:t>Doel</a:t>
            </a:r>
            <a:r>
              <a:rPr lang="en" dirty="0" smtClean="0"/>
              <a:t>: De robot blijft naar voren rijden tot dat een obstakel gevonden word. Zodra de robot dichtbij het obstakel is stopt hij en speelt hij een geluid.</a:t>
            </a:r>
            <a:endParaRPr lang="en" dirty="0"/>
          </a:p>
        </p:txBody>
      </p:sp>
      <p:sp>
        <p:nvSpPr>
          <p:cNvPr id="100" name="Shape 100"/>
          <p:cNvSpPr txBox="1"/>
          <p:nvPr/>
        </p:nvSpPr>
        <p:spPr>
          <a:xfrm>
            <a:off x="457200" y="2180250"/>
            <a:ext cx="4995582" cy="885900"/>
          </a:xfrm>
          <a:prstGeom prst="rect">
            <a:avLst/>
          </a:prstGeom>
          <a:noFill/>
          <a:ln>
            <a:noFill/>
          </a:ln>
        </p:spPr>
        <p:txBody>
          <a:bodyPr lIns="91425" tIns="91425" rIns="91425" bIns="91425" anchor="t" anchorCtr="0">
            <a:normAutofit/>
          </a:bodyPr>
          <a:lstStyle/>
          <a:p>
            <a:pPr marL="342900" lvl="0" indent="-342900" rtl="0">
              <a:spcBef>
                <a:spcPts val="600"/>
              </a:spcBef>
              <a:buAutoNum type="arabicPeriod"/>
            </a:pPr>
            <a:r>
              <a:rPr lang="en" sz="1800" dirty="0" smtClean="0">
                <a:solidFill>
                  <a:schemeClr val="dk1"/>
                </a:solidFill>
              </a:rPr>
              <a:t>Maak een nieuw programma</a:t>
            </a:r>
          </a:p>
          <a:p>
            <a:pPr marL="342900" lvl="0" indent="-342900" rtl="0">
              <a:spcBef>
                <a:spcPts val="600"/>
              </a:spcBef>
              <a:buAutoNum type="arabicPeriod"/>
            </a:pPr>
            <a:r>
              <a:rPr lang="en" sz="1800" dirty="0" smtClean="0">
                <a:solidFill>
                  <a:schemeClr val="dk1"/>
                </a:solidFill>
              </a:rPr>
              <a:t>Plaats een </a:t>
            </a:r>
            <a:r>
              <a:rPr lang="en" sz="1800" dirty="0" smtClean="0">
                <a:solidFill>
                  <a:srgbClr val="FFC000"/>
                </a:solidFill>
              </a:rPr>
              <a:t>Herhalen</a:t>
            </a:r>
            <a:r>
              <a:rPr lang="en" sz="1800" dirty="0" smtClean="0">
                <a:solidFill>
                  <a:schemeClr val="dk1"/>
                </a:solidFill>
              </a:rPr>
              <a:t> blok na het start blok</a:t>
            </a:r>
            <a:endParaRPr lang="en" sz="1800" dirty="0">
              <a:solidFill>
                <a:schemeClr val="dk1"/>
              </a:solidFill>
            </a:endParaRPr>
          </a:p>
        </p:txBody>
      </p:sp>
      <p:pic>
        <p:nvPicPr>
          <p:cNvPr id="3" name="Afbeelding 2"/>
          <p:cNvPicPr>
            <a:picLocks noChangeAspect="1"/>
          </p:cNvPicPr>
          <p:nvPr/>
        </p:nvPicPr>
        <p:blipFill>
          <a:blip r:embed="rId3"/>
          <a:stretch>
            <a:fillRect/>
          </a:stretch>
        </p:blipFill>
        <p:spPr>
          <a:xfrm>
            <a:off x="5436254" y="2013637"/>
            <a:ext cx="3267075" cy="2105025"/>
          </a:xfrm>
          <a:prstGeom prst="rect">
            <a:avLst/>
          </a:prstGeom>
        </p:spPr>
      </p:pic>
      <p:sp>
        <p:nvSpPr>
          <p:cNvPr id="7" name="Shape 70"/>
          <p:cNvSpPr txBox="1"/>
          <p:nvPr/>
        </p:nvSpPr>
        <p:spPr>
          <a:xfrm>
            <a:off x="7236277" y="2013637"/>
            <a:ext cx="281700" cy="269400"/>
          </a:xfrm>
          <a:prstGeom prst="rect">
            <a:avLst/>
          </a:prstGeom>
          <a:solidFill>
            <a:srgbClr val="FFC000"/>
          </a:solidFill>
          <a:ln>
            <a:noFill/>
          </a:ln>
        </p:spPr>
        <p:txBody>
          <a:bodyPr lIns="91425" tIns="91425" rIns="91425" bIns="91425" anchor="ctr" anchorCtr="0">
            <a:normAutofit fontScale="47500" lnSpcReduction="20000"/>
          </a:bodyPr>
          <a:lstStyle/>
          <a:p>
            <a:pPr algn="ctr">
              <a:spcBef>
                <a:spcPts val="0"/>
              </a:spcBef>
              <a:buNone/>
            </a:pPr>
            <a:r>
              <a:rPr lang="en" dirty="0" smtClean="0"/>
              <a:t>2</a:t>
            </a:r>
            <a:endParaRPr lang="en" dirty="0"/>
          </a:p>
        </p:txBody>
      </p:sp>
    </p:spTree>
    <p:extLst>
      <p:ext uri="{BB962C8B-B14F-4D97-AF65-F5344CB8AC3E}">
        <p14:creationId xmlns:p14="http://schemas.microsoft.com/office/powerpoint/2010/main" val="29180536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2: Een obstakel herkennen</a:t>
            </a:r>
          </a:p>
        </p:txBody>
      </p:sp>
      <p:sp>
        <p:nvSpPr>
          <p:cNvPr id="109" name="Shape 109"/>
          <p:cNvSpPr txBox="1"/>
          <p:nvPr/>
        </p:nvSpPr>
        <p:spPr>
          <a:xfrm>
            <a:off x="457200" y="1302350"/>
            <a:ext cx="5372099" cy="3081825"/>
          </a:xfrm>
          <a:prstGeom prst="rect">
            <a:avLst/>
          </a:prstGeom>
          <a:noFill/>
          <a:ln>
            <a:noFill/>
          </a:ln>
        </p:spPr>
        <p:txBody>
          <a:bodyPr lIns="91425" tIns="91425" rIns="91425" bIns="91425" anchor="t" anchorCtr="0">
            <a:normAutofit/>
          </a:bodyPr>
          <a:lstStyle/>
          <a:p>
            <a:pPr lvl="0" rtl="0">
              <a:lnSpc>
                <a:spcPct val="150000"/>
              </a:lnSpc>
              <a:spcBef>
                <a:spcPts val="600"/>
              </a:spcBef>
              <a:buClr>
                <a:schemeClr val="dk1"/>
              </a:buClr>
              <a:buSzPct val="61111"/>
              <a:buFont typeface="Arial"/>
              <a:buNone/>
            </a:pPr>
            <a:r>
              <a:rPr lang="en" sz="1800" dirty="0">
                <a:solidFill>
                  <a:schemeClr val="dk1"/>
                </a:solidFill>
              </a:rPr>
              <a:t>3</a:t>
            </a:r>
            <a:r>
              <a:rPr lang="en" sz="1800" dirty="0" smtClean="0">
                <a:solidFill>
                  <a:schemeClr val="dk1"/>
                </a:solidFill>
              </a:rPr>
              <a:t>. Plaats een </a:t>
            </a:r>
            <a:r>
              <a:rPr lang="en" sz="1800" dirty="0" smtClean="0">
                <a:solidFill>
                  <a:srgbClr val="FFC000"/>
                </a:solidFill>
              </a:rPr>
              <a:t>Schakelen</a:t>
            </a:r>
            <a:r>
              <a:rPr lang="en" sz="1800" dirty="0" smtClean="0">
                <a:solidFill>
                  <a:srgbClr val="FF9900"/>
                </a:solidFill>
              </a:rPr>
              <a:t> </a:t>
            </a:r>
            <a:r>
              <a:rPr lang="en" sz="1800" dirty="0" smtClean="0"/>
              <a:t>blok </a:t>
            </a:r>
            <a:r>
              <a:rPr lang="en" sz="1800" b="1" dirty="0" smtClean="0"/>
              <a:t>in </a:t>
            </a:r>
            <a:r>
              <a:rPr lang="en" sz="1800" dirty="0" smtClean="0"/>
              <a:t>het </a:t>
            </a:r>
            <a:r>
              <a:rPr lang="en" sz="1800" dirty="0" smtClean="0">
                <a:solidFill>
                  <a:srgbClr val="FFC000"/>
                </a:solidFill>
              </a:rPr>
              <a:t>Herhalen</a:t>
            </a:r>
            <a:r>
              <a:rPr lang="en" sz="1800" dirty="0" smtClean="0"/>
              <a:t> blok</a:t>
            </a:r>
            <a:endParaRPr lang="en" sz="1800" dirty="0">
              <a:solidFill>
                <a:schemeClr val="dk1"/>
              </a:solidFill>
            </a:endParaRPr>
          </a:p>
          <a:p>
            <a:pPr lvl="0" rtl="0">
              <a:lnSpc>
                <a:spcPct val="150000"/>
              </a:lnSpc>
              <a:spcBef>
                <a:spcPts val="600"/>
              </a:spcBef>
              <a:buClr>
                <a:schemeClr val="dk1"/>
              </a:buClr>
              <a:buSzPct val="61111"/>
              <a:buFont typeface="Arial"/>
              <a:buNone/>
            </a:pPr>
            <a:r>
              <a:rPr lang="en" sz="1800" dirty="0" smtClean="0">
                <a:solidFill>
                  <a:schemeClr val="dk1"/>
                </a:solidFill>
              </a:rPr>
              <a:t>4. Laat het </a:t>
            </a:r>
            <a:r>
              <a:rPr lang="en" sz="1800" dirty="0" smtClean="0">
                <a:solidFill>
                  <a:srgbClr val="FFC000"/>
                </a:solidFill>
              </a:rPr>
              <a:t>Schakelen</a:t>
            </a:r>
            <a:r>
              <a:rPr lang="en" sz="1800" dirty="0" smtClean="0">
                <a:solidFill>
                  <a:schemeClr val="dk1"/>
                </a:solidFill>
              </a:rPr>
              <a:t> blok kijken naar de afstand in centimeters (Ultrasone Sensor -&gt; Vergelijken -&gt; Afstand in centimeters)</a:t>
            </a:r>
            <a:endParaRPr lang="en" sz="1800" dirty="0">
              <a:solidFill>
                <a:srgbClr val="FF9900"/>
              </a:solidFill>
            </a:endParaRPr>
          </a:p>
          <a:p>
            <a:pPr lvl="0" rtl="0">
              <a:lnSpc>
                <a:spcPct val="150000"/>
              </a:lnSpc>
              <a:spcBef>
                <a:spcPts val="600"/>
              </a:spcBef>
              <a:buNone/>
            </a:pPr>
            <a:r>
              <a:rPr lang="en" sz="1800" dirty="0">
                <a:solidFill>
                  <a:schemeClr val="dk1"/>
                </a:solidFill>
              </a:rPr>
              <a:t>5</a:t>
            </a:r>
            <a:r>
              <a:rPr lang="en" sz="1800" dirty="0" smtClean="0">
                <a:solidFill>
                  <a:schemeClr val="dk1"/>
                </a:solidFill>
              </a:rPr>
              <a:t>. Zet de Drempelwaarde op een kleine afstand</a:t>
            </a:r>
            <a:endParaRPr lang="en" sz="1800" dirty="0">
              <a:solidFill>
                <a:srgbClr val="FF9900"/>
              </a:solidFill>
            </a:endParaRPr>
          </a:p>
        </p:txBody>
      </p:sp>
      <p:pic>
        <p:nvPicPr>
          <p:cNvPr id="2" name="Afbeelding 1"/>
          <p:cNvPicPr>
            <a:picLocks noChangeAspect="1"/>
          </p:cNvPicPr>
          <p:nvPr/>
        </p:nvPicPr>
        <p:blipFill>
          <a:blip r:embed="rId3"/>
          <a:stretch>
            <a:fillRect/>
          </a:stretch>
        </p:blipFill>
        <p:spPr>
          <a:xfrm>
            <a:off x="5829299" y="1302350"/>
            <a:ext cx="2959972" cy="2572508"/>
          </a:xfrm>
          <a:prstGeom prst="rect">
            <a:avLst/>
          </a:prstGeom>
        </p:spPr>
      </p:pic>
      <p:sp>
        <p:nvSpPr>
          <p:cNvPr id="111" name="Shape 111"/>
          <p:cNvSpPr txBox="1"/>
          <p:nvPr/>
        </p:nvSpPr>
        <p:spPr>
          <a:xfrm>
            <a:off x="6664162" y="1570287"/>
            <a:ext cx="281700" cy="269400"/>
          </a:xfrm>
          <a:prstGeom prst="rect">
            <a:avLst/>
          </a:prstGeom>
          <a:solidFill>
            <a:srgbClr val="FF9900"/>
          </a:solidFill>
          <a:ln>
            <a:noFill/>
          </a:ln>
        </p:spPr>
        <p:txBody>
          <a:bodyPr lIns="91425" tIns="91425" rIns="91425" bIns="91425" anchor="ctr" anchorCtr="0">
            <a:normAutofit fontScale="47500" lnSpcReduction="20000"/>
          </a:bodyPr>
          <a:lstStyle/>
          <a:p>
            <a:pPr lvl="0" algn="ctr" rtl="0">
              <a:spcBef>
                <a:spcPts val="0"/>
              </a:spcBef>
              <a:buNone/>
            </a:pPr>
            <a:r>
              <a:rPr lang="en" dirty="0" smtClean="0"/>
              <a:t>3</a:t>
            </a:r>
            <a:endParaRPr lang="en" dirty="0"/>
          </a:p>
        </p:txBody>
      </p:sp>
      <p:sp>
        <p:nvSpPr>
          <p:cNvPr id="10" name="Shape 111"/>
          <p:cNvSpPr txBox="1"/>
          <p:nvPr/>
        </p:nvSpPr>
        <p:spPr>
          <a:xfrm>
            <a:off x="6731042" y="2843262"/>
            <a:ext cx="202607" cy="202545"/>
          </a:xfrm>
          <a:prstGeom prst="rect">
            <a:avLst/>
          </a:prstGeom>
          <a:solidFill>
            <a:srgbClr val="FF9900"/>
          </a:solidFill>
          <a:ln>
            <a:noFill/>
          </a:ln>
        </p:spPr>
        <p:txBody>
          <a:bodyPr lIns="91425" tIns="91425" rIns="91425" bIns="91425" anchor="ctr" anchorCtr="0">
            <a:normAutofit fontScale="25000" lnSpcReduction="20000"/>
          </a:bodyPr>
          <a:lstStyle/>
          <a:p>
            <a:pPr lvl="0" algn="ctr" rtl="0">
              <a:spcBef>
                <a:spcPts val="0"/>
              </a:spcBef>
              <a:buNone/>
            </a:pPr>
            <a:r>
              <a:rPr lang="en" dirty="0"/>
              <a:t>4</a:t>
            </a:r>
          </a:p>
        </p:txBody>
      </p:sp>
      <p:sp>
        <p:nvSpPr>
          <p:cNvPr id="11" name="Shape 111"/>
          <p:cNvSpPr txBox="1"/>
          <p:nvPr/>
        </p:nvSpPr>
        <p:spPr>
          <a:xfrm>
            <a:off x="7181591" y="2828723"/>
            <a:ext cx="199392" cy="184730"/>
          </a:xfrm>
          <a:prstGeom prst="rect">
            <a:avLst/>
          </a:prstGeom>
          <a:solidFill>
            <a:srgbClr val="FF9900"/>
          </a:solidFill>
          <a:ln>
            <a:noFill/>
          </a:ln>
        </p:spPr>
        <p:txBody>
          <a:bodyPr lIns="91425" tIns="91425" rIns="91425" bIns="91425" anchor="ctr" anchorCtr="0">
            <a:normAutofit fontScale="25000" lnSpcReduction="20000"/>
          </a:bodyPr>
          <a:lstStyle/>
          <a:p>
            <a:pPr lvl="0" algn="ctr" rtl="0">
              <a:spcBef>
                <a:spcPts val="0"/>
              </a:spcBef>
              <a:buNone/>
            </a:pPr>
            <a:r>
              <a:rPr lang="en" dirty="0" smtClean="0"/>
              <a:t>5</a:t>
            </a:r>
            <a:endParaRPr lang="en"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2: Een obstakel herkennen</a:t>
            </a:r>
          </a:p>
        </p:txBody>
      </p:sp>
      <p:sp>
        <p:nvSpPr>
          <p:cNvPr id="118" name="Shape 118"/>
          <p:cNvSpPr txBox="1"/>
          <p:nvPr/>
        </p:nvSpPr>
        <p:spPr>
          <a:xfrm>
            <a:off x="410925" y="1212400"/>
            <a:ext cx="6140999" cy="1520099"/>
          </a:xfrm>
          <a:prstGeom prst="rect">
            <a:avLst/>
          </a:prstGeom>
          <a:noFill/>
          <a:ln>
            <a:noFill/>
          </a:ln>
        </p:spPr>
        <p:txBody>
          <a:bodyPr lIns="91425" tIns="91425" rIns="91425" bIns="91425" anchor="t" anchorCtr="0">
            <a:normAutofit/>
          </a:bodyPr>
          <a:lstStyle/>
          <a:p>
            <a:pPr lvl="0" rtl="0">
              <a:lnSpc>
                <a:spcPct val="150000"/>
              </a:lnSpc>
              <a:spcBef>
                <a:spcPts val="600"/>
              </a:spcBef>
              <a:buClr>
                <a:schemeClr val="dk1"/>
              </a:buClr>
              <a:buSzPct val="61111"/>
              <a:buFont typeface="Arial"/>
              <a:buNone/>
            </a:pPr>
            <a:r>
              <a:rPr lang="en" sz="1800" dirty="0" smtClean="0">
                <a:solidFill>
                  <a:schemeClr val="dk1"/>
                </a:solidFill>
              </a:rPr>
              <a:t>6. Plaats een </a:t>
            </a:r>
            <a:r>
              <a:rPr lang="en" sz="1800" dirty="0" smtClean="0">
                <a:solidFill>
                  <a:srgbClr val="00B050"/>
                </a:solidFill>
              </a:rPr>
              <a:t>Tankbesturing</a:t>
            </a:r>
            <a:r>
              <a:rPr lang="en" sz="1800" dirty="0" smtClean="0">
                <a:solidFill>
                  <a:srgbClr val="FF9900"/>
                </a:solidFill>
              </a:rPr>
              <a:t> </a:t>
            </a:r>
            <a:r>
              <a:rPr lang="en" sz="1800" dirty="0" smtClean="0">
                <a:solidFill>
                  <a:schemeClr val="dk1"/>
                </a:solidFill>
              </a:rPr>
              <a:t>blok in het </a:t>
            </a:r>
            <a:r>
              <a:rPr lang="en" sz="1800" dirty="0" smtClean="0">
                <a:solidFill>
                  <a:srgbClr val="FFC000"/>
                </a:solidFill>
              </a:rPr>
              <a:t>Waar</a:t>
            </a:r>
            <a:r>
              <a:rPr lang="en" sz="1800" dirty="0" smtClean="0">
                <a:solidFill>
                  <a:schemeClr val="dk1"/>
                </a:solidFill>
              </a:rPr>
              <a:t> blokje</a:t>
            </a:r>
            <a:endParaRPr lang="en" sz="1800" dirty="0">
              <a:solidFill>
                <a:schemeClr val="dk1"/>
              </a:solidFill>
            </a:endParaRPr>
          </a:p>
          <a:p>
            <a:pPr lvl="0" rtl="0">
              <a:lnSpc>
                <a:spcPct val="150000"/>
              </a:lnSpc>
              <a:spcBef>
                <a:spcPts val="600"/>
              </a:spcBef>
              <a:buNone/>
            </a:pPr>
            <a:r>
              <a:rPr lang="en" sz="1800" dirty="0" smtClean="0">
                <a:solidFill>
                  <a:schemeClr val="dk1"/>
                </a:solidFill>
              </a:rPr>
              <a:t>7. Zet de </a:t>
            </a:r>
            <a:r>
              <a:rPr lang="en" sz="1800" dirty="0" smtClean="0">
                <a:solidFill>
                  <a:srgbClr val="00B050"/>
                </a:solidFill>
              </a:rPr>
              <a:t>Tankbesturing</a:t>
            </a:r>
            <a:r>
              <a:rPr lang="en" sz="1800" dirty="0" smtClean="0">
                <a:solidFill>
                  <a:schemeClr val="dk1"/>
                </a:solidFill>
              </a:rPr>
              <a:t> uit</a:t>
            </a:r>
            <a:endParaRPr lang="en" sz="1800" dirty="0">
              <a:solidFill>
                <a:srgbClr val="FF9900"/>
              </a:solidFill>
            </a:endParaRPr>
          </a:p>
        </p:txBody>
      </p:sp>
      <p:sp>
        <p:nvSpPr>
          <p:cNvPr id="119" name="Shape 119"/>
          <p:cNvSpPr txBox="1"/>
          <p:nvPr/>
        </p:nvSpPr>
        <p:spPr>
          <a:xfrm>
            <a:off x="410925" y="2865675"/>
            <a:ext cx="6123300" cy="1620599"/>
          </a:xfrm>
          <a:prstGeom prst="rect">
            <a:avLst/>
          </a:prstGeom>
          <a:noFill/>
          <a:ln>
            <a:noFill/>
          </a:ln>
        </p:spPr>
        <p:txBody>
          <a:bodyPr lIns="91425" tIns="91425" rIns="91425" bIns="91425" anchor="t" anchorCtr="0">
            <a:normAutofit/>
          </a:bodyPr>
          <a:lstStyle/>
          <a:p>
            <a:pPr lvl="0" rtl="0">
              <a:lnSpc>
                <a:spcPct val="150000"/>
              </a:lnSpc>
              <a:spcBef>
                <a:spcPts val="600"/>
              </a:spcBef>
              <a:buClr>
                <a:schemeClr val="dk1"/>
              </a:buClr>
              <a:buSzPct val="61111"/>
              <a:buFont typeface="Arial"/>
              <a:buNone/>
            </a:pPr>
            <a:r>
              <a:rPr lang="en" sz="1800" dirty="0" smtClean="0">
                <a:solidFill>
                  <a:schemeClr val="dk1"/>
                </a:solidFill>
              </a:rPr>
              <a:t>8. Plaats een </a:t>
            </a:r>
            <a:r>
              <a:rPr lang="en" sz="1800" dirty="0" smtClean="0">
                <a:solidFill>
                  <a:srgbClr val="00B050"/>
                </a:solidFill>
              </a:rPr>
              <a:t>Geluid</a:t>
            </a:r>
            <a:r>
              <a:rPr lang="en" sz="1800" dirty="0" smtClean="0">
                <a:solidFill>
                  <a:srgbClr val="FF9900"/>
                </a:solidFill>
              </a:rPr>
              <a:t> </a:t>
            </a:r>
            <a:r>
              <a:rPr lang="en" sz="1800" dirty="0" smtClean="0"/>
              <a:t>blok na de </a:t>
            </a:r>
            <a:r>
              <a:rPr lang="en" sz="1800" dirty="0" smtClean="0">
                <a:solidFill>
                  <a:srgbClr val="00B050"/>
                </a:solidFill>
              </a:rPr>
              <a:t>Tankbesturing</a:t>
            </a:r>
            <a:endParaRPr lang="en" sz="1800" dirty="0">
              <a:solidFill>
                <a:schemeClr val="dk1"/>
              </a:solidFill>
            </a:endParaRPr>
          </a:p>
          <a:p>
            <a:pPr lvl="0" rtl="0">
              <a:lnSpc>
                <a:spcPct val="150000"/>
              </a:lnSpc>
              <a:spcBef>
                <a:spcPts val="600"/>
              </a:spcBef>
              <a:buNone/>
            </a:pPr>
            <a:r>
              <a:rPr lang="en" sz="1800" dirty="0" smtClean="0">
                <a:solidFill>
                  <a:schemeClr val="dk1"/>
                </a:solidFill>
              </a:rPr>
              <a:t>9. Selecteer het </a:t>
            </a:r>
            <a:r>
              <a:rPr lang="en" sz="1800" dirty="0" smtClean="0">
                <a:solidFill>
                  <a:srgbClr val="00B050"/>
                </a:solidFill>
              </a:rPr>
              <a:t>Error alarm</a:t>
            </a:r>
            <a:r>
              <a:rPr lang="en" sz="1800" dirty="0" smtClean="0">
                <a:solidFill>
                  <a:srgbClr val="FF9900"/>
                </a:solidFill>
              </a:rPr>
              <a:t> </a:t>
            </a:r>
            <a:r>
              <a:rPr lang="en" sz="1800" dirty="0" smtClean="0"/>
              <a:t>geluid </a:t>
            </a:r>
            <a:r>
              <a:rPr lang="en" sz="1800" dirty="0" smtClean="0">
                <a:solidFill>
                  <a:schemeClr val="dk1"/>
                </a:solidFill>
              </a:rPr>
              <a:t>(</a:t>
            </a:r>
            <a:r>
              <a:rPr lang="en" sz="1800" dirty="0" smtClean="0">
                <a:solidFill>
                  <a:schemeClr val="tx1"/>
                </a:solidFill>
              </a:rPr>
              <a:t>LEGO </a:t>
            </a:r>
            <a:r>
              <a:rPr lang="en" sz="1800" dirty="0" smtClean="0">
                <a:solidFill>
                  <a:schemeClr val="tx1"/>
                </a:solidFill>
              </a:rPr>
              <a:t>geluidsbestanden -&gt; Informatie</a:t>
            </a:r>
            <a:r>
              <a:rPr lang="en" sz="1800" dirty="0" smtClean="0">
                <a:solidFill>
                  <a:schemeClr val="dk1"/>
                </a:solidFill>
              </a:rPr>
              <a:t>) </a:t>
            </a:r>
            <a:endParaRPr lang="en" sz="1800" dirty="0">
              <a:solidFill>
                <a:schemeClr val="dk1"/>
              </a:solidFill>
            </a:endParaRPr>
          </a:p>
        </p:txBody>
      </p:sp>
      <p:pic>
        <p:nvPicPr>
          <p:cNvPr id="120" name="Shape 120"/>
          <p:cNvPicPr preferRelativeResize="0"/>
          <p:nvPr/>
        </p:nvPicPr>
        <p:blipFill>
          <a:blip r:embed="rId3">
            <a:alphaModFix/>
          </a:blip>
          <a:stretch>
            <a:fillRect/>
          </a:stretch>
        </p:blipFill>
        <p:spPr>
          <a:xfrm>
            <a:off x="6921300" y="1079600"/>
            <a:ext cx="1717471" cy="1610150"/>
          </a:xfrm>
          <a:prstGeom prst="rect">
            <a:avLst/>
          </a:prstGeom>
          <a:noFill/>
          <a:ln>
            <a:noFill/>
          </a:ln>
        </p:spPr>
      </p:pic>
      <p:pic>
        <p:nvPicPr>
          <p:cNvPr id="121" name="Shape 121"/>
          <p:cNvPicPr preferRelativeResize="0"/>
          <p:nvPr/>
        </p:nvPicPr>
        <p:blipFill>
          <a:blip r:embed="rId4">
            <a:alphaModFix/>
          </a:blip>
          <a:stretch>
            <a:fillRect/>
          </a:stretch>
        </p:blipFill>
        <p:spPr>
          <a:xfrm>
            <a:off x="6901687" y="3163162"/>
            <a:ext cx="1756675" cy="1330425"/>
          </a:xfrm>
          <a:prstGeom prst="rect">
            <a:avLst/>
          </a:prstGeom>
          <a:noFill/>
          <a:ln>
            <a:noFill/>
          </a:ln>
        </p:spPr>
      </p:pic>
      <p:sp>
        <p:nvSpPr>
          <p:cNvPr id="122" name="Shape 122"/>
          <p:cNvSpPr txBox="1"/>
          <p:nvPr/>
        </p:nvSpPr>
        <p:spPr>
          <a:xfrm>
            <a:off x="7409100" y="2689750"/>
            <a:ext cx="281700" cy="269400"/>
          </a:xfrm>
          <a:prstGeom prst="rect">
            <a:avLst/>
          </a:prstGeom>
          <a:solidFill>
            <a:srgbClr val="00B050"/>
          </a:solidFill>
          <a:ln>
            <a:noFill/>
          </a:ln>
        </p:spPr>
        <p:txBody>
          <a:bodyPr lIns="91425" tIns="91425" rIns="91425" bIns="91425" anchor="ctr" anchorCtr="0">
            <a:normAutofit fontScale="47500" lnSpcReduction="20000"/>
          </a:bodyPr>
          <a:lstStyle/>
          <a:p>
            <a:pPr lvl="0" algn="l" rtl="0">
              <a:spcBef>
                <a:spcPts val="0"/>
              </a:spcBef>
              <a:buNone/>
            </a:pPr>
            <a:r>
              <a:rPr lang="en" dirty="0" smtClean="0"/>
              <a:t>7</a:t>
            </a:r>
            <a:endParaRPr lang="en" dirty="0"/>
          </a:p>
        </p:txBody>
      </p:sp>
      <p:sp>
        <p:nvSpPr>
          <p:cNvPr id="123" name="Shape 123"/>
          <p:cNvSpPr txBox="1"/>
          <p:nvPr/>
        </p:nvSpPr>
        <p:spPr>
          <a:xfrm>
            <a:off x="8590525" y="3246060"/>
            <a:ext cx="435299" cy="269400"/>
          </a:xfrm>
          <a:prstGeom prst="rect">
            <a:avLst/>
          </a:prstGeom>
          <a:solidFill>
            <a:srgbClr val="00B050"/>
          </a:solidFill>
          <a:ln>
            <a:noFill/>
          </a:ln>
        </p:spPr>
        <p:txBody>
          <a:bodyPr lIns="91425" tIns="91425" rIns="91425" bIns="91425" anchor="ctr" anchorCtr="0">
            <a:normAutofit fontScale="47500" lnSpcReduction="20000"/>
          </a:bodyPr>
          <a:lstStyle/>
          <a:p>
            <a:pPr lvl="0" algn="ctr" rtl="0">
              <a:spcBef>
                <a:spcPts val="0"/>
              </a:spcBef>
              <a:buNone/>
            </a:pPr>
            <a:r>
              <a:rPr lang="en" dirty="0" smtClean="0"/>
              <a:t>9</a:t>
            </a:r>
            <a:endParaRPr lang="en"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2: Een obstakel herkennen</a:t>
            </a:r>
          </a:p>
        </p:txBody>
      </p:sp>
      <p:sp>
        <p:nvSpPr>
          <p:cNvPr id="129" name="Shape 129"/>
          <p:cNvSpPr txBox="1"/>
          <p:nvPr/>
        </p:nvSpPr>
        <p:spPr>
          <a:xfrm>
            <a:off x="410925" y="1212400"/>
            <a:ext cx="6140999" cy="3049199"/>
          </a:xfrm>
          <a:prstGeom prst="rect">
            <a:avLst/>
          </a:prstGeom>
          <a:noFill/>
          <a:ln>
            <a:noFill/>
          </a:ln>
        </p:spPr>
        <p:txBody>
          <a:bodyPr lIns="91425" tIns="91425" rIns="91425" bIns="91425" anchor="t" anchorCtr="0">
            <a:normAutofit/>
          </a:bodyPr>
          <a:lstStyle/>
          <a:p>
            <a:pPr lvl="0" rtl="0">
              <a:lnSpc>
                <a:spcPct val="150000"/>
              </a:lnSpc>
              <a:spcBef>
                <a:spcPts val="600"/>
              </a:spcBef>
              <a:buClr>
                <a:schemeClr val="dk1"/>
              </a:buClr>
              <a:buSzPct val="61111"/>
              <a:buFont typeface="Arial"/>
              <a:buNone/>
            </a:pPr>
            <a:r>
              <a:rPr lang="en" sz="1800" dirty="0" smtClean="0">
                <a:solidFill>
                  <a:schemeClr val="dk1"/>
                </a:solidFill>
              </a:rPr>
              <a:t>10. Plaats een </a:t>
            </a:r>
            <a:r>
              <a:rPr lang="en" sz="1800" dirty="0" smtClean="0">
                <a:solidFill>
                  <a:srgbClr val="00B050"/>
                </a:solidFill>
              </a:rPr>
              <a:t>Tankbesturing</a:t>
            </a:r>
            <a:r>
              <a:rPr lang="en" sz="1800" dirty="0" smtClean="0">
                <a:solidFill>
                  <a:schemeClr val="dk1"/>
                </a:solidFill>
              </a:rPr>
              <a:t> blok in de </a:t>
            </a:r>
            <a:r>
              <a:rPr lang="en" sz="1800" dirty="0" smtClean="0">
                <a:solidFill>
                  <a:srgbClr val="FFC000"/>
                </a:solidFill>
              </a:rPr>
              <a:t>Onwaar</a:t>
            </a:r>
            <a:r>
              <a:rPr lang="en" sz="1800" dirty="0" smtClean="0">
                <a:solidFill>
                  <a:schemeClr val="dk1"/>
                </a:solidFill>
              </a:rPr>
              <a:t> blokje</a:t>
            </a:r>
          </a:p>
          <a:p>
            <a:pPr lvl="0" rtl="0">
              <a:lnSpc>
                <a:spcPct val="150000"/>
              </a:lnSpc>
              <a:spcBef>
                <a:spcPts val="600"/>
              </a:spcBef>
              <a:buClr>
                <a:schemeClr val="dk1"/>
              </a:buClr>
              <a:buSzPct val="61111"/>
              <a:buFont typeface="Arial"/>
              <a:buNone/>
            </a:pPr>
            <a:r>
              <a:rPr lang="en" sz="1800" dirty="0" smtClean="0">
                <a:solidFill>
                  <a:schemeClr val="dk1"/>
                </a:solidFill>
              </a:rPr>
              <a:t>11. Zet de </a:t>
            </a:r>
            <a:r>
              <a:rPr lang="en" sz="1800" dirty="0" smtClean="0">
                <a:solidFill>
                  <a:srgbClr val="00B050"/>
                </a:solidFill>
              </a:rPr>
              <a:t>Tankbesturing</a:t>
            </a:r>
            <a:r>
              <a:rPr lang="en" sz="1800" dirty="0" smtClean="0">
                <a:solidFill>
                  <a:schemeClr val="dk1"/>
                </a:solidFill>
              </a:rPr>
              <a:t> op het type </a:t>
            </a:r>
            <a:r>
              <a:rPr lang="en" sz="1800" dirty="0" smtClean="0">
                <a:solidFill>
                  <a:srgbClr val="00B050"/>
                </a:solidFill>
              </a:rPr>
              <a:t>Aan</a:t>
            </a:r>
            <a:endParaRPr lang="en" sz="1800" dirty="0">
              <a:solidFill>
                <a:srgbClr val="00B050"/>
              </a:solidFill>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rtl="0">
              <a:spcBef>
                <a:spcPts val="0"/>
              </a:spcBef>
              <a:buNone/>
            </a:pPr>
            <a:r>
              <a:rPr lang="en" dirty="0" smtClean="0"/>
              <a:t>Waaruit bestaat de robot?</a:t>
            </a:r>
            <a:endParaRPr lang="en" dirty="0"/>
          </a:p>
        </p:txBody>
      </p:sp>
      <p:sp>
        <p:nvSpPr>
          <p:cNvPr id="33" name="Shape 33"/>
          <p:cNvSpPr txBox="1">
            <a:spLocks noGrp="1"/>
          </p:cNvSpPr>
          <p:nvPr>
            <p:ph type="body" idx="1"/>
          </p:nvPr>
        </p:nvSpPr>
        <p:spPr>
          <a:xfrm>
            <a:off x="2853425" y="1200150"/>
            <a:ext cx="5833499" cy="3391199"/>
          </a:xfrm>
          <a:prstGeom prst="rect">
            <a:avLst/>
          </a:prstGeom>
          <a:ln>
            <a:noFill/>
          </a:ln>
        </p:spPr>
        <p:txBody>
          <a:bodyPr lIns="91425" tIns="91425" rIns="91425" bIns="91425" anchor="t" anchorCtr="0">
            <a:normAutofit/>
          </a:bodyPr>
          <a:lstStyle/>
          <a:p>
            <a:pPr marL="457200" lvl="0" indent="-342900" algn="just" rtl="0">
              <a:lnSpc>
                <a:spcPct val="150000"/>
              </a:lnSpc>
              <a:spcBef>
                <a:spcPts val="0"/>
              </a:spcBef>
              <a:buClr>
                <a:schemeClr val="dk1"/>
              </a:buClr>
              <a:buSzPct val="100000"/>
              <a:buFont typeface="Arial"/>
              <a:buChar char="●"/>
            </a:pPr>
            <a:r>
              <a:rPr lang="en" dirty="0" smtClean="0"/>
              <a:t>De</a:t>
            </a:r>
            <a:r>
              <a:rPr lang="en" sz="1800" dirty="0" smtClean="0"/>
              <a:t> </a:t>
            </a:r>
            <a:r>
              <a:rPr lang="en" sz="1800" dirty="0" smtClean="0">
                <a:solidFill>
                  <a:srgbClr val="FF9900"/>
                </a:solidFill>
              </a:rPr>
              <a:t>EV3-steen</a:t>
            </a:r>
            <a:r>
              <a:rPr lang="en" sz="1800" dirty="0" smtClean="0"/>
              <a:t> is het controlecentrum en de energiebron voor de robot.</a:t>
            </a:r>
            <a:endParaRPr lang="en" sz="1800" dirty="0"/>
          </a:p>
          <a:p>
            <a:pPr lvl="0" algn="just" rtl="0">
              <a:lnSpc>
                <a:spcPct val="150000"/>
              </a:lnSpc>
              <a:spcBef>
                <a:spcPts val="0"/>
              </a:spcBef>
              <a:buNone/>
            </a:pPr>
            <a:r>
              <a:rPr lang="nl-NL" dirty="0" smtClean="0"/>
              <a:t/>
            </a:r>
            <a:br>
              <a:rPr lang="nl-NL" dirty="0" smtClean="0"/>
            </a:br>
            <a:endParaRPr dirty="0"/>
          </a:p>
          <a:p>
            <a:pPr marL="457200" lvl="0" indent="-342900" algn="just" rtl="0">
              <a:lnSpc>
                <a:spcPct val="150000"/>
              </a:lnSpc>
              <a:spcBef>
                <a:spcPts val="0"/>
              </a:spcBef>
              <a:buClr>
                <a:schemeClr val="dk1"/>
              </a:buClr>
              <a:buSzPct val="100000"/>
              <a:buFont typeface="Arial"/>
              <a:buChar char="●"/>
            </a:pPr>
            <a:r>
              <a:rPr lang="en" dirty="0"/>
              <a:t>2</a:t>
            </a:r>
            <a:r>
              <a:rPr lang="en" sz="1800" dirty="0"/>
              <a:t> </a:t>
            </a:r>
            <a:r>
              <a:rPr lang="en" dirty="0" smtClean="0">
                <a:solidFill>
                  <a:srgbClr val="FF9900"/>
                </a:solidFill>
              </a:rPr>
              <a:t>grote moteren </a:t>
            </a:r>
            <a:r>
              <a:rPr lang="en" dirty="0" smtClean="0"/>
              <a:t>om de robot te laten bewegen</a:t>
            </a:r>
            <a:endParaRPr lang="en" dirty="0"/>
          </a:p>
        </p:txBody>
      </p:sp>
      <p:pic>
        <p:nvPicPr>
          <p:cNvPr id="34" name="Shape 34"/>
          <p:cNvPicPr preferRelativeResize="0"/>
          <p:nvPr/>
        </p:nvPicPr>
        <p:blipFill>
          <a:blip r:embed="rId3">
            <a:alphaModFix/>
          </a:blip>
          <a:stretch>
            <a:fillRect/>
          </a:stretch>
        </p:blipFill>
        <p:spPr>
          <a:xfrm>
            <a:off x="813800" y="1275114"/>
            <a:ext cx="1926600" cy="1628774"/>
          </a:xfrm>
          <a:prstGeom prst="rect">
            <a:avLst/>
          </a:prstGeom>
          <a:noFill/>
          <a:ln>
            <a:noFill/>
          </a:ln>
        </p:spPr>
      </p:pic>
      <p:pic>
        <p:nvPicPr>
          <p:cNvPr id="35" name="Shape 35"/>
          <p:cNvPicPr preferRelativeResize="0"/>
          <p:nvPr/>
        </p:nvPicPr>
        <p:blipFill>
          <a:blip r:embed="rId4">
            <a:alphaModFix/>
          </a:blip>
          <a:stretch>
            <a:fillRect/>
          </a:stretch>
        </p:blipFill>
        <p:spPr>
          <a:xfrm>
            <a:off x="945700" y="3115624"/>
            <a:ext cx="1662800" cy="14291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2: Een obstakel herkennen</a:t>
            </a:r>
          </a:p>
        </p:txBody>
      </p:sp>
      <p:sp>
        <p:nvSpPr>
          <p:cNvPr id="87" name="Shape 87"/>
          <p:cNvSpPr txBox="1">
            <a:spLocks noGrp="1"/>
          </p:cNvSpPr>
          <p:nvPr>
            <p:ph type="body" idx="1"/>
          </p:nvPr>
        </p:nvSpPr>
        <p:spPr>
          <a:xfrm>
            <a:off x="457200" y="1200150"/>
            <a:ext cx="8229600" cy="1249199"/>
          </a:xfrm>
          <a:prstGeom prst="rect">
            <a:avLst/>
          </a:prstGeom>
        </p:spPr>
        <p:txBody>
          <a:bodyPr lIns="91425" tIns="91425" rIns="91425" bIns="91425" anchor="t" anchorCtr="0">
            <a:normAutofit/>
          </a:bodyPr>
          <a:lstStyle/>
          <a:p>
            <a:pPr lvl="0" algn="l" rtl="0">
              <a:lnSpc>
                <a:spcPct val="150000"/>
              </a:lnSpc>
              <a:spcBef>
                <a:spcPts val="0"/>
              </a:spcBef>
              <a:buClr>
                <a:schemeClr val="dk1"/>
              </a:buClr>
              <a:buSzPct val="61111"/>
              <a:buFont typeface="Arial"/>
              <a:buNone/>
            </a:pPr>
            <a:r>
              <a:rPr lang="en" dirty="0"/>
              <a:t>12. </a:t>
            </a:r>
            <a:r>
              <a:rPr lang="en" dirty="0" smtClean="0"/>
              <a:t>Sluit een robot aan.</a:t>
            </a:r>
            <a:endParaRPr lang="en" dirty="0"/>
          </a:p>
          <a:p>
            <a:pPr lvl="0" algn="l" rtl="0">
              <a:lnSpc>
                <a:spcPct val="150000"/>
              </a:lnSpc>
              <a:spcBef>
                <a:spcPts val="0"/>
              </a:spcBef>
              <a:buClr>
                <a:schemeClr val="dk1"/>
              </a:buClr>
              <a:buSzPct val="61111"/>
              <a:buFont typeface="Arial"/>
              <a:buNone/>
            </a:pPr>
            <a:r>
              <a:rPr lang="en" dirty="0"/>
              <a:t>13. </a:t>
            </a:r>
            <a:r>
              <a:rPr lang="en" dirty="0">
                <a:solidFill>
                  <a:srgbClr val="FF9900"/>
                </a:solidFill>
              </a:rPr>
              <a:t>Download</a:t>
            </a:r>
            <a:r>
              <a:rPr lang="en" dirty="0"/>
              <a:t> </a:t>
            </a:r>
            <a:r>
              <a:rPr lang="en" dirty="0" smtClean="0"/>
              <a:t>het program</a:t>
            </a:r>
            <a:endParaRPr lang="en" dirty="0"/>
          </a:p>
        </p:txBody>
      </p:sp>
      <p:sp>
        <p:nvSpPr>
          <p:cNvPr id="89" name="Shape 89"/>
          <p:cNvSpPr txBox="1"/>
          <p:nvPr/>
        </p:nvSpPr>
        <p:spPr>
          <a:xfrm>
            <a:off x="457200" y="3340425"/>
            <a:ext cx="7788599" cy="1019400"/>
          </a:xfrm>
          <a:prstGeom prst="rect">
            <a:avLst/>
          </a:prstGeom>
          <a:noFill/>
          <a:ln>
            <a:noFill/>
          </a:ln>
        </p:spPr>
        <p:txBody>
          <a:bodyPr lIns="91425" tIns="91425" rIns="91425" bIns="91425" anchor="t" anchorCtr="0">
            <a:normAutofit/>
          </a:bodyPr>
          <a:lstStyle/>
          <a:p>
            <a:pPr lvl="0" rtl="0">
              <a:lnSpc>
                <a:spcPct val="150000"/>
              </a:lnSpc>
              <a:spcBef>
                <a:spcPts val="0"/>
              </a:spcBef>
              <a:buNone/>
            </a:pPr>
            <a:r>
              <a:rPr lang="en" sz="1800" dirty="0">
                <a:solidFill>
                  <a:schemeClr val="dk1"/>
                </a:solidFill>
              </a:rPr>
              <a:t>14. </a:t>
            </a:r>
            <a:r>
              <a:rPr lang="en" sz="1800" dirty="0" smtClean="0">
                <a:solidFill>
                  <a:schemeClr val="dk1"/>
                </a:solidFill>
              </a:rPr>
              <a:t>Laat het programma controleren </a:t>
            </a:r>
            <a:endParaRPr lang="en" sz="1800" dirty="0">
              <a:solidFill>
                <a:schemeClr val="dk1"/>
              </a:solidFill>
            </a:endParaRPr>
          </a:p>
        </p:txBody>
      </p:sp>
      <p:pic>
        <p:nvPicPr>
          <p:cNvPr id="3" name="Afbeelding 2"/>
          <p:cNvPicPr>
            <a:picLocks noChangeAspect="1"/>
          </p:cNvPicPr>
          <p:nvPr/>
        </p:nvPicPr>
        <p:blipFill>
          <a:blip r:embed="rId3"/>
          <a:stretch>
            <a:fillRect/>
          </a:stretch>
        </p:blipFill>
        <p:spPr>
          <a:xfrm>
            <a:off x="2545408" y="2269441"/>
            <a:ext cx="3409950" cy="1171575"/>
          </a:xfrm>
          <a:prstGeom prst="rect">
            <a:avLst/>
          </a:prstGeom>
        </p:spPr>
      </p:pic>
      <p:sp>
        <p:nvSpPr>
          <p:cNvPr id="90" name="Shape 90"/>
          <p:cNvSpPr txBox="1"/>
          <p:nvPr/>
        </p:nvSpPr>
        <p:spPr>
          <a:xfrm>
            <a:off x="5892298" y="2536380"/>
            <a:ext cx="414900" cy="269400"/>
          </a:xfrm>
          <a:prstGeom prst="rect">
            <a:avLst/>
          </a:prstGeom>
          <a:solidFill>
            <a:srgbClr val="FF9900"/>
          </a:solidFill>
          <a:ln>
            <a:noFill/>
          </a:ln>
        </p:spPr>
        <p:txBody>
          <a:bodyPr lIns="91425" tIns="91425" rIns="91425" bIns="91425" anchor="ctr" anchorCtr="0">
            <a:normAutofit fontScale="47500" lnSpcReduction="20000"/>
          </a:bodyPr>
          <a:lstStyle/>
          <a:p>
            <a:pPr lvl="0" algn="ctr" rtl="0">
              <a:spcBef>
                <a:spcPts val="0"/>
              </a:spcBef>
              <a:buNone/>
            </a:pPr>
            <a:r>
              <a:rPr lang="en" dirty="0"/>
              <a:t>13</a:t>
            </a:r>
          </a:p>
        </p:txBody>
      </p:sp>
    </p:spTree>
    <p:extLst>
      <p:ext uri="{BB962C8B-B14F-4D97-AF65-F5344CB8AC3E}">
        <p14:creationId xmlns:p14="http://schemas.microsoft.com/office/powerpoint/2010/main" val="2646601163"/>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a:t>
            </a:r>
            <a:r>
              <a:rPr lang="en" dirty="0" smtClean="0"/>
              <a:t>3: Blijf binnen de lijnen</a:t>
            </a:r>
            <a:endParaRPr lang="en" dirty="0"/>
          </a:p>
        </p:txBody>
      </p:sp>
      <p:sp>
        <p:nvSpPr>
          <p:cNvPr id="148" name="Shape 148"/>
          <p:cNvSpPr txBox="1">
            <a:spLocks noGrp="1"/>
          </p:cNvSpPr>
          <p:nvPr>
            <p:ph type="body" idx="2"/>
          </p:nvPr>
        </p:nvSpPr>
        <p:spPr>
          <a:xfrm>
            <a:off x="457200" y="1200151"/>
            <a:ext cx="8229600" cy="477346"/>
          </a:xfrm>
          <a:prstGeom prst="rect">
            <a:avLst/>
          </a:prstGeom>
        </p:spPr>
        <p:txBody>
          <a:bodyPr lIns="91425" tIns="91425" rIns="91425" bIns="91425" anchor="t" anchorCtr="0">
            <a:normAutofit fontScale="92500" lnSpcReduction="10000"/>
          </a:bodyPr>
          <a:lstStyle/>
          <a:p>
            <a:pPr lvl="0" rtl="0">
              <a:lnSpc>
                <a:spcPct val="150000"/>
              </a:lnSpc>
              <a:spcBef>
                <a:spcPts val="0"/>
              </a:spcBef>
              <a:buNone/>
            </a:pPr>
            <a:r>
              <a:rPr lang="en" b="1" dirty="0" smtClean="0">
                <a:solidFill>
                  <a:srgbClr val="FF9900"/>
                </a:solidFill>
              </a:rPr>
              <a:t>Doel</a:t>
            </a:r>
            <a:r>
              <a:rPr lang="en" dirty="0" smtClean="0"/>
              <a:t>: De robot blijft binnen de witte lijnen en zoekt naar het obstakel. Zodra het obstkalen dichtbij is vang die.</a:t>
            </a:r>
            <a:endParaRPr lang="en" dirty="0"/>
          </a:p>
        </p:txBody>
      </p:sp>
      <p:sp>
        <p:nvSpPr>
          <p:cNvPr id="7" name="Shape 100"/>
          <p:cNvSpPr txBox="1"/>
          <p:nvPr/>
        </p:nvSpPr>
        <p:spPr>
          <a:xfrm>
            <a:off x="457200" y="1814270"/>
            <a:ext cx="7963174" cy="2685367"/>
          </a:xfrm>
          <a:prstGeom prst="rect">
            <a:avLst/>
          </a:prstGeom>
          <a:noFill/>
          <a:ln>
            <a:noFill/>
          </a:ln>
        </p:spPr>
        <p:txBody>
          <a:bodyPr lIns="91425" tIns="91425" rIns="91425" bIns="91425" anchor="t" anchorCtr="0">
            <a:normAutofit/>
          </a:bodyPr>
          <a:lstStyle/>
          <a:p>
            <a:pPr lvl="0" rtl="0">
              <a:spcBef>
                <a:spcPts val="600"/>
              </a:spcBef>
            </a:pPr>
            <a:endParaRPr lang="en" sz="18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a:t>
            </a:r>
            <a:r>
              <a:rPr lang="en" dirty="0" smtClean="0"/>
              <a:t>3: Blijf binnen de lijnen</a:t>
            </a:r>
            <a:endParaRPr lang="en" dirty="0"/>
          </a:p>
        </p:txBody>
      </p:sp>
      <p:sp>
        <p:nvSpPr>
          <p:cNvPr id="7" name="Shape 100"/>
          <p:cNvSpPr txBox="1"/>
          <p:nvPr/>
        </p:nvSpPr>
        <p:spPr>
          <a:xfrm>
            <a:off x="457200" y="1063378"/>
            <a:ext cx="7963174" cy="3436259"/>
          </a:xfrm>
          <a:prstGeom prst="rect">
            <a:avLst/>
          </a:prstGeom>
          <a:noFill/>
          <a:ln>
            <a:noFill/>
          </a:ln>
        </p:spPr>
        <p:txBody>
          <a:bodyPr lIns="91425" tIns="91425" rIns="91425" bIns="91425" anchor="t" anchorCtr="0">
            <a:normAutofit/>
          </a:bodyPr>
          <a:lstStyle/>
          <a:p>
            <a:pPr marL="342900" lvl="0" indent="-342900" rtl="0">
              <a:spcBef>
                <a:spcPts val="600"/>
              </a:spcBef>
              <a:buAutoNum type="arabicPeriod"/>
            </a:pPr>
            <a:r>
              <a:rPr lang="en" sz="1800" dirty="0" smtClean="0">
                <a:solidFill>
                  <a:schemeClr val="dk1"/>
                </a:solidFill>
              </a:rPr>
              <a:t>Maak een nieuw programma</a:t>
            </a:r>
          </a:p>
          <a:p>
            <a:pPr marL="342900" lvl="0" indent="-342900" rtl="0">
              <a:spcBef>
                <a:spcPts val="600"/>
              </a:spcBef>
              <a:buAutoNum type="arabicPeriod"/>
            </a:pPr>
            <a:r>
              <a:rPr lang="en" sz="1800" dirty="0" smtClean="0">
                <a:solidFill>
                  <a:schemeClr val="dk1"/>
                </a:solidFill>
              </a:rPr>
              <a:t>Plaats een </a:t>
            </a:r>
            <a:r>
              <a:rPr lang="en" sz="1800" dirty="0" smtClean="0">
                <a:solidFill>
                  <a:srgbClr val="FFC000"/>
                </a:solidFill>
              </a:rPr>
              <a:t>Herhalen </a:t>
            </a:r>
            <a:r>
              <a:rPr lang="en" sz="1800" dirty="0" smtClean="0">
                <a:solidFill>
                  <a:schemeClr val="dk1"/>
                </a:solidFill>
              </a:rPr>
              <a:t>blok na het start blok</a:t>
            </a:r>
          </a:p>
          <a:p>
            <a:pPr marL="342900" lvl="0" indent="-342900">
              <a:spcBef>
                <a:spcPts val="600"/>
              </a:spcBef>
              <a:buAutoNum type="arabicPeriod"/>
            </a:pPr>
            <a:r>
              <a:rPr lang="en" sz="1800" dirty="0">
                <a:solidFill>
                  <a:schemeClr val="dk1"/>
                </a:solidFill>
              </a:rPr>
              <a:t>Plaats een </a:t>
            </a:r>
            <a:r>
              <a:rPr lang="en" sz="1800" dirty="0">
                <a:solidFill>
                  <a:srgbClr val="FFC000"/>
                </a:solidFill>
              </a:rPr>
              <a:t>Schakelen</a:t>
            </a:r>
            <a:r>
              <a:rPr lang="en" sz="1800" dirty="0">
                <a:solidFill>
                  <a:srgbClr val="FF9900"/>
                </a:solidFill>
              </a:rPr>
              <a:t> </a:t>
            </a:r>
            <a:r>
              <a:rPr lang="en" sz="1800" dirty="0"/>
              <a:t>blok </a:t>
            </a:r>
            <a:r>
              <a:rPr lang="en" sz="1800" b="1" dirty="0"/>
              <a:t>in </a:t>
            </a:r>
            <a:r>
              <a:rPr lang="en" sz="1800" dirty="0"/>
              <a:t>het </a:t>
            </a:r>
            <a:r>
              <a:rPr lang="en" sz="1800" dirty="0">
                <a:solidFill>
                  <a:srgbClr val="FFC000"/>
                </a:solidFill>
              </a:rPr>
              <a:t>Herhalen</a:t>
            </a:r>
            <a:r>
              <a:rPr lang="en" sz="1800" dirty="0"/>
              <a:t> blok </a:t>
            </a:r>
            <a:endParaRPr lang="en" sz="1800" dirty="0" smtClean="0"/>
          </a:p>
          <a:p>
            <a:pPr marL="342900" lvl="0" indent="-342900">
              <a:spcBef>
                <a:spcPts val="600"/>
              </a:spcBef>
              <a:buAutoNum type="arabicPeriod"/>
            </a:pPr>
            <a:r>
              <a:rPr lang="en" sz="1800" dirty="0" smtClean="0"/>
              <a:t>Stel het type </a:t>
            </a:r>
            <a:r>
              <a:rPr lang="en" sz="1800" dirty="0" smtClean="0">
                <a:solidFill>
                  <a:srgbClr val="FFC000"/>
                </a:solidFill>
              </a:rPr>
              <a:t>Schakelen</a:t>
            </a:r>
            <a:r>
              <a:rPr lang="en" sz="1800" dirty="0" smtClean="0"/>
              <a:t> in op </a:t>
            </a:r>
            <a:r>
              <a:rPr lang="en" sz="1800" dirty="0" smtClean="0">
                <a:solidFill>
                  <a:srgbClr val="FFC000"/>
                </a:solidFill>
              </a:rPr>
              <a:t>Intensiteit gereflecteerd</a:t>
            </a:r>
            <a:r>
              <a:rPr lang="en" sz="1800" dirty="0" smtClean="0"/>
              <a:t> licht (Kleursensor -&gt; Vergelijken)</a:t>
            </a:r>
          </a:p>
          <a:p>
            <a:pPr marL="342900" lvl="0" indent="-342900">
              <a:spcBef>
                <a:spcPts val="600"/>
              </a:spcBef>
              <a:buAutoNum type="arabicPeriod"/>
            </a:pPr>
            <a:r>
              <a:rPr lang="en" sz="1800" dirty="0" smtClean="0"/>
              <a:t>Stel de </a:t>
            </a:r>
            <a:r>
              <a:rPr lang="en" sz="1800" dirty="0" smtClean="0">
                <a:solidFill>
                  <a:srgbClr val="FFC000"/>
                </a:solidFill>
              </a:rPr>
              <a:t>drempelwaarde</a:t>
            </a:r>
            <a:r>
              <a:rPr lang="en" sz="1800" dirty="0" smtClean="0"/>
              <a:t> in op 24</a:t>
            </a:r>
            <a:endParaRPr lang="en" sz="1800" dirty="0">
              <a:solidFill>
                <a:schemeClr val="dk1"/>
              </a:solidFill>
            </a:endParaRPr>
          </a:p>
        </p:txBody>
      </p:sp>
    </p:spTree>
    <p:extLst>
      <p:ext uri="{BB962C8B-B14F-4D97-AF65-F5344CB8AC3E}">
        <p14:creationId xmlns:p14="http://schemas.microsoft.com/office/powerpoint/2010/main" val="314688456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a:t>
            </a:r>
            <a:r>
              <a:rPr lang="en" dirty="0" smtClean="0"/>
              <a:t>3: Blijf binnen de lijnen</a:t>
            </a:r>
            <a:endParaRPr lang="en" dirty="0"/>
          </a:p>
        </p:txBody>
      </p:sp>
      <p:sp>
        <p:nvSpPr>
          <p:cNvPr id="148" name="Shape 148"/>
          <p:cNvSpPr txBox="1">
            <a:spLocks noGrp="1"/>
          </p:cNvSpPr>
          <p:nvPr>
            <p:ph type="body" idx="4294967295"/>
          </p:nvPr>
        </p:nvSpPr>
        <p:spPr>
          <a:xfrm>
            <a:off x="457200" y="1200151"/>
            <a:ext cx="8229600" cy="477346"/>
          </a:xfrm>
          <a:prstGeom prst="rect">
            <a:avLst/>
          </a:prstGeom>
        </p:spPr>
        <p:txBody>
          <a:bodyPr lIns="91425" tIns="91425" rIns="91425" bIns="91425" anchor="t" anchorCtr="0">
            <a:normAutofit fontScale="47500" lnSpcReduction="20000"/>
          </a:bodyPr>
          <a:lstStyle/>
          <a:p>
            <a:pPr lvl="0" rtl="0">
              <a:lnSpc>
                <a:spcPct val="150000"/>
              </a:lnSpc>
              <a:spcBef>
                <a:spcPts val="0"/>
              </a:spcBef>
              <a:buNone/>
            </a:pPr>
            <a:r>
              <a:rPr lang="en" b="1" dirty="0" smtClean="0">
                <a:solidFill>
                  <a:srgbClr val="FF9900"/>
                </a:solidFill>
              </a:rPr>
              <a:t>Doel</a:t>
            </a:r>
            <a:r>
              <a:rPr lang="en" dirty="0" smtClean="0"/>
              <a:t>: De robot blijft rondrijden binnen witte lijnen.</a:t>
            </a:r>
            <a:endParaRPr lang="en" dirty="0"/>
          </a:p>
        </p:txBody>
      </p:sp>
      <p:sp>
        <p:nvSpPr>
          <p:cNvPr id="7" name="Shape 100"/>
          <p:cNvSpPr txBox="1"/>
          <p:nvPr/>
        </p:nvSpPr>
        <p:spPr>
          <a:xfrm>
            <a:off x="457200" y="1814270"/>
            <a:ext cx="7963174" cy="2685367"/>
          </a:xfrm>
          <a:prstGeom prst="rect">
            <a:avLst/>
          </a:prstGeom>
          <a:noFill/>
          <a:ln>
            <a:noFill/>
          </a:ln>
        </p:spPr>
        <p:txBody>
          <a:bodyPr lIns="91425" tIns="91425" rIns="91425" bIns="91425" anchor="t" anchorCtr="0">
            <a:normAutofit/>
          </a:bodyPr>
          <a:lstStyle/>
          <a:p>
            <a:pPr marL="342900" lvl="0" indent="-342900">
              <a:spcBef>
                <a:spcPts val="600"/>
              </a:spcBef>
              <a:buFont typeface="+mj-lt"/>
              <a:buAutoNum type="arabicPeriod" startAt="6"/>
            </a:pPr>
            <a:r>
              <a:rPr lang="en" sz="1800" dirty="0" smtClean="0"/>
              <a:t>Plaats een </a:t>
            </a:r>
            <a:r>
              <a:rPr lang="en" sz="1800" dirty="0" smtClean="0">
                <a:solidFill>
                  <a:srgbClr val="00B050"/>
                </a:solidFill>
              </a:rPr>
              <a:t>Tankbesturing</a:t>
            </a:r>
            <a:r>
              <a:rPr lang="en" sz="1800" dirty="0" smtClean="0"/>
              <a:t> blok in het </a:t>
            </a:r>
            <a:r>
              <a:rPr lang="en" sz="1800" dirty="0" smtClean="0">
                <a:solidFill>
                  <a:srgbClr val="FFC000"/>
                </a:solidFill>
              </a:rPr>
              <a:t>Waar</a:t>
            </a:r>
            <a:r>
              <a:rPr lang="en" sz="1800" dirty="0" smtClean="0"/>
              <a:t> blokje</a:t>
            </a:r>
          </a:p>
          <a:p>
            <a:pPr marL="342900" lvl="0" indent="-342900">
              <a:spcBef>
                <a:spcPts val="600"/>
              </a:spcBef>
              <a:buAutoNum type="arabicPeriod" startAt="6"/>
            </a:pPr>
            <a:r>
              <a:rPr lang="en" sz="1800" dirty="0" smtClean="0">
                <a:solidFill>
                  <a:schemeClr val="dk1"/>
                </a:solidFill>
              </a:rPr>
              <a:t>Wijzig het type van de </a:t>
            </a:r>
            <a:r>
              <a:rPr lang="en" sz="1800" dirty="0" smtClean="0">
                <a:solidFill>
                  <a:srgbClr val="00B050"/>
                </a:solidFill>
              </a:rPr>
              <a:t>Tankbesturing</a:t>
            </a:r>
            <a:r>
              <a:rPr lang="en" sz="1800" dirty="0" smtClean="0">
                <a:solidFill>
                  <a:schemeClr val="dk1"/>
                </a:solidFill>
              </a:rPr>
              <a:t> naar </a:t>
            </a:r>
            <a:r>
              <a:rPr lang="en" sz="1800" dirty="0" smtClean="0">
                <a:solidFill>
                  <a:srgbClr val="00B050"/>
                </a:solidFill>
              </a:rPr>
              <a:t>Aan</a:t>
            </a:r>
          </a:p>
          <a:p>
            <a:pPr marL="342900" lvl="0" indent="-342900">
              <a:spcBef>
                <a:spcPts val="600"/>
              </a:spcBef>
              <a:buAutoNum type="arabicPeriod" startAt="6"/>
            </a:pPr>
            <a:r>
              <a:rPr lang="en" sz="1800" dirty="0" smtClean="0">
                <a:solidFill>
                  <a:schemeClr val="dk1"/>
                </a:solidFill>
              </a:rPr>
              <a:t>Plaats </a:t>
            </a:r>
            <a:r>
              <a:rPr lang="en" sz="1800" dirty="0">
                <a:solidFill>
                  <a:schemeClr val="dk1"/>
                </a:solidFill>
              </a:rPr>
              <a:t>een </a:t>
            </a:r>
            <a:r>
              <a:rPr lang="en" sz="1800" dirty="0">
                <a:solidFill>
                  <a:srgbClr val="00B050"/>
                </a:solidFill>
              </a:rPr>
              <a:t>Richting veranderen</a:t>
            </a:r>
            <a:r>
              <a:rPr lang="en" sz="1800" dirty="0">
                <a:solidFill>
                  <a:schemeClr val="dk1"/>
                </a:solidFill>
              </a:rPr>
              <a:t> blok in het </a:t>
            </a:r>
            <a:r>
              <a:rPr lang="en" sz="1800" dirty="0">
                <a:solidFill>
                  <a:srgbClr val="FFC000"/>
                </a:solidFill>
              </a:rPr>
              <a:t>Onwaar </a:t>
            </a:r>
            <a:r>
              <a:rPr lang="en" sz="1800" dirty="0" smtClean="0">
                <a:solidFill>
                  <a:srgbClr val="FFC000"/>
                </a:solidFill>
              </a:rPr>
              <a:t>blokje</a:t>
            </a:r>
          </a:p>
          <a:p>
            <a:pPr marL="342900" lvl="0" indent="-342900">
              <a:spcBef>
                <a:spcPts val="600"/>
              </a:spcBef>
              <a:buAutoNum type="arabicPeriod" startAt="6"/>
            </a:pPr>
            <a:r>
              <a:rPr lang="en" sz="1800" dirty="0" smtClean="0">
                <a:solidFill>
                  <a:schemeClr val="dk1"/>
                </a:solidFill>
              </a:rPr>
              <a:t>Wijzig </a:t>
            </a:r>
            <a:r>
              <a:rPr lang="en" sz="1800" dirty="0">
                <a:solidFill>
                  <a:schemeClr val="dk1"/>
                </a:solidFill>
              </a:rPr>
              <a:t>het type van de </a:t>
            </a:r>
            <a:r>
              <a:rPr lang="en" sz="1800" dirty="0">
                <a:solidFill>
                  <a:srgbClr val="00B050"/>
                </a:solidFill>
              </a:rPr>
              <a:t>Richting veranderen </a:t>
            </a:r>
            <a:r>
              <a:rPr lang="en" sz="1800" dirty="0">
                <a:solidFill>
                  <a:schemeClr val="dk1"/>
                </a:solidFill>
              </a:rPr>
              <a:t>naar </a:t>
            </a:r>
            <a:r>
              <a:rPr lang="en" sz="1800" dirty="0" smtClean="0">
                <a:solidFill>
                  <a:srgbClr val="00B050"/>
                </a:solidFill>
              </a:rPr>
              <a:t>Aan</a:t>
            </a:r>
          </a:p>
          <a:p>
            <a:pPr marL="342900" lvl="0" indent="-342900">
              <a:spcBef>
                <a:spcPts val="600"/>
              </a:spcBef>
              <a:buAutoNum type="arabicPeriod" startAt="6"/>
            </a:pPr>
            <a:r>
              <a:rPr lang="en" sz="1800" dirty="0" smtClean="0">
                <a:solidFill>
                  <a:schemeClr val="tx1"/>
                </a:solidFill>
              </a:rPr>
              <a:t>Stel </a:t>
            </a:r>
            <a:r>
              <a:rPr lang="en" sz="1800" dirty="0">
                <a:solidFill>
                  <a:schemeClr val="tx1"/>
                </a:solidFill>
              </a:rPr>
              <a:t>in dat de robot naar links draait</a:t>
            </a:r>
          </a:p>
          <a:p>
            <a:pPr marL="342900" lvl="0" indent="-342900">
              <a:spcBef>
                <a:spcPts val="600"/>
              </a:spcBef>
              <a:buAutoNum type="arabicPeriod" startAt="6"/>
            </a:pPr>
            <a:endParaRPr lang="en" sz="1800" dirty="0">
              <a:solidFill>
                <a:schemeClr val="dk1"/>
              </a:solidFill>
            </a:endParaRPr>
          </a:p>
        </p:txBody>
      </p:sp>
    </p:spTree>
    <p:extLst>
      <p:ext uri="{BB962C8B-B14F-4D97-AF65-F5344CB8AC3E}">
        <p14:creationId xmlns:p14="http://schemas.microsoft.com/office/powerpoint/2010/main" val="4038534074"/>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3: Blijf binnen de lijnen</a:t>
            </a:r>
          </a:p>
        </p:txBody>
      </p:sp>
      <p:sp>
        <p:nvSpPr>
          <p:cNvPr id="87" name="Shape 87"/>
          <p:cNvSpPr txBox="1">
            <a:spLocks noGrp="1"/>
          </p:cNvSpPr>
          <p:nvPr>
            <p:ph type="body" idx="1"/>
          </p:nvPr>
        </p:nvSpPr>
        <p:spPr>
          <a:xfrm>
            <a:off x="457200" y="1200150"/>
            <a:ext cx="8229600" cy="1249199"/>
          </a:xfrm>
          <a:prstGeom prst="rect">
            <a:avLst/>
          </a:prstGeom>
        </p:spPr>
        <p:txBody>
          <a:bodyPr lIns="91425" tIns="91425" rIns="91425" bIns="91425" anchor="t" anchorCtr="0">
            <a:normAutofit/>
          </a:bodyPr>
          <a:lstStyle/>
          <a:p>
            <a:pPr lvl="0" algn="l" rtl="0">
              <a:lnSpc>
                <a:spcPct val="150000"/>
              </a:lnSpc>
              <a:spcBef>
                <a:spcPts val="0"/>
              </a:spcBef>
              <a:buClr>
                <a:schemeClr val="dk1"/>
              </a:buClr>
              <a:buSzPct val="61111"/>
              <a:buFont typeface="Arial"/>
              <a:buNone/>
            </a:pPr>
            <a:r>
              <a:rPr lang="en" dirty="0" smtClean="0"/>
              <a:t>15. Sluit een robot aan.</a:t>
            </a:r>
            <a:endParaRPr lang="en" dirty="0"/>
          </a:p>
          <a:p>
            <a:pPr lvl="0" algn="l" rtl="0">
              <a:lnSpc>
                <a:spcPct val="150000"/>
              </a:lnSpc>
              <a:spcBef>
                <a:spcPts val="0"/>
              </a:spcBef>
              <a:buClr>
                <a:schemeClr val="dk1"/>
              </a:buClr>
              <a:buSzPct val="61111"/>
              <a:buFont typeface="Arial"/>
              <a:buNone/>
            </a:pPr>
            <a:r>
              <a:rPr lang="en" dirty="0" smtClean="0"/>
              <a:t>16. </a:t>
            </a:r>
            <a:r>
              <a:rPr lang="en" dirty="0">
                <a:solidFill>
                  <a:srgbClr val="FF9900"/>
                </a:solidFill>
              </a:rPr>
              <a:t>Download</a:t>
            </a:r>
            <a:r>
              <a:rPr lang="en" dirty="0"/>
              <a:t> </a:t>
            </a:r>
            <a:r>
              <a:rPr lang="en" dirty="0" smtClean="0"/>
              <a:t>het program</a:t>
            </a:r>
            <a:endParaRPr lang="en" dirty="0"/>
          </a:p>
        </p:txBody>
      </p:sp>
      <p:sp>
        <p:nvSpPr>
          <p:cNvPr id="89" name="Shape 89"/>
          <p:cNvSpPr txBox="1"/>
          <p:nvPr/>
        </p:nvSpPr>
        <p:spPr>
          <a:xfrm>
            <a:off x="457200" y="3340425"/>
            <a:ext cx="7788599" cy="1019400"/>
          </a:xfrm>
          <a:prstGeom prst="rect">
            <a:avLst/>
          </a:prstGeom>
          <a:noFill/>
          <a:ln>
            <a:noFill/>
          </a:ln>
        </p:spPr>
        <p:txBody>
          <a:bodyPr lIns="91425" tIns="91425" rIns="91425" bIns="91425" anchor="t" anchorCtr="0">
            <a:normAutofit/>
          </a:bodyPr>
          <a:lstStyle/>
          <a:p>
            <a:pPr lvl="0" rtl="0">
              <a:lnSpc>
                <a:spcPct val="150000"/>
              </a:lnSpc>
              <a:spcBef>
                <a:spcPts val="0"/>
              </a:spcBef>
              <a:buNone/>
            </a:pPr>
            <a:r>
              <a:rPr lang="en" sz="1800" dirty="0" smtClean="0">
                <a:solidFill>
                  <a:schemeClr val="dk1"/>
                </a:solidFill>
              </a:rPr>
              <a:t>17. Laat het programma controleren </a:t>
            </a:r>
            <a:endParaRPr lang="en" sz="1800" dirty="0">
              <a:solidFill>
                <a:schemeClr val="dk1"/>
              </a:solidFill>
            </a:endParaRPr>
          </a:p>
        </p:txBody>
      </p:sp>
      <p:pic>
        <p:nvPicPr>
          <p:cNvPr id="3" name="Afbeelding 2"/>
          <p:cNvPicPr>
            <a:picLocks noChangeAspect="1"/>
          </p:cNvPicPr>
          <p:nvPr/>
        </p:nvPicPr>
        <p:blipFill>
          <a:blip r:embed="rId3"/>
          <a:stretch>
            <a:fillRect/>
          </a:stretch>
        </p:blipFill>
        <p:spPr>
          <a:xfrm>
            <a:off x="2545408" y="2269441"/>
            <a:ext cx="3409950" cy="1171575"/>
          </a:xfrm>
          <a:prstGeom prst="rect">
            <a:avLst/>
          </a:prstGeom>
        </p:spPr>
      </p:pic>
      <p:sp>
        <p:nvSpPr>
          <p:cNvPr id="90" name="Shape 90"/>
          <p:cNvSpPr txBox="1"/>
          <p:nvPr/>
        </p:nvSpPr>
        <p:spPr>
          <a:xfrm>
            <a:off x="5892298" y="2536380"/>
            <a:ext cx="414900" cy="269400"/>
          </a:xfrm>
          <a:prstGeom prst="rect">
            <a:avLst/>
          </a:prstGeom>
          <a:solidFill>
            <a:srgbClr val="FF9900"/>
          </a:solidFill>
          <a:ln>
            <a:noFill/>
          </a:ln>
        </p:spPr>
        <p:txBody>
          <a:bodyPr lIns="91425" tIns="91425" rIns="91425" bIns="91425" anchor="ctr" anchorCtr="0">
            <a:normAutofit fontScale="47500" lnSpcReduction="20000"/>
          </a:bodyPr>
          <a:lstStyle/>
          <a:p>
            <a:pPr lvl="0" algn="ctr" rtl="0">
              <a:spcBef>
                <a:spcPts val="0"/>
              </a:spcBef>
              <a:buNone/>
            </a:pPr>
            <a:r>
              <a:rPr lang="en" dirty="0"/>
              <a:t>13</a:t>
            </a:r>
          </a:p>
        </p:txBody>
      </p:sp>
    </p:spTree>
    <p:extLst>
      <p:ext uri="{BB962C8B-B14F-4D97-AF65-F5344CB8AC3E}">
        <p14:creationId xmlns:p14="http://schemas.microsoft.com/office/powerpoint/2010/main" val="99011376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rtl="0">
              <a:spcBef>
                <a:spcPts val="0"/>
              </a:spcBef>
              <a:buNone/>
            </a:pPr>
            <a:r>
              <a:rPr lang="en" dirty="0" smtClean="0"/>
              <a:t>Opdracht 4: Bewaak je fort</a:t>
            </a:r>
            <a:endParaRPr lang="en" dirty="0"/>
          </a:p>
        </p:txBody>
      </p:sp>
      <p:sp>
        <p:nvSpPr>
          <p:cNvPr id="163" name="Shape 163"/>
          <p:cNvSpPr txBox="1"/>
          <p:nvPr/>
        </p:nvSpPr>
        <p:spPr>
          <a:xfrm>
            <a:off x="384611" y="1212400"/>
            <a:ext cx="8302189" cy="3049199"/>
          </a:xfrm>
          <a:prstGeom prst="rect">
            <a:avLst/>
          </a:prstGeom>
          <a:noFill/>
          <a:ln>
            <a:noFill/>
          </a:ln>
        </p:spPr>
        <p:txBody>
          <a:bodyPr lIns="91425" tIns="91425" rIns="91425" bIns="91425" anchor="t" anchorCtr="0">
            <a:normAutofit/>
          </a:bodyPr>
          <a:lstStyle/>
          <a:p>
            <a:pPr lvl="0" rtl="0">
              <a:lnSpc>
                <a:spcPct val="150000"/>
              </a:lnSpc>
              <a:spcBef>
                <a:spcPts val="600"/>
              </a:spcBef>
              <a:buClr>
                <a:schemeClr val="dk1"/>
              </a:buClr>
              <a:buSzPct val="61111"/>
            </a:pPr>
            <a:r>
              <a:rPr lang="en" sz="1800" dirty="0" smtClean="0">
                <a:solidFill>
                  <a:srgbClr val="FFC000"/>
                </a:solidFill>
              </a:rPr>
              <a:t>Doel: </a:t>
            </a:r>
            <a:r>
              <a:rPr lang="en" sz="1800" dirty="0" smtClean="0">
                <a:solidFill>
                  <a:schemeClr val="tx1"/>
                </a:solidFill>
              </a:rPr>
              <a:t>De robot laten rondrijden tussen de witte lijnen (het fort). Zodra de robot binnen het fort iets tegenkomt dan moet de robot eerst waarschuwen. Luistert de vijand niet, dan moet die gevangen worden genomen.</a:t>
            </a:r>
            <a:endParaRPr lang="en" sz="1800" dirty="0">
              <a:solidFill>
                <a:srgbClr val="FFC000"/>
              </a:solidFill>
            </a:endParaRPr>
          </a:p>
          <a:p>
            <a:pPr lvl="0" algn="just" rtl="0">
              <a:lnSpc>
                <a:spcPct val="150000"/>
              </a:lnSpc>
              <a:spcBef>
                <a:spcPts val="600"/>
              </a:spcBef>
              <a:buClr>
                <a:schemeClr val="dk1"/>
              </a:buClr>
              <a:buSzPct val="61111"/>
            </a:pPr>
            <a:endParaRPr lang="en" sz="1800" dirty="0" smtClean="0">
              <a:solidFill>
                <a:srgbClr val="FFC000"/>
              </a:solidFill>
            </a:endParaRPr>
          </a:p>
          <a:p>
            <a:pPr lvl="0" rtl="0">
              <a:lnSpc>
                <a:spcPct val="150000"/>
              </a:lnSpc>
              <a:spcBef>
                <a:spcPts val="600"/>
              </a:spcBef>
              <a:buClr>
                <a:schemeClr val="dk1"/>
              </a:buClr>
              <a:buSzPct val="61111"/>
            </a:pPr>
            <a:r>
              <a:rPr lang="en" sz="1200" dirty="0" smtClean="0">
                <a:solidFill>
                  <a:schemeClr val="tx1"/>
                </a:solidFill>
              </a:rPr>
              <a:t>In deze opdracht gebruik je alle dingen die je al geleerd hebt. De opdracht is een leuke uitdaging.</a:t>
            </a:r>
            <a:endParaRPr lang="en" sz="120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rtl="0">
              <a:spcBef>
                <a:spcPts val="0"/>
              </a:spcBef>
              <a:buNone/>
            </a:pPr>
            <a:r>
              <a:rPr lang="en" dirty="0" smtClean="0"/>
              <a:t>Opdracht 4: Bewaak je fort</a:t>
            </a:r>
            <a:endParaRPr lang="en" dirty="0"/>
          </a:p>
        </p:txBody>
      </p:sp>
      <p:sp>
        <p:nvSpPr>
          <p:cNvPr id="163" name="Shape 163"/>
          <p:cNvSpPr txBox="1"/>
          <p:nvPr/>
        </p:nvSpPr>
        <p:spPr>
          <a:xfrm>
            <a:off x="384611" y="1212400"/>
            <a:ext cx="8302189" cy="3049199"/>
          </a:xfrm>
          <a:prstGeom prst="rect">
            <a:avLst/>
          </a:prstGeom>
          <a:noFill/>
          <a:ln>
            <a:noFill/>
          </a:ln>
        </p:spPr>
        <p:txBody>
          <a:bodyPr lIns="91425" tIns="91425" rIns="91425" bIns="91425" anchor="t" anchorCtr="0">
            <a:normAutofit/>
          </a:bodyPr>
          <a:lstStyle/>
          <a:p>
            <a:pPr marL="342900" lvl="0" indent="-342900" rtl="0">
              <a:lnSpc>
                <a:spcPct val="150000"/>
              </a:lnSpc>
              <a:spcBef>
                <a:spcPts val="600"/>
              </a:spcBef>
              <a:buClr>
                <a:schemeClr val="dk1"/>
              </a:buClr>
              <a:buSzPct val="61111"/>
              <a:buFont typeface="Arial"/>
              <a:buAutoNum type="arabicPeriod"/>
            </a:pPr>
            <a:r>
              <a:rPr lang="en" sz="1800" dirty="0" smtClean="0">
                <a:solidFill>
                  <a:schemeClr val="dk1"/>
                </a:solidFill>
              </a:rPr>
              <a:t>Maak een nieuw programma</a:t>
            </a:r>
          </a:p>
          <a:p>
            <a:pPr marL="342900" lvl="0" indent="-342900" rtl="0">
              <a:lnSpc>
                <a:spcPct val="150000"/>
              </a:lnSpc>
              <a:spcBef>
                <a:spcPts val="600"/>
              </a:spcBef>
              <a:buClr>
                <a:schemeClr val="dk1"/>
              </a:buClr>
              <a:buSzPct val="61111"/>
              <a:buFont typeface="Arial"/>
              <a:buAutoNum type="arabicPeriod"/>
            </a:pPr>
            <a:r>
              <a:rPr lang="en" sz="1800" dirty="0" smtClean="0">
                <a:solidFill>
                  <a:schemeClr val="dk1"/>
                </a:solidFill>
              </a:rPr>
              <a:t>Plaats een  </a:t>
            </a:r>
            <a:r>
              <a:rPr lang="en" sz="1800" dirty="0" smtClean="0">
                <a:solidFill>
                  <a:srgbClr val="FFC000"/>
                </a:solidFill>
              </a:rPr>
              <a:t>Herhalen</a:t>
            </a:r>
            <a:r>
              <a:rPr lang="en" sz="1800" dirty="0" smtClean="0">
                <a:solidFill>
                  <a:schemeClr val="dk1"/>
                </a:solidFill>
              </a:rPr>
              <a:t> blok</a:t>
            </a:r>
          </a:p>
          <a:p>
            <a:pPr marL="342900" lvl="0" indent="-342900" rtl="0">
              <a:lnSpc>
                <a:spcPct val="150000"/>
              </a:lnSpc>
              <a:spcBef>
                <a:spcPts val="600"/>
              </a:spcBef>
              <a:buClr>
                <a:schemeClr val="dk1"/>
              </a:buClr>
              <a:buSzPct val="61111"/>
              <a:buFont typeface="Arial"/>
              <a:buAutoNum type="arabicPeriod"/>
            </a:pPr>
            <a:r>
              <a:rPr lang="en" sz="1800" dirty="0" smtClean="0">
                <a:solidFill>
                  <a:schemeClr val="dk1"/>
                </a:solidFill>
              </a:rPr>
              <a:t>Plaats in het </a:t>
            </a:r>
            <a:r>
              <a:rPr lang="en" sz="1800" dirty="0" smtClean="0">
                <a:solidFill>
                  <a:srgbClr val="FFC000"/>
                </a:solidFill>
              </a:rPr>
              <a:t>Herhalen</a:t>
            </a:r>
            <a:r>
              <a:rPr lang="en" sz="1800" dirty="0" smtClean="0">
                <a:solidFill>
                  <a:schemeClr val="dk1"/>
                </a:solidFill>
              </a:rPr>
              <a:t> blok een </a:t>
            </a:r>
            <a:r>
              <a:rPr lang="en" sz="1800" dirty="0" smtClean="0">
                <a:solidFill>
                  <a:srgbClr val="FFC000"/>
                </a:solidFill>
              </a:rPr>
              <a:t>Schakelen</a:t>
            </a:r>
            <a:r>
              <a:rPr lang="en" sz="1800" dirty="0" smtClean="0">
                <a:solidFill>
                  <a:schemeClr val="dk1"/>
                </a:solidFill>
              </a:rPr>
              <a:t> blok</a:t>
            </a:r>
          </a:p>
          <a:p>
            <a:pPr marL="342900" lvl="0" indent="-342900" rtl="0">
              <a:lnSpc>
                <a:spcPct val="150000"/>
              </a:lnSpc>
              <a:spcBef>
                <a:spcPts val="600"/>
              </a:spcBef>
              <a:buClr>
                <a:schemeClr val="dk1"/>
              </a:buClr>
              <a:buSzPct val="61111"/>
              <a:buFont typeface="Arial"/>
              <a:buAutoNum type="arabicPeriod"/>
            </a:pPr>
            <a:r>
              <a:rPr lang="en" sz="1800" dirty="0" smtClean="0">
                <a:solidFill>
                  <a:schemeClr val="tx1"/>
                </a:solidFill>
              </a:rPr>
              <a:t>Stel het type </a:t>
            </a:r>
            <a:r>
              <a:rPr lang="en" sz="1800" dirty="0" smtClean="0">
                <a:solidFill>
                  <a:srgbClr val="FFC000"/>
                </a:solidFill>
              </a:rPr>
              <a:t>Schakelen</a:t>
            </a:r>
            <a:r>
              <a:rPr lang="en" sz="1800" dirty="0" smtClean="0">
                <a:solidFill>
                  <a:schemeClr val="tx1"/>
                </a:solidFill>
              </a:rPr>
              <a:t> blok in op </a:t>
            </a:r>
            <a:r>
              <a:rPr lang="en" sz="1800" dirty="0" smtClean="0">
                <a:solidFill>
                  <a:srgbClr val="FFC000"/>
                </a:solidFill>
              </a:rPr>
              <a:t>Afstand centimers</a:t>
            </a:r>
            <a:r>
              <a:rPr lang="en" sz="1800" dirty="0" smtClean="0">
                <a:solidFill>
                  <a:schemeClr val="tx1"/>
                </a:solidFill>
              </a:rPr>
              <a:t> voor de Ultrasone sensor (Ultrasone sensor -&gt; Vergelijken -&gt; Afstand centimeters)</a:t>
            </a:r>
          </a:p>
          <a:p>
            <a:pPr marL="342900" lvl="0" indent="-342900" rtl="0">
              <a:lnSpc>
                <a:spcPct val="150000"/>
              </a:lnSpc>
              <a:spcBef>
                <a:spcPts val="600"/>
              </a:spcBef>
              <a:buClr>
                <a:schemeClr val="dk1"/>
              </a:buClr>
              <a:buSzPct val="61111"/>
              <a:buFont typeface="Arial"/>
              <a:buAutoNum type="arabicPeriod"/>
            </a:pPr>
            <a:r>
              <a:rPr lang="en" sz="1800" dirty="0" smtClean="0">
                <a:solidFill>
                  <a:schemeClr val="tx1"/>
                </a:solidFill>
              </a:rPr>
              <a:t>Zet de drempelwaarde op 25</a:t>
            </a:r>
            <a:endParaRPr lang="en" sz="1800" dirty="0">
              <a:solidFill>
                <a:schemeClr val="tx1"/>
              </a:solidFill>
            </a:endParaRPr>
          </a:p>
        </p:txBody>
      </p:sp>
    </p:spTree>
    <p:extLst>
      <p:ext uri="{BB962C8B-B14F-4D97-AF65-F5344CB8AC3E}">
        <p14:creationId xmlns:p14="http://schemas.microsoft.com/office/powerpoint/2010/main" val="1803541902"/>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4: Bewaak je fort</a:t>
            </a:r>
          </a:p>
        </p:txBody>
      </p:sp>
      <p:sp>
        <p:nvSpPr>
          <p:cNvPr id="172" name="Shape 172"/>
          <p:cNvSpPr txBox="1">
            <a:spLocks noGrp="1"/>
          </p:cNvSpPr>
          <p:nvPr>
            <p:ph type="body" idx="1"/>
          </p:nvPr>
        </p:nvSpPr>
        <p:spPr>
          <a:xfrm>
            <a:off x="457200" y="1200150"/>
            <a:ext cx="8540400" cy="3391199"/>
          </a:xfrm>
          <a:prstGeom prst="rect">
            <a:avLst/>
          </a:prstGeom>
        </p:spPr>
        <p:txBody>
          <a:bodyPr lIns="91425" tIns="91425" rIns="91425" bIns="91425" anchor="t" anchorCtr="0">
            <a:normAutofit/>
          </a:bodyPr>
          <a:lstStyle/>
          <a:p>
            <a:pPr marL="342900" lvl="0" indent="-342900" algn="l" rtl="0">
              <a:lnSpc>
                <a:spcPct val="150000"/>
              </a:lnSpc>
              <a:spcBef>
                <a:spcPts val="0"/>
              </a:spcBef>
              <a:buClr>
                <a:schemeClr val="dk1"/>
              </a:buClr>
              <a:buSzPct val="61111"/>
              <a:buFont typeface="+mj-lt"/>
              <a:buAutoNum type="arabicPeriod" startAt="6"/>
            </a:pPr>
            <a:r>
              <a:rPr lang="en" dirty="0" smtClean="0"/>
              <a:t>Plaats een </a:t>
            </a:r>
            <a:r>
              <a:rPr lang="en" dirty="0" smtClean="0">
                <a:solidFill>
                  <a:srgbClr val="00B050"/>
                </a:solidFill>
              </a:rPr>
              <a:t>Geluid</a:t>
            </a:r>
            <a:r>
              <a:rPr lang="en" dirty="0" smtClean="0"/>
              <a:t> blok in het Waar blokje</a:t>
            </a:r>
          </a:p>
          <a:p>
            <a:pPr marL="342900" lvl="0" indent="-342900" algn="l" rtl="0">
              <a:lnSpc>
                <a:spcPct val="150000"/>
              </a:lnSpc>
              <a:spcBef>
                <a:spcPts val="0"/>
              </a:spcBef>
              <a:buClr>
                <a:schemeClr val="dk1"/>
              </a:buClr>
              <a:buSzPct val="61111"/>
              <a:buFont typeface="+mj-lt"/>
              <a:buAutoNum type="arabicPeriod" startAt="6"/>
            </a:pPr>
            <a:r>
              <a:rPr lang="en" dirty="0" smtClean="0"/>
              <a:t>Zet het </a:t>
            </a:r>
            <a:r>
              <a:rPr lang="en" dirty="0" smtClean="0">
                <a:solidFill>
                  <a:srgbClr val="00B050"/>
                </a:solidFill>
              </a:rPr>
              <a:t>Geluid</a:t>
            </a:r>
            <a:r>
              <a:rPr lang="en" dirty="0" smtClean="0"/>
              <a:t> op T-rex roar (LEGO geluidsbestanden -&gt; Dieren -&gt; T-rex roar)</a:t>
            </a:r>
          </a:p>
          <a:p>
            <a:pPr marL="342900" lvl="0" indent="-342900" algn="l" rtl="0">
              <a:lnSpc>
                <a:spcPct val="150000"/>
              </a:lnSpc>
              <a:spcBef>
                <a:spcPts val="0"/>
              </a:spcBef>
              <a:buClr>
                <a:schemeClr val="dk1"/>
              </a:buClr>
              <a:buSzPct val="61111"/>
              <a:buFont typeface="+mj-lt"/>
              <a:buAutoNum type="arabicPeriod" startAt="6"/>
            </a:pPr>
            <a:r>
              <a:rPr lang="en" dirty="0" smtClean="0"/>
              <a:t>Plaats een </a:t>
            </a:r>
            <a:r>
              <a:rPr lang="en" dirty="0" smtClean="0">
                <a:solidFill>
                  <a:srgbClr val="00B050"/>
                </a:solidFill>
              </a:rPr>
              <a:t>Beeldscherm (weergeven)</a:t>
            </a:r>
            <a:r>
              <a:rPr lang="en" dirty="0" smtClean="0"/>
              <a:t> blok</a:t>
            </a:r>
          </a:p>
          <a:p>
            <a:pPr marL="342900" lvl="0" indent="-342900" algn="l" rtl="0">
              <a:lnSpc>
                <a:spcPct val="150000"/>
              </a:lnSpc>
              <a:spcBef>
                <a:spcPts val="0"/>
              </a:spcBef>
              <a:buClr>
                <a:schemeClr val="dk1"/>
              </a:buClr>
              <a:buSzPct val="61111"/>
              <a:buFont typeface="+mj-lt"/>
              <a:buAutoNum type="arabicPeriod" startAt="6"/>
            </a:pPr>
            <a:r>
              <a:rPr lang="en" dirty="0" smtClean="0"/>
              <a:t>Laat op het beeldscherm de Angry ogen zien (LEGO afbeeldingsbestanden -&gt; Ogen -&gt; Angry)</a:t>
            </a:r>
          </a:p>
          <a:p>
            <a:pPr marL="342900" lvl="0" indent="-342900" algn="l" rtl="0">
              <a:lnSpc>
                <a:spcPct val="150000"/>
              </a:lnSpc>
              <a:spcBef>
                <a:spcPts val="0"/>
              </a:spcBef>
              <a:buClr>
                <a:schemeClr val="dk1"/>
              </a:buClr>
              <a:buSzPct val="61111"/>
              <a:buFont typeface="+mj-lt"/>
              <a:buAutoNum type="arabicPeriod" startAt="6"/>
            </a:pPr>
            <a:r>
              <a:rPr lang="en" dirty="0" smtClean="0"/>
              <a:t>Plaats een </a:t>
            </a:r>
            <a:r>
              <a:rPr lang="en" dirty="0" smtClean="0">
                <a:solidFill>
                  <a:srgbClr val="FFC000"/>
                </a:solidFill>
              </a:rPr>
              <a:t>Wachten</a:t>
            </a:r>
            <a:r>
              <a:rPr lang="en" dirty="0" smtClean="0"/>
              <a:t> blok</a:t>
            </a:r>
          </a:p>
          <a:p>
            <a:pPr marL="342900" lvl="0" indent="-342900" algn="l" rtl="0">
              <a:lnSpc>
                <a:spcPct val="150000"/>
              </a:lnSpc>
              <a:spcBef>
                <a:spcPts val="0"/>
              </a:spcBef>
              <a:buClr>
                <a:schemeClr val="dk1"/>
              </a:buClr>
              <a:buSzPct val="61111"/>
              <a:buFont typeface="+mj-lt"/>
              <a:buAutoNum type="arabicPeriod" startAt="6"/>
            </a:pPr>
            <a:r>
              <a:rPr lang="en" dirty="0" smtClean="0"/>
              <a:t>Laat de robot 3 seconden wachten</a:t>
            </a:r>
          </a:p>
          <a:p>
            <a:pPr marL="342900" lvl="0" indent="-342900" algn="l" rtl="0">
              <a:lnSpc>
                <a:spcPct val="150000"/>
              </a:lnSpc>
              <a:spcBef>
                <a:spcPts val="0"/>
              </a:spcBef>
              <a:buClr>
                <a:schemeClr val="dk1"/>
              </a:buClr>
              <a:buSzPct val="61111"/>
              <a:buFont typeface="+mj-lt"/>
              <a:buAutoNum type="arabicPeriod" startAt="6"/>
            </a:pPr>
            <a:endParaRPr lang="en" dirty="0" smtClean="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4: Bewaak je fort</a:t>
            </a:r>
          </a:p>
        </p:txBody>
      </p:sp>
      <p:sp>
        <p:nvSpPr>
          <p:cNvPr id="172" name="Shape 172"/>
          <p:cNvSpPr txBox="1">
            <a:spLocks noGrp="1"/>
          </p:cNvSpPr>
          <p:nvPr>
            <p:ph type="body" idx="1"/>
          </p:nvPr>
        </p:nvSpPr>
        <p:spPr>
          <a:xfrm>
            <a:off x="457200" y="1200150"/>
            <a:ext cx="8540400" cy="3391199"/>
          </a:xfrm>
          <a:prstGeom prst="rect">
            <a:avLst/>
          </a:prstGeom>
        </p:spPr>
        <p:txBody>
          <a:bodyPr lIns="91425" tIns="91425" rIns="91425" bIns="91425" anchor="t" anchorCtr="0">
            <a:normAutofit/>
          </a:bodyPr>
          <a:lstStyle/>
          <a:p>
            <a:pPr marL="342900" lvl="0" indent="-342900" algn="l" rtl="0">
              <a:lnSpc>
                <a:spcPct val="150000"/>
              </a:lnSpc>
              <a:spcBef>
                <a:spcPts val="0"/>
              </a:spcBef>
              <a:buClr>
                <a:schemeClr val="dk1"/>
              </a:buClr>
              <a:buSzPct val="61111"/>
              <a:buFont typeface="+mj-lt"/>
              <a:buAutoNum type="arabicPeriod" startAt="12"/>
            </a:pPr>
            <a:r>
              <a:rPr lang="en" dirty="0" smtClean="0"/>
              <a:t>Plaats een </a:t>
            </a:r>
            <a:r>
              <a:rPr lang="en" dirty="0" smtClean="0">
                <a:solidFill>
                  <a:srgbClr val="FFC000"/>
                </a:solidFill>
              </a:rPr>
              <a:t>Schakelen</a:t>
            </a:r>
            <a:r>
              <a:rPr lang="en" dirty="0" smtClean="0"/>
              <a:t> blok</a:t>
            </a:r>
          </a:p>
          <a:p>
            <a:pPr marL="342900" lvl="0" indent="-342900" algn="l" rtl="0">
              <a:lnSpc>
                <a:spcPct val="150000"/>
              </a:lnSpc>
              <a:spcBef>
                <a:spcPts val="0"/>
              </a:spcBef>
              <a:buClr>
                <a:schemeClr val="dk1"/>
              </a:buClr>
              <a:buSzPct val="61111"/>
              <a:buFont typeface="+mj-lt"/>
              <a:buAutoNum type="arabicPeriod" startAt="12"/>
            </a:pPr>
            <a:r>
              <a:rPr lang="en" dirty="0" smtClean="0"/>
              <a:t>Het Waar blokje laten we leeg</a:t>
            </a:r>
          </a:p>
          <a:p>
            <a:pPr marL="342900" lvl="0" indent="-342900" algn="l" rtl="0">
              <a:lnSpc>
                <a:spcPct val="150000"/>
              </a:lnSpc>
              <a:spcBef>
                <a:spcPts val="0"/>
              </a:spcBef>
              <a:buClr>
                <a:schemeClr val="dk1"/>
              </a:buClr>
              <a:buSzPct val="61111"/>
              <a:buFont typeface="+mj-lt"/>
              <a:buAutoNum type="arabicPeriod" startAt="12"/>
            </a:pPr>
            <a:r>
              <a:rPr lang="en" dirty="0" smtClean="0"/>
              <a:t>Plaats een </a:t>
            </a:r>
            <a:r>
              <a:rPr lang="en" dirty="0" smtClean="0">
                <a:solidFill>
                  <a:srgbClr val="FFC000"/>
                </a:solidFill>
              </a:rPr>
              <a:t>Herhalen</a:t>
            </a:r>
            <a:r>
              <a:rPr lang="en" dirty="0" smtClean="0"/>
              <a:t> blok in het Onwaar blok van stap 12</a:t>
            </a:r>
          </a:p>
          <a:p>
            <a:pPr marL="342900" lvl="0" indent="-342900" algn="l">
              <a:lnSpc>
                <a:spcPct val="150000"/>
              </a:lnSpc>
              <a:buSzPct val="61111"/>
              <a:buFont typeface="+mj-lt"/>
              <a:buAutoNum type="arabicPeriod" startAt="12"/>
            </a:pPr>
            <a:r>
              <a:rPr lang="en" dirty="0" smtClean="0"/>
              <a:t>Zet het type Herhalen blok op Afstand centimers van de Ultrasone sensor (</a:t>
            </a:r>
            <a:r>
              <a:rPr lang="en" dirty="0">
                <a:solidFill>
                  <a:schemeClr val="tx1"/>
                </a:solidFill>
              </a:rPr>
              <a:t>Ultrasone sensor -&gt; Vergelijken -&gt; Afstand </a:t>
            </a:r>
            <a:r>
              <a:rPr lang="en" dirty="0" smtClean="0">
                <a:solidFill>
                  <a:schemeClr val="tx1"/>
                </a:solidFill>
              </a:rPr>
              <a:t>centimeters)</a:t>
            </a:r>
          </a:p>
          <a:p>
            <a:pPr marL="342900" lvl="0" indent="-342900" algn="l">
              <a:lnSpc>
                <a:spcPct val="150000"/>
              </a:lnSpc>
              <a:buSzPct val="61111"/>
              <a:buFont typeface="+mj-lt"/>
              <a:buAutoNum type="arabicPeriod" startAt="12"/>
            </a:pPr>
            <a:r>
              <a:rPr lang="en" dirty="0" smtClean="0">
                <a:solidFill>
                  <a:schemeClr val="tx1"/>
                </a:solidFill>
              </a:rPr>
              <a:t>Zet de vergelijking op 5</a:t>
            </a:r>
          </a:p>
          <a:p>
            <a:pPr marL="342900" lvl="0" indent="-342900" algn="l">
              <a:lnSpc>
                <a:spcPct val="150000"/>
              </a:lnSpc>
              <a:buSzPct val="61111"/>
              <a:buFont typeface="+mj-lt"/>
              <a:buAutoNum type="arabicPeriod" startAt="12"/>
            </a:pPr>
            <a:r>
              <a:rPr lang="en" dirty="0" smtClean="0">
                <a:solidFill>
                  <a:schemeClr val="tx1"/>
                </a:solidFill>
              </a:rPr>
              <a:t>Zet de Drempelwaarde op 5</a:t>
            </a:r>
          </a:p>
        </p:txBody>
      </p:sp>
    </p:spTree>
    <p:extLst>
      <p:ext uri="{BB962C8B-B14F-4D97-AF65-F5344CB8AC3E}">
        <p14:creationId xmlns:p14="http://schemas.microsoft.com/office/powerpoint/2010/main" val="376733914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4: Bewaak je fort</a:t>
            </a:r>
          </a:p>
        </p:txBody>
      </p:sp>
      <p:sp>
        <p:nvSpPr>
          <p:cNvPr id="172" name="Shape 172"/>
          <p:cNvSpPr txBox="1">
            <a:spLocks noGrp="1"/>
          </p:cNvSpPr>
          <p:nvPr>
            <p:ph type="body" idx="1"/>
          </p:nvPr>
        </p:nvSpPr>
        <p:spPr>
          <a:xfrm>
            <a:off x="457200" y="1200150"/>
            <a:ext cx="8540400" cy="3391199"/>
          </a:xfrm>
          <a:prstGeom prst="rect">
            <a:avLst/>
          </a:prstGeom>
        </p:spPr>
        <p:txBody>
          <a:bodyPr lIns="91425" tIns="91425" rIns="91425" bIns="91425" anchor="t" anchorCtr="0">
            <a:normAutofit/>
          </a:bodyPr>
          <a:lstStyle/>
          <a:p>
            <a:pPr marL="342900" lvl="0" indent="-342900" algn="l">
              <a:lnSpc>
                <a:spcPct val="150000"/>
              </a:lnSpc>
              <a:buSzPct val="61111"/>
              <a:buFont typeface="+mj-lt"/>
              <a:buAutoNum type="arabicPeriod" startAt="18"/>
            </a:pPr>
            <a:r>
              <a:rPr lang="en" dirty="0" smtClean="0"/>
              <a:t>Plaats in het </a:t>
            </a:r>
            <a:r>
              <a:rPr lang="en" dirty="0" smtClean="0">
                <a:solidFill>
                  <a:srgbClr val="FFC000"/>
                </a:solidFill>
              </a:rPr>
              <a:t>Herhalen</a:t>
            </a:r>
            <a:r>
              <a:rPr lang="en" dirty="0" smtClean="0"/>
              <a:t> blok een </a:t>
            </a:r>
            <a:r>
              <a:rPr lang="en" dirty="0" smtClean="0">
                <a:solidFill>
                  <a:srgbClr val="00B050"/>
                </a:solidFill>
              </a:rPr>
              <a:t>Tankbesturing</a:t>
            </a:r>
            <a:r>
              <a:rPr lang="en" dirty="0" smtClean="0"/>
              <a:t> blok</a:t>
            </a:r>
          </a:p>
          <a:p>
            <a:pPr marL="342900" lvl="0" indent="-342900" algn="l" rtl="0">
              <a:lnSpc>
                <a:spcPct val="150000"/>
              </a:lnSpc>
              <a:spcBef>
                <a:spcPts val="0"/>
              </a:spcBef>
              <a:buClr>
                <a:schemeClr val="dk1"/>
              </a:buClr>
              <a:buSzPct val="61111"/>
              <a:buFont typeface="+mj-lt"/>
              <a:buAutoNum type="arabicPeriod" startAt="18"/>
            </a:pPr>
            <a:r>
              <a:rPr lang="en" dirty="0" smtClean="0"/>
              <a:t>Zet de </a:t>
            </a:r>
            <a:r>
              <a:rPr lang="en" dirty="0" smtClean="0">
                <a:solidFill>
                  <a:srgbClr val="00B050"/>
                </a:solidFill>
              </a:rPr>
              <a:t>Tankbesturing</a:t>
            </a:r>
            <a:r>
              <a:rPr lang="en" dirty="0" smtClean="0"/>
              <a:t> op Aan</a:t>
            </a:r>
          </a:p>
          <a:p>
            <a:pPr marL="342900" lvl="0" indent="-342900" algn="l" rtl="0">
              <a:lnSpc>
                <a:spcPct val="150000"/>
              </a:lnSpc>
              <a:spcBef>
                <a:spcPts val="0"/>
              </a:spcBef>
              <a:buClr>
                <a:schemeClr val="dk1"/>
              </a:buClr>
              <a:buSzPct val="61111"/>
              <a:buFont typeface="+mj-lt"/>
              <a:buAutoNum type="arabicPeriod" startAt="18"/>
            </a:pPr>
            <a:r>
              <a:rPr lang="en" dirty="0" smtClean="0"/>
              <a:t>Plaats na het </a:t>
            </a:r>
            <a:r>
              <a:rPr lang="en" dirty="0" smtClean="0">
                <a:solidFill>
                  <a:srgbClr val="FFC000"/>
                </a:solidFill>
              </a:rPr>
              <a:t>Herhalen</a:t>
            </a:r>
            <a:r>
              <a:rPr lang="en" dirty="0" smtClean="0"/>
              <a:t> blok van stap 14 een </a:t>
            </a:r>
            <a:r>
              <a:rPr lang="en" dirty="0" smtClean="0">
                <a:solidFill>
                  <a:srgbClr val="00B050"/>
                </a:solidFill>
              </a:rPr>
              <a:t>Medium</a:t>
            </a:r>
            <a:r>
              <a:rPr lang="en" dirty="0" smtClean="0"/>
              <a:t> motor blok</a:t>
            </a:r>
          </a:p>
          <a:p>
            <a:pPr marL="342900" lvl="0" indent="-342900" algn="l" rtl="0">
              <a:lnSpc>
                <a:spcPct val="150000"/>
              </a:lnSpc>
              <a:spcBef>
                <a:spcPts val="0"/>
              </a:spcBef>
              <a:buClr>
                <a:schemeClr val="dk1"/>
              </a:buClr>
              <a:buSzPct val="61111"/>
              <a:buFont typeface="+mj-lt"/>
              <a:buAutoNum type="arabicPeriod" startAt="18"/>
            </a:pPr>
            <a:r>
              <a:rPr lang="en" dirty="0" smtClean="0"/>
              <a:t>Zet het vermorgen op -100</a:t>
            </a:r>
          </a:p>
          <a:p>
            <a:pPr marL="342900" lvl="0" indent="-342900" algn="l" rtl="0">
              <a:lnSpc>
                <a:spcPct val="150000"/>
              </a:lnSpc>
              <a:spcBef>
                <a:spcPts val="0"/>
              </a:spcBef>
              <a:buClr>
                <a:schemeClr val="dk1"/>
              </a:buClr>
              <a:buSzPct val="61111"/>
              <a:buFont typeface="+mj-lt"/>
              <a:buAutoNum type="arabicPeriod" startAt="18"/>
            </a:pPr>
            <a:r>
              <a:rPr lang="en" dirty="0" smtClean="0"/>
              <a:t>Zet het aantal Rotaties op 0,5</a:t>
            </a:r>
          </a:p>
          <a:p>
            <a:pPr marL="342900" lvl="0" indent="-342900" algn="l" rtl="0">
              <a:lnSpc>
                <a:spcPct val="150000"/>
              </a:lnSpc>
              <a:spcBef>
                <a:spcPts val="0"/>
              </a:spcBef>
              <a:buClr>
                <a:schemeClr val="dk1"/>
              </a:buClr>
              <a:buSzPct val="61111"/>
              <a:buFont typeface="+mj-lt"/>
              <a:buAutoNum type="arabicPeriod" startAt="18"/>
            </a:pPr>
            <a:r>
              <a:rPr lang="en" dirty="0" smtClean="0"/>
              <a:t>Plaats een </a:t>
            </a:r>
            <a:r>
              <a:rPr lang="en" dirty="0" smtClean="0">
                <a:solidFill>
                  <a:srgbClr val="FFC000"/>
                </a:solidFill>
              </a:rPr>
              <a:t>Onderbreking herhaling</a:t>
            </a:r>
            <a:r>
              <a:rPr lang="en" dirty="0" smtClean="0"/>
              <a:t> blok</a:t>
            </a:r>
          </a:p>
        </p:txBody>
      </p:sp>
    </p:spTree>
    <p:extLst>
      <p:ext uri="{BB962C8B-B14F-4D97-AF65-F5344CB8AC3E}">
        <p14:creationId xmlns:p14="http://schemas.microsoft.com/office/powerpoint/2010/main" val="32322652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 dirty="0"/>
              <a:t>Waaruit bestaat de robot?</a:t>
            </a:r>
            <a:endParaRPr lang="nl-NL" dirty="0"/>
          </a:p>
        </p:txBody>
      </p:sp>
      <p:sp>
        <p:nvSpPr>
          <p:cNvPr id="4" name="Shape 40"/>
          <p:cNvSpPr txBox="1">
            <a:spLocks noGrp="1"/>
          </p:cNvSpPr>
          <p:nvPr>
            <p:ph type="body" idx="1"/>
          </p:nvPr>
        </p:nvSpPr>
        <p:spPr>
          <a:xfrm>
            <a:off x="2853425" y="1200150"/>
            <a:ext cx="5833499" cy="3391199"/>
          </a:xfrm>
          <a:prstGeom prst="rect">
            <a:avLst/>
          </a:prstGeom>
          <a:ln>
            <a:noFill/>
          </a:ln>
        </p:spPr>
        <p:txBody>
          <a:bodyPr lIns="91425" tIns="91425" rIns="91425" bIns="91425" anchor="t" anchorCtr="0">
            <a:normAutofit/>
          </a:bodyPr>
          <a:lstStyle/>
          <a:p>
            <a:pPr marL="457200" lvl="0" indent="-342900" rtl="0">
              <a:lnSpc>
                <a:spcPct val="150000"/>
              </a:lnSpc>
              <a:spcBef>
                <a:spcPts val="0"/>
              </a:spcBef>
              <a:buClr>
                <a:schemeClr val="dk1"/>
              </a:buClr>
              <a:buSzPct val="100000"/>
              <a:buFont typeface="Arial"/>
              <a:buChar char="●"/>
            </a:pPr>
            <a:r>
              <a:rPr lang="en" dirty="0" smtClean="0"/>
              <a:t>1 </a:t>
            </a:r>
            <a:r>
              <a:rPr lang="en" dirty="0">
                <a:solidFill>
                  <a:srgbClr val="FF9900"/>
                </a:solidFill>
              </a:rPr>
              <a:t>medium motor</a:t>
            </a:r>
            <a:r>
              <a:rPr lang="en" dirty="0"/>
              <a:t> </a:t>
            </a:r>
            <a:r>
              <a:rPr lang="en" dirty="0" smtClean="0"/>
              <a:t>voor kleine beweginge die minder kracht nodig hebben.</a:t>
            </a:r>
            <a:endParaRPr lang="en" dirty="0"/>
          </a:p>
          <a:p>
            <a:pPr lvl="0" rtl="0">
              <a:lnSpc>
                <a:spcPct val="150000"/>
              </a:lnSpc>
              <a:spcBef>
                <a:spcPts val="0"/>
              </a:spcBef>
              <a:buNone/>
            </a:pPr>
            <a:endParaRPr lang="nl-NL" dirty="0" smtClean="0"/>
          </a:p>
          <a:p>
            <a:pPr lvl="0" rtl="0">
              <a:lnSpc>
                <a:spcPct val="150000"/>
              </a:lnSpc>
              <a:spcBef>
                <a:spcPts val="0"/>
              </a:spcBef>
              <a:buNone/>
            </a:pPr>
            <a:endParaRPr dirty="0"/>
          </a:p>
          <a:p>
            <a:pPr marL="457200" lvl="0" indent="-342900" rtl="0">
              <a:lnSpc>
                <a:spcPct val="150000"/>
              </a:lnSpc>
              <a:spcBef>
                <a:spcPts val="0"/>
              </a:spcBef>
              <a:buClr>
                <a:schemeClr val="dk1"/>
              </a:buClr>
              <a:buSzPct val="100000"/>
              <a:buFont typeface="Arial"/>
              <a:buChar char="●"/>
            </a:pPr>
            <a:r>
              <a:rPr lang="en" dirty="0"/>
              <a:t>1 </a:t>
            </a:r>
            <a:r>
              <a:rPr lang="en" dirty="0" smtClean="0">
                <a:solidFill>
                  <a:srgbClr val="FF9900"/>
                </a:solidFill>
              </a:rPr>
              <a:t>ultrasone sensor </a:t>
            </a:r>
            <a:r>
              <a:rPr lang="en" dirty="0" smtClean="0"/>
              <a:t>om obstakels te herkennen en de afstand te berekenen.</a:t>
            </a:r>
            <a:endParaRPr lang="en" dirty="0"/>
          </a:p>
        </p:txBody>
      </p:sp>
      <p:pic>
        <p:nvPicPr>
          <p:cNvPr id="5" name="Shape 42"/>
          <p:cNvPicPr preferRelativeResize="0"/>
          <p:nvPr/>
        </p:nvPicPr>
        <p:blipFill>
          <a:blip r:embed="rId2">
            <a:alphaModFix/>
          </a:blip>
          <a:stretch>
            <a:fillRect/>
          </a:stretch>
        </p:blipFill>
        <p:spPr>
          <a:xfrm>
            <a:off x="933650" y="1441445"/>
            <a:ext cx="1540000" cy="1211324"/>
          </a:xfrm>
          <a:prstGeom prst="rect">
            <a:avLst/>
          </a:prstGeom>
          <a:noFill/>
          <a:ln>
            <a:noFill/>
          </a:ln>
        </p:spPr>
      </p:pic>
      <p:pic>
        <p:nvPicPr>
          <p:cNvPr id="1026" name="Picture 2" descr="http://botbench.com/blog/wp-content/uploads/2013/01/8358055908_ce365944ce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650" y="3030986"/>
            <a:ext cx="1541790" cy="96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473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4: Bewaak je fort</a:t>
            </a:r>
          </a:p>
        </p:txBody>
      </p:sp>
      <p:sp>
        <p:nvSpPr>
          <p:cNvPr id="172" name="Shape 172"/>
          <p:cNvSpPr txBox="1">
            <a:spLocks noGrp="1"/>
          </p:cNvSpPr>
          <p:nvPr>
            <p:ph type="body" idx="1"/>
          </p:nvPr>
        </p:nvSpPr>
        <p:spPr>
          <a:xfrm>
            <a:off x="457200" y="1200150"/>
            <a:ext cx="8540400" cy="3391199"/>
          </a:xfrm>
          <a:prstGeom prst="rect">
            <a:avLst/>
          </a:prstGeom>
        </p:spPr>
        <p:txBody>
          <a:bodyPr lIns="91425" tIns="91425" rIns="91425" bIns="91425" anchor="t" anchorCtr="0">
            <a:normAutofit lnSpcReduction="10000"/>
          </a:bodyPr>
          <a:lstStyle/>
          <a:p>
            <a:pPr marL="342900" lvl="0" indent="-342900" algn="l">
              <a:lnSpc>
                <a:spcPct val="150000"/>
              </a:lnSpc>
              <a:buSzPct val="61111"/>
              <a:buFont typeface="+mj-lt"/>
              <a:buAutoNum type="arabicPeriod" startAt="23"/>
            </a:pPr>
            <a:r>
              <a:rPr lang="en" dirty="0" smtClean="0"/>
              <a:t>Plaats in het </a:t>
            </a:r>
            <a:r>
              <a:rPr lang="en" dirty="0" smtClean="0">
                <a:solidFill>
                  <a:srgbClr val="FFC000"/>
                </a:solidFill>
              </a:rPr>
              <a:t>Onwaar </a:t>
            </a:r>
            <a:r>
              <a:rPr lang="en" dirty="0" smtClean="0"/>
              <a:t>blok uit het </a:t>
            </a:r>
            <a:r>
              <a:rPr lang="en" dirty="0" smtClean="0">
                <a:solidFill>
                  <a:srgbClr val="FFC000"/>
                </a:solidFill>
              </a:rPr>
              <a:t>Schakelen </a:t>
            </a:r>
            <a:r>
              <a:rPr lang="en" dirty="0" smtClean="0"/>
              <a:t>blok uit stap stap 3 een nieuw </a:t>
            </a:r>
            <a:r>
              <a:rPr lang="en" dirty="0" smtClean="0">
                <a:solidFill>
                  <a:srgbClr val="FFC000"/>
                </a:solidFill>
              </a:rPr>
              <a:t>Schakelen</a:t>
            </a:r>
            <a:r>
              <a:rPr lang="en" dirty="0" smtClean="0"/>
              <a:t> blok</a:t>
            </a:r>
          </a:p>
          <a:p>
            <a:pPr marL="342900" lvl="0" indent="-342900" algn="l">
              <a:lnSpc>
                <a:spcPct val="150000"/>
              </a:lnSpc>
              <a:buSzPct val="61111"/>
              <a:buFont typeface="+mj-lt"/>
              <a:buAutoNum type="arabicPeriod" startAt="23"/>
            </a:pPr>
            <a:r>
              <a:rPr lang="en" dirty="0" smtClean="0"/>
              <a:t>Zet het type Schakelen op Intensiteit gereflecteerd licht van de Kleursensor (Kleursensor -&gt; Vergelijken -&gt; Intensiteit gereflecteerd licht)</a:t>
            </a:r>
          </a:p>
          <a:p>
            <a:pPr marL="342900" lvl="0" indent="-342900" algn="l">
              <a:lnSpc>
                <a:spcPct val="150000"/>
              </a:lnSpc>
              <a:buSzPct val="61111"/>
              <a:buFont typeface="+mj-lt"/>
              <a:buAutoNum type="arabicPeriod" startAt="23"/>
            </a:pPr>
            <a:r>
              <a:rPr lang="en" dirty="0" smtClean="0"/>
              <a:t>Zet de drempelwaarde op 25</a:t>
            </a:r>
          </a:p>
          <a:p>
            <a:pPr marL="342900" lvl="0" indent="-342900" algn="l">
              <a:lnSpc>
                <a:spcPct val="150000"/>
              </a:lnSpc>
              <a:buSzPct val="61111"/>
              <a:buFont typeface="+mj-lt"/>
              <a:buAutoNum type="arabicPeriod" startAt="23"/>
            </a:pPr>
            <a:r>
              <a:rPr lang="en" dirty="0" smtClean="0"/>
              <a:t>Plaats in het Waar blokje een </a:t>
            </a:r>
            <a:r>
              <a:rPr lang="en" dirty="0" smtClean="0">
                <a:solidFill>
                  <a:srgbClr val="00B050"/>
                </a:solidFill>
              </a:rPr>
              <a:t>Tankbesturing</a:t>
            </a:r>
          </a:p>
          <a:p>
            <a:pPr marL="342900" lvl="0" indent="-342900" algn="l">
              <a:lnSpc>
                <a:spcPct val="150000"/>
              </a:lnSpc>
              <a:buSzPct val="61111"/>
              <a:buFont typeface="+mj-lt"/>
              <a:buAutoNum type="arabicPeriod" startAt="23"/>
            </a:pPr>
            <a:r>
              <a:rPr lang="en" dirty="0" smtClean="0">
                <a:solidFill>
                  <a:schemeClr val="tx1"/>
                </a:solidFill>
              </a:rPr>
              <a:t>Zet het type </a:t>
            </a:r>
            <a:r>
              <a:rPr lang="en" dirty="0" smtClean="0">
                <a:solidFill>
                  <a:srgbClr val="00B050"/>
                </a:solidFill>
              </a:rPr>
              <a:t>Tankbesturing </a:t>
            </a:r>
            <a:r>
              <a:rPr lang="en" dirty="0" smtClean="0">
                <a:solidFill>
                  <a:schemeClr val="tx1"/>
                </a:solidFill>
              </a:rPr>
              <a:t>op Aan</a:t>
            </a:r>
            <a:br>
              <a:rPr lang="en" dirty="0" smtClean="0">
                <a:solidFill>
                  <a:schemeClr val="tx1"/>
                </a:solidFill>
              </a:rPr>
            </a:br>
            <a:endParaRPr lang="en" dirty="0" smtClean="0">
              <a:solidFill>
                <a:schemeClr val="tx1"/>
              </a:solidFill>
            </a:endParaRPr>
          </a:p>
        </p:txBody>
      </p:sp>
    </p:spTree>
    <p:extLst>
      <p:ext uri="{BB962C8B-B14F-4D97-AF65-F5344CB8AC3E}">
        <p14:creationId xmlns:p14="http://schemas.microsoft.com/office/powerpoint/2010/main" val="428134973"/>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Opdracht 4: Bewaak je fort</a:t>
            </a:r>
          </a:p>
        </p:txBody>
      </p:sp>
      <p:sp>
        <p:nvSpPr>
          <p:cNvPr id="172" name="Shape 172"/>
          <p:cNvSpPr txBox="1">
            <a:spLocks noGrp="1"/>
          </p:cNvSpPr>
          <p:nvPr>
            <p:ph type="body" idx="1"/>
          </p:nvPr>
        </p:nvSpPr>
        <p:spPr>
          <a:xfrm>
            <a:off x="457200" y="1200150"/>
            <a:ext cx="8540400" cy="3391199"/>
          </a:xfrm>
          <a:prstGeom prst="rect">
            <a:avLst/>
          </a:prstGeom>
        </p:spPr>
        <p:txBody>
          <a:bodyPr lIns="91425" tIns="91425" rIns="91425" bIns="91425" anchor="t" anchorCtr="0">
            <a:normAutofit/>
          </a:bodyPr>
          <a:lstStyle/>
          <a:p>
            <a:pPr marL="342900" lvl="0" indent="-342900" algn="l">
              <a:lnSpc>
                <a:spcPct val="150000"/>
              </a:lnSpc>
              <a:buSzPct val="61111"/>
              <a:buFont typeface="+mj-lt"/>
              <a:buAutoNum type="arabicPeriod" startAt="31"/>
            </a:pPr>
            <a:r>
              <a:rPr lang="en" dirty="0" smtClean="0"/>
              <a:t>Plaats in het </a:t>
            </a:r>
            <a:r>
              <a:rPr lang="en" dirty="0" smtClean="0">
                <a:solidFill>
                  <a:srgbClr val="FFC000"/>
                </a:solidFill>
              </a:rPr>
              <a:t>Onwaar </a:t>
            </a:r>
            <a:r>
              <a:rPr lang="en" dirty="0" smtClean="0"/>
              <a:t>blokje uit het </a:t>
            </a:r>
            <a:r>
              <a:rPr lang="en" dirty="0" smtClean="0">
                <a:solidFill>
                  <a:srgbClr val="FFC000"/>
                </a:solidFill>
              </a:rPr>
              <a:t>Schakelen </a:t>
            </a:r>
            <a:r>
              <a:rPr lang="en" dirty="0" smtClean="0"/>
              <a:t>blok uit stap stap 26 een </a:t>
            </a:r>
            <a:r>
              <a:rPr lang="en" dirty="0" smtClean="0">
                <a:solidFill>
                  <a:srgbClr val="FFC000"/>
                </a:solidFill>
              </a:rPr>
              <a:t>Schakelen</a:t>
            </a:r>
            <a:r>
              <a:rPr lang="en" dirty="0" smtClean="0"/>
              <a:t> blok een </a:t>
            </a:r>
            <a:r>
              <a:rPr lang="en" dirty="0" smtClean="0">
                <a:solidFill>
                  <a:srgbClr val="00B050"/>
                </a:solidFill>
              </a:rPr>
              <a:t>Richting veranderen </a:t>
            </a:r>
            <a:r>
              <a:rPr lang="en" dirty="0" smtClean="0"/>
              <a:t>blok</a:t>
            </a:r>
          </a:p>
          <a:p>
            <a:pPr marL="342900" lvl="0" indent="-342900" algn="l">
              <a:lnSpc>
                <a:spcPct val="150000"/>
              </a:lnSpc>
              <a:buSzPct val="61111"/>
              <a:buFont typeface="+mj-lt"/>
              <a:buAutoNum type="arabicPeriod" startAt="31"/>
            </a:pPr>
            <a:r>
              <a:rPr lang="en" dirty="0" smtClean="0">
                <a:solidFill>
                  <a:schemeClr val="tx1"/>
                </a:solidFill>
              </a:rPr>
              <a:t>Zet het type </a:t>
            </a:r>
            <a:r>
              <a:rPr lang="en" dirty="0" smtClean="0">
                <a:solidFill>
                  <a:srgbClr val="00B050"/>
                </a:solidFill>
              </a:rPr>
              <a:t>Richting veranderen </a:t>
            </a:r>
            <a:r>
              <a:rPr lang="en" dirty="0" smtClean="0">
                <a:solidFill>
                  <a:schemeClr val="tx1"/>
                </a:solidFill>
              </a:rPr>
              <a:t>op Aan</a:t>
            </a:r>
          </a:p>
          <a:p>
            <a:pPr marL="342900" lvl="0" indent="-342900" algn="l">
              <a:lnSpc>
                <a:spcPct val="150000"/>
              </a:lnSpc>
              <a:buSzPct val="61111"/>
              <a:buFont typeface="+mj-lt"/>
              <a:buAutoNum type="arabicPeriod" startAt="31"/>
            </a:pPr>
            <a:r>
              <a:rPr lang="en" dirty="0" smtClean="0">
                <a:solidFill>
                  <a:schemeClr val="tx1"/>
                </a:solidFill>
              </a:rPr>
              <a:t>Zet de besturing op -45</a:t>
            </a:r>
            <a:br>
              <a:rPr lang="en" dirty="0" smtClean="0">
                <a:solidFill>
                  <a:schemeClr val="tx1"/>
                </a:solidFill>
              </a:rPr>
            </a:br>
            <a:endParaRPr lang="en" dirty="0" smtClean="0">
              <a:solidFill>
                <a:schemeClr val="tx1"/>
              </a:solidFill>
            </a:endParaRPr>
          </a:p>
        </p:txBody>
      </p:sp>
    </p:spTree>
    <p:extLst>
      <p:ext uri="{BB962C8B-B14F-4D97-AF65-F5344CB8AC3E}">
        <p14:creationId xmlns:p14="http://schemas.microsoft.com/office/powerpoint/2010/main" val="3223957721"/>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rtl="0">
              <a:spcBef>
                <a:spcPts val="0"/>
              </a:spcBef>
              <a:buNone/>
            </a:pPr>
            <a:r>
              <a:rPr lang="en" dirty="0" smtClean="0"/>
              <a:t>En nu jij!</a:t>
            </a:r>
            <a:endParaRPr lang="en" dirty="0"/>
          </a:p>
        </p:txBody>
      </p:sp>
      <p:sp>
        <p:nvSpPr>
          <p:cNvPr id="200" name="Shape 200"/>
          <p:cNvSpPr txBox="1">
            <a:spLocks noGrp="1"/>
          </p:cNvSpPr>
          <p:nvPr>
            <p:ph type="body" idx="1"/>
          </p:nvPr>
        </p:nvSpPr>
        <p:spPr>
          <a:xfrm>
            <a:off x="457200" y="1200150"/>
            <a:ext cx="8229600" cy="3391199"/>
          </a:xfrm>
          <a:prstGeom prst="rect">
            <a:avLst/>
          </a:prstGeom>
        </p:spPr>
        <p:txBody>
          <a:bodyPr lIns="91425" tIns="91425" rIns="91425" bIns="91425" anchor="t" anchorCtr="0">
            <a:normAutofit/>
          </a:bodyPr>
          <a:lstStyle/>
          <a:p>
            <a:pPr lvl="0" algn="l" rtl="0">
              <a:lnSpc>
                <a:spcPct val="150000"/>
              </a:lnSpc>
              <a:spcBef>
                <a:spcPts val="0"/>
              </a:spcBef>
              <a:buNone/>
            </a:pPr>
            <a:r>
              <a:rPr lang="en" dirty="0" smtClean="0">
                <a:solidFill>
                  <a:srgbClr val="000000"/>
                </a:solidFill>
              </a:rPr>
              <a:t>Dat waren alle opdrachten. Als je wil kan je opdracht 4 nog uitgebreider maken.</a:t>
            </a:r>
          </a:p>
          <a:p>
            <a:pPr marL="285750" lvl="0" indent="-285750" algn="l" rtl="0">
              <a:lnSpc>
                <a:spcPct val="150000"/>
              </a:lnSpc>
              <a:spcBef>
                <a:spcPts val="0"/>
              </a:spcBef>
              <a:buFont typeface="Arial" panose="020B0604020202020204" pitchFamily="34" charset="0"/>
              <a:buChar char="•"/>
            </a:pPr>
            <a:r>
              <a:rPr lang="en" dirty="0" smtClean="0">
                <a:solidFill>
                  <a:srgbClr val="000000"/>
                </a:solidFill>
              </a:rPr>
              <a:t>Laat de robot de vijand alleen vangen als de vijand in het fort zelf is.</a:t>
            </a:r>
          </a:p>
          <a:p>
            <a:pPr marL="285750" lvl="0" indent="-285750" algn="l" rtl="0">
              <a:lnSpc>
                <a:spcPct val="150000"/>
              </a:lnSpc>
              <a:spcBef>
                <a:spcPts val="0"/>
              </a:spcBef>
              <a:buFont typeface="Arial" panose="020B0604020202020204" pitchFamily="34" charset="0"/>
              <a:buChar char="•"/>
            </a:pPr>
            <a:r>
              <a:rPr lang="en" dirty="0" smtClean="0">
                <a:solidFill>
                  <a:srgbClr val="000000"/>
                </a:solidFill>
              </a:rPr>
              <a:t>Als de vijand buiten het fort is dan een extra waarschuwing om hem bang te maken.</a:t>
            </a:r>
            <a:endParaRPr lang="en" dirty="0">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2853425" y="1200150"/>
            <a:ext cx="5833499" cy="3391199"/>
          </a:xfrm>
          <a:prstGeom prst="rect">
            <a:avLst/>
          </a:prstGeom>
          <a:ln>
            <a:noFill/>
          </a:ln>
        </p:spPr>
        <p:txBody>
          <a:bodyPr lIns="91425" tIns="91425" rIns="91425" bIns="91425" anchor="t" anchorCtr="0">
            <a:normAutofit/>
          </a:bodyPr>
          <a:lstStyle/>
          <a:p>
            <a:pPr marL="457200" lvl="0" indent="-342900" rtl="0">
              <a:lnSpc>
                <a:spcPct val="150000"/>
              </a:lnSpc>
              <a:spcBef>
                <a:spcPts val="0"/>
              </a:spcBef>
              <a:buClr>
                <a:schemeClr val="dk1"/>
              </a:buClr>
              <a:buSzPct val="100000"/>
              <a:buFont typeface="Arial"/>
              <a:buChar char="●"/>
            </a:pPr>
            <a:r>
              <a:rPr lang="en" dirty="0" smtClean="0"/>
              <a:t>1 </a:t>
            </a:r>
            <a:r>
              <a:rPr lang="en" dirty="0" smtClean="0">
                <a:solidFill>
                  <a:srgbClr val="FF9900"/>
                </a:solidFill>
              </a:rPr>
              <a:t>tastsensor </a:t>
            </a:r>
            <a:r>
              <a:rPr lang="en" dirty="0" smtClean="0"/>
              <a:t>voor het herkennen van aanraking op de sensor.</a:t>
            </a:r>
            <a:endParaRPr lang="en" dirty="0"/>
          </a:p>
          <a:p>
            <a:pPr lvl="0" rtl="0">
              <a:lnSpc>
                <a:spcPct val="150000"/>
              </a:lnSpc>
              <a:spcBef>
                <a:spcPts val="0"/>
              </a:spcBef>
              <a:buNone/>
            </a:pPr>
            <a:endParaRPr lang="nl-NL" dirty="0" smtClean="0"/>
          </a:p>
          <a:p>
            <a:pPr lvl="0" rtl="0">
              <a:lnSpc>
                <a:spcPct val="150000"/>
              </a:lnSpc>
              <a:spcBef>
                <a:spcPts val="0"/>
              </a:spcBef>
              <a:buNone/>
            </a:pPr>
            <a:endParaRPr dirty="0"/>
          </a:p>
          <a:p>
            <a:pPr marL="457200" lvl="0" indent="-342900" rtl="0">
              <a:lnSpc>
                <a:spcPct val="150000"/>
              </a:lnSpc>
              <a:spcBef>
                <a:spcPts val="0"/>
              </a:spcBef>
              <a:buClr>
                <a:schemeClr val="dk1"/>
              </a:buClr>
              <a:buSzPct val="100000"/>
              <a:buFont typeface="Arial"/>
              <a:buChar char="●"/>
            </a:pPr>
            <a:r>
              <a:rPr lang="en" dirty="0"/>
              <a:t>1 </a:t>
            </a:r>
            <a:r>
              <a:rPr lang="en" dirty="0" smtClean="0">
                <a:solidFill>
                  <a:srgbClr val="FF9900"/>
                </a:solidFill>
              </a:rPr>
              <a:t>kleursensor </a:t>
            </a:r>
            <a:r>
              <a:rPr lang="en" dirty="0" smtClean="0"/>
              <a:t>meet 7 verschillende kleuren.</a:t>
            </a:r>
            <a:endParaRPr lang="en" dirty="0"/>
          </a:p>
        </p:txBody>
      </p:sp>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a:r>
              <a:rPr lang="en" dirty="0"/>
              <a:t>Waaruit bestaat de robot?</a:t>
            </a:r>
          </a:p>
        </p:txBody>
      </p:sp>
      <p:pic>
        <p:nvPicPr>
          <p:cNvPr id="3" name="Afbeelding 2"/>
          <p:cNvPicPr>
            <a:picLocks noChangeAspect="1"/>
          </p:cNvPicPr>
          <p:nvPr/>
        </p:nvPicPr>
        <p:blipFill>
          <a:blip r:embed="rId3"/>
          <a:stretch>
            <a:fillRect/>
          </a:stretch>
        </p:blipFill>
        <p:spPr>
          <a:xfrm>
            <a:off x="1142921" y="1423812"/>
            <a:ext cx="1121457" cy="950996"/>
          </a:xfrm>
          <a:prstGeom prst="rect">
            <a:avLst/>
          </a:prstGeom>
        </p:spPr>
      </p:pic>
      <p:pic>
        <p:nvPicPr>
          <p:cNvPr id="4" name="Afbeelding 3"/>
          <p:cNvPicPr>
            <a:picLocks noChangeAspect="1"/>
          </p:cNvPicPr>
          <p:nvPr/>
        </p:nvPicPr>
        <p:blipFill>
          <a:blip r:embed="rId4"/>
          <a:stretch>
            <a:fillRect/>
          </a:stretch>
        </p:blipFill>
        <p:spPr>
          <a:xfrm>
            <a:off x="1142921" y="3004958"/>
            <a:ext cx="1121457" cy="953538"/>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rmAutofit/>
          </a:bodyPr>
          <a:lstStyle/>
          <a:p>
            <a:pPr lvl="0" rtl="0">
              <a:spcBef>
                <a:spcPts val="0"/>
              </a:spcBef>
              <a:buNone/>
            </a:pPr>
            <a:r>
              <a:rPr lang="en" dirty="0" smtClean="0"/>
              <a:t>Hoe programmeer ik de robot?</a:t>
            </a:r>
            <a:endParaRPr lang="en" dirty="0"/>
          </a:p>
        </p:txBody>
      </p:sp>
      <p:sp>
        <p:nvSpPr>
          <p:cNvPr id="49" name="Shape 49"/>
          <p:cNvSpPr txBox="1">
            <a:spLocks noGrp="1"/>
          </p:cNvSpPr>
          <p:nvPr>
            <p:ph type="body" idx="1"/>
          </p:nvPr>
        </p:nvSpPr>
        <p:spPr>
          <a:xfrm>
            <a:off x="3073850" y="1200150"/>
            <a:ext cx="5613000" cy="3391199"/>
          </a:xfrm>
          <a:prstGeom prst="rect">
            <a:avLst/>
          </a:prstGeom>
          <a:ln>
            <a:noFill/>
          </a:ln>
        </p:spPr>
        <p:txBody>
          <a:bodyPr lIns="91425" tIns="91425" rIns="91425" bIns="91425" anchor="t" anchorCtr="0">
            <a:normAutofit/>
          </a:bodyPr>
          <a:lstStyle/>
          <a:p>
            <a:pPr marL="457200" lvl="0" indent="-342900" rtl="0">
              <a:lnSpc>
                <a:spcPct val="150000"/>
              </a:lnSpc>
              <a:spcBef>
                <a:spcPts val="0"/>
              </a:spcBef>
              <a:buClr>
                <a:schemeClr val="dk1"/>
              </a:buClr>
              <a:buSzPct val="100000"/>
              <a:buFont typeface="Arial"/>
              <a:buChar char="●"/>
            </a:pPr>
            <a:r>
              <a:rPr lang="en" dirty="0" smtClean="0"/>
              <a:t>De robot luistert naar instructies die jij kan geven via </a:t>
            </a:r>
            <a:r>
              <a:rPr lang="en" dirty="0" smtClean="0"/>
              <a:t>blokken. </a:t>
            </a:r>
            <a:r>
              <a:rPr lang="en" dirty="0" smtClean="0"/>
              <a:t>Ieder </a:t>
            </a:r>
            <a:r>
              <a:rPr lang="en" dirty="0" smtClean="0"/>
              <a:t>blok </a:t>
            </a:r>
            <a:r>
              <a:rPr lang="en" dirty="0" smtClean="0"/>
              <a:t>is een commando die je </a:t>
            </a:r>
            <a:r>
              <a:rPr lang="en" dirty="0" smtClean="0"/>
              <a:t>kan geven zoals:</a:t>
            </a:r>
            <a:endParaRPr lang="en" dirty="0"/>
          </a:p>
          <a:p>
            <a:pPr marL="914400" lvl="0" indent="-342900" rtl="0">
              <a:lnSpc>
                <a:spcPct val="150000"/>
              </a:lnSpc>
              <a:spcBef>
                <a:spcPts val="0"/>
              </a:spcBef>
              <a:buClr>
                <a:schemeClr val="dk1"/>
              </a:buClr>
              <a:buSzPct val="100000"/>
              <a:buFont typeface="Arial"/>
              <a:buChar char="●"/>
            </a:pPr>
            <a:r>
              <a:rPr lang="en" dirty="0" smtClean="0">
                <a:solidFill>
                  <a:srgbClr val="FF9900"/>
                </a:solidFill>
              </a:rPr>
              <a:t>rondrijden</a:t>
            </a:r>
            <a:r>
              <a:rPr lang="en" dirty="0" smtClean="0"/>
              <a:t>,</a:t>
            </a:r>
            <a:endParaRPr lang="en" dirty="0"/>
          </a:p>
          <a:p>
            <a:pPr marL="914400" lvl="0" indent="-342900" rtl="0">
              <a:lnSpc>
                <a:spcPct val="150000"/>
              </a:lnSpc>
              <a:spcBef>
                <a:spcPts val="0"/>
              </a:spcBef>
              <a:buClr>
                <a:schemeClr val="dk1"/>
              </a:buClr>
              <a:buSzPct val="100000"/>
              <a:buFont typeface="Arial"/>
              <a:buChar char="●"/>
            </a:pPr>
            <a:r>
              <a:rPr lang="en" dirty="0" smtClean="0">
                <a:solidFill>
                  <a:srgbClr val="FF9900"/>
                </a:solidFill>
              </a:rPr>
              <a:t>wachten</a:t>
            </a:r>
            <a:r>
              <a:rPr lang="en" dirty="0" smtClean="0"/>
              <a:t>,</a:t>
            </a:r>
            <a:endParaRPr lang="en" dirty="0"/>
          </a:p>
          <a:p>
            <a:pPr marL="914400" lvl="0" indent="-342900" rtl="0">
              <a:lnSpc>
                <a:spcPct val="150000"/>
              </a:lnSpc>
              <a:spcBef>
                <a:spcPts val="0"/>
              </a:spcBef>
              <a:buClr>
                <a:schemeClr val="dk1"/>
              </a:buClr>
              <a:buSzPct val="100000"/>
              <a:buFont typeface="Arial"/>
              <a:buChar char="●"/>
            </a:pPr>
            <a:r>
              <a:rPr lang="nl-NL" dirty="0" smtClean="0">
                <a:solidFill>
                  <a:srgbClr val="FF9900"/>
                </a:solidFill>
              </a:rPr>
              <a:t>g</a:t>
            </a:r>
            <a:r>
              <a:rPr lang="en" dirty="0" smtClean="0">
                <a:solidFill>
                  <a:srgbClr val="FF9900"/>
                </a:solidFill>
              </a:rPr>
              <a:t>eluiden afspelen</a:t>
            </a:r>
            <a:r>
              <a:rPr lang="en" dirty="0" smtClean="0"/>
              <a:t>,</a:t>
            </a:r>
            <a:endParaRPr lang="en" dirty="0"/>
          </a:p>
          <a:p>
            <a:pPr marL="914400" lvl="0" indent="-342900" rtl="0">
              <a:lnSpc>
                <a:spcPct val="150000"/>
              </a:lnSpc>
              <a:spcBef>
                <a:spcPts val="0"/>
              </a:spcBef>
              <a:buClr>
                <a:schemeClr val="dk1"/>
              </a:buClr>
              <a:buSzPct val="100000"/>
              <a:buFont typeface="Arial"/>
              <a:buChar char="●"/>
            </a:pPr>
            <a:r>
              <a:rPr lang="nl-NL" dirty="0" smtClean="0">
                <a:solidFill>
                  <a:srgbClr val="FF9900"/>
                </a:solidFill>
              </a:rPr>
              <a:t>p</a:t>
            </a:r>
            <a:r>
              <a:rPr lang="en" dirty="0" smtClean="0">
                <a:solidFill>
                  <a:srgbClr val="FF9900"/>
                </a:solidFill>
              </a:rPr>
              <a:t>laatjes tonen</a:t>
            </a:r>
            <a:r>
              <a:rPr lang="en" dirty="0" smtClean="0"/>
              <a:t>, </a:t>
            </a:r>
            <a:r>
              <a:rPr lang="en" dirty="0"/>
              <a:t>...</a:t>
            </a:r>
          </a:p>
        </p:txBody>
      </p:sp>
      <p:pic>
        <p:nvPicPr>
          <p:cNvPr id="50" name="Shape 50"/>
          <p:cNvPicPr preferRelativeResize="0"/>
          <p:nvPr/>
        </p:nvPicPr>
        <p:blipFill>
          <a:blip r:embed="rId3">
            <a:alphaModFix/>
          </a:blip>
          <a:stretch>
            <a:fillRect/>
          </a:stretch>
        </p:blipFill>
        <p:spPr>
          <a:xfrm>
            <a:off x="406549" y="1349322"/>
            <a:ext cx="2572074" cy="303404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programmeer ik de robot?</a:t>
            </a:r>
            <a:endParaRPr lang="nl-NL" dirty="0"/>
          </a:p>
        </p:txBody>
      </p:sp>
      <p:sp>
        <p:nvSpPr>
          <p:cNvPr id="3" name="Tijdelijke aanduiding voor tekst 2"/>
          <p:cNvSpPr>
            <a:spLocks noGrp="1"/>
          </p:cNvSpPr>
          <p:nvPr>
            <p:ph type="body" idx="1"/>
          </p:nvPr>
        </p:nvSpPr>
        <p:spPr>
          <a:xfrm>
            <a:off x="457200" y="2078780"/>
            <a:ext cx="8229600" cy="2512569"/>
          </a:xfrm>
        </p:spPr>
        <p:txBody>
          <a:bodyPr/>
          <a:lstStyle/>
          <a:p>
            <a:r>
              <a:rPr lang="nl-NL" dirty="0" smtClean="0">
                <a:solidFill>
                  <a:schemeClr val="tx1"/>
                </a:solidFill>
              </a:rPr>
              <a:t>Onder in het scherm zijn met kleuren groepen functies uitgebeeld. Deze kleuren gebruiken we ook in de uitleg bij de opdrachten. </a:t>
            </a:r>
          </a:p>
          <a:p>
            <a:endParaRPr lang="nl-NL" dirty="0" smtClean="0">
              <a:solidFill>
                <a:schemeClr val="tx1"/>
              </a:solidFill>
            </a:endParaRPr>
          </a:p>
          <a:p>
            <a:r>
              <a:rPr lang="nl-NL" dirty="0" smtClean="0">
                <a:solidFill>
                  <a:srgbClr val="92D050"/>
                </a:solidFill>
              </a:rPr>
              <a:t>Groen</a:t>
            </a:r>
            <a:r>
              <a:rPr lang="nl-NL" dirty="0" smtClean="0"/>
              <a:t> </a:t>
            </a:r>
            <a:r>
              <a:rPr lang="nl-NL" dirty="0" smtClean="0"/>
              <a:t>– Acties uitvoeren: vooruit bewegen, geluid afspelen, draaien…</a:t>
            </a:r>
          </a:p>
          <a:p>
            <a:r>
              <a:rPr lang="nl-NL" dirty="0" smtClean="0">
                <a:solidFill>
                  <a:srgbClr val="FFC000"/>
                </a:solidFill>
              </a:rPr>
              <a:t>Oranje</a:t>
            </a:r>
            <a:r>
              <a:rPr lang="nl-NL" dirty="0" smtClean="0"/>
              <a:t> – Uitgebreid besturen: herhalen, ja/nee keuzes…</a:t>
            </a:r>
          </a:p>
          <a:p>
            <a:r>
              <a:rPr lang="nl-NL" dirty="0" smtClean="0">
                <a:solidFill>
                  <a:srgbClr val="C2D600"/>
                </a:solidFill>
              </a:rPr>
              <a:t>Geel </a:t>
            </a:r>
            <a:r>
              <a:rPr lang="nl-NL" dirty="0" smtClean="0"/>
              <a:t>– Sensoren: </a:t>
            </a:r>
            <a:r>
              <a:rPr lang="nl-NL" dirty="0" err="1" smtClean="0"/>
              <a:t>ultrasonesensor</a:t>
            </a:r>
            <a:r>
              <a:rPr lang="nl-NL" dirty="0" smtClean="0"/>
              <a:t>, kleursensor</a:t>
            </a:r>
          </a:p>
          <a:p>
            <a:r>
              <a:rPr lang="nl-NL" dirty="0" smtClean="0">
                <a:solidFill>
                  <a:srgbClr val="FF0000"/>
                </a:solidFill>
              </a:rPr>
              <a:t>Rood</a:t>
            </a:r>
            <a:r>
              <a:rPr lang="nl-NL" dirty="0" smtClean="0"/>
              <a:t> – Bewerkingen: rekenen, afronden, teksten</a:t>
            </a:r>
          </a:p>
          <a:p>
            <a:r>
              <a:rPr lang="nl-NL" dirty="0" smtClean="0">
                <a:solidFill>
                  <a:srgbClr val="0070C0"/>
                </a:solidFill>
              </a:rPr>
              <a:t>Blauw</a:t>
            </a:r>
            <a:r>
              <a:rPr lang="nl-NL" dirty="0" smtClean="0"/>
              <a:t> – Geavanceerd: Programma stoppen, commentaar</a:t>
            </a:r>
            <a:endParaRPr lang="nl-NL" dirty="0"/>
          </a:p>
        </p:txBody>
      </p:sp>
      <p:pic>
        <p:nvPicPr>
          <p:cNvPr id="4" name="Afbeelding 3"/>
          <p:cNvPicPr>
            <a:picLocks noChangeAspect="1"/>
          </p:cNvPicPr>
          <p:nvPr/>
        </p:nvPicPr>
        <p:blipFill>
          <a:blip r:embed="rId2"/>
          <a:stretch>
            <a:fillRect/>
          </a:stretch>
        </p:blipFill>
        <p:spPr>
          <a:xfrm>
            <a:off x="2545847" y="973836"/>
            <a:ext cx="4124668" cy="1104944"/>
          </a:xfrm>
          <a:prstGeom prst="rect">
            <a:avLst/>
          </a:prstGeom>
        </p:spPr>
      </p:pic>
    </p:spTree>
    <p:extLst>
      <p:ext uri="{BB962C8B-B14F-4D97-AF65-F5344CB8AC3E}">
        <p14:creationId xmlns:p14="http://schemas.microsoft.com/office/powerpoint/2010/main" val="3167446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programmeer ik de robot?</a:t>
            </a:r>
            <a:endParaRPr lang="nl-NL" dirty="0"/>
          </a:p>
        </p:txBody>
      </p:sp>
      <p:sp>
        <p:nvSpPr>
          <p:cNvPr id="3" name="Tijdelijke aanduiding voor tekst 2"/>
          <p:cNvSpPr>
            <a:spLocks noGrp="1"/>
          </p:cNvSpPr>
          <p:nvPr>
            <p:ph type="body" idx="1"/>
          </p:nvPr>
        </p:nvSpPr>
        <p:spPr>
          <a:xfrm>
            <a:off x="1780954" y="1063228"/>
            <a:ext cx="6905845" cy="3528121"/>
          </a:xfrm>
        </p:spPr>
        <p:txBody>
          <a:bodyPr/>
          <a:lstStyle/>
          <a:p>
            <a:r>
              <a:rPr lang="nl-NL" dirty="0" smtClean="0">
                <a:solidFill>
                  <a:schemeClr val="tx1"/>
                </a:solidFill>
              </a:rPr>
              <a:t>Een aantal blokken worden heel vaak gebruikt vandaag.</a:t>
            </a:r>
          </a:p>
          <a:p>
            <a:endParaRPr lang="nl-NL" dirty="0">
              <a:solidFill>
                <a:schemeClr val="tx1"/>
              </a:solidFill>
            </a:endParaRPr>
          </a:p>
          <a:p>
            <a:r>
              <a:rPr lang="nl-NL" dirty="0" smtClean="0">
                <a:solidFill>
                  <a:srgbClr val="00B050"/>
                </a:solidFill>
              </a:rPr>
              <a:t>Tankbesturing </a:t>
            </a:r>
            <a:r>
              <a:rPr lang="nl-NL" dirty="0" smtClean="0">
                <a:solidFill>
                  <a:schemeClr val="tx1"/>
                </a:solidFill>
              </a:rPr>
              <a:t>– Dit blok gebruik je om alle wielen tegelijk te laten draaien. Via deze besturing kan je de robot laten rijden. Je kan de robot vertellen hoe lang en hoe snel hij dit moet doen.</a:t>
            </a:r>
            <a:endParaRPr lang="nl-NL" dirty="0">
              <a:solidFill>
                <a:schemeClr val="tx1"/>
              </a:solidFill>
            </a:endParaRPr>
          </a:p>
          <a:p>
            <a:endParaRPr lang="nl-NL" dirty="0" smtClean="0">
              <a:solidFill>
                <a:schemeClr val="tx1"/>
              </a:solidFill>
            </a:endParaRPr>
          </a:p>
          <a:p>
            <a:endParaRPr lang="nl-NL" dirty="0" smtClean="0">
              <a:solidFill>
                <a:schemeClr val="tx1"/>
              </a:solidFill>
            </a:endParaRPr>
          </a:p>
          <a:p>
            <a:r>
              <a:rPr lang="nl-NL" dirty="0" smtClean="0">
                <a:solidFill>
                  <a:srgbClr val="00B050"/>
                </a:solidFill>
              </a:rPr>
              <a:t>Richting veranderen</a:t>
            </a:r>
            <a:r>
              <a:rPr lang="nl-NL" dirty="0" smtClean="0">
                <a:solidFill>
                  <a:schemeClr val="tx1"/>
                </a:solidFill>
              </a:rPr>
              <a:t> – Dit blok gebruik je om de robot te laten sturen. Je kan de robot vertellen naar welke kant hij moet draaien. Hoe veel hij moet draaien en hoe snel hij moet draaien.</a:t>
            </a:r>
            <a:endParaRPr lang="nl-NL" dirty="0">
              <a:solidFill>
                <a:schemeClr val="tx1"/>
              </a:solidFill>
            </a:endParaRPr>
          </a:p>
        </p:txBody>
      </p:sp>
      <p:pic>
        <p:nvPicPr>
          <p:cNvPr id="5" name="Afbeelding 4"/>
          <p:cNvPicPr>
            <a:picLocks noChangeAspect="1"/>
          </p:cNvPicPr>
          <p:nvPr/>
        </p:nvPicPr>
        <p:blipFill>
          <a:blip r:embed="rId2"/>
          <a:stretch>
            <a:fillRect/>
          </a:stretch>
        </p:blipFill>
        <p:spPr>
          <a:xfrm>
            <a:off x="457200" y="1686891"/>
            <a:ext cx="1323755" cy="647674"/>
          </a:xfrm>
          <a:prstGeom prst="rect">
            <a:avLst/>
          </a:prstGeom>
        </p:spPr>
      </p:pic>
      <p:pic>
        <p:nvPicPr>
          <p:cNvPr id="6" name="Afbeelding 5"/>
          <p:cNvPicPr>
            <a:picLocks noChangeAspect="1"/>
          </p:cNvPicPr>
          <p:nvPr/>
        </p:nvPicPr>
        <p:blipFill>
          <a:blip r:embed="rId3"/>
          <a:stretch>
            <a:fillRect/>
          </a:stretch>
        </p:blipFill>
        <p:spPr>
          <a:xfrm>
            <a:off x="457200" y="2958229"/>
            <a:ext cx="1323753" cy="700118"/>
          </a:xfrm>
          <a:prstGeom prst="rect">
            <a:avLst/>
          </a:prstGeom>
        </p:spPr>
      </p:pic>
    </p:spTree>
    <p:extLst>
      <p:ext uri="{BB962C8B-B14F-4D97-AF65-F5344CB8AC3E}">
        <p14:creationId xmlns:p14="http://schemas.microsoft.com/office/powerpoint/2010/main" val="2272386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programmeer ik de robot?</a:t>
            </a:r>
            <a:endParaRPr lang="nl-NL" dirty="0"/>
          </a:p>
        </p:txBody>
      </p:sp>
      <p:sp>
        <p:nvSpPr>
          <p:cNvPr id="3" name="Tijdelijke aanduiding voor tekst 2"/>
          <p:cNvSpPr>
            <a:spLocks noGrp="1"/>
          </p:cNvSpPr>
          <p:nvPr>
            <p:ph type="body" idx="1"/>
          </p:nvPr>
        </p:nvSpPr>
        <p:spPr>
          <a:xfrm>
            <a:off x="1780954" y="1063228"/>
            <a:ext cx="6905845" cy="3528121"/>
          </a:xfrm>
        </p:spPr>
        <p:txBody>
          <a:bodyPr/>
          <a:lstStyle/>
          <a:p>
            <a:r>
              <a:rPr lang="nl-NL" dirty="0" smtClean="0">
                <a:solidFill>
                  <a:srgbClr val="FFC000"/>
                </a:solidFill>
              </a:rPr>
              <a:t>Herhalen</a:t>
            </a:r>
            <a:r>
              <a:rPr lang="nl-NL" dirty="0" smtClean="0">
                <a:solidFill>
                  <a:srgbClr val="00B050"/>
                </a:solidFill>
              </a:rPr>
              <a:t> </a:t>
            </a:r>
            <a:r>
              <a:rPr lang="nl-NL" dirty="0" smtClean="0">
                <a:solidFill>
                  <a:schemeClr val="tx1"/>
                </a:solidFill>
              </a:rPr>
              <a:t>– Dit blok gebruik je om een groepje blokken te laten herhalen. Hoe lang het gebeurt kan je bepalen. Je kan de robot vertellen dat hij moet herhalen tot dat hij ergens tegen aan komt.</a:t>
            </a:r>
            <a:endParaRPr lang="nl-NL" dirty="0">
              <a:solidFill>
                <a:schemeClr val="tx1"/>
              </a:solidFill>
            </a:endParaRPr>
          </a:p>
          <a:p>
            <a:endParaRPr lang="nl-NL" dirty="0" smtClean="0">
              <a:solidFill>
                <a:schemeClr val="tx1"/>
              </a:solidFill>
            </a:endParaRPr>
          </a:p>
          <a:p>
            <a:r>
              <a:rPr lang="nl-NL" dirty="0" smtClean="0">
                <a:solidFill>
                  <a:srgbClr val="FFC000"/>
                </a:solidFill>
              </a:rPr>
              <a:t>Schakelen</a:t>
            </a:r>
            <a:r>
              <a:rPr lang="nl-NL" dirty="0" smtClean="0">
                <a:solidFill>
                  <a:schemeClr val="tx1"/>
                </a:solidFill>
              </a:rPr>
              <a:t> – Dit blok gebruik je om de robot een beslissing te laten nemen. Het bovenste deel kan je gebruiken wanneer de controle waar is. Het onderste deel als de controle onwaar is.</a:t>
            </a:r>
            <a:endParaRPr lang="nl-NL" dirty="0">
              <a:solidFill>
                <a:schemeClr val="tx1"/>
              </a:solidFill>
            </a:endParaRPr>
          </a:p>
        </p:txBody>
      </p:sp>
      <p:pic>
        <p:nvPicPr>
          <p:cNvPr id="4" name="Afbeelding 3"/>
          <p:cNvPicPr>
            <a:picLocks noChangeAspect="1"/>
          </p:cNvPicPr>
          <p:nvPr/>
        </p:nvPicPr>
        <p:blipFill>
          <a:blip r:embed="rId2"/>
          <a:stretch>
            <a:fillRect/>
          </a:stretch>
        </p:blipFill>
        <p:spPr>
          <a:xfrm>
            <a:off x="457199" y="1063228"/>
            <a:ext cx="1322403" cy="1158425"/>
          </a:xfrm>
          <a:prstGeom prst="rect">
            <a:avLst/>
          </a:prstGeom>
        </p:spPr>
      </p:pic>
      <p:pic>
        <p:nvPicPr>
          <p:cNvPr id="7" name="Afbeelding 6"/>
          <p:cNvPicPr>
            <a:picLocks noChangeAspect="1"/>
          </p:cNvPicPr>
          <p:nvPr/>
        </p:nvPicPr>
        <p:blipFill>
          <a:blip r:embed="rId3"/>
          <a:stretch>
            <a:fillRect/>
          </a:stretch>
        </p:blipFill>
        <p:spPr>
          <a:xfrm>
            <a:off x="537996" y="2221653"/>
            <a:ext cx="1241606" cy="1941606"/>
          </a:xfrm>
          <a:prstGeom prst="rect">
            <a:avLst/>
          </a:prstGeom>
        </p:spPr>
      </p:pic>
    </p:spTree>
    <p:extLst>
      <p:ext uri="{BB962C8B-B14F-4D97-AF65-F5344CB8AC3E}">
        <p14:creationId xmlns:p14="http://schemas.microsoft.com/office/powerpoint/2010/main" val="1173111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Wat gaan we doen?</a:t>
            </a:r>
            <a:endParaRPr lang="nl-NL" dirty="0"/>
          </a:p>
        </p:txBody>
      </p:sp>
      <p:sp>
        <p:nvSpPr>
          <p:cNvPr id="3" name="Tijdelijke aanduiding voor tekst 2"/>
          <p:cNvSpPr>
            <a:spLocks noGrp="1"/>
          </p:cNvSpPr>
          <p:nvPr>
            <p:ph type="body" idx="1"/>
          </p:nvPr>
        </p:nvSpPr>
        <p:spPr>
          <a:xfrm>
            <a:off x="457200" y="1063228"/>
            <a:ext cx="8229599" cy="3528121"/>
          </a:xfrm>
        </p:spPr>
        <p:txBody>
          <a:bodyPr/>
          <a:lstStyle/>
          <a:p>
            <a:r>
              <a:rPr lang="nl-NL" dirty="0" smtClean="0">
                <a:solidFill>
                  <a:schemeClr val="tx1"/>
                </a:solidFill>
              </a:rPr>
              <a:t>Je gaat in 3 opdrachten een aantal opdrachten leren geven aan de robot. Al deze opdrachten doen we in opdracht 4 samen om de robot een fort te laten bewaken en indringers te vangen.</a:t>
            </a:r>
            <a:endParaRPr lang="nl-NL" dirty="0">
              <a:solidFill>
                <a:schemeClr val="tx1"/>
              </a:solidFill>
            </a:endParaRPr>
          </a:p>
        </p:txBody>
      </p:sp>
    </p:spTree>
    <p:extLst>
      <p:ext uri="{BB962C8B-B14F-4D97-AF65-F5344CB8AC3E}">
        <p14:creationId xmlns:p14="http://schemas.microsoft.com/office/powerpoint/2010/main" val="226427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1483</Words>
  <Application>Microsoft Office PowerPoint</Application>
  <PresentationFormat>Diavoorstelling (16:9)</PresentationFormat>
  <Paragraphs>165</Paragraphs>
  <Slides>32</Slides>
  <Notes>27</Notes>
  <HiddenSlides>0</HiddenSlides>
  <MMClips>0</MMClips>
  <ScaleCrop>false</ScaleCrop>
  <HeadingPairs>
    <vt:vector size="6" baseType="variant">
      <vt:variant>
        <vt:lpstr>Gebruikte lettertypen</vt:lpstr>
      </vt:variant>
      <vt:variant>
        <vt:i4>1</vt:i4>
      </vt:variant>
      <vt:variant>
        <vt:lpstr>Thema</vt:lpstr>
      </vt:variant>
      <vt:variant>
        <vt:i4>1</vt:i4>
      </vt:variant>
      <vt:variant>
        <vt:lpstr>Diatitels</vt:lpstr>
      </vt:variant>
      <vt:variant>
        <vt:i4>32</vt:i4>
      </vt:variant>
    </vt:vector>
  </HeadingPairs>
  <TitlesOfParts>
    <vt:vector size="34" baseType="lpstr">
      <vt:lpstr>Arial</vt:lpstr>
      <vt:lpstr>simple-light</vt:lpstr>
      <vt:lpstr>Lego Mindstorms</vt:lpstr>
      <vt:lpstr>Waaruit bestaat de robot?</vt:lpstr>
      <vt:lpstr>Waaruit bestaat de robot?</vt:lpstr>
      <vt:lpstr>Waaruit bestaat de robot?</vt:lpstr>
      <vt:lpstr>Hoe programmeer ik de robot?</vt:lpstr>
      <vt:lpstr>Hoe programmeer ik de robot?</vt:lpstr>
      <vt:lpstr>Hoe programmeer ik de robot?</vt:lpstr>
      <vt:lpstr>Hoe programmeer ik de robot?</vt:lpstr>
      <vt:lpstr>Wat gaan we doen?</vt:lpstr>
      <vt:lpstr>Opdracht 1: De eerste beweging</vt:lpstr>
      <vt:lpstr>Opdracht 1: De eerste beweging</vt:lpstr>
      <vt:lpstr>Opdracht 1: De eerste beweging</vt:lpstr>
      <vt:lpstr>Opdracht 1: De eerste beweging</vt:lpstr>
      <vt:lpstr>Opdracht 1: De eerste beweging</vt:lpstr>
      <vt:lpstr>Opdracht 2: Een obstakel herkennen</vt:lpstr>
      <vt:lpstr>Opdracht 2: Een obstakel herkennen</vt:lpstr>
      <vt:lpstr>Opdracht 2: Een obstakel herkennen</vt:lpstr>
      <vt:lpstr>Opdracht 2: Een obstakel herkennen</vt:lpstr>
      <vt:lpstr>Opdracht 2: Een obstakel herkennen</vt:lpstr>
      <vt:lpstr>Opdracht 2: Een obstakel herkennen</vt:lpstr>
      <vt:lpstr>Opdracht 3: Blijf binnen de lijnen</vt:lpstr>
      <vt:lpstr>Opdracht 3: Blijf binnen de lijnen</vt:lpstr>
      <vt:lpstr>Opdracht 3: Blijf binnen de lijnen</vt:lpstr>
      <vt:lpstr>Opdracht 3: Blijf binnen de lijnen</vt:lpstr>
      <vt:lpstr>Opdracht 4: Bewaak je fort</vt:lpstr>
      <vt:lpstr>Opdracht 4: Bewaak je fort</vt:lpstr>
      <vt:lpstr>Opdracht 4: Bewaak je fort</vt:lpstr>
      <vt:lpstr>Opdracht 4: Bewaak je fort</vt:lpstr>
      <vt:lpstr>Opdracht 4: Bewaak je fort</vt:lpstr>
      <vt:lpstr>Opdracht 4: Bewaak je fort</vt:lpstr>
      <vt:lpstr>Opdracht 4: Bewaak je fort</vt:lpstr>
      <vt:lpstr>En nu jij!</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Lego Mindstorms</dc:title>
  <cp:lastModifiedBy>Vroegop</cp:lastModifiedBy>
  <cp:revision>51</cp:revision>
  <dcterms:modified xsi:type="dcterms:W3CDTF">2015-04-30T18:13:10Z</dcterms:modified>
</cp:coreProperties>
</file>