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639CF-9DBF-41C9-A879-675BD3E285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AD699F-8CD7-4976-B2B0-1FC9AA05F1DC}">
      <dgm:prSet/>
      <dgm:spPr/>
      <dgm:t>
        <a:bodyPr/>
        <a:lstStyle/>
        <a:p>
          <a:r>
            <a:rPr lang="zh-TW" dirty="0"/>
            <a:t>資料維度</a:t>
          </a:r>
          <a:br>
            <a:rPr lang="en-US" dirty="0"/>
          </a:br>
          <a:br>
            <a:rPr lang="en-US" dirty="0"/>
          </a:br>
          <a:r>
            <a:rPr lang="en-US" dirty="0"/>
            <a:t>	</a:t>
          </a:r>
          <a:r>
            <a:rPr lang="zh-TW" dirty="0"/>
            <a:t>高維度的資料容易導致模型在尋找特徵關聯上的困難</a:t>
          </a:r>
          <a:endParaRPr lang="en-US" dirty="0"/>
        </a:p>
      </dgm:t>
    </dgm:pt>
    <dgm:pt modelId="{FD769308-81F2-49C3-9FAF-E182160E6461}" type="parTrans" cxnId="{DD73A138-924A-427C-885A-1F68D5DB6715}">
      <dgm:prSet/>
      <dgm:spPr/>
      <dgm:t>
        <a:bodyPr/>
        <a:lstStyle/>
        <a:p>
          <a:endParaRPr lang="en-US"/>
        </a:p>
      </dgm:t>
    </dgm:pt>
    <dgm:pt modelId="{64B03C35-BB6A-4C33-86AA-271E50300E24}" type="sibTrans" cxnId="{DD73A138-924A-427C-885A-1F68D5DB6715}">
      <dgm:prSet/>
      <dgm:spPr/>
      <dgm:t>
        <a:bodyPr/>
        <a:lstStyle/>
        <a:p>
          <a:endParaRPr lang="en-US"/>
        </a:p>
      </dgm:t>
    </dgm:pt>
    <dgm:pt modelId="{8F6B53BF-9344-416F-ADCD-5F91D49C037F}">
      <dgm:prSet/>
      <dgm:spPr/>
      <dgm:t>
        <a:bodyPr/>
        <a:lstStyle/>
        <a:p>
          <a:r>
            <a:rPr lang="zh-TW" dirty="0"/>
            <a:t>迴歸問題</a:t>
          </a:r>
          <a:br>
            <a:rPr lang="en-US" dirty="0"/>
          </a:br>
          <a:br>
            <a:rPr lang="en-US" dirty="0"/>
          </a:br>
          <a:r>
            <a:rPr lang="en-US" dirty="0"/>
            <a:t>	</a:t>
          </a:r>
          <a:r>
            <a:rPr lang="zh-TW" dirty="0"/>
            <a:t>截至目前為止的練習大多著墨於分類問題而非迴歸</a:t>
          </a:r>
          <a:endParaRPr lang="en-US" dirty="0"/>
        </a:p>
      </dgm:t>
    </dgm:pt>
    <dgm:pt modelId="{FDF7F172-8807-4434-98F7-A595274F6F1E}" type="parTrans" cxnId="{25047BF8-74C2-40BE-9732-3B3E5DEE1C07}">
      <dgm:prSet/>
      <dgm:spPr/>
      <dgm:t>
        <a:bodyPr/>
        <a:lstStyle/>
        <a:p>
          <a:endParaRPr lang="en-US"/>
        </a:p>
      </dgm:t>
    </dgm:pt>
    <dgm:pt modelId="{02C6AB9F-7096-40BC-85CE-FD1CC6C74C0C}" type="sibTrans" cxnId="{25047BF8-74C2-40BE-9732-3B3E5DEE1C07}">
      <dgm:prSet/>
      <dgm:spPr/>
      <dgm:t>
        <a:bodyPr/>
        <a:lstStyle/>
        <a:p>
          <a:endParaRPr lang="en-US"/>
        </a:p>
      </dgm:t>
    </dgm:pt>
    <dgm:pt modelId="{4DA966F6-673A-453B-97BB-6DDDC75A300D}">
      <dgm:prSet/>
      <dgm:spPr/>
      <dgm:t>
        <a:bodyPr/>
        <a:lstStyle/>
        <a:p>
          <a:r>
            <a:rPr lang="zh-TW"/>
            <a:t>類別型特徵前處理</a:t>
          </a:r>
          <a:br>
            <a:rPr lang="en-US"/>
          </a:br>
          <a:br>
            <a:rPr lang="en-US"/>
          </a:br>
          <a:r>
            <a:rPr lang="en-US"/>
            <a:t>	</a:t>
          </a:r>
          <a:r>
            <a:rPr lang="zh-TW"/>
            <a:t>資料含有大量的類別變數，如何對每個變數選用好的前處理</a:t>
          </a:r>
          <a:endParaRPr lang="en-US"/>
        </a:p>
      </dgm:t>
    </dgm:pt>
    <dgm:pt modelId="{014A442C-11CA-48F2-B879-B15BDEE270F5}" type="parTrans" cxnId="{83166219-5234-4F02-920E-5B8333C4E74D}">
      <dgm:prSet/>
      <dgm:spPr/>
      <dgm:t>
        <a:bodyPr/>
        <a:lstStyle/>
        <a:p>
          <a:endParaRPr lang="en-US"/>
        </a:p>
      </dgm:t>
    </dgm:pt>
    <dgm:pt modelId="{E304FED7-90EB-4FC3-BABF-92AC1B95B94E}" type="sibTrans" cxnId="{83166219-5234-4F02-920E-5B8333C4E74D}">
      <dgm:prSet/>
      <dgm:spPr/>
      <dgm:t>
        <a:bodyPr/>
        <a:lstStyle/>
        <a:p>
          <a:endParaRPr lang="en-US"/>
        </a:p>
      </dgm:t>
    </dgm:pt>
    <dgm:pt modelId="{BB6E2A41-F224-43D6-B24C-EAC96AF247B0}" type="pres">
      <dgm:prSet presAssocID="{3D0639CF-9DBF-41C9-A879-675BD3E28533}" presName="linear" presStyleCnt="0">
        <dgm:presLayoutVars>
          <dgm:animLvl val="lvl"/>
          <dgm:resizeHandles val="exact"/>
        </dgm:presLayoutVars>
      </dgm:prSet>
      <dgm:spPr/>
    </dgm:pt>
    <dgm:pt modelId="{CF63AADF-E8F1-4082-AE44-F484DDA7D751}" type="pres">
      <dgm:prSet presAssocID="{0AAD699F-8CD7-4976-B2B0-1FC9AA05F1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DB64EF-EDC2-4765-8147-28A00E870267}" type="pres">
      <dgm:prSet presAssocID="{64B03C35-BB6A-4C33-86AA-271E50300E24}" presName="spacer" presStyleCnt="0"/>
      <dgm:spPr/>
    </dgm:pt>
    <dgm:pt modelId="{8A4C83A1-B6C6-4F4D-81F2-DD24A078585B}" type="pres">
      <dgm:prSet presAssocID="{8F6B53BF-9344-416F-ADCD-5F91D49C03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1D2421-4A47-4794-BA1F-513679E0CE03}" type="pres">
      <dgm:prSet presAssocID="{02C6AB9F-7096-40BC-85CE-FD1CC6C74C0C}" presName="spacer" presStyleCnt="0"/>
      <dgm:spPr/>
    </dgm:pt>
    <dgm:pt modelId="{B7BB7C10-A002-4F4E-ABBC-1F468F61B75A}" type="pres">
      <dgm:prSet presAssocID="{4DA966F6-673A-453B-97BB-6DDDC75A30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166219-5234-4F02-920E-5B8333C4E74D}" srcId="{3D0639CF-9DBF-41C9-A879-675BD3E28533}" destId="{4DA966F6-673A-453B-97BB-6DDDC75A300D}" srcOrd="2" destOrd="0" parTransId="{014A442C-11CA-48F2-B879-B15BDEE270F5}" sibTransId="{E304FED7-90EB-4FC3-BABF-92AC1B95B94E}"/>
    <dgm:cxn modelId="{DD73A138-924A-427C-885A-1F68D5DB6715}" srcId="{3D0639CF-9DBF-41C9-A879-675BD3E28533}" destId="{0AAD699F-8CD7-4976-B2B0-1FC9AA05F1DC}" srcOrd="0" destOrd="0" parTransId="{FD769308-81F2-49C3-9FAF-E182160E6461}" sibTransId="{64B03C35-BB6A-4C33-86AA-271E50300E24}"/>
    <dgm:cxn modelId="{6AA81ACA-2A2D-4265-B15C-C26AE1E75434}" type="presOf" srcId="{0AAD699F-8CD7-4976-B2B0-1FC9AA05F1DC}" destId="{CF63AADF-E8F1-4082-AE44-F484DDA7D751}" srcOrd="0" destOrd="0" presId="urn:microsoft.com/office/officeart/2005/8/layout/vList2"/>
    <dgm:cxn modelId="{DEBD7BE7-AE4F-47DC-B518-8BB0CFD539FE}" type="presOf" srcId="{8F6B53BF-9344-416F-ADCD-5F91D49C037F}" destId="{8A4C83A1-B6C6-4F4D-81F2-DD24A078585B}" srcOrd="0" destOrd="0" presId="urn:microsoft.com/office/officeart/2005/8/layout/vList2"/>
    <dgm:cxn modelId="{C82DECE8-E385-4CE3-9EBB-38010F7B9D1B}" type="presOf" srcId="{4DA966F6-673A-453B-97BB-6DDDC75A300D}" destId="{B7BB7C10-A002-4F4E-ABBC-1F468F61B75A}" srcOrd="0" destOrd="0" presId="urn:microsoft.com/office/officeart/2005/8/layout/vList2"/>
    <dgm:cxn modelId="{A079D9E9-DE4E-42BB-8644-7CDC165D90FA}" type="presOf" srcId="{3D0639CF-9DBF-41C9-A879-675BD3E28533}" destId="{BB6E2A41-F224-43D6-B24C-EAC96AF247B0}" srcOrd="0" destOrd="0" presId="urn:microsoft.com/office/officeart/2005/8/layout/vList2"/>
    <dgm:cxn modelId="{25047BF8-74C2-40BE-9732-3B3E5DEE1C07}" srcId="{3D0639CF-9DBF-41C9-A879-675BD3E28533}" destId="{8F6B53BF-9344-416F-ADCD-5F91D49C037F}" srcOrd="1" destOrd="0" parTransId="{FDF7F172-8807-4434-98F7-A595274F6F1E}" sibTransId="{02C6AB9F-7096-40BC-85CE-FD1CC6C74C0C}"/>
    <dgm:cxn modelId="{37B29FA6-9EF6-4206-BCB3-9D10CE3F1DDB}" type="presParOf" srcId="{BB6E2A41-F224-43D6-B24C-EAC96AF247B0}" destId="{CF63AADF-E8F1-4082-AE44-F484DDA7D751}" srcOrd="0" destOrd="0" presId="urn:microsoft.com/office/officeart/2005/8/layout/vList2"/>
    <dgm:cxn modelId="{B917E6C0-9C26-4AAB-910F-641FB256B129}" type="presParOf" srcId="{BB6E2A41-F224-43D6-B24C-EAC96AF247B0}" destId="{AEDB64EF-EDC2-4765-8147-28A00E870267}" srcOrd="1" destOrd="0" presId="urn:microsoft.com/office/officeart/2005/8/layout/vList2"/>
    <dgm:cxn modelId="{A877E77D-D55B-4B9C-AF57-69017C5ED1CD}" type="presParOf" srcId="{BB6E2A41-F224-43D6-B24C-EAC96AF247B0}" destId="{8A4C83A1-B6C6-4F4D-81F2-DD24A078585B}" srcOrd="2" destOrd="0" presId="urn:microsoft.com/office/officeart/2005/8/layout/vList2"/>
    <dgm:cxn modelId="{68D6B5F9-8BAA-489C-A0F5-E51ECA4B4B8C}" type="presParOf" srcId="{BB6E2A41-F224-43D6-B24C-EAC96AF247B0}" destId="{301D2421-4A47-4794-BA1F-513679E0CE03}" srcOrd="3" destOrd="0" presId="urn:microsoft.com/office/officeart/2005/8/layout/vList2"/>
    <dgm:cxn modelId="{D03F53F9-441B-4E45-A924-805ED164B69A}" type="presParOf" srcId="{BB6E2A41-F224-43D6-B24C-EAC96AF247B0}" destId="{B7BB7C10-A002-4F4E-ABBC-1F468F61B75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3AADF-E8F1-4082-AE44-F484DDA7D751}">
      <dsp:nvSpPr>
        <dsp:cNvPr id="0" name=""/>
        <dsp:cNvSpPr/>
      </dsp:nvSpPr>
      <dsp:spPr>
        <a:xfrm>
          <a:off x="0" y="64049"/>
          <a:ext cx="9872871" cy="1261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 dirty="0"/>
            <a:t>資料維度</a:t>
          </a:r>
          <a:br>
            <a:rPr lang="en-US" sz="2200" kern="1200" dirty="0"/>
          </a:br>
          <a:br>
            <a:rPr lang="en-US" sz="2200" kern="1200" dirty="0"/>
          </a:br>
          <a:r>
            <a:rPr lang="en-US" sz="2200" kern="1200" dirty="0"/>
            <a:t>	</a:t>
          </a:r>
          <a:r>
            <a:rPr lang="zh-TW" sz="2200" kern="1200" dirty="0"/>
            <a:t>高維度的資料容易導致模型在尋找特徵關聯上的困難</a:t>
          </a:r>
          <a:endParaRPr lang="en-US" sz="2200" kern="1200" dirty="0"/>
        </a:p>
      </dsp:txBody>
      <dsp:txXfrm>
        <a:off x="61570" y="125619"/>
        <a:ext cx="9749731" cy="1138120"/>
      </dsp:txXfrm>
    </dsp:sp>
    <dsp:sp modelId="{8A4C83A1-B6C6-4F4D-81F2-DD24A078585B}">
      <dsp:nvSpPr>
        <dsp:cNvPr id="0" name=""/>
        <dsp:cNvSpPr/>
      </dsp:nvSpPr>
      <dsp:spPr>
        <a:xfrm>
          <a:off x="0" y="1388669"/>
          <a:ext cx="9872871" cy="1261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 dirty="0"/>
            <a:t>迴歸問題</a:t>
          </a:r>
          <a:br>
            <a:rPr lang="en-US" sz="2200" kern="1200" dirty="0"/>
          </a:br>
          <a:br>
            <a:rPr lang="en-US" sz="2200" kern="1200" dirty="0"/>
          </a:br>
          <a:r>
            <a:rPr lang="en-US" sz="2200" kern="1200" dirty="0"/>
            <a:t>	</a:t>
          </a:r>
          <a:r>
            <a:rPr lang="zh-TW" sz="2200" kern="1200" dirty="0"/>
            <a:t>截至目前為止的練習大多著墨於分類問題而非迴歸</a:t>
          </a:r>
          <a:endParaRPr lang="en-US" sz="2200" kern="1200" dirty="0"/>
        </a:p>
      </dsp:txBody>
      <dsp:txXfrm>
        <a:off x="61570" y="1450239"/>
        <a:ext cx="9749731" cy="1138120"/>
      </dsp:txXfrm>
    </dsp:sp>
    <dsp:sp modelId="{B7BB7C10-A002-4F4E-ABBC-1F468F61B75A}">
      <dsp:nvSpPr>
        <dsp:cNvPr id="0" name=""/>
        <dsp:cNvSpPr/>
      </dsp:nvSpPr>
      <dsp:spPr>
        <a:xfrm>
          <a:off x="0" y="2713290"/>
          <a:ext cx="9872871" cy="1261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/>
            <a:t>類別型特徵前處理</a:t>
          </a:r>
          <a:br>
            <a:rPr lang="en-US" sz="2200" kern="1200"/>
          </a:br>
          <a:br>
            <a:rPr lang="en-US" sz="2200" kern="1200"/>
          </a:br>
          <a:r>
            <a:rPr lang="en-US" sz="2200" kern="1200"/>
            <a:t>	</a:t>
          </a:r>
          <a:r>
            <a:rPr lang="zh-TW" sz="2200" kern="1200"/>
            <a:t>資料含有大量的類別變數，如何對每個變數選用好的前處理</a:t>
          </a:r>
          <a:endParaRPr lang="en-US" sz="2200" kern="1200"/>
        </a:p>
      </dsp:txBody>
      <dsp:txXfrm>
        <a:off x="61570" y="2774860"/>
        <a:ext cx="9749731" cy="1138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B8C543-2259-4F0C-9F36-CA6B6EE93C75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866AA-362C-4384-8059-D5283B4E4A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69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C543-2259-4F0C-9F36-CA6B6EE93C75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66AA-362C-4384-8059-D5283B4E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08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C543-2259-4F0C-9F36-CA6B6EE93C75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66AA-362C-4384-8059-D5283B4E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45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C543-2259-4F0C-9F36-CA6B6EE93C75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66AA-362C-4384-8059-D5283B4E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34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C543-2259-4F0C-9F36-CA6B6EE93C75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66AA-362C-4384-8059-D5283B4E4A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0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C543-2259-4F0C-9F36-CA6B6EE93C75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66AA-362C-4384-8059-D5283B4E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34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C543-2259-4F0C-9F36-CA6B6EE93C75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66AA-362C-4384-8059-D5283B4E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53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C543-2259-4F0C-9F36-CA6B6EE93C75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66AA-362C-4384-8059-D5283B4E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67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C543-2259-4F0C-9F36-CA6B6EE93C75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66AA-362C-4384-8059-D5283B4E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42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C543-2259-4F0C-9F36-CA6B6EE93C75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66AA-362C-4384-8059-D5283B4E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68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C543-2259-4F0C-9F36-CA6B6EE93C75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66AA-362C-4384-8059-D5283B4E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71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EB8C543-2259-4F0C-9F36-CA6B6EE93C75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D7866AA-362C-4384-8059-D5283B4E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44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?select=train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8D1A7-8D95-4B59-BB33-0078E84CB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Proposal Presentation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A097C4-BB57-4CE3-8ED2-2B57B9A13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F84064014</a:t>
            </a:r>
            <a:r>
              <a:rPr lang="zh-TW" altLang="en-US" dirty="0">
                <a:solidFill>
                  <a:schemeClr val="tx1"/>
                </a:solidFill>
              </a:rPr>
              <a:t>朱柏倫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b="0" i="0" dirty="0">
                <a:solidFill>
                  <a:srgbClr val="373A3C"/>
                </a:solidFill>
                <a:effectLst/>
                <a:latin typeface="-apple-system"/>
              </a:rPr>
              <a:t>H34076021</a:t>
            </a:r>
            <a:r>
              <a:rPr lang="zh-TW" altLang="en-US" dirty="0">
                <a:solidFill>
                  <a:srgbClr val="373A3C"/>
                </a:solidFill>
                <a:latin typeface="-apple-system"/>
              </a:rPr>
              <a:t>高造擎</a:t>
            </a:r>
            <a:endParaRPr lang="en-US" altLang="zh-TW" dirty="0">
              <a:solidFill>
                <a:srgbClr val="373A3C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6940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36A3C-F787-46C4-A785-6901F5E5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Expected Time Schedule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2D1FFC-C857-430C-BFA7-AFC43FE3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565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63803-5FE9-4E3F-9443-5613156BB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8383" b="70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B46DB86-CB6F-4659-AF32-F79DB6DD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TW"/>
              <a:t>Project Title</a:t>
            </a:r>
            <a:endParaRPr lang="zh-TW" altLang="en-US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96CABBF-A999-4ECB-8824-159049D89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sz="3000" dirty="0"/>
              <a:t>Project</a:t>
            </a:r>
            <a:r>
              <a:rPr lang="zh-TW" altLang="en-US" sz="3000" dirty="0"/>
              <a:t>名稱</a:t>
            </a:r>
            <a:r>
              <a:rPr lang="en-US" altLang="zh-TW" sz="3000" dirty="0"/>
              <a:t>:</a:t>
            </a:r>
            <a:r>
              <a:rPr lang="zh-TW" altLang="en-US" sz="3000" dirty="0"/>
              <a:t> </a:t>
            </a:r>
            <a:r>
              <a:rPr lang="en-US" altLang="zh-TW" sz="3000" b="1" i="0" dirty="0">
                <a:effectLst/>
                <a:latin typeface="zeitung"/>
              </a:rPr>
              <a:t>House Prices - Advanced Regression Techniques</a:t>
            </a:r>
          </a:p>
          <a:p>
            <a:endParaRPr lang="en-US" altLang="zh-TW" sz="3200" dirty="0"/>
          </a:p>
          <a:p>
            <a:r>
              <a:rPr lang="en-US" altLang="zh-TW" sz="3000" dirty="0" err="1"/>
              <a:t>kaggle</a:t>
            </a:r>
            <a:r>
              <a:rPr lang="zh-TW" altLang="en-US" sz="3000" dirty="0"/>
              <a:t>競賽區網址</a:t>
            </a:r>
            <a:r>
              <a:rPr lang="en-US" altLang="zh-TW" sz="3000" dirty="0"/>
              <a:t>:</a:t>
            </a:r>
            <a:r>
              <a:rPr lang="zh-TW" altLang="en-US" sz="3000" dirty="0"/>
              <a:t> </a:t>
            </a:r>
            <a:r>
              <a:rPr lang="en-US" altLang="zh-TW" sz="3000" u="sng" dirty="0">
                <a:solidFill>
                  <a:srgbClr val="0070C0"/>
                </a:solidFill>
              </a:rPr>
              <a:t>https://www.kaggle.com/c/house-prices-advanced-regression-techniques/data?select=train.csv</a:t>
            </a:r>
            <a:endParaRPr lang="zh-TW" altLang="en-US" sz="3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2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69430-176A-4ACD-9AAB-BAF59D5E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81ECE-C77C-4604-9466-82A8E7CA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房價預測目標簡單明瞭，適合做為入門的第一個</a:t>
            </a:r>
            <a:r>
              <a:rPr lang="en-US" altLang="zh-TW" dirty="0"/>
              <a:t>Project</a:t>
            </a:r>
          </a:p>
          <a:p>
            <a:endParaRPr lang="en-US" altLang="zh-TW" dirty="0"/>
          </a:p>
          <a:p>
            <a:r>
              <a:rPr lang="zh-TW" altLang="en-US" dirty="0"/>
              <a:t>房價預測並非罕見的題目，可以在網路上找到更多資源並學習其他人的做法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透過在</a:t>
            </a:r>
            <a:r>
              <a:rPr lang="en-US" altLang="zh-TW" dirty="0" err="1"/>
              <a:t>kaggle</a:t>
            </a:r>
            <a:r>
              <a:rPr lang="zh-TW" altLang="en-US" dirty="0"/>
              <a:t>上比賽增加對資料科學社群的了解與比賽的方式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859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DB9C2-7626-4B26-9DB2-7191C45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Problem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CAE88C-F2D0-47F2-B406-C6A69187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Input </a:t>
            </a:r>
            <a:r>
              <a:rPr lang="zh-TW" altLang="en-US" dirty="0"/>
              <a:t> </a:t>
            </a:r>
            <a:r>
              <a:rPr lang="en-US" altLang="zh-TW" dirty="0"/>
              <a:t>Data: </a:t>
            </a:r>
          </a:p>
          <a:p>
            <a:pPr marL="45720" indent="0">
              <a:buNone/>
            </a:pP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房子相關的資料包含總共</a:t>
            </a:r>
            <a:r>
              <a:rPr lang="en-US" altLang="zh-TW" dirty="0"/>
              <a:t>80</a:t>
            </a:r>
            <a:r>
              <a:rPr lang="zh-TW" altLang="en-US" dirty="0"/>
              <a:t>個</a:t>
            </a:r>
            <a:r>
              <a:rPr lang="en-US" altLang="zh-TW" dirty="0"/>
              <a:t>columns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類別型資料如 電力系統種類、連接道路種類、車庫位置等等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連續資料如 樓層的面積、車庫大小等等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Ouput</a:t>
            </a:r>
            <a:r>
              <a:rPr lang="en-US" altLang="zh-TW" dirty="0"/>
              <a:t>:</a:t>
            </a:r>
          </a:p>
          <a:p>
            <a:pPr marL="45720" indent="0">
              <a:buNone/>
            </a:pP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根據</a:t>
            </a:r>
            <a:r>
              <a:rPr lang="en-US" altLang="zh-TW" dirty="0"/>
              <a:t>Input Data</a:t>
            </a:r>
            <a:r>
              <a:rPr lang="zh-TW" altLang="en-US" dirty="0"/>
              <a:t>透過</a:t>
            </a:r>
            <a:r>
              <a:rPr lang="en-US" altLang="zh-TW" dirty="0"/>
              <a:t>Regression</a:t>
            </a:r>
            <a:r>
              <a:rPr lang="zh-TW" altLang="en-US" dirty="0"/>
              <a:t>方法所得到的房價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訓練用的</a:t>
            </a:r>
            <a:r>
              <a:rPr lang="en-US" altLang="zh-TW" dirty="0"/>
              <a:t>Ground</a:t>
            </a:r>
            <a:r>
              <a:rPr lang="zh-TW" altLang="en-US" dirty="0"/>
              <a:t> </a:t>
            </a:r>
            <a:r>
              <a:rPr lang="en-US" altLang="zh-TW" dirty="0"/>
              <a:t>Truth </a:t>
            </a:r>
            <a:r>
              <a:rPr lang="zh-TW" altLang="en-US" dirty="0"/>
              <a:t>為房子被出售的價格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699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0980A-07FD-4716-B018-E0BF4DD2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Technical Challenges</a:t>
            </a:r>
            <a:endParaRPr lang="zh-TW" altLang="en-US" dirty="0"/>
          </a:p>
        </p:txBody>
      </p:sp>
      <p:graphicFrame>
        <p:nvGraphicFramePr>
          <p:cNvPr id="7" name="內容版面配置區 2">
            <a:extLst>
              <a:ext uri="{FF2B5EF4-FFF2-40B4-BE49-F238E27FC236}">
                <a16:creationId xmlns:a16="http://schemas.microsoft.com/office/drawing/2014/main" id="{28536EC7-2B89-467F-8DA9-B6633C3FC7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1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EA3B5-4C91-4A9C-A20D-FEDD594A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Dataset to be used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39E7C4-30E2-4798-B7AA-92712BA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Competition Dataset on Kaggle: </a:t>
            </a:r>
            <a:r>
              <a:rPr lang="en-US" altLang="zh-TW" sz="2400" u="sng" dirty="0">
                <a:solidFill>
                  <a:srgbClr val="0070C0"/>
                </a:solidFill>
                <a:hlinkClick r:id="rId2"/>
              </a:rPr>
              <a:t>https://www.kaggle.com/c/house-prices-advanced-regression-techniques/data?select=train.csv</a:t>
            </a:r>
            <a:endParaRPr lang="en-US" altLang="zh-TW" sz="2400" u="sng" dirty="0">
              <a:solidFill>
                <a:srgbClr val="0070C0"/>
              </a:solidFill>
            </a:endParaRPr>
          </a:p>
          <a:p>
            <a:endParaRPr lang="en-US" altLang="zh-TW" sz="2400" u="sng" dirty="0">
              <a:solidFill>
                <a:srgbClr val="0070C0"/>
              </a:solidFill>
            </a:endParaRPr>
          </a:p>
          <a:p>
            <a:r>
              <a:rPr lang="zh-TW" altLang="en-US" sz="2400" dirty="0"/>
              <a:t>包含</a:t>
            </a:r>
            <a:r>
              <a:rPr lang="en-US" altLang="zh-TW" sz="2400" dirty="0"/>
              <a:t>train data 1460</a:t>
            </a:r>
            <a:r>
              <a:rPr lang="zh-TW" altLang="en-US" sz="2400" dirty="0"/>
              <a:t>筆、</a:t>
            </a:r>
            <a:r>
              <a:rPr lang="en-US" altLang="zh-TW" sz="2400" dirty="0"/>
              <a:t>test data 1458</a:t>
            </a:r>
            <a:r>
              <a:rPr lang="zh-TW" altLang="en-US" sz="2400" dirty="0"/>
              <a:t>筆</a:t>
            </a:r>
            <a:r>
              <a:rPr lang="en-US" altLang="zh-TW" sz="2400" dirty="0"/>
              <a:t>(</a:t>
            </a:r>
            <a:r>
              <a:rPr lang="zh-TW" altLang="en-US" sz="2400" dirty="0"/>
              <a:t>繳交結果用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/>
              <a:t>Feature 80</a:t>
            </a:r>
            <a:r>
              <a:rPr lang="zh-TW" altLang="en-US" sz="2400" dirty="0"/>
              <a:t>個 </a:t>
            </a:r>
            <a:r>
              <a:rPr lang="en-US" altLang="zh-TW" sz="2400" dirty="0"/>
              <a:t>columns</a:t>
            </a:r>
          </a:p>
          <a:p>
            <a:endParaRPr lang="en-US" altLang="zh-TW" sz="2400" dirty="0"/>
          </a:p>
          <a:p>
            <a:r>
              <a:rPr lang="en-US" altLang="zh-TW" sz="2400" dirty="0"/>
              <a:t>Ground Truth: float number</a:t>
            </a:r>
          </a:p>
        </p:txBody>
      </p:sp>
    </p:spTree>
    <p:extLst>
      <p:ext uri="{BB962C8B-B14F-4D97-AF65-F5344CB8AC3E}">
        <p14:creationId xmlns:p14="http://schemas.microsoft.com/office/powerpoint/2010/main" val="10780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2E37F-8912-4D40-960E-1780BFAA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Preliminary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7A809-0270-4D80-9EEA-6A0AFEB1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嘗試不同的前處理技術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連續變數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		normalization</a:t>
            </a:r>
            <a:r>
              <a:rPr lang="zh-TW" altLang="en-US" dirty="0"/>
              <a:t>或是</a:t>
            </a:r>
            <a:r>
              <a:rPr lang="en-US" altLang="zh-TW" dirty="0"/>
              <a:t>standardization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zh-TW" altLang="en-US" dirty="0"/>
              <a:t>其他不同的</a:t>
            </a:r>
            <a:r>
              <a:rPr lang="en-US" altLang="zh-TW" dirty="0"/>
              <a:t>transformation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類別變數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zh-TW" altLang="en-US" dirty="0"/>
              <a:t>做</a:t>
            </a:r>
            <a:r>
              <a:rPr lang="en-US" altLang="zh-TW" dirty="0" err="1"/>
              <a:t>onehot</a:t>
            </a:r>
            <a:r>
              <a:rPr lang="zh-TW" altLang="en-US" dirty="0"/>
              <a:t>或是</a:t>
            </a:r>
            <a:r>
              <a:rPr lang="en-US" altLang="zh-TW" dirty="0"/>
              <a:t>label encoding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zh-TW" altLang="en-US" dirty="0"/>
              <a:t>或是更多其他</a:t>
            </a:r>
            <a:r>
              <a:rPr lang="en-US" altLang="zh-TW" dirty="0"/>
              <a:t>encoding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其他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		feature fusion</a:t>
            </a:r>
            <a:r>
              <a:rPr lang="zh-TW" altLang="en-US" dirty="0"/>
              <a:t>結合不同</a:t>
            </a:r>
            <a:r>
              <a:rPr lang="en-US" altLang="zh-TW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32418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FEE7D-99AE-42C8-A603-B4DF9628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Preliminary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10D02-6C75-4CD9-A6C7-7457C0917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嘗試多種不同的模型</a:t>
            </a:r>
            <a:r>
              <a:rPr lang="en-US" altLang="zh-TW" dirty="0"/>
              <a:t>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基本如 </a:t>
            </a:r>
            <a:r>
              <a:rPr lang="en-US" altLang="zh-TW" dirty="0" err="1"/>
              <a:t>LinearRegression</a:t>
            </a:r>
            <a:r>
              <a:rPr lang="zh-TW" altLang="en-US" dirty="0"/>
              <a:t>、</a:t>
            </a:r>
            <a:r>
              <a:rPr lang="en-US" altLang="zh-TW" dirty="0" err="1"/>
              <a:t>SVMRegressor</a:t>
            </a:r>
            <a:r>
              <a:rPr lang="zh-TW" altLang="en-US" dirty="0"/>
              <a:t>、</a:t>
            </a:r>
            <a:r>
              <a:rPr lang="en-US" altLang="zh-TW" dirty="0" err="1"/>
              <a:t>RandomForestRegressor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或是較進階的如 </a:t>
            </a:r>
            <a:r>
              <a:rPr lang="en-US" altLang="zh-TW" dirty="0" err="1"/>
              <a:t>xgboostRegressor</a:t>
            </a:r>
            <a:r>
              <a:rPr lang="zh-TW" altLang="en-US" dirty="0"/>
              <a:t>、</a:t>
            </a:r>
            <a:r>
              <a:rPr lang="en-US" altLang="zh-TW" dirty="0"/>
              <a:t>LGBM</a:t>
            </a:r>
            <a:r>
              <a:rPr lang="zh-TW" altLang="en-US" dirty="0"/>
              <a:t>等等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調整模型參數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結合多個不同模型的預測結果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474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2F425-5405-49F9-BF7B-556C3FB4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Evaluation Plan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9A689A-6B91-46F9-9C64-BA2D57524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將資料拆分為</a:t>
            </a:r>
            <a:r>
              <a:rPr lang="en-US" altLang="zh-TW" dirty="0"/>
              <a:t>train-test 90%-10%</a:t>
            </a:r>
          </a:p>
          <a:p>
            <a:endParaRPr lang="en-US" altLang="zh-TW" dirty="0"/>
          </a:p>
          <a:p>
            <a:r>
              <a:rPr lang="zh-TW" altLang="en-US" dirty="0"/>
              <a:t>對</a:t>
            </a:r>
            <a:r>
              <a:rPr lang="en-US" altLang="zh-TW" dirty="0"/>
              <a:t>test</a:t>
            </a:r>
            <a:r>
              <a:rPr lang="zh-TW" altLang="en-US" dirty="0"/>
              <a:t>資料做測試並使用</a:t>
            </a:r>
            <a:r>
              <a:rPr lang="en-US" altLang="zh-TW" dirty="0"/>
              <a:t>MAE</a:t>
            </a:r>
            <a:r>
              <a:rPr lang="zh-TW" altLang="en-US" dirty="0"/>
              <a:t>或是</a:t>
            </a:r>
            <a:r>
              <a:rPr lang="en-US" altLang="zh-TW" dirty="0"/>
              <a:t>MSE</a:t>
            </a:r>
            <a:r>
              <a:rPr lang="zh-TW" altLang="en-US" dirty="0"/>
              <a:t>進行評估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最後在比賽的</a:t>
            </a:r>
            <a:r>
              <a:rPr lang="en-US" altLang="zh-TW" dirty="0" err="1"/>
              <a:t>LeaderBoard</a:t>
            </a:r>
            <a:r>
              <a:rPr lang="en-US" altLang="zh-TW" dirty="0"/>
              <a:t> </a:t>
            </a:r>
            <a:r>
              <a:rPr lang="zh-TW" altLang="en-US" dirty="0"/>
              <a:t>上看結果好壞</a:t>
            </a:r>
          </a:p>
        </p:txBody>
      </p:sp>
    </p:spTree>
    <p:extLst>
      <p:ext uri="{BB962C8B-B14F-4D97-AF65-F5344CB8AC3E}">
        <p14:creationId xmlns:p14="http://schemas.microsoft.com/office/powerpoint/2010/main" val="2139860275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100</TotalTime>
  <Words>420</Words>
  <Application>Microsoft Office PowerPoint</Application>
  <PresentationFormat>寬螢幕</PresentationFormat>
  <Paragraphs>49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-apple-system</vt:lpstr>
      <vt:lpstr>zeitung</vt:lpstr>
      <vt:lpstr>Corbel</vt:lpstr>
      <vt:lpstr>基礎</vt:lpstr>
      <vt:lpstr>Proposal Presentation</vt:lpstr>
      <vt:lpstr>Project Title</vt:lpstr>
      <vt:lpstr>Motivation</vt:lpstr>
      <vt:lpstr>Problem Statement</vt:lpstr>
      <vt:lpstr>Technical Challenges</vt:lpstr>
      <vt:lpstr>Dataset to be used</vt:lpstr>
      <vt:lpstr>Preliminary Method</vt:lpstr>
      <vt:lpstr>Preliminary Method</vt:lpstr>
      <vt:lpstr>Evaluation Plan</vt:lpstr>
      <vt:lpstr>Expected 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</dc:title>
  <dc:creator>柏綸 朱</dc:creator>
  <cp:lastModifiedBy>柏綸 朱</cp:lastModifiedBy>
  <cp:revision>50</cp:revision>
  <dcterms:created xsi:type="dcterms:W3CDTF">2021-12-13T15:13:38Z</dcterms:created>
  <dcterms:modified xsi:type="dcterms:W3CDTF">2021-12-13T16:54:21Z</dcterms:modified>
</cp:coreProperties>
</file>