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1" r:id="rId10"/>
    <p:sldId id="272" r:id="rId11"/>
    <p:sldId id="273" r:id="rId12"/>
    <p:sldId id="276" r:id="rId13"/>
    <p:sldId id="264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58305C6B-06EB-4DA6-A5C0-F8741C4EAD35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71"/>
            <p14:sldId id="272"/>
            <p14:sldId id="273"/>
            <p14:sldId id="276"/>
            <p14:sldId id="264"/>
          </p14:sldIdLst>
        </p14:section>
        <p14:section name="Sekcja bez tytułu" id="{564118E2-D4DD-40AB-9DCD-6D22CB73E03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47A4E-38B2-4650-9271-F2345630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3AFDE6-797F-4EA1-887B-15F9DB18A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A77423-A528-4F98-A809-93C0BBEF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D4B115-3B68-4FB7-9569-D23E0D0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6492BC-D802-45D6-B95B-BB9D8280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4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333CD4-A90D-4FE1-BED2-B19968A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BC3252-CEE9-462E-8521-2E796311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E7817B-12E4-4C80-BCFC-3E694799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549C5C-3747-4D63-B2CF-BEA138B3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D372D8-4323-4E36-B4B5-49D00785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2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A29663-ED74-4152-B4D4-BDE52BE94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263461-9C73-4D38-A9F2-91E8541B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A3E29-C775-428E-B542-67C77419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1C7C96-2FEC-4D50-83CB-63801913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E5F2ED-CD97-411A-8EA6-F36E5330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5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55E2F7-37D6-48E4-94F0-818B7E4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B60207-4E02-4BEF-BD06-C4717877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2F8295-575E-4F44-8F52-7C3AD4D8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AFF8CD-371D-468E-9283-8471494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3F5CEE-98D1-4636-B747-DFE3A66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40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01CD81-AA7A-4729-B59F-955C77BE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099C1B-25F1-4DD0-8126-9BC2A4B6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93D7FB-EF7A-4580-A0E7-DCFBDD29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EAF3F0-B1E5-4BAF-BF2C-A01EF00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D9489F-2E88-4F89-BD90-E9A2EE23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4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A37BCA-BB20-4C20-A1E0-4747CE5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62CF0-7202-4E87-B5BE-7BB82D157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747743E-C8CE-4502-AB6A-094DC3496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730345-5257-4078-A3BE-AB7157D9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A8FCF9-CAB0-426E-8BB8-BF34F0B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B1053C1-836E-45FB-9231-B0E5702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6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F1811-B8E3-4FF2-B8FD-69BEBCC9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B05593-EBB8-422C-ABA9-4125F3D79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5628AA-CF05-439A-8ECC-CFE318986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FF6314C-17BE-45DF-B78D-DB5F7CD4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EBCA694-3B71-48D2-BB08-21592EB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AD80271-1400-41CB-BB93-66D22CAC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AD136C6-1093-4EC9-95F4-26328EE1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AA6AC73-EF5A-4855-A8DF-94139229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3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621BD3-2788-4CF4-9709-0B16894D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DE93263-B768-40CB-AEE8-A38BADAF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9E0711B-6C35-48ED-8C8C-869B350C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1EC8E4-7043-46B7-AD2D-AD77A672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29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9570DC5-5451-4E1C-87C4-5CC32BA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23715F6-DA9C-4CCA-888A-E411321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1FB710-5B27-4CD2-BEC1-13C2D34B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0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B1186E-144C-442D-BDAE-DDDE3358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FF6F9A-BEE8-4BED-8B27-418FEA608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71A002-49C2-4A2F-8CF9-490DBF1A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03764D-82A7-439D-8CF2-93D7216B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574B2E1-DE43-40D7-949C-C0C5869D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10B0-97FA-4D03-A307-D05D3F41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4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A649C4-34B9-4565-8A79-EB1CE492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DDF4581-8554-4D58-94A5-EA90FA330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3D0685-9F3A-4866-953C-213ABE94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08CCDDC-A152-4613-B332-985EA4AE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1FD390-586E-4228-9CF3-6E7B8E78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59177B-8F2A-4114-8362-475ABA97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87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DEF267B-5B68-4B93-B835-F4ADD3F3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6442CA-9DD8-4CFB-B8D1-6FE4254D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8B884D-C50E-4878-887F-E7D6BAA54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F95B-9868-4DDC-B1FF-40C2957E308E}" type="datetimeFigureOut">
              <a:rPr lang="pl-PL" smtClean="0"/>
              <a:t>28.11.2022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D02B73-EC69-4553-AD2D-6971CCFFD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864D9-AC21-41E5-9384-4185C592B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F1CB-0BF2-495A-9A5D-99B57176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7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97339-161D-4349-BDD9-22A09277A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54377A-2053-4D41-BF46-797BD2CC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833" y="5430838"/>
            <a:ext cx="5024487" cy="1655762"/>
          </a:xfrm>
        </p:spPr>
        <p:txBody>
          <a:bodyPr/>
          <a:lstStyle/>
          <a:p>
            <a:r>
              <a:rPr lang="pl-PL"/>
              <a:t>por</a:t>
            </a:r>
            <a:r>
              <a:rPr lang="pl-PL" dirty="0"/>
              <a:t>. mgr inż. Paweł Pieczonka</a:t>
            </a:r>
          </a:p>
        </p:txBody>
      </p:sp>
    </p:spTree>
    <p:extLst>
      <p:ext uri="{BB962C8B-B14F-4D97-AF65-F5344CB8AC3E}">
        <p14:creationId xmlns:p14="http://schemas.microsoft.com/office/powerpoint/2010/main" val="55096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812FE8-9F32-177D-4764-8898F37EAB2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Powoływanie obiektów klasy generycznej</a:t>
            </a:r>
          </a:p>
        </p:txBody>
      </p:sp>
      <p:sp>
        <p:nvSpPr>
          <p:cNvPr id="3" name="Symbol zastępczy zawartości 5">
            <a:extLst>
              <a:ext uri="{FF2B5EF4-FFF2-40B4-BE49-F238E27FC236}">
                <a16:creationId xmlns:a16="http://schemas.microsoft.com/office/drawing/2014/main" id="{810B0E02-566B-8FCC-1E60-1A5D0CF3AEB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6">
            <a:extLst>
              <a:ext uri="{FF2B5EF4-FFF2-40B4-BE49-F238E27FC236}">
                <a16:creationId xmlns:a16="http://schemas.microsoft.com/office/drawing/2014/main" id="{7F675B6A-4A10-72F2-C4A8-4365353F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2" y="1518900"/>
            <a:ext cx="10187915" cy="497397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28D3C5-A084-649D-0A2B-A31E69CA60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i="1"/>
              <a:t>Typedef – w C</a:t>
            </a:r>
            <a:endParaRPr lang="pl-PL"/>
          </a:p>
        </p:txBody>
      </p:sp>
      <p:sp>
        <p:nvSpPr>
          <p:cNvPr id="3" name="pole tekstowe 7">
            <a:extLst>
              <a:ext uri="{FF2B5EF4-FFF2-40B4-BE49-F238E27FC236}">
                <a16:creationId xmlns:a16="http://schemas.microsoft.com/office/drawing/2014/main" id="{3D0AACB0-8473-EB6A-D4E5-646A09FAF7D8}"/>
              </a:ext>
            </a:extLst>
          </p:cNvPr>
          <p:cNvSpPr txBox="1"/>
          <p:nvPr/>
        </p:nvSpPr>
        <p:spPr>
          <a:xfrm>
            <a:off x="441198" y="1571853"/>
            <a:ext cx="6094475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#include&lt;</a:t>
            </a:r>
            <a:r>
              <a:rPr lang="pl-PL" sz="1800" b="0" i="0" u="none" strike="noStrike" kern="1200" cap="none" spc="0" baseline="0">
                <a:solidFill>
                  <a:srgbClr val="CE9178"/>
                </a:solidFill>
                <a:uFillTx/>
                <a:latin typeface="Consolas" pitchFamily="49"/>
              </a:rPr>
              <a:t>stdio.h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&gt;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struct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Point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{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x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y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};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main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()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{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</a:t>
            </a: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struct Point p1;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x 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=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y 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=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printf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(</a:t>
            </a:r>
            <a:r>
              <a:rPr lang="pl-PL" sz="1800" b="0" i="0" u="none" strike="noStrike" kern="1200" cap="none" spc="0" baseline="0">
                <a:solidFill>
                  <a:srgbClr val="CE9178"/>
                </a:solidFill>
                <a:uFillTx/>
                <a:latin typeface="Consolas" pitchFamily="49"/>
              </a:rPr>
              <a:t>"%d \n"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,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x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);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printf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(</a:t>
            </a:r>
            <a:r>
              <a:rPr lang="pl-PL" sz="1800" b="0" i="0" u="none" strike="noStrike" kern="1200" cap="none" spc="0" baseline="0">
                <a:solidFill>
                  <a:srgbClr val="CE9178"/>
                </a:solidFill>
                <a:uFillTx/>
                <a:latin typeface="Consolas" pitchFamily="49"/>
              </a:rPr>
              <a:t>"%d \n"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,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y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);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return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}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</p:txBody>
      </p:sp>
      <p:sp>
        <p:nvSpPr>
          <p:cNvPr id="4" name="pole tekstowe 9">
            <a:extLst>
              <a:ext uri="{FF2B5EF4-FFF2-40B4-BE49-F238E27FC236}">
                <a16:creationId xmlns:a16="http://schemas.microsoft.com/office/drawing/2014/main" id="{F45D20C0-BB90-3E83-D7CA-E6AB550BF1E0}"/>
              </a:ext>
            </a:extLst>
          </p:cNvPr>
          <p:cNvSpPr txBox="1"/>
          <p:nvPr/>
        </p:nvSpPr>
        <p:spPr>
          <a:xfrm>
            <a:off x="5424678" y="1598380"/>
            <a:ext cx="6094475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#include&lt;</a:t>
            </a:r>
            <a:r>
              <a:rPr lang="pl-PL" sz="1800" b="0" i="0" u="none" strike="noStrike" kern="1200" cap="none" spc="0" baseline="0">
                <a:solidFill>
                  <a:srgbClr val="CE9178"/>
                </a:solidFill>
                <a:uFillTx/>
                <a:latin typeface="Consolas" pitchFamily="49"/>
              </a:rPr>
              <a:t>stdio.h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&gt;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struct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Point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{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x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y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};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typedef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struct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Point Point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main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()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{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</a:t>
            </a:r>
            <a:r>
              <a:rPr lang="pl-PL" sz="18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Point p1;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x 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=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y 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=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printf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(</a:t>
            </a:r>
            <a:r>
              <a:rPr lang="pl-PL" sz="1800" b="0" i="0" u="none" strike="noStrike" kern="1200" cap="none" spc="0" baseline="0">
                <a:solidFill>
                  <a:srgbClr val="CE9178"/>
                </a:solidFill>
                <a:uFillTx/>
                <a:latin typeface="Consolas" pitchFamily="49"/>
              </a:rPr>
              <a:t>"%d \n"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,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x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);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printf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(</a:t>
            </a:r>
            <a:r>
              <a:rPr lang="pl-PL" sz="1800" b="0" i="0" u="none" strike="noStrike" kern="1200" cap="none" spc="0" baseline="0">
                <a:solidFill>
                  <a:srgbClr val="CE9178"/>
                </a:solidFill>
                <a:uFillTx/>
                <a:latin typeface="Consolas" pitchFamily="49"/>
              </a:rPr>
              <a:t>"%d \n"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,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p1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.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y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);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   </a:t>
            </a:r>
            <a:r>
              <a:rPr lang="pl-PL" sz="18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return</a:t>
            </a:r>
            <a:r>
              <a:rPr lang="pl-PL" sz="18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 </a:t>
            </a:r>
            <a:r>
              <a:rPr lang="pl-PL" sz="18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;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800" b="0" i="0" u="none" strike="noStrike" kern="1200" cap="none" spc="0" baseline="0">
                <a:solidFill>
                  <a:srgbClr val="DCDCDC"/>
                </a:solidFill>
                <a:uFillTx/>
                <a:latin typeface="Consolas" pitchFamily="49"/>
              </a:rPr>
              <a:t>}</a:t>
            </a:r>
            <a:endParaRPr lang="pl-PL" sz="18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ED7E8-CDB2-6E97-95C8-E89B8AAF2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i="1"/>
              <a:t>Typedef</a:t>
            </a:r>
            <a:endParaRPr lang="pl-PL"/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7984FFA0-5A0D-46E9-7FD6-8A93D49A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2" y="1690689"/>
            <a:ext cx="3310466" cy="197979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FDADEBAD-B3A9-7ABB-AFD5-39266F90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33" y="1725536"/>
            <a:ext cx="4130527" cy="34069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407C68-66C9-45C4-AF14-BAD8136F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B4EEA1-EEEB-4D00-8221-0A1CAB39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istniejącego projektu dodać 5 klas, nadrzędnych względem istniejących, budując </a:t>
            </a:r>
            <a:r>
              <a:rPr lang="pl-PL" b="1" dirty="0"/>
              <a:t>przynajmniej </a:t>
            </a:r>
            <a:r>
              <a:rPr lang="pl-PL" dirty="0"/>
              <a:t>cztery poziomy hierarchii.</a:t>
            </a:r>
            <a:r>
              <a:rPr lang="pl-PL" b="1" dirty="0"/>
              <a:t> </a:t>
            </a:r>
            <a:r>
              <a:rPr lang="pl-PL" dirty="0"/>
              <a:t>Klasy nadrzędne powinny posiadać własne atrybuty i metody, współdzielone z klasami pochodnymi. </a:t>
            </a:r>
          </a:p>
          <a:p>
            <a:r>
              <a:rPr lang="pl-PL" dirty="0"/>
              <a:t>Rozszerz projekt o 5 klas generycznych, (może być osobny </a:t>
            </a:r>
            <a:r>
              <a:rPr lang="pl-PL" dirty="0" err="1"/>
              <a:t>plsik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15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BE21C6-14C6-40D8-ACBD-298231E3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0F6781-1953-4BB7-A858-CDBD600A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Możliwość „rozszerzenia” jednej klasy o wybrane pola i metody innej klasy, wraz z wykorzystaniem konstruktora klasy rozszerzanej, umożliwia współdzielenie zasobów.</a:t>
            </a:r>
          </a:p>
          <a:p>
            <a:pPr lvl="1"/>
            <a:r>
              <a:rPr lang="pl-PL" dirty="0"/>
              <a:t>Dziedziczenie pozwala unikać przepisywania kodu	</a:t>
            </a:r>
          </a:p>
          <a:p>
            <a:pPr lvl="1"/>
            <a:r>
              <a:rPr lang="pl-PL" dirty="0"/>
              <a:t>Pozwala uporządkować kod wprowadzając odpowiednią strukturę. </a:t>
            </a:r>
          </a:p>
          <a:p>
            <a:pPr lvl="1"/>
            <a:r>
              <a:rPr lang="pl-PL" dirty="0"/>
              <a:t>Niektóre języki pozwalają dziedziczyć po jednej klasie, inne po kilku (wielokrotne dziedziczenie)</a:t>
            </a:r>
          </a:p>
          <a:p>
            <a:pPr lvl="1"/>
            <a:r>
              <a:rPr lang="pl-PL" dirty="0"/>
              <a:t>Język C++ pozwala na wielokrotne dziedziczenie</a:t>
            </a:r>
          </a:p>
        </p:txBody>
      </p:sp>
    </p:spTree>
    <p:extLst>
      <p:ext uri="{BB962C8B-B14F-4D97-AF65-F5344CB8AC3E}">
        <p14:creationId xmlns:p14="http://schemas.microsoft.com/office/powerpoint/2010/main" val="368568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54CA1-4787-406F-B8E3-1D46D0FC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 przykład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0D75619-D6BC-4EEC-8847-B0A93B55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64" y="1690688"/>
            <a:ext cx="2641546" cy="161812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DB67E6D-B515-4B6A-996C-D9DB8B97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55" y="2873375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7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150FAE-76DF-4C29-A06E-EC1BF65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Odwoływanie się do pól i metod klasy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7C9DEBC-7E8A-45AC-91AF-B609A876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3" y="1690687"/>
            <a:ext cx="5235484" cy="10430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FD42B0E-3769-478D-8524-5539C962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9" y="2983912"/>
            <a:ext cx="10722716" cy="143726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D3A955B-A8FB-4359-A99D-88D2D232D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495" y="4857490"/>
            <a:ext cx="4377207" cy="10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7BE94E-E954-4E68-8BDD-F9903398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18D33CE-BD41-4D8A-A3A0-11F52993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57" y="1690688"/>
            <a:ext cx="3848100" cy="21431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1636684-C2A9-43C4-BB4A-09CD5012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12" y="3833813"/>
            <a:ext cx="9355662" cy="21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1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2CD4AA-8F2F-49CF-AD1D-A7AA070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etykieta </a:t>
            </a:r>
            <a:r>
              <a:rPr lang="pl-PL" dirty="0" err="1"/>
              <a:t>protected</a:t>
            </a:r>
            <a:r>
              <a:rPr lang="pl-PL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B6DB84-8FCC-4D7E-8CAA-BB873244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65" y="1690688"/>
            <a:ext cx="6406300" cy="35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1A5899-DD99-4737-85FD-BE889948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Etykieta </a:t>
            </a:r>
            <a:r>
              <a:rPr lang="pl-PL" dirty="0" err="1"/>
              <a:t>protected</a:t>
            </a:r>
            <a:r>
              <a:rPr lang="pl-PL" dirty="0"/>
              <a:t> cd.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8F05431-F757-4E2B-AF51-5E1668D6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6" y="1497879"/>
            <a:ext cx="7296749" cy="199946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0EC754D-C304-4291-8ACA-54FD16E1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5" y="4325479"/>
            <a:ext cx="6256178" cy="17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8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A78E90-6B4D-40B1-8DE0-BCAC1602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Casting – rzutowanie typów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613C88-E8F3-406C-A583-894BB6E5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87" y="1489632"/>
            <a:ext cx="10015098" cy="22433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134E585-A7A5-4578-BC18-269435FA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68" y="4128940"/>
            <a:ext cx="3511605" cy="16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DF06E0-1973-7D9D-BB0D-28E865EEEB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Typename, template - szablony</a:t>
            </a: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84F879BA-4A43-EE86-7D52-5C213FF8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5376763" cy="351237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13D97F6EA9774BA89914B6AFF89466" ma:contentTypeVersion="0" ma:contentTypeDescription="Utwórz nowy dokument." ma:contentTypeScope="" ma:versionID="652e601a901510da1343313d0a2f17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0a096fdcd835eace904039899b36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8D1149-FD5B-4408-A7A0-B8F4F637E3F0}"/>
</file>

<file path=customXml/itemProps2.xml><?xml version="1.0" encoding="utf-8"?>
<ds:datastoreItem xmlns:ds="http://schemas.openxmlformats.org/officeDocument/2006/customXml" ds:itemID="{74040383-2852-41E4-9592-777E7109DFE6}"/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294</Words>
  <Application>Microsoft Office PowerPoint</Application>
  <PresentationFormat>Panoramiczny</PresentationFormat>
  <Paragraphs>48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Motyw pakietu Office</vt:lpstr>
      <vt:lpstr>Programowanie obiektowe</vt:lpstr>
      <vt:lpstr>Dziedziczenie</vt:lpstr>
      <vt:lpstr>Dziedziczenie przykład</vt:lpstr>
      <vt:lpstr>Odwoływanie się do pól i metod klasy</vt:lpstr>
      <vt:lpstr>Konstruktor</vt:lpstr>
      <vt:lpstr>etykieta protected </vt:lpstr>
      <vt:lpstr>Etykieta protected cd.</vt:lpstr>
      <vt:lpstr>Casting – rzutowanie typów</vt:lpstr>
      <vt:lpstr>Typename, template - szablony</vt:lpstr>
      <vt:lpstr>Powoływanie obiektów klasy generycznej</vt:lpstr>
      <vt:lpstr>Typedef – w C</vt:lpstr>
      <vt:lpstr>Typedef</vt:lpstr>
      <vt:lpstr>Zadanie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obiektowe</dc:title>
  <dc:creator>Pieczonka Paweł</dc:creator>
  <cp:lastModifiedBy>Pieczonka Paweł</cp:lastModifiedBy>
  <cp:revision>11</cp:revision>
  <dcterms:created xsi:type="dcterms:W3CDTF">2019-11-04T20:37:50Z</dcterms:created>
  <dcterms:modified xsi:type="dcterms:W3CDTF">2022-11-28T09:38:51Z</dcterms:modified>
</cp:coreProperties>
</file>