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sldIdLst>
    <p:sldId id="256" r:id="rId2"/>
    <p:sldId id="260" r:id="rId3"/>
    <p:sldId id="265" r:id="rId4"/>
    <p:sldId id="267" r:id="rId5"/>
    <p:sldId id="266" r:id="rId6"/>
    <p:sldId id="257" r:id="rId7"/>
    <p:sldId id="273" r:id="rId8"/>
    <p:sldId id="274" r:id="rId9"/>
    <p:sldId id="275" r:id="rId10"/>
    <p:sldId id="258" r:id="rId11"/>
    <p:sldId id="269" r:id="rId12"/>
    <p:sldId id="268" r:id="rId13"/>
    <p:sldId id="271" r:id="rId14"/>
    <p:sldId id="272" r:id="rId15"/>
    <p:sldId id="276" r:id="rId16"/>
    <p:sldId id="270" r:id="rId17"/>
    <p:sldId id="277" r:id="rId18"/>
    <p:sldId id="278" r:id="rId19"/>
    <p:sldId id="279" r:id="rId20"/>
    <p:sldId id="261" r:id="rId21"/>
    <p:sldId id="263"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E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07" autoAdjust="0"/>
  </p:normalViewPr>
  <p:slideViewPr>
    <p:cSldViewPr snapToGrid="0">
      <p:cViewPr varScale="1">
        <p:scale>
          <a:sx n="79" d="100"/>
          <a:sy n="79" d="100"/>
        </p:scale>
        <p:origin x="98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D6D5F-648B-40C7-8512-6C81C597EA53}" type="datetimeFigureOut">
              <a:rPr lang="fr-CH" smtClean="0"/>
              <a:t>06.05.2018</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CDE1F-A8EC-4AE3-85D9-9540F5087446}" type="slidenum">
              <a:rPr lang="fr-CH" smtClean="0"/>
              <a:t>‹N°›</a:t>
            </a:fld>
            <a:endParaRPr lang="fr-CH"/>
          </a:p>
        </p:txBody>
      </p:sp>
    </p:spTree>
    <p:extLst>
      <p:ext uri="{BB962C8B-B14F-4D97-AF65-F5344CB8AC3E}">
        <p14:creationId xmlns:p14="http://schemas.microsoft.com/office/powerpoint/2010/main" val="1341842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NTFS Boot Sector</a:t>
            </a:r>
          </a:p>
          <a:p>
            <a:r>
              <a:rPr lang="en-US" dirty="0"/>
              <a:t>Contains the BIOS parameter block that stores information about the layout of the volume and the file system structures, as well as the boot code that loads Windows Server 2003.</a:t>
            </a:r>
          </a:p>
          <a:p>
            <a:endParaRPr lang="en-US" dirty="0"/>
          </a:p>
          <a:p>
            <a:r>
              <a:rPr lang="en-US" dirty="0"/>
              <a:t>Master File Table</a:t>
            </a:r>
          </a:p>
          <a:p>
            <a:r>
              <a:rPr lang="en-US" dirty="0"/>
              <a:t>Contains the information necessary to retrieve files from the NTFS partition, such as the attributes of a file.</a:t>
            </a:r>
          </a:p>
          <a:p>
            <a:endParaRPr lang="en-US" dirty="0"/>
          </a:p>
          <a:p>
            <a:r>
              <a:rPr lang="en-US" dirty="0"/>
              <a:t>File System Data</a:t>
            </a:r>
          </a:p>
          <a:p>
            <a:r>
              <a:rPr lang="en-US" dirty="0"/>
              <a:t>Stores data that is not contained within the Master File Table.</a:t>
            </a:r>
          </a:p>
          <a:p>
            <a:endParaRPr lang="en-US" dirty="0"/>
          </a:p>
          <a:p>
            <a:r>
              <a:rPr lang="en-US" dirty="0"/>
              <a:t>Master File Table Copy</a:t>
            </a:r>
          </a:p>
          <a:p>
            <a:r>
              <a:rPr lang="en-US" dirty="0"/>
              <a:t>Includes copies of the records essential for the recovery of the file system if there is a problem with the original copy.</a:t>
            </a:r>
          </a:p>
        </p:txBody>
      </p:sp>
      <p:sp>
        <p:nvSpPr>
          <p:cNvPr id="4" name="Espace réservé du numéro de diapositive 3"/>
          <p:cNvSpPr>
            <a:spLocks noGrp="1"/>
          </p:cNvSpPr>
          <p:nvPr>
            <p:ph type="sldNum" sz="quarter" idx="10"/>
          </p:nvPr>
        </p:nvSpPr>
        <p:spPr/>
        <p:txBody>
          <a:bodyPr/>
          <a:lstStyle/>
          <a:p>
            <a:fld id="{D9BCDE1F-A8EC-4AE3-85D9-9540F5087446}" type="slidenum">
              <a:rPr lang="fr-CH" smtClean="0"/>
              <a:t>10</a:t>
            </a:fld>
            <a:endParaRPr lang="fr-CH"/>
          </a:p>
        </p:txBody>
      </p:sp>
    </p:spTree>
    <p:extLst>
      <p:ext uri="{BB962C8B-B14F-4D97-AF65-F5344CB8AC3E}">
        <p14:creationId xmlns:p14="http://schemas.microsoft.com/office/powerpoint/2010/main" val="1244519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sz="1200" kern="1200" dirty="0">
                <a:solidFill>
                  <a:schemeClr val="tx1"/>
                </a:solidFill>
                <a:effectLst/>
                <a:latin typeface="+mn-lt"/>
                <a:ea typeface="+mn-ea"/>
                <a:cs typeface="+mn-cs"/>
              </a:rPr>
              <a:t>Le secteur de boot de la partition active se charge dans la mémoire et démarre le programme </a:t>
            </a:r>
            <a:r>
              <a:rPr lang="fr-CH" sz="1200" kern="1200" dirty="0" err="1">
                <a:solidFill>
                  <a:schemeClr val="tx1"/>
                </a:solidFill>
                <a:effectLst/>
                <a:latin typeface="+mn-lt"/>
                <a:ea typeface="+mn-ea"/>
                <a:cs typeface="+mn-cs"/>
              </a:rPr>
              <a:t>Ntldr</a:t>
            </a:r>
            <a:r>
              <a:rPr lang="fr-CH" sz="1200" kern="1200" dirty="0">
                <a:solidFill>
                  <a:schemeClr val="tx1"/>
                </a:solidFill>
                <a:effectLst/>
                <a:latin typeface="+mn-lt"/>
                <a:ea typeface="+mn-ea"/>
                <a:cs typeface="+mn-cs"/>
              </a:rPr>
              <a:t> qui va s’occuper de charger le menu de boot utilisateur si plusieurs OS sont installés, ou charger le système directement si c’est le seul installé.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MBR ou GPT</a:t>
            </a:r>
            <a:endParaRPr lang="fr-CH" sz="1200" kern="1200" dirty="0">
              <a:solidFill>
                <a:schemeClr val="tx1"/>
              </a:solidFill>
              <a:effectLst/>
              <a:latin typeface="+mn-lt"/>
              <a:ea typeface="+mn-ea"/>
              <a:cs typeface="+mn-cs"/>
            </a:endParaRPr>
          </a:p>
          <a:p>
            <a:endParaRPr lang="fr-CH" dirty="0"/>
          </a:p>
        </p:txBody>
      </p:sp>
      <p:sp>
        <p:nvSpPr>
          <p:cNvPr id="4" name="Espace réservé du numéro de diapositive 3"/>
          <p:cNvSpPr>
            <a:spLocks noGrp="1"/>
          </p:cNvSpPr>
          <p:nvPr>
            <p:ph type="sldNum" sz="quarter" idx="10"/>
          </p:nvPr>
        </p:nvSpPr>
        <p:spPr/>
        <p:txBody>
          <a:bodyPr/>
          <a:lstStyle/>
          <a:p>
            <a:fld id="{D9BCDE1F-A8EC-4AE3-85D9-9540F5087446}" type="slidenum">
              <a:rPr lang="fr-CH" smtClean="0"/>
              <a:t>11</a:t>
            </a:fld>
            <a:endParaRPr lang="fr-CH"/>
          </a:p>
        </p:txBody>
      </p:sp>
    </p:spTree>
    <p:extLst>
      <p:ext uri="{BB962C8B-B14F-4D97-AF65-F5344CB8AC3E}">
        <p14:creationId xmlns:p14="http://schemas.microsoft.com/office/powerpoint/2010/main" val="2115559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NTFS stores all objects in the file system using a record called the Master File Table (MFT)</a:t>
            </a:r>
            <a:endParaRPr lang="fr-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Contains the information necessary to retrieve files from the NTFS partition, such as the attributes of a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sz="1200" kern="1200" dirty="0">
                <a:solidFill>
                  <a:schemeClr val="tx1"/>
                </a:solidFill>
                <a:effectLst/>
                <a:latin typeface="+mn-lt"/>
                <a:ea typeface="+mn-ea"/>
                <a:cs typeface="+mn-cs"/>
              </a:rPr>
              <a:t>-$MFT : </a:t>
            </a:r>
            <a:r>
              <a:rPr lang="en-US" dirty="0"/>
              <a:t>Contains one base file record for each file and folder on an NTFS volume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prevent the MFT from becoming fragmented, NTFS reserves 12.5 percent of volume by default for exclusive use of the MFT</a:t>
            </a:r>
            <a:endParaRPr lang="fr-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Setting 2 reserves approximately 25 percent.</a:t>
            </a:r>
            <a:endParaRPr lang="fr-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CH"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9BCDE1F-A8EC-4AE3-85D9-9540F5087446}" type="slidenum">
              <a:rPr lang="fr-CH" smtClean="0"/>
              <a:t>12</a:t>
            </a:fld>
            <a:endParaRPr lang="fr-CH"/>
          </a:p>
        </p:txBody>
      </p:sp>
    </p:spTree>
    <p:extLst>
      <p:ext uri="{BB962C8B-B14F-4D97-AF65-F5344CB8AC3E}">
        <p14:creationId xmlns:p14="http://schemas.microsoft.com/office/powerpoint/2010/main" val="378708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Filename</a:t>
            </a:r>
            <a:r>
              <a:rPr lang="fr-CH" dirty="0"/>
              <a:t> et timestamp sont tjr stocké </a:t>
            </a:r>
            <a:r>
              <a:rPr lang="fr-CH" dirty="0" err="1"/>
              <a:t>resident</a:t>
            </a:r>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sz="1200" kern="1200" dirty="0">
                <a:solidFill>
                  <a:schemeClr val="tx1"/>
                </a:solidFill>
                <a:effectLst/>
                <a:latin typeface="+mn-lt"/>
                <a:ea typeface="+mn-ea"/>
                <a:cs typeface="+mn-cs"/>
              </a:rPr>
              <a:t>La MFT alloue une certaine quantité d’espace pour chaque entrée de fichier. Les attributs de fichier sont écrits dans cet espace alloué. Les petits fichiers (typiquement 512 bytes ou plut petit) peuvent être entièrement écrits à l’intérieur de la MFT.</a:t>
            </a:r>
          </a:p>
          <a:p>
            <a:endParaRPr lang="fr-CH" dirty="0"/>
          </a:p>
        </p:txBody>
      </p:sp>
      <p:sp>
        <p:nvSpPr>
          <p:cNvPr id="4" name="Espace réservé du numéro de diapositive 3"/>
          <p:cNvSpPr>
            <a:spLocks noGrp="1"/>
          </p:cNvSpPr>
          <p:nvPr>
            <p:ph type="sldNum" sz="quarter" idx="10"/>
          </p:nvPr>
        </p:nvSpPr>
        <p:spPr/>
        <p:txBody>
          <a:bodyPr/>
          <a:lstStyle/>
          <a:p>
            <a:fld id="{D9BCDE1F-A8EC-4AE3-85D9-9540F5087446}" type="slidenum">
              <a:rPr lang="fr-CH" smtClean="0"/>
              <a:t>13</a:t>
            </a:fld>
            <a:endParaRPr lang="fr-CH"/>
          </a:p>
        </p:txBody>
      </p:sp>
    </p:spTree>
    <p:extLst>
      <p:ext uri="{BB962C8B-B14F-4D97-AF65-F5344CB8AC3E}">
        <p14:creationId xmlns:p14="http://schemas.microsoft.com/office/powerpoint/2010/main" val="2911407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For example, using 64-KB clusters, the maximum NTFS volume size is 256 terabytes minus 64 KB. Using the default cluster size of 4 KB, the maximum NTFS volume size is 16 terabytes minus 4 KB.</a:t>
            </a:r>
          </a:p>
          <a:p>
            <a:endParaRPr lang="en-US" dirty="0"/>
          </a:p>
          <a:p>
            <a:r>
              <a:rPr lang="en-US" dirty="0"/>
              <a:t>Deletes all of these characters from the long file name and removes any spaces.</a:t>
            </a:r>
          </a:p>
          <a:p>
            <a:r>
              <a:rPr lang="en-US" dirty="0"/>
              <a:t>Append a ~</a:t>
            </a:r>
            <a:endParaRPr lang="fr-CH" dirty="0"/>
          </a:p>
        </p:txBody>
      </p:sp>
      <p:sp>
        <p:nvSpPr>
          <p:cNvPr id="4" name="Espace réservé du numéro de diapositive 3"/>
          <p:cNvSpPr>
            <a:spLocks noGrp="1"/>
          </p:cNvSpPr>
          <p:nvPr>
            <p:ph type="sldNum" sz="quarter" idx="10"/>
          </p:nvPr>
        </p:nvSpPr>
        <p:spPr/>
        <p:txBody>
          <a:bodyPr/>
          <a:lstStyle/>
          <a:p>
            <a:fld id="{D9BCDE1F-A8EC-4AE3-85D9-9540F5087446}" type="slidenum">
              <a:rPr lang="fr-CH" smtClean="0"/>
              <a:t>14</a:t>
            </a:fld>
            <a:endParaRPr lang="fr-CH"/>
          </a:p>
        </p:txBody>
      </p:sp>
    </p:spTree>
    <p:extLst>
      <p:ext uri="{BB962C8B-B14F-4D97-AF65-F5344CB8AC3E}">
        <p14:creationId xmlns:p14="http://schemas.microsoft.com/office/powerpoint/2010/main" val="333791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96E5ED-20F7-457D-AE9E-446F9124F4DF}" type="slidenum">
              <a:rPr lang="fr-FR" smtClean="0"/>
              <a:t>17</a:t>
            </a:fld>
            <a:endParaRPr lang="fr-FR"/>
          </a:p>
        </p:txBody>
      </p:sp>
    </p:spTree>
    <p:extLst>
      <p:ext uri="{BB962C8B-B14F-4D97-AF65-F5344CB8AC3E}">
        <p14:creationId xmlns:p14="http://schemas.microsoft.com/office/powerpoint/2010/main" val="4294696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5884194-7CA1-4E17-8AAC-C16EFCC88AAC}" type="datetimeFigureOut">
              <a:rPr lang="fr-CH" smtClean="0"/>
              <a:t>06.05.2018</a:t>
            </a:fld>
            <a:endParaRPr lang="fr-CH"/>
          </a:p>
        </p:txBody>
      </p:sp>
      <p:sp>
        <p:nvSpPr>
          <p:cNvPr id="5" name="Footer Placeholder 4"/>
          <p:cNvSpPr>
            <a:spLocks noGrp="1"/>
          </p:cNvSpPr>
          <p:nvPr>
            <p:ph type="ftr" sz="quarter" idx="11"/>
          </p:nvPr>
        </p:nvSpPr>
        <p:spPr>
          <a:xfrm>
            <a:off x="2416500" y="329307"/>
            <a:ext cx="4973915" cy="309201"/>
          </a:xfrm>
        </p:spPr>
        <p:txBody>
          <a:bodyPr/>
          <a:lstStyle/>
          <a:p>
            <a:endParaRPr lang="fr-CH"/>
          </a:p>
        </p:txBody>
      </p:sp>
      <p:sp>
        <p:nvSpPr>
          <p:cNvPr id="6" name="Slide Number Placeholder 5"/>
          <p:cNvSpPr>
            <a:spLocks noGrp="1"/>
          </p:cNvSpPr>
          <p:nvPr>
            <p:ph type="sldNum" sz="quarter" idx="12"/>
          </p:nvPr>
        </p:nvSpPr>
        <p:spPr>
          <a:xfrm>
            <a:off x="1437664" y="798973"/>
            <a:ext cx="811019" cy="503578"/>
          </a:xfrm>
        </p:spPr>
        <p:txBody>
          <a:bodyPr/>
          <a:lstStyle/>
          <a:p>
            <a:fld id="{054E3DF7-E686-490E-BAF4-F0CD50DE93A6}" type="slidenum">
              <a:rPr lang="fr-CH" smtClean="0"/>
              <a:t>‹N°›</a:t>
            </a:fld>
            <a:endParaRPr lang="fr-CH"/>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 7">
            <a:extLst>
              <a:ext uri="{FF2B5EF4-FFF2-40B4-BE49-F238E27FC236}">
                <a16:creationId xmlns:a16="http://schemas.microsoft.com/office/drawing/2014/main" id="{537E8F92-0A08-449D-993B-0F168D70F4A7}"/>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273" y="3211600"/>
            <a:ext cx="1724247" cy="1764855"/>
          </a:xfrm>
          <a:prstGeom prst="rect">
            <a:avLst/>
          </a:prstGeom>
        </p:spPr>
      </p:pic>
    </p:spTree>
    <p:extLst>
      <p:ext uri="{BB962C8B-B14F-4D97-AF65-F5344CB8AC3E}">
        <p14:creationId xmlns:p14="http://schemas.microsoft.com/office/powerpoint/2010/main" val="230556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5884194-7CA1-4E17-8AAC-C16EFCC88AAC}" type="datetimeFigureOut">
              <a:rPr lang="fr-CH" smtClean="0"/>
              <a:t>06.05.2018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54E3DF7-E686-490E-BAF4-F0CD50DE93A6}" type="slidenum">
              <a:rPr lang="fr-CH" smtClean="0"/>
              <a:t>‹N°›</a:t>
            </a:fld>
            <a:endParaRPr lang="fr-CH"/>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473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5884194-7CA1-4E17-8AAC-C16EFCC88AAC}" type="datetimeFigureOut">
              <a:rPr lang="fr-CH" smtClean="0"/>
              <a:t>06.05.2018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54E3DF7-E686-490E-BAF4-F0CD50DE93A6}" type="slidenum">
              <a:rPr lang="fr-CH" smtClean="0"/>
              <a:t>‹N°›</a:t>
            </a:fld>
            <a:endParaRPr lang="fr-CH"/>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082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5554B6-AEFB-4A96-B3F7-1D4332DCDBBF}"/>
              </a:ext>
            </a:extLst>
          </p:cNvPr>
          <p:cNvSpPr/>
          <p:nvPr userDrawn="1"/>
        </p:nvSpPr>
        <p:spPr>
          <a:xfrm>
            <a:off x="381941" y="6327226"/>
            <a:ext cx="994914" cy="5833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2" name="Title 1"/>
          <p:cNvSpPr>
            <a:spLocks noGrp="1"/>
          </p:cNvSpPr>
          <p:nvPr>
            <p:ph type="title"/>
          </p:nvPr>
        </p:nvSpPr>
        <p:spPr>
          <a:xfrm>
            <a:off x="1451579" y="874568"/>
            <a:ext cx="9603275" cy="909138"/>
          </a:xfrm>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5884194-7CA1-4E17-8AAC-C16EFCC88AAC}" type="datetimeFigureOut">
              <a:rPr lang="fr-CH" smtClean="0"/>
              <a:t>06.05.2018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a:xfrm>
            <a:off x="10121463" y="5519084"/>
            <a:ext cx="939956" cy="503578"/>
          </a:xfrm>
        </p:spPr>
        <p:txBody>
          <a:bodyPr/>
          <a:lstStyle/>
          <a:p>
            <a:fld id="{054E3DF7-E686-490E-BAF4-F0CD50DE93A6}" type="slidenum">
              <a:rPr lang="fr-CH" smtClean="0"/>
              <a:t>‹N°›</a:t>
            </a:fld>
            <a:endParaRPr lang="fr-CH"/>
          </a:p>
        </p:txBody>
      </p:sp>
      <p:cxnSp>
        <p:nvCxnSpPr>
          <p:cNvPr id="33" name="Straight Connector 32"/>
          <p:cNvCxnSpPr>
            <a:cxnSpLocks/>
          </p:cNvCxnSpPr>
          <p:nvPr/>
        </p:nvCxnSpPr>
        <p:spPr>
          <a:xfrm>
            <a:off x="1072058" y="1784028"/>
            <a:ext cx="989477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 7">
            <a:extLst>
              <a:ext uri="{FF2B5EF4-FFF2-40B4-BE49-F238E27FC236}">
                <a16:creationId xmlns:a16="http://schemas.microsoft.com/office/drawing/2014/main" id="{820D8392-257B-4C2B-8BC6-2B461C2453FF}"/>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81941" y="895587"/>
            <a:ext cx="909138" cy="909138"/>
          </a:xfrm>
          <a:prstGeom prst="rect">
            <a:avLst/>
          </a:prstGeom>
        </p:spPr>
      </p:pic>
      <p:pic>
        <p:nvPicPr>
          <p:cNvPr id="10" name="Image 9">
            <a:extLst>
              <a:ext uri="{FF2B5EF4-FFF2-40B4-BE49-F238E27FC236}">
                <a16:creationId xmlns:a16="http://schemas.microsoft.com/office/drawing/2014/main" id="{CF6A16A0-99FA-4FE3-A64E-E7E7994530A0}"/>
              </a:ext>
            </a:extLst>
          </p:cNvPr>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82902" y="5823884"/>
            <a:ext cx="1137146" cy="1137146"/>
          </a:xfrm>
          <a:prstGeom prst="rect">
            <a:avLst/>
          </a:prstGeom>
        </p:spPr>
      </p:pic>
    </p:spTree>
    <p:extLst>
      <p:ext uri="{BB962C8B-B14F-4D97-AF65-F5344CB8AC3E}">
        <p14:creationId xmlns:p14="http://schemas.microsoft.com/office/powerpoint/2010/main" val="12885832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xit" presetSubtype="0" fill="hold" nodeType="withEffect">
                                  <p:stCondLst>
                                    <p:cond delay="0"/>
                                  </p:stCondLst>
                                  <p:childTnLst>
                                    <p:animEffect transition="out" filter="fade">
                                      <p:cBhvr>
                                        <p:cTn id="6" dur="1000"/>
                                        <p:tgtEl>
                                          <p:spTgt spid="8"/>
                                        </p:tgtEl>
                                      </p:cBhvr>
                                    </p:animEffect>
                                    <p:anim calcmode="lin" valueType="num">
                                      <p:cBhvr>
                                        <p:cTn id="7" dur="1000"/>
                                        <p:tgtEl>
                                          <p:spTgt spid="8"/>
                                        </p:tgtEl>
                                        <p:attrNameLst>
                                          <p:attrName>ppt_x</p:attrName>
                                        </p:attrNameLst>
                                      </p:cBhvr>
                                      <p:tavLst>
                                        <p:tav tm="0">
                                          <p:val>
                                            <p:strVal val="ppt_x"/>
                                          </p:val>
                                        </p:tav>
                                        <p:tav tm="100000">
                                          <p:val>
                                            <p:strVal val="ppt_x"/>
                                          </p:val>
                                        </p:tav>
                                      </p:tavLst>
                                    </p:anim>
                                    <p:anim calcmode="lin" valueType="num">
                                      <p:cBhvr>
                                        <p:cTn id="8" dur="100" decel="100000"/>
                                        <p:tgtEl>
                                          <p:spTgt spid="8"/>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8"/>
                                        </p:tgtEl>
                                        <p:attrNameLst>
                                          <p:attrName>ppt_y</p:attrName>
                                        </p:attrNameLst>
                                      </p:cBhvr>
                                      <p:tavLst>
                                        <p:tav tm="0">
                                          <p:val>
                                            <p:strVal val="ppt_y"/>
                                          </p:val>
                                        </p:tav>
                                        <p:tav tm="100000">
                                          <p:val>
                                            <p:strVal val="ppt_y+1"/>
                                          </p:val>
                                        </p:tav>
                                      </p:tavLst>
                                    </p:anim>
                                    <p:set>
                                      <p:cBhvr>
                                        <p:cTn id="10"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5884194-7CA1-4E17-8AAC-C16EFCC88AAC}" type="datetimeFigureOut">
              <a:rPr lang="fr-CH" smtClean="0"/>
              <a:t>06.05.2018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54E3DF7-E686-490E-BAF4-F0CD50DE93A6}" type="slidenum">
              <a:rPr lang="fr-CH" smtClean="0"/>
              <a:t>‹N°›</a:t>
            </a:fld>
            <a:endParaRPr lang="fr-CH"/>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945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5884194-7CA1-4E17-8AAC-C16EFCC88AAC}" type="datetimeFigureOut">
              <a:rPr lang="fr-CH" smtClean="0"/>
              <a:t>06.05.2018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054E3DF7-E686-490E-BAF4-F0CD50DE93A6}" type="slidenum">
              <a:rPr lang="fr-CH" smtClean="0"/>
              <a:t>‹N°›</a:t>
            </a:fld>
            <a:endParaRPr lang="fr-CH"/>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82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5884194-7CA1-4E17-8AAC-C16EFCC88AAC}" type="datetimeFigureOut">
              <a:rPr lang="fr-CH" smtClean="0"/>
              <a:t>06.05.2018</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054E3DF7-E686-490E-BAF4-F0CD50DE93A6}" type="slidenum">
              <a:rPr lang="fr-CH" smtClean="0"/>
              <a:t>‹N°›</a:t>
            </a:fld>
            <a:endParaRPr lang="fr-CH"/>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48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5884194-7CA1-4E17-8AAC-C16EFCC88AAC}" type="datetimeFigureOut">
              <a:rPr lang="fr-CH" smtClean="0"/>
              <a:t>06.05.2018</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054E3DF7-E686-490E-BAF4-F0CD50DE93A6}" type="slidenum">
              <a:rPr lang="fr-CH" smtClean="0"/>
              <a:t>‹N°›</a:t>
            </a:fld>
            <a:endParaRPr lang="fr-CH"/>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00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84194-7CA1-4E17-8AAC-C16EFCC88AAC}" type="datetimeFigureOut">
              <a:rPr lang="fr-CH" smtClean="0"/>
              <a:t>06.05.2018</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054E3DF7-E686-490E-BAF4-F0CD50DE93A6}" type="slidenum">
              <a:rPr lang="fr-CH" smtClean="0"/>
              <a:t>‹N°›</a:t>
            </a:fld>
            <a:endParaRPr lang="fr-CH"/>
          </a:p>
        </p:txBody>
      </p:sp>
    </p:spTree>
    <p:extLst>
      <p:ext uri="{BB962C8B-B14F-4D97-AF65-F5344CB8AC3E}">
        <p14:creationId xmlns:p14="http://schemas.microsoft.com/office/powerpoint/2010/main" val="234007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75884194-7CA1-4E17-8AAC-C16EFCC88AAC}" type="datetimeFigureOut">
              <a:rPr lang="fr-CH" smtClean="0"/>
              <a:t>06.05.2018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054E3DF7-E686-490E-BAF4-F0CD50DE93A6}" type="slidenum">
              <a:rPr lang="fr-CH" smtClean="0"/>
              <a:t>‹N°›</a:t>
            </a:fld>
            <a:endParaRPr lang="fr-CH"/>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667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884194-7CA1-4E17-8AAC-C16EFCC88AAC}" type="datetimeFigureOut">
              <a:rPr lang="fr-CH" smtClean="0"/>
              <a:t>06.05.2018</a:t>
            </a:fld>
            <a:endParaRPr lang="fr-CH"/>
          </a:p>
        </p:txBody>
      </p:sp>
      <p:sp>
        <p:nvSpPr>
          <p:cNvPr id="6" name="Footer Placeholder 5"/>
          <p:cNvSpPr>
            <a:spLocks noGrp="1"/>
          </p:cNvSpPr>
          <p:nvPr>
            <p:ph type="ftr" sz="quarter" idx="11"/>
          </p:nvPr>
        </p:nvSpPr>
        <p:spPr>
          <a:xfrm>
            <a:off x="1447382" y="318640"/>
            <a:ext cx="5541004" cy="320931"/>
          </a:xfrm>
        </p:spPr>
        <p:txBody>
          <a:bodyPr/>
          <a:lstStyle/>
          <a:p>
            <a:endParaRPr lang="fr-CH"/>
          </a:p>
        </p:txBody>
      </p:sp>
      <p:sp>
        <p:nvSpPr>
          <p:cNvPr id="7" name="Slide Number Placeholder 6"/>
          <p:cNvSpPr>
            <a:spLocks noGrp="1"/>
          </p:cNvSpPr>
          <p:nvPr>
            <p:ph type="sldNum" sz="quarter" idx="12"/>
          </p:nvPr>
        </p:nvSpPr>
        <p:spPr/>
        <p:txBody>
          <a:bodyPr/>
          <a:lstStyle/>
          <a:p>
            <a:fld id="{054E3DF7-E686-490E-BAF4-F0CD50DE93A6}" type="slidenum">
              <a:rPr lang="fr-CH" smtClean="0"/>
              <a:t>‹N°›</a:t>
            </a:fld>
            <a:endParaRPr lang="fr-CH"/>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195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632031"/>
            <a:ext cx="12192000" cy="418349"/>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884194-7CA1-4E17-8AAC-C16EFCC88AAC}" type="datetimeFigureOut">
              <a:rPr lang="fr-CH" smtClean="0"/>
              <a:t>06.05.2018</a:t>
            </a:fld>
            <a:endParaRPr lang="fr-CH"/>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4E3DF7-E686-490E-BAF4-F0CD50DE93A6}" type="slidenum">
              <a:rPr lang="fr-CH" smtClean="0"/>
              <a:t>‹N°›</a:t>
            </a:fld>
            <a:endParaRPr lang="fr-CH"/>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2160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72852A-CF11-4006-910F-A8E324925F4D}"/>
              </a:ext>
            </a:extLst>
          </p:cNvPr>
          <p:cNvSpPr>
            <a:spLocks noGrp="1"/>
          </p:cNvSpPr>
          <p:nvPr>
            <p:ph type="ctrTitle"/>
          </p:nvPr>
        </p:nvSpPr>
        <p:spPr/>
        <p:txBody>
          <a:bodyPr/>
          <a:lstStyle/>
          <a:p>
            <a:r>
              <a:rPr lang="fr-CH" dirty="0"/>
              <a:t>Système de fichiers</a:t>
            </a:r>
          </a:p>
        </p:txBody>
      </p:sp>
      <p:sp>
        <p:nvSpPr>
          <p:cNvPr id="3" name="Sous-titre 2">
            <a:extLst>
              <a:ext uri="{FF2B5EF4-FFF2-40B4-BE49-F238E27FC236}">
                <a16:creationId xmlns:a16="http://schemas.microsoft.com/office/drawing/2014/main" id="{145A584D-6095-4DEC-BF71-57B74A13666F}"/>
              </a:ext>
            </a:extLst>
          </p:cNvPr>
          <p:cNvSpPr>
            <a:spLocks noGrp="1"/>
          </p:cNvSpPr>
          <p:nvPr>
            <p:ph type="subTitle" idx="1"/>
          </p:nvPr>
        </p:nvSpPr>
        <p:spPr/>
        <p:txBody>
          <a:bodyPr>
            <a:normAutofit fontScale="62500" lnSpcReduction="20000"/>
          </a:bodyPr>
          <a:lstStyle/>
          <a:p>
            <a:endParaRPr lang="fr-CH" dirty="0"/>
          </a:p>
          <a:p>
            <a:endParaRPr lang="fr-CH" dirty="0"/>
          </a:p>
          <a:p>
            <a:r>
              <a:rPr lang="fr-CH" dirty="0" err="1"/>
              <a:t>Lovis</a:t>
            </a:r>
            <a:r>
              <a:rPr lang="fr-CH" dirty="0"/>
              <a:t> Thomas, </a:t>
            </a:r>
            <a:r>
              <a:rPr lang="fr-CH" dirty="0" err="1"/>
              <a:t>Ombang</a:t>
            </a:r>
            <a:r>
              <a:rPr lang="fr-CH" dirty="0"/>
              <a:t> </a:t>
            </a:r>
            <a:r>
              <a:rPr lang="fr-CH" dirty="0" err="1"/>
              <a:t>Ndo</a:t>
            </a:r>
            <a:r>
              <a:rPr lang="fr-CH" dirty="0"/>
              <a:t> Charles, Vulliemin Kevin</a:t>
            </a:r>
          </a:p>
        </p:txBody>
      </p:sp>
    </p:spTree>
    <p:extLst>
      <p:ext uri="{BB962C8B-B14F-4D97-AF65-F5344CB8AC3E}">
        <p14:creationId xmlns:p14="http://schemas.microsoft.com/office/powerpoint/2010/main" val="3618148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0F165-37C4-4458-A8B7-7A96F39770A9}"/>
              </a:ext>
            </a:extLst>
          </p:cNvPr>
          <p:cNvSpPr>
            <a:spLocks noGrp="1"/>
          </p:cNvSpPr>
          <p:nvPr>
            <p:ph type="title"/>
          </p:nvPr>
        </p:nvSpPr>
        <p:spPr/>
        <p:txBody>
          <a:bodyPr/>
          <a:lstStyle/>
          <a:p>
            <a:r>
              <a:rPr lang="fr-CH" dirty="0"/>
              <a:t>Système NTFS</a:t>
            </a:r>
          </a:p>
        </p:txBody>
      </p:sp>
      <p:sp>
        <p:nvSpPr>
          <p:cNvPr id="3" name="Espace réservé du contenu 2">
            <a:extLst>
              <a:ext uri="{FF2B5EF4-FFF2-40B4-BE49-F238E27FC236}">
                <a16:creationId xmlns:a16="http://schemas.microsoft.com/office/drawing/2014/main" id="{35917BCD-6DF4-454E-A131-D2868F3A9ABC}"/>
              </a:ext>
            </a:extLst>
          </p:cNvPr>
          <p:cNvSpPr>
            <a:spLocks noGrp="1"/>
          </p:cNvSpPr>
          <p:nvPr>
            <p:ph idx="1"/>
          </p:nvPr>
        </p:nvSpPr>
        <p:spPr>
          <a:xfrm>
            <a:off x="1451579" y="2015732"/>
            <a:ext cx="9603275" cy="3450613"/>
          </a:xfrm>
        </p:spPr>
        <p:txBody>
          <a:bodyPr/>
          <a:lstStyle/>
          <a:p>
            <a:r>
              <a:rPr lang="fr-CH" dirty="0"/>
              <a:t>Structure globale</a:t>
            </a:r>
          </a:p>
          <a:p>
            <a:pPr lvl="1"/>
            <a:r>
              <a:rPr lang="fr-CH" dirty="0"/>
              <a:t>Elément principal : Master File Table</a:t>
            </a:r>
          </a:p>
          <a:p>
            <a:pPr lvl="1"/>
            <a:endParaRPr lang="fr-CH" dirty="0"/>
          </a:p>
        </p:txBody>
      </p:sp>
      <p:pic>
        <p:nvPicPr>
          <p:cNvPr id="1026" name="737c1f18-1bbc-45c7-9cb7-d61387d78324" descr="Organização de um volume NTFS">
            <a:extLst>
              <a:ext uri="{FF2B5EF4-FFF2-40B4-BE49-F238E27FC236}">
                <a16:creationId xmlns:a16="http://schemas.microsoft.com/office/drawing/2014/main" id="{40C280A5-B27A-4880-B40B-C84F82F6C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110" y="3162041"/>
            <a:ext cx="9334212" cy="1564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9725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7936F-3B3F-41B3-ADC7-A0602B583332}"/>
              </a:ext>
            </a:extLst>
          </p:cNvPr>
          <p:cNvSpPr>
            <a:spLocks noGrp="1"/>
          </p:cNvSpPr>
          <p:nvPr>
            <p:ph type="title"/>
          </p:nvPr>
        </p:nvSpPr>
        <p:spPr/>
        <p:txBody>
          <a:bodyPr/>
          <a:lstStyle/>
          <a:p>
            <a:r>
              <a:rPr lang="fr-CH" dirty="0"/>
              <a:t>Système NTFS</a:t>
            </a:r>
          </a:p>
        </p:txBody>
      </p:sp>
      <p:sp>
        <p:nvSpPr>
          <p:cNvPr id="3" name="Espace réservé du contenu 2">
            <a:extLst>
              <a:ext uri="{FF2B5EF4-FFF2-40B4-BE49-F238E27FC236}">
                <a16:creationId xmlns:a16="http://schemas.microsoft.com/office/drawing/2014/main" id="{B6350F83-72AB-42DC-91AE-14B3F73D2BCC}"/>
              </a:ext>
            </a:extLst>
          </p:cNvPr>
          <p:cNvSpPr>
            <a:spLocks noGrp="1"/>
          </p:cNvSpPr>
          <p:nvPr>
            <p:ph idx="1"/>
          </p:nvPr>
        </p:nvSpPr>
        <p:spPr/>
        <p:txBody>
          <a:bodyPr/>
          <a:lstStyle/>
          <a:p>
            <a:r>
              <a:rPr lang="fr-CH" dirty="0"/>
              <a:t>Démarrage du système :</a:t>
            </a:r>
          </a:p>
        </p:txBody>
      </p:sp>
      <p:pic>
        <p:nvPicPr>
          <p:cNvPr id="5" name="91d1303a-c92d-4e1e-a98e-aca7bfa54bf4" descr="Arquitectura NTFS">
            <a:extLst>
              <a:ext uri="{FF2B5EF4-FFF2-40B4-BE49-F238E27FC236}">
                <a16:creationId xmlns:a16="http://schemas.microsoft.com/office/drawing/2014/main" id="{220E8491-BD9C-4684-B3C7-AA585342B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019" y="2015732"/>
            <a:ext cx="3586692" cy="4344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5723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FAD87-3ED6-49BC-B2DA-C2A08354C002}"/>
              </a:ext>
            </a:extLst>
          </p:cNvPr>
          <p:cNvSpPr>
            <a:spLocks noGrp="1"/>
          </p:cNvSpPr>
          <p:nvPr>
            <p:ph type="title"/>
          </p:nvPr>
        </p:nvSpPr>
        <p:spPr/>
        <p:txBody>
          <a:bodyPr/>
          <a:lstStyle/>
          <a:p>
            <a:r>
              <a:rPr lang="fr-CH" dirty="0"/>
              <a:t>Système NTFS</a:t>
            </a:r>
          </a:p>
        </p:txBody>
      </p:sp>
      <p:sp>
        <p:nvSpPr>
          <p:cNvPr id="3" name="Espace réservé du contenu 2">
            <a:extLst>
              <a:ext uri="{FF2B5EF4-FFF2-40B4-BE49-F238E27FC236}">
                <a16:creationId xmlns:a16="http://schemas.microsoft.com/office/drawing/2014/main" id="{DCAC6665-7BE2-4672-B45A-E8DE43DD7FA9}"/>
              </a:ext>
            </a:extLst>
          </p:cNvPr>
          <p:cNvSpPr>
            <a:spLocks noGrp="1"/>
          </p:cNvSpPr>
          <p:nvPr>
            <p:ph idx="1"/>
          </p:nvPr>
        </p:nvSpPr>
        <p:spPr/>
        <p:txBody>
          <a:bodyPr/>
          <a:lstStyle/>
          <a:p>
            <a:r>
              <a:rPr lang="fr-CH" dirty="0"/>
              <a:t>Master File Table</a:t>
            </a:r>
          </a:p>
          <a:p>
            <a:r>
              <a:rPr lang="fr-CH" dirty="0"/>
              <a:t>MFT Zone</a:t>
            </a:r>
          </a:p>
          <a:p>
            <a:r>
              <a:rPr lang="fr-CH" dirty="0"/>
              <a:t>Accès rapide</a:t>
            </a:r>
            <a:br>
              <a:rPr lang="fr-CH" dirty="0"/>
            </a:br>
            <a:r>
              <a:rPr lang="fr-CH" dirty="0"/>
              <a:t>(fichier &lt;= 1 KB)</a:t>
            </a:r>
          </a:p>
        </p:txBody>
      </p:sp>
      <p:pic>
        <p:nvPicPr>
          <p:cNvPr id="7" name="Image 6">
            <a:extLst>
              <a:ext uri="{FF2B5EF4-FFF2-40B4-BE49-F238E27FC236}">
                <a16:creationId xmlns:a16="http://schemas.microsoft.com/office/drawing/2014/main" id="{98AFF5AE-123D-435C-8CC2-37018CFB2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090" y="2015732"/>
            <a:ext cx="6268078" cy="3917549"/>
          </a:xfrm>
          <a:prstGeom prst="rect">
            <a:avLst/>
          </a:prstGeom>
        </p:spPr>
      </p:pic>
    </p:spTree>
    <p:extLst>
      <p:ext uri="{BB962C8B-B14F-4D97-AF65-F5344CB8AC3E}">
        <p14:creationId xmlns:p14="http://schemas.microsoft.com/office/powerpoint/2010/main" val="14496975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5E9BB-D906-4CE8-974F-6E7E706748C7}"/>
              </a:ext>
            </a:extLst>
          </p:cNvPr>
          <p:cNvSpPr>
            <a:spLocks noGrp="1"/>
          </p:cNvSpPr>
          <p:nvPr>
            <p:ph type="title"/>
          </p:nvPr>
        </p:nvSpPr>
        <p:spPr/>
        <p:txBody>
          <a:bodyPr/>
          <a:lstStyle/>
          <a:p>
            <a:r>
              <a:rPr lang="fr-CH" dirty="0"/>
              <a:t>Système NTFS</a:t>
            </a:r>
          </a:p>
        </p:txBody>
      </p:sp>
      <p:sp>
        <p:nvSpPr>
          <p:cNvPr id="3" name="Espace réservé du contenu 2">
            <a:extLst>
              <a:ext uri="{FF2B5EF4-FFF2-40B4-BE49-F238E27FC236}">
                <a16:creationId xmlns:a16="http://schemas.microsoft.com/office/drawing/2014/main" id="{CE6D4AC3-ADB0-4A3B-9DE9-71C936A6BDD9}"/>
              </a:ext>
            </a:extLst>
          </p:cNvPr>
          <p:cNvSpPr>
            <a:spLocks noGrp="1"/>
          </p:cNvSpPr>
          <p:nvPr>
            <p:ph idx="1"/>
          </p:nvPr>
        </p:nvSpPr>
        <p:spPr/>
        <p:txBody>
          <a:bodyPr/>
          <a:lstStyle/>
          <a:p>
            <a:r>
              <a:rPr lang="fr-CH" dirty="0"/>
              <a:t>Dossiers et fichiers sont vues comme une liste d’attributs</a:t>
            </a:r>
          </a:p>
          <a:p>
            <a:r>
              <a:rPr lang="fr-CH" dirty="0"/>
              <a:t>Attributs résident ou non</a:t>
            </a:r>
          </a:p>
          <a:p>
            <a:r>
              <a:rPr lang="fr-CH" dirty="0"/>
              <a:t>Attributs :</a:t>
            </a:r>
          </a:p>
          <a:p>
            <a:pPr lvl="1"/>
            <a:r>
              <a:rPr lang="fr-CH" dirty="0"/>
              <a:t>Type</a:t>
            </a:r>
          </a:p>
          <a:p>
            <a:pPr lvl="1"/>
            <a:r>
              <a:rPr lang="fr-CH" dirty="0"/>
              <a:t>Code</a:t>
            </a:r>
          </a:p>
          <a:p>
            <a:pPr lvl="1"/>
            <a:r>
              <a:rPr lang="fr-CH" dirty="0"/>
              <a:t>Nom</a:t>
            </a:r>
          </a:p>
          <a:p>
            <a:pPr lvl="1"/>
            <a:endParaRPr lang="fr-CH" dirty="0"/>
          </a:p>
          <a:p>
            <a:endParaRPr lang="fr-CH" dirty="0"/>
          </a:p>
        </p:txBody>
      </p:sp>
    </p:spTree>
    <p:extLst>
      <p:ext uri="{BB962C8B-B14F-4D97-AF65-F5344CB8AC3E}">
        <p14:creationId xmlns:p14="http://schemas.microsoft.com/office/powerpoint/2010/main" val="28740577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65389-7431-48D4-AD89-01A122F7ECA2}"/>
              </a:ext>
            </a:extLst>
          </p:cNvPr>
          <p:cNvSpPr>
            <a:spLocks noGrp="1"/>
          </p:cNvSpPr>
          <p:nvPr>
            <p:ph type="title"/>
          </p:nvPr>
        </p:nvSpPr>
        <p:spPr/>
        <p:txBody>
          <a:bodyPr>
            <a:normAutofit/>
          </a:bodyPr>
          <a:lstStyle/>
          <a:p>
            <a:r>
              <a:rPr lang="fr-CH" dirty="0"/>
              <a:t>Système </a:t>
            </a:r>
            <a:r>
              <a:rPr lang="fr-CH" dirty="0" err="1"/>
              <a:t>NTFs</a:t>
            </a:r>
            <a:endParaRPr lang="fr-CH" dirty="0"/>
          </a:p>
        </p:txBody>
      </p:sp>
      <p:sp>
        <p:nvSpPr>
          <p:cNvPr id="3" name="Espace réservé du contenu 2">
            <a:extLst>
              <a:ext uri="{FF2B5EF4-FFF2-40B4-BE49-F238E27FC236}">
                <a16:creationId xmlns:a16="http://schemas.microsoft.com/office/drawing/2014/main" id="{5B2637E1-79AA-4DB6-97E9-7C9D534EE9BB}"/>
              </a:ext>
            </a:extLst>
          </p:cNvPr>
          <p:cNvSpPr>
            <a:spLocks noGrp="1"/>
          </p:cNvSpPr>
          <p:nvPr>
            <p:ph idx="1"/>
          </p:nvPr>
        </p:nvSpPr>
        <p:spPr/>
        <p:txBody>
          <a:bodyPr/>
          <a:lstStyle/>
          <a:p>
            <a:r>
              <a:rPr lang="fr-CH" dirty="0"/>
              <a:t>Limitation des clusters :</a:t>
            </a:r>
          </a:p>
          <a:p>
            <a:pPr lvl="1"/>
            <a:r>
              <a:rPr lang="fr-CH" dirty="0"/>
              <a:t>Attention à la compression (cluster &gt; 4KB)</a:t>
            </a:r>
          </a:p>
          <a:p>
            <a:pPr lvl="1"/>
            <a:r>
              <a:rPr lang="fr-CH" dirty="0"/>
              <a:t>Attention à la conversion</a:t>
            </a:r>
          </a:p>
          <a:p>
            <a:r>
              <a:rPr lang="fr-CH" dirty="0"/>
              <a:t>Génération de nom courts</a:t>
            </a:r>
          </a:p>
          <a:p>
            <a:pPr lvl="1"/>
            <a:r>
              <a:rPr lang="en-US" dirty="0"/>
              <a:t>This is test 1.txt </a:t>
            </a:r>
            <a:r>
              <a:rPr lang="en-US" dirty="0">
                <a:sym typeface="Wingdings" panose="05000000000000000000" pitchFamily="2" charset="2"/>
              </a:rPr>
              <a:t> </a:t>
            </a:r>
            <a:r>
              <a:rPr lang="fr-CH" dirty="0"/>
              <a:t>THISIS~1.TXT</a:t>
            </a:r>
          </a:p>
          <a:p>
            <a:pPr lvl="1"/>
            <a:endParaRPr lang="fr-CH" dirty="0"/>
          </a:p>
          <a:p>
            <a:r>
              <a:rPr lang="fr-CH" dirty="0"/>
              <a:t>Manque de documentation concrète</a:t>
            </a:r>
          </a:p>
          <a:p>
            <a:endParaRPr lang="fr-CH" dirty="0"/>
          </a:p>
        </p:txBody>
      </p:sp>
    </p:spTree>
    <p:extLst>
      <p:ext uri="{BB962C8B-B14F-4D97-AF65-F5344CB8AC3E}">
        <p14:creationId xmlns:p14="http://schemas.microsoft.com/office/powerpoint/2010/main" val="15670550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81A79B-BFA9-4518-9B64-F1454B5C6F71}"/>
              </a:ext>
            </a:extLst>
          </p:cNvPr>
          <p:cNvSpPr>
            <a:spLocks noGrp="1"/>
          </p:cNvSpPr>
          <p:nvPr>
            <p:ph type="title"/>
          </p:nvPr>
        </p:nvSpPr>
        <p:spPr/>
        <p:txBody>
          <a:bodyPr/>
          <a:lstStyle/>
          <a:p>
            <a:r>
              <a:rPr lang="fr-CH" dirty="0"/>
              <a:t>FUSE</a:t>
            </a:r>
          </a:p>
        </p:txBody>
      </p:sp>
      <p:sp>
        <p:nvSpPr>
          <p:cNvPr id="3" name="Espace réservé du contenu 2">
            <a:extLst>
              <a:ext uri="{FF2B5EF4-FFF2-40B4-BE49-F238E27FC236}">
                <a16:creationId xmlns:a16="http://schemas.microsoft.com/office/drawing/2014/main" id="{10C4F7A4-9F4C-4997-B8B0-7DFF8D4AB0C2}"/>
              </a:ext>
            </a:extLst>
          </p:cNvPr>
          <p:cNvSpPr>
            <a:spLocks noGrp="1"/>
          </p:cNvSpPr>
          <p:nvPr>
            <p:ph idx="1"/>
          </p:nvPr>
        </p:nvSpPr>
        <p:spPr>
          <a:xfrm>
            <a:off x="1451579" y="2015732"/>
            <a:ext cx="9603275" cy="4132519"/>
          </a:xfrm>
        </p:spPr>
        <p:txBody>
          <a:bodyPr>
            <a:normAutofit/>
          </a:bodyPr>
          <a:lstStyle/>
          <a:p>
            <a:r>
              <a:rPr lang="fr-CH" dirty="0"/>
              <a:t>Filesystem in Userspace</a:t>
            </a:r>
          </a:p>
          <a:p>
            <a:r>
              <a:rPr lang="fr-CH" dirty="0"/>
              <a:t>Framework permettant d’accéder à un système de fichier sans privilèges particuliers</a:t>
            </a:r>
          </a:p>
          <a:p>
            <a:r>
              <a:rPr lang="fr-CH" dirty="0"/>
              <a:t>On a pas besoin de modifier les fichiers sources du noyau</a:t>
            </a:r>
          </a:p>
          <a:p>
            <a:r>
              <a:rPr lang="fr-CH" dirty="0"/>
              <a:t>FUSE est populaire</a:t>
            </a:r>
          </a:p>
          <a:p>
            <a:pPr lvl="1"/>
            <a:r>
              <a:rPr lang="fr-CH" dirty="0"/>
              <a:t>Il existe plus d’une centaine de système de fichier basé sur FUSE dans le web</a:t>
            </a:r>
          </a:p>
          <a:p>
            <a:pPr lvl="1"/>
            <a:r>
              <a:rPr lang="fr-CH" dirty="0"/>
              <a:t>GmailFS, EncFS, GlusterFS… </a:t>
            </a:r>
          </a:p>
          <a:p>
            <a:r>
              <a:rPr lang="fr-CH" dirty="0"/>
              <a:t>Disponible sur</a:t>
            </a:r>
          </a:p>
          <a:p>
            <a:pPr lvl="1"/>
            <a:r>
              <a:rPr lang="fr-CH" dirty="0"/>
              <a:t>Linux, Mac OS C, OpenSolaris, FreeBSD, NetBSD</a:t>
            </a:r>
          </a:p>
        </p:txBody>
      </p:sp>
    </p:spTree>
    <p:extLst>
      <p:ext uri="{BB962C8B-B14F-4D97-AF65-F5344CB8AC3E}">
        <p14:creationId xmlns:p14="http://schemas.microsoft.com/office/powerpoint/2010/main" val="40042110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Architecture FUSE</a:t>
            </a:r>
            <a:endParaRPr lang="fr-FR" dirty="0"/>
          </a:p>
        </p:txBody>
      </p:sp>
      <p:pic>
        <p:nvPicPr>
          <p:cNvPr id="4" name="Espace réservé du contenu 3"/>
          <p:cNvPicPr>
            <a:picLocks noGrp="1" noChangeAspect="1"/>
          </p:cNvPicPr>
          <p:nvPr>
            <p:ph idx="1"/>
          </p:nvPr>
        </p:nvPicPr>
        <p:blipFill>
          <a:blip r:embed="rId2"/>
          <a:stretch>
            <a:fillRect/>
          </a:stretch>
        </p:blipFill>
        <p:spPr>
          <a:xfrm>
            <a:off x="3327698" y="2050256"/>
            <a:ext cx="5006677" cy="4067209"/>
          </a:xfrm>
          <a:prstGeom prst="rect">
            <a:avLst/>
          </a:prstGeom>
        </p:spPr>
      </p:pic>
    </p:spTree>
    <p:extLst>
      <p:ext uri="{BB962C8B-B14F-4D97-AF65-F5344CB8AC3E}">
        <p14:creationId xmlns:p14="http://schemas.microsoft.com/office/powerpoint/2010/main" val="446605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Opérations fuse</a:t>
            </a:r>
            <a:endParaRPr lang="fr-FR" dirty="0"/>
          </a:p>
        </p:txBody>
      </p:sp>
      <p:sp>
        <p:nvSpPr>
          <p:cNvPr id="4" name="Rectangle à coins arrondis 3"/>
          <p:cNvSpPr/>
          <p:nvPr/>
        </p:nvSpPr>
        <p:spPr>
          <a:xfrm>
            <a:off x="6041233" y="2797558"/>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mkdir</a:t>
            </a:r>
            <a:endParaRPr lang="fr-FR" dirty="0"/>
          </a:p>
        </p:txBody>
      </p:sp>
      <p:sp>
        <p:nvSpPr>
          <p:cNvPr id="5" name="Rectangle à coins arrondis 4"/>
          <p:cNvSpPr/>
          <p:nvPr/>
        </p:nvSpPr>
        <p:spPr>
          <a:xfrm>
            <a:off x="4113972" y="2811097"/>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touch</a:t>
            </a:r>
            <a:endParaRPr lang="fr-FR" dirty="0"/>
          </a:p>
        </p:txBody>
      </p:sp>
      <p:sp>
        <p:nvSpPr>
          <p:cNvPr id="6" name="Rectangle à coins arrondis 5"/>
          <p:cNvSpPr/>
          <p:nvPr/>
        </p:nvSpPr>
        <p:spPr>
          <a:xfrm>
            <a:off x="4113972" y="3641670"/>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err="1"/>
              <a:t>create</a:t>
            </a:r>
            <a:endParaRPr lang="fr-CH" dirty="0"/>
          </a:p>
        </p:txBody>
      </p:sp>
      <p:sp>
        <p:nvSpPr>
          <p:cNvPr id="7" name="Rectangle à coins arrondis 6"/>
          <p:cNvSpPr/>
          <p:nvPr/>
        </p:nvSpPr>
        <p:spPr>
          <a:xfrm>
            <a:off x="6041232" y="5392661"/>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chmod</a:t>
            </a:r>
            <a:endParaRPr lang="fr-FR" dirty="0"/>
          </a:p>
        </p:txBody>
      </p:sp>
      <p:sp>
        <p:nvSpPr>
          <p:cNvPr id="8" name="Rectangle à coins arrondis 7"/>
          <p:cNvSpPr/>
          <p:nvPr/>
        </p:nvSpPr>
        <p:spPr>
          <a:xfrm>
            <a:off x="6041232" y="3641670"/>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chown</a:t>
            </a:r>
            <a:endParaRPr lang="fr-FR" dirty="0"/>
          </a:p>
        </p:txBody>
      </p:sp>
      <p:sp>
        <p:nvSpPr>
          <p:cNvPr id="9" name="Rectangle à coins arrondis 8"/>
          <p:cNvSpPr/>
          <p:nvPr/>
        </p:nvSpPr>
        <p:spPr>
          <a:xfrm>
            <a:off x="7968494" y="3599268"/>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rmdir</a:t>
            </a:r>
            <a:endParaRPr lang="fr-FR" dirty="0"/>
          </a:p>
        </p:txBody>
      </p:sp>
      <p:sp>
        <p:nvSpPr>
          <p:cNvPr id="10" name="Rectangle à coins arrondis 9"/>
          <p:cNvSpPr/>
          <p:nvPr/>
        </p:nvSpPr>
        <p:spPr>
          <a:xfrm>
            <a:off x="4113974" y="5392661"/>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open</a:t>
            </a:r>
            <a:endParaRPr lang="fr-FR" dirty="0"/>
          </a:p>
        </p:txBody>
      </p:sp>
      <p:sp>
        <p:nvSpPr>
          <p:cNvPr id="11" name="Rectangle à coins arrondis 10"/>
          <p:cNvSpPr/>
          <p:nvPr/>
        </p:nvSpPr>
        <p:spPr>
          <a:xfrm>
            <a:off x="6041232" y="4517544"/>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read</a:t>
            </a:r>
            <a:endParaRPr lang="fr-FR" dirty="0"/>
          </a:p>
        </p:txBody>
      </p:sp>
      <p:sp>
        <p:nvSpPr>
          <p:cNvPr id="12" name="Rectangle à coins arrondis 11"/>
          <p:cNvSpPr/>
          <p:nvPr/>
        </p:nvSpPr>
        <p:spPr>
          <a:xfrm>
            <a:off x="9895755" y="2797558"/>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write</a:t>
            </a:r>
            <a:endParaRPr lang="fr-FR" dirty="0"/>
          </a:p>
        </p:txBody>
      </p:sp>
      <p:sp>
        <p:nvSpPr>
          <p:cNvPr id="13" name="Rectangle à coins arrondis 12"/>
          <p:cNvSpPr/>
          <p:nvPr/>
        </p:nvSpPr>
        <p:spPr>
          <a:xfrm>
            <a:off x="7968494" y="5392661"/>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err="1"/>
              <a:t>link</a:t>
            </a:r>
            <a:endParaRPr lang="fr-FR" dirty="0"/>
          </a:p>
        </p:txBody>
      </p:sp>
      <p:sp>
        <p:nvSpPr>
          <p:cNvPr id="14" name="Rectangle à coins arrondis 13"/>
          <p:cNvSpPr/>
          <p:nvPr/>
        </p:nvSpPr>
        <p:spPr>
          <a:xfrm>
            <a:off x="7968494" y="4515816"/>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symlink</a:t>
            </a:r>
            <a:endParaRPr lang="fr-FR" dirty="0"/>
          </a:p>
        </p:txBody>
      </p:sp>
      <p:sp>
        <p:nvSpPr>
          <p:cNvPr id="15" name="Rectangle à coins arrondis 14"/>
          <p:cNvSpPr/>
          <p:nvPr/>
        </p:nvSpPr>
        <p:spPr>
          <a:xfrm>
            <a:off x="4113973" y="4515816"/>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err="1"/>
              <a:t>unlink</a:t>
            </a:r>
            <a:endParaRPr lang="fr-FR" dirty="0"/>
          </a:p>
        </p:txBody>
      </p:sp>
      <p:sp>
        <p:nvSpPr>
          <p:cNvPr id="16" name="Rectangle à coins arrondis 15"/>
          <p:cNvSpPr/>
          <p:nvPr/>
        </p:nvSpPr>
        <p:spPr>
          <a:xfrm>
            <a:off x="7968494" y="2811097"/>
            <a:ext cx="1159099" cy="5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readlink</a:t>
            </a:r>
            <a:endParaRPr lang="fr-FR" dirty="0"/>
          </a:p>
        </p:txBody>
      </p:sp>
      <p:sp>
        <p:nvSpPr>
          <p:cNvPr id="17" name="Rectangle à coins arrondis 16"/>
          <p:cNvSpPr/>
          <p:nvPr/>
        </p:nvSpPr>
        <p:spPr>
          <a:xfrm>
            <a:off x="9895755" y="3599268"/>
            <a:ext cx="1159099" cy="598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4800" dirty="0"/>
              <a:t>…</a:t>
            </a:r>
            <a:endParaRPr lang="fr-FR" sz="4800" dirty="0"/>
          </a:p>
        </p:txBody>
      </p:sp>
      <p:sp>
        <p:nvSpPr>
          <p:cNvPr id="19" name="Rectangle à coins arrondis 18"/>
          <p:cNvSpPr/>
          <p:nvPr/>
        </p:nvSpPr>
        <p:spPr>
          <a:xfrm>
            <a:off x="531223" y="2133600"/>
            <a:ext cx="3582749" cy="548640"/>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solidFill>
                  <a:schemeClr val="tx1"/>
                </a:solidFill>
              </a:rPr>
              <a:t>Implémentations des méthodes</a:t>
            </a:r>
            <a:endParaRPr lang="fr-FR" dirty="0">
              <a:solidFill>
                <a:schemeClr val="tx1"/>
              </a:solidFill>
            </a:endParaRPr>
          </a:p>
        </p:txBody>
      </p:sp>
    </p:spTree>
    <p:extLst>
      <p:ext uri="{BB962C8B-B14F-4D97-AF65-F5344CB8AC3E}">
        <p14:creationId xmlns:p14="http://schemas.microsoft.com/office/powerpoint/2010/main" val="2672918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Implémentations</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035" y="2888372"/>
            <a:ext cx="1657087" cy="1639480"/>
          </a:xfrm>
          <a:prstGeom prst="rect">
            <a:avLst/>
          </a:prstGeom>
        </p:spPr>
      </p:pic>
      <p:sp>
        <p:nvSpPr>
          <p:cNvPr id="5" name="Bulle ronde 4"/>
          <p:cNvSpPr/>
          <p:nvPr/>
        </p:nvSpPr>
        <p:spPr>
          <a:xfrm>
            <a:off x="1056629" y="2064124"/>
            <a:ext cx="1223493" cy="8242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2000" b="1" dirty="0"/>
              <a:t>C</a:t>
            </a:r>
            <a:endParaRPr lang="fr-FR" sz="2000" b="1"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4949" y="4527852"/>
            <a:ext cx="941866" cy="1499450"/>
          </a:xfrm>
          <a:prstGeom prst="rect">
            <a:avLst/>
          </a:prstGeom>
        </p:spPr>
      </p:pic>
      <p:sp>
        <p:nvSpPr>
          <p:cNvPr id="9" name="Bulle ronde 8"/>
          <p:cNvSpPr/>
          <p:nvPr/>
        </p:nvSpPr>
        <p:spPr>
          <a:xfrm>
            <a:off x="9205882" y="3295987"/>
            <a:ext cx="1754039" cy="876767"/>
          </a:xfrm>
          <a:prstGeom prst="wedgeEllipseCallout">
            <a:avLst/>
          </a:prstGeom>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2000" b="1" dirty="0"/>
              <a:t>Python </a:t>
            </a:r>
          </a:p>
          <a:p>
            <a:pPr algn="ctr"/>
            <a:r>
              <a:rPr lang="fr-CH" sz="2000" b="1" dirty="0"/>
              <a:t>fusepy</a:t>
            </a:r>
            <a:endParaRPr lang="fr-FR" sz="2000" b="1" dirty="0"/>
          </a:p>
        </p:txBody>
      </p:sp>
      <p:sp>
        <p:nvSpPr>
          <p:cNvPr id="11" name="Bulle ronde 10"/>
          <p:cNvSpPr/>
          <p:nvPr/>
        </p:nvSpPr>
        <p:spPr>
          <a:xfrm>
            <a:off x="7034572" y="3927053"/>
            <a:ext cx="1223493" cy="824248"/>
          </a:xfrm>
          <a:prstGeom prst="wedgeEllipseCallout">
            <a:avLst>
              <a:gd name="adj1" fmla="val 51799"/>
              <a:gd name="adj2" fmla="val 39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2000" b="1" dirty="0"/>
              <a:t>JAVA</a:t>
            </a:r>
            <a:endParaRPr lang="fr-FR" sz="2000" b="1" dirty="0"/>
          </a:p>
        </p:txBody>
      </p:sp>
    </p:spTree>
    <p:extLst>
      <p:ext uri="{BB962C8B-B14F-4D97-AF65-F5344CB8AC3E}">
        <p14:creationId xmlns:p14="http://schemas.microsoft.com/office/powerpoint/2010/main" val="15187562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Implémentation suite</a:t>
            </a:r>
            <a:endParaRPr lang="fr-FR" dirty="0"/>
          </a:p>
        </p:txBody>
      </p:sp>
      <p:sp>
        <p:nvSpPr>
          <p:cNvPr id="3" name="Espace réservé du contenu 2"/>
          <p:cNvSpPr>
            <a:spLocks noGrp="1"/>
          </p:cNvSpPr>
          <p:nvPr>
            <p:ph idx="1"/>
          </p:nvPr>
        </p:nvSpPr>
        <p:spPr>
          <a:xfrm>
            <a:off x="1451579" y="2015732"/>
            <a:ext cx="9603275" cy="4010599"/>
          </a:xfrm>
        </p:spPr>
        <p:txBody>
          <a:bodyPr/>
          <a:lstStyle/>
          <a:p>
            <a:r>
              <a:rPr lang="fr-CH" dirty="0"/>
              <a:t>Installation de Fuse</a:t>
            </a:r>
          </a:p>
          <a:p>
            <a:pPr lvl="1"/>
            <a:r>
              <a:rPr lang="fr-CH" dirty="0"/>
              <a:t>MacOS</a:t>
            </a:r>
          </a:p>
          <a:p>
            <a:pPr lvl="2"/>
            <a:r>
              <a:rPr lang="fr-CH" dirty="0"/>
              <a:t>Télécharger et installer FUSE</a:t>
            </a:r>
          </a:p>
          <a:p>
            <a:pPr lvl="1"/>
            <a:r>
              <a:rPr lang="fr-CH" dirty="0"/>
              <a:t>Linux</a:t>
            </a:r>
          </a:p>
          <a:p>
            <a:pPr lvl="2"/>
            <a:r>
              <a:rPr lang="en-US" dirty="0"/>
              <a:t>Fuse est présent depuis la version 2.6.14</a:t>
            </a:r>
          </a:p>
          <a:p>
            <a:r>
              <a:rPr lang="fr-CH" dirty="0"/>
              <a:t>Installation de fusepy</a:t>
            </a:r>
          </a:p>
          <a:p>
            <a:pPr marL="0" indent="0">
              <a:buNone/>
            </a:pPr>
            <a:endParaRPr lang="fr-CH" dirty="0"/>
          </a:p>
          <a:p>
            <a:r>
              <a:rPr lang="en-US" dirty="0"/>
              <a:t>Implémentation des methods souhaitées</a:t>
            </a:r>
          </a:p>
          <a:p>
            <a:pPr lvl="1"/>
            <a:r>
              <a:rPr lang="en-US" dirty="0"/>
              <a:t>Point de depart https://github.com/skorokithakis/python-fuse-sample</a:t>
            </a:r>
          </a:p>
        </p:txBody>
      </p:sp>
      <p:sp>
        <p:nvSpPr>
          <p:cNvPr id="5" name="Rectangle à coins arrondis 4"/>
          <p:cNvSpPr/>
          <p:nvPr/>
        </p:nvSpPr>
        <p:spPr>
          <a:xfrm>
            <a:off x="4446187" y="4491293"/>
            <a:ext cx="3614057" cy="33092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pip install fusepy</a:t>
            </a:r>
            <a:endParaRPr lang="fr-FR" dirty="0"/>
          </a:p>
        </p:txBody>
      </p:sp>
    </p:spTree>
    <p:extLst>
      <p:ext uri="{BB962C8B-B14F-4D97-AF65-F5344CB8AC3E}">
        <p14:creationId xmlns:p14="http://schemas.microsoft.com/office/powerpoint/2010/main" val="6189604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16240-4E3F-40E2-840E-2D4703A425C9}"/>
              </a:ext>
            </a:extLst>
          </p:cNvPr>
          <p:cNvSpPr>
            <a:spLocks noGrp="1"/>
          </p:cNvSpPr>
          <p:nvPr>
            <p:ph type="title"/>
          </p:nvPr>
        </p:nvSpPr>
        <p:spPr/>
        <p:txBody>
          <a:bodyPr/>
          <a:lstStyle/>
          <a:p>
            <a:r>
              <a:rPr lang="fr-CH" dirty="0"/>
              <a:t>Sommaire</a:t>
            </a:r>
          </a:p>
        </p:txBody>
      </p:sp>
      <p:sp>
        <p:nvSpPr>
          <p:cNvPr id="3" name="Espace réservé du contenu 2">
            <a:extLst>
              <a:ext uri="{FF2B5EF4-FFF2-40B4-BE49-F238E27FC236}">
                <a16:creationId xmlns:a16="http://schemas.microsoft.com/office/drawing/2014/main" id="{85EB89BF-3835-4667-B54F-45F82574C478}"/>
              </a:ext>
            </a:extLst>
          </p:cNvPr>
          <p:cNvSpPr>
            <a:spLocks noGrp="1"/>
          </p:cNvSpPr>
          <p:nvPr>
            <p:ph idx="1"/>
          </p:nvPr>
        </p:nvSpPr>
        <p:spPr/>
        <p:txBody>
          <a:bodyPr>
            <a:normAutofit/>
          </a:bodyPr>
          <a:lstStyle/>
          <a:p>
            <a:r>
              <a:rPr lang="fr-CH" dirty="0"/>
              <a:t>Introduction</a:t>
            </a:r>
          </a:p>
          <a:p>
            <a:r>
              <a:rPr lang="fr-CH" dirty="0"/>
              <a:t>Système FAT</a:t>
            </a:r>
          </a:p>
          <a:p>
            <a:r>
              <a:rPr lang="fr-CH" dirty="0"/>
              <a:t>Système NTFS</a:t>
            </a:r>
          </a:p>
          <a:p>
            <a:r>
              <a:rPr lang="fr-CH" dirty="0"/>
              <a:t>Système didactique FUSE</a:t>
            </a:r>
          </a:p>
          <a:p>
            <a:r>
              <a:rPr lang="fr-CH" dirty="0"/>
              <a:t>Démonstration</a:t>
            </a:r>
          </a:p>
          <a:p>
            <a:r>
              <a:rPr lang="fr-CH" dirty="0"/>
              <a:t>Développement</a:t>
            </a:r>
          </a:p>
          <a:p>
            <a:r>
              <a:rPr lang="fr-CH" dirty="0"/>
              <a:t>Conclusion</a:t>
            </a:r>
          </a:p>
          <a:p>
            <a:endParaRPr lang="fr-CH" dirty="0"/>
          </a:p>
          <a:p>
            <a:endParaRPr lang="fr-CH" dirty="0"/>
          </a:p>
        </p:txBody>
      </p:sp>
    </p:spTree>
    <p:extLst>
      <p:ext uri="{BB962C8B-B14F-4D97-AF65-F5344CB8AC3E}">
        <p14:creationId xmlns:p14="http://schemas.microsoft.com/office/powerpoint/2010/main" val="38864520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CADE47B-7EE2-42F0-BBC4-631F295992C6}"/>
              </a:ext>
            </a:extLst>
          </p:cNvPr>
          <p:cNvSpPr>
            <a:spLocks noGrp="1"/>
          </p:cNvSpPr>
          <p:nvPr>
            <p:ph type="title"/>
          </p:nvPr>
        </p:nvSpPr>
        <p:spPr/>
        <p:txBody>
          <a:bodyPr/>
          <a:lstStyle/>
          <a:p>
            <a:r>
              <a:rPr lang="fr-CH" dirty="0"/>
              <a:t>Démonstration</a:t>
            </a:r>
          </a:p>
        </p:txBody>
      </p:sp>
      <p:sp>
        <p:nvSpPr>
          <p:cNvPr id="5" name="Espace réservé du texte 4">
            <a:extLst>
              <a:ext uri="{FF2B5EF4-FFF2-40B4-BE49-F238E27FC236}">
                <a16:creationId xmlns:a16="http://schemas.microsoft.com/office/drawing/2014/main" id="{6B8A9989-F188-4E8B-9AF4-3EC022BDBFB3}"/>
              </a:ext>
            </a:extLst>
          </p:cNvPr>
          <p:cNvSpPr>
            <a:spLocks noGrp="1"/>
          </p:cNvSpPr>
          <p:nvPr>
            <p:ph type="body" idx="1"/>
          </p:nvPr>
        </p:nvSpPr>
        <p:spPr/>
        <p:txBody>
          <a:bodyPr/>
          <a:lstStyle/>
          <a:p>
            <a:endParaRPr lang="fr-CH"/>
          </a:p>
        </p:txBody>
      </p:sp>
    </p:spTree>
    <p:extLst>
      <p:ext uri="{BB962C8B-B14F-4D97-AF65-F5344CB8AC3E}">
        <p14:creationId xmlns:p14="http://schemas.microsoft.com/office/powerpoint/2010/main" val="927819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49D1160-7363-4850-BE7A-68700850B275}"/>
              </a:ext>
            </a:extLst>
          </p:cNvPr>
          <p:cNvSpPr>
            <a:spLocks noGrp="1"/>
          </p:cNvSpPr>
          <p:nvPr>
            <p:ph type="title"/>
          </p:nvPr>
        </p:nvSpPr>
        <p:spPr/>
        <p:txBody>
          <a:bodyPr/>
          <a:lstStyle/>
          <a:p>
            <a:r>
              <a:rPr lang="fr-CH" dirty="0"/>
              <a:t>Conclusion</a:t>
            </a:r>
          </a:p>
        </p:txBody>
      </p:sp>
      <p:sp>
        <p:nvSpPr>
          <p:cNvPr id="5" name="Espace réservé du contenu 4">
            <a:extLst>
              <a:ext uri="{FF2B5EF4-FFF2-40B4-BE49-F238E27FC236}">
                <a16:creationId xmlns:a16="http://schemas.microsoft.com/office/drawing/2014/main" id="{6C3B9994-9BDB-45C4-86B8-A1943E2D45A7}"/>
              </a:ext>
            </a:extLst>
          </p:cNvPr>
          <p:cNvSpPr>
            <a:spLocks noGrp="1"/>
          </p:cNvSpPr>
          <p:nvPr>
            <p:ph idx="1"/>
          </p:nvPr>
        </p:nvSpPr>
        <p:spPr/>
        <p:txBody>
          <a:bodyPr>
            <a:normAutofit fontScale="92500" lnSpcReduction="10000"/>
          </a:bodyPr>
          <a:lstStyle/>
          <a:p>
            <a:r>
              <a:rPr lang="fr-CH" dirty="0"/>
              <a:t>Bilan</a:t>
            </a:r>
          </a:p>
          <a:p>
            <a:pPr lvl="1"/>
            <a:r>
              <a:rPr lang="fr-CH" dirty="0"/>
              <a:t>Système FAT – opérationnel</a:t>
            </a:r>
          </a:p>
          <a:p>
            <a:pPr lvl="1"/>
            <a:r>
              <a:rPr lang="fr-CH" dirty="0"/>
              <a:t>Système NTFS – non-opérationnel</a:t>
            </a:r>
          </a:p>
          <a:p>
            <a:pPr lvl="1"/>
            <a:r>
              <a:rPr lang="fr-CH" dirty="0"/>
              <a:t>Système FUSE – Quelques exemples d’implémentation</a:t>
            </a:r>
          </a:p>
          <a:p>
            <a:r>
              <a:rPr lang="fr-CH" dirty="0"/>
              <a:t>Améliorations</a:t>
            </a:r>
          </a:p>
          <a:p>
            <a:pPr lvl="1"/>
            <a:r>
              <a:rPr lang="fr-CH" dirty="0"/>
              <a:t>Clarté + Terminer le système NTFS</a:t>
            </a:r>
          </a:p>
          <a:p>
            <a:pPr lvl="1"/>
            <a:r>
              <a:rPr lang="fr-CH" dirty="0"/>
              <a:t>Affichage d’un format disque physique</a:t>
            </a:r>
          </a:p>
          <a:p>
            <a:pPr lvl="1"/>
            <a:r>
              <a:rPr lang="fr-CH" dirty="0"/>
              <a:t>Ajout de dossier</a:t>
            </a:r>
          </a:p>
          <a:p>
            <a:pPr lvl="1"/>
            <a:r>
              <a:rPr lang="fr-CH" dirty="0"/>
              <a:t>Ajout de commande supplémentaires : Déplacer, copier, …</a:t>
            </a:r>
          </a:p>
          <a:p>
            <a:endParaRPr lang="fr-CH" dirty="0"/>
          </a:p>
        </p:txBody>
      </p:sp>
    </p:spTree>
    <p:extLst>
      <p:ext uri="{BB962C8B-B14F-4D97-AF65-F5344CB8AC3E}">
        <p14:creationId xmlns:p14="http://schemas.microsoft.com/office/powerpoint/2010/main" val="2841376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BF5ADD4-E9CF-4A07-88D7-63AB5AFB7352}"/>
              </a:ext>
            </a:extLst>
          </p:cNvPr>
          <p:cNvSpPr>
            <a:spLocks noGrp="1"/>
          </p:cNvSpPr>
          <p:nvPr>
            <p:ph type="title"/>
          </p:nvPr>
        </p:nvSpPr>
        <p:spPr/>
        <p:txBody>
          <a:bodyPr/>
          <a:lstStyle/>
          <a:p>
            <a:r>
              <a:rPr lang="fr-CH" dirty="0"/>
              <a:t>Questions ?</a:t>
            </a:r>
          </a:p>
        </p:txBody>
      </p:sp>
      <p:sp>
        <p:nvSpPr>
          <p:cNvPr id="5" name="Espace réservé du texte 4">
            <a:extLst>
              <a:ext uri="{FF2B5EF4-FFF2-40B4-BE49-F238E27FC236}">
                <a16:creationId xmlns:a16="http://schemas.microsoft.com/office/drawing/2014/main" id="{E50F4021-B876-43EF-B394-ACEFFBDE3826}"/>
              </a:ext>
            </a:extLst>
          </p:cNvPr>
          <p:cNvSpPr>
            <a:spLocks noGrp="1"/>
          </p:cNvSpPr>
          <p:nvPr>
            <p:ph type="body" idx="1"/>
          </p:nvPr>
        </p:nvSpPr>
        <p:spPr/>
        <p:txBody>
          <a:bodyPr/>
          <a:lstStyle/>
          <a:p>
            <a:r>
              <a:rPr lang="fr-CH" dirty="0"/>
              <a:t>Merci pour votre écoute</a:t>
            </a:r>
          </a:p>
        </p:txBody>
      </p:sp>
    </p:spTree>
    <p:extLst>
      <p:ext uri="{BB962C8B-B14F-4D97-AF65-F5344CB8AC3E}">
        <p14:creationId xmlns:p14="http://schemas.microsoft.com/office/powerpoint/2010/main" val="50941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63F71-919D-4AC5-870E-067CB6880548}"/>
              </a:ext>
            </a:extLst>
          </p:cNvPr>
          <p:cNvSpPr>
            <a:spLocks noGrp="1"/>
          </p:cNvSpPr>
          <p:nvPr>
            <p:ph type="title"/>
          </p:nvPr>
        </p:nvSpPr>
        <p:spPr/>
        <p:txBody>
          <a:bodyPr/>
          <a:lstStyle/>
          <a:p>
            <a:r>
              <a:rPr lang="fr-CH" dirty="0"/>
              <a:t>Introduction</a:t>
            </a:r>
          </a:p>
        </p:txBody>
      </p:sp>
      <p:sp>
        <p:nvSpPr>
          <p:cNvPr id="3" name="Espace réservé du contenu 2">
            <a:extLst>
              <a:ext uri="{FF2B5EF4-FFF2-40B4-BE49-F238E27FC236}">
                <a16:creationId xmlns:a16="http://schemas.microsoft.com/office/drawing/2014/main" id="{894F2200-80B3-4028-86EA-29A224C8502E}"/>
              </a:ext>
            </a:extLst>
          </p:cNvPr>
          <p:cNvSpPr>
            <a:spLocks noGrp="1"/>
          </p:cNvSpPr>
          <p:nvPr>
            <p:ph idx="1"/>
          </p:nvPr>
        </p:nvSpPr>
        <p:spPr/>
        <p:txBody>
          <a:bodyPr>
            <a:normAutofit/>
          </a:bodyPr>
          <a:lstStyle/>
          <a:p>
            <a:r>
              <a:rPr lang="fr-CH" dirty="0"/>
              <a:t>C’est quoi un système de fichier</a:t>
            </a:r>
          </a:p>
          <a:p>
            <a:r>
              <a:rPr lang="fr-CH" dirty="0"/>
              <a:t>Système de fichier connus :</a:t>
            </a:r>
          </a:p>
          <a:p>
            <a:pPr lvl="1"/>
            <a:r>
              <a:rPr lang="fr-CH" dirty="0"/>
              <a:t>FAT</a:t>
            </a:r>
          </a:p>
          <a:p>
            <a:pPr lvl="1"/>
            <a:r>
              <a:rPr lang="fr-CH" dirty="0"/>
              <a:t>NTFS</a:t>
            </a:r>
          </a:p>
          <a:p>
            <a:pPr lvl="1"/>
            <a:r>
              <a:rPr lang="fr-CH" dirty="0"/>
              <a:t>Ext3, Ext4</a:t>
            </a:r>
          </a:p>
          <a:p>
            <a:pPr lvl="1"/>
            <a:r>
              <a:rPr lang="fr-CH" dirty="0"/>
              <a:t>APFS (Apple)</a:t>
            </a:r>
          </a:p>
        </p:txBody>
      </p:sp>
    </p:spTree>
    <p:extLst>
      <p:ext uri="{BB962C8B-B14F-4D97-AF65-F5344CB8AC3E}">
        <p14:creationId xmlns:p14="http://schemas.microsoft.com/office/powerpoint/2010/main" val="32802260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10C40-B32A-4F4A-B585-AB00572B678E}"/>
              </a:ext>
            </a:extLst>
          </p:cNvPr>
          <p:cNvSpPr>
            <a:spLocks noGrp="1"/>
          </p:cNvSpPr>
          <p:nvPr>
            <p:ph type="title"/>
          </p:nvPr>
        </p:nvSpPr>
        <p:spPr/>
        <p:txBody>
          <a:bodyPr/>
          <a:lstStyle/>
          <a:p>
            <a:r>
              <a:rPr lang="fr-CH" dirty="0"/>
              <a:t>Introduction</a:t>
            </a:r>
          </a:p>
        </p:txBody>
      </p:sp>
      <p:sp>
        <p:nvSpPr>
          <p:cNvPr id="3" name="Espace réservé du contenu 2">
            <a:extLst>
              <a:ext uri="{FF2B5EF4-FFF2-40B4-BE49-F238E27FC236}">
                <a16:creationId xmlns:a16="http://schemas.microsoft.com/office/drawing/2014/main" id="{3A118FB7-5B81-4709-BC73-3A6FEA5D5CFE}"/>
              </a:ext>
            </a:extLst>
          </p:cNvPr>
          <p:cNvSpPr>
            <a:spLocks noGrp="1"/>
          </p:cNvSpPr>
          <p:nvPr>
            <p:ph idx="1"/>
          </p:nvPr>
        </p:nvSpPr>
        <p:spPr/>
        <p:txBody>
          <a:bodyPr/>
          <a:lstStyle/>
          <a:p>
            <a:r>
              <a:rPr lang="fr-CH" dirty="0"/>
              <a:t>But du projet :</a:t>
            </a:r>
          </a:p>
          <a:p>
            <a:pPr lvl="1"/>
            <a:r>
              <a:rPr lang="fr-CH" dirty="0"/>
              <a:t>Analyse et implémentation d’un système didactique :</a:t>
            </a:r>
          </a:p>
          <a:p>
            <a:pPr lvl="2"/>
            <a:r>
              <a:rPr lang="fr-CH" dirty="0"/>
              <a:t>FAT</a:t>
            </a:r>
          </a:p>
          <a:p>
            <a:pPr lvl="2"/>
            <a:r>
              <a:rPr lang="fr-CH" dirty="0"/>
              <a:t>NTFS</a:t>
            </a:r>
          </a:p>
          <a:p>
            <a:pPr lvl="1"/>
            <a:r>
              <a:rPr lang="fr-CH" dirty="0"/>
              <a:t>Implémentation d’exemples utilisant FUSE</a:t>
            </a:r>
          </a:p>
          <a:p>
            <a:endParaRPr lang="fr-CH" dirty="0"/>
          </a:p>
        </p:txBody>
      </p:sp>
    </p:spTree>
    <p:extLst>
      <p:ext uri="{BB962C8B-B14F-4D97-AF65-F5344CB8AC3E}">
        <p14:creationId xmlns:p14="http://schemas.microsoft.com/office/powerpoint/2010/main" val="1878854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DF2930-A88A-4AF7-AA36-1F703ABEB660}"/>
              </a:ext>
            </a:extLst>
          </p:cNvPr>
          <p:cNvSpPr>
            <a:spLocks noGrp="1"/>
          </p:cNvSpPr>
          <p:nvPr>
            <p:ph type="title"/>
          </p:nvPr>
        </p:nvSpPr>
        <p:spPr/>
        <p:txBody>
          <a:bodyPr/>
          <a:lstStyle/>
          <a:p>
            <a:r>
              <a:rPr lang="fr-CH" dirty="0"/>
              <a:t>Rôles principaux</a:t>
            </a:r>
          </a:p>
        </p:txBody>
      </p:sp>
      <p:sp>
        <p:nvSpPr>
          <p:cNvPr id="3" name="Espace réservé du contenu 2">
            <a:extLst>
              <a:ext uri="{FF2B5EF4-FFF2-40B4-BE49-F238E27FC236}">
                <a16:creationId xmlns:a16="http://schemas.microsoft.com/office/drawing/2014/main" id="{A73A1770-E007-4FDE-BF55-956406243684}"/>
              </a:ext>
            </a:extLst>
          </p:cNvPr>
          <p:cNvSpPr>
            <a:spLocks noGrp="1"/>
          </p:cNvSpPr>
          <p:nvPr>
            <p:ph idx="1"/>
          </p:nvPr>
        </p:nvSpPr>
        <p:spPr/>
        <p:txBody>
          <a:bodyPr>
            <a:normAutofit fontScale="92500" lnSpcReduction="10000"/>
          </a:bodyPr>
          <a:lstStyle/>
          <a:p>
            <a:r>
              <a:rPr lang="fr-CH" dirty="0" err="1"/>
              <a:t>Lovis</a:t>
            </a:r>
            <a:r>
              <a:rPr lang="fr-CH" dirty="0"/>
              <a:t> Thomas :</a:t>
            </a:r>
          </a:p>
          <a:p>
            <a:pPr lvl="1"/>
            <a:r>
              <a:rPr lang="fr-CH" dirty="0"/>
              <a:t>Documentation FAT32</a:t>
            </a:r>
          </a:p>
          <a:p>
            <a:pPr lvl="1"/>
            <a:r>
              <a:rPr lang="fr-CH" dirty="0"/>
              <a:t>Développement programme didactique</a:t>
            </a:r>
          </a:p>
          <a:p>
            <a:r>
              <a:rPr lang="fr-CH" dirty="0" err="1"/>
              <a:t>Ombang</a:t>
            </a:r>
            <a:r>
              <a:rPr lang="fr-CH" dirty="0"/>
              <a:t> </a:t>
            </a:r>
            <a:r>
              <a:rPr lang="fr-CH" dirty="0" err="1"/>
              <a:t>Ndo</a:t>
            </a:r>
            <a:r>
              <a:rPr lang="fr-CH" dirty="0"/>
              <a:t> Charles :</a:t>
            </a:r>
          </a:p>
          <a:p>
            <a:pPr lvl="1"/>
            <a:r>
              <a:rPr lang="fr-CH" dirty="0"/>
              <a:t>Documentation FUSE</a:t>
            </a:r>
          </a:p>
          <a:p>
            <a:pPr lvl="1"/>
            <a:r>
              <a:rPr lang="fr-CH" dirty="0"/>
              <a:t>Programmes FUSE</a:t>
            </a:r>
          </a:p>
          <a:p>
            <a:r>
              <a:rPr lang="fr-CH" dirty="0"/>
              <a:t>Vulliemin Kevin</a:t>
            </a:r>
          </a:p>
          <a:p>
            <a:pPr lvl="1"/>
            <a:r>
              <a:rPr lang="fr-CH" dirty="0"/>
              <a:t>Documentation NTFS</a:t>
            </a:r>
          </a:p>
          <a:p>
            <a:pPr lvl="1"/>
            <a:r>
              <a:rPr lang="fr-CH" dirty="0"/>
              <a:t>Présentation,  Affiche, Rapport</a:t>
            </a:r>
          </a:p>
        </p:txBody>
      </p:sp>
    </p:spTree>
    <p:extLst>
      <p:ext uri="{BB962C8B-B14F-4D97-AF65-F5344CB8AC3E}">
        <p14:creationId xmlns:p14="http://schemas.microsoft.com/office/powerpoint/2010/main" val="30298338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CAC1D-EE4F-425E-8B73-D7B31BC8C5CE}"/>
              </a:ext>
            </a:extLst>
          </p:cNvPr>
          <p:cNvSpPr>
            <a:spLocks noGrp="1"/>
          </p:cNvSpPr>
          <p:nvPr>
            <p:ph type="title"/>
          </p:nvPr>
        </p:nvSpPr>
        <p:spPr/>
        <p:txBody>
          <a:bodyPr/>
          <a:lstStyle/>
          <a:p>
            <a:r>
              <a:rPr lang="fr-CH" dirty="0"/>
              <a:t>Système FAT – file allocation table</a:t>
            </a:r>
          </a:p>
        </p:txBody>
      </p:sp>
      <p:sp>
        <p:nvSpPr>
          <p:cNvPr id="3" name="Espace réservé du contenu 2">
            <a:extLst>
              <a:ext uri="{FF2B5EF4-FFF2-40B4-BE49-F238E27FC236}">
                <a16:creationId xmlns:a16="http://schemas.microsoft.com/office/drawing/2014/main" id="{5DE236B3-A6FD-4A93-994F-F29B1672E818}"/>
              </a:ext>
            </a:extLst>
          </p:cNvPr>
          <p:cNvSpPr>
            <a:spLocks noGrp="1"/>
          </p:cNvSpPr>
          <p:nvPr>
            <p:ph idx="1"/>
          </p:nvPr>
        </p:nvSpPr>
        <p:spPr/>
        <p:txBody>
          <a:bodyPr/>
          <a:lstStyle/>
          <a:p>
            <a:r>
              <a:rPr lang="fr-CH" dirty="0"/>
              <a:t>Structure des fichiers/dossiers et de la Root Directory</a:t>
            </a:r>
          </a:p>
          <a:p>
            <a:r>
              <a:rPr lang="fr-CH" dirty="0"/>
              <a:t>Zone de 4 octets – représente un numéro de cluster</a:t>
            </a:r>
          </a:p>
          <a:p>
            <a:r>
              <a:rPr lang="fr-CH" dirty="0"/>
              <a:t>2 premières zones réservées</a:t>
            </a:r>
          </a:p>
          <a:p>
            <a:endParaRPr lang="fr-CH" dirty="0"/>
          </a:p>
        </p:txBody>
      </p:sp>
      <p:pic>
        <p:nvPicPr>
          <p:cNvPr id="5" name="Image 4">
            <a:extLst>
              <a:ext uri="{FF2B5EF4-FFF2-40B4-BE49-F238E27FC236}">
                <a16:creationId xmlns:a16="http://schemas.microsoft.com/office/drawing/2014/main" id="{3D625EF8-F7D1-457D-9C26-2CD06CAD3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295" y="3741038"/>
            <a:ext cx="9197409" cy="1725307"/>
          </a:xfrm>
          <a:prstGeom prst="rect">
            <a:avLst/>
          </a:prstGeom>
        </p:spPr>
      </p:pic>
    </p:spTree>
    <p:extLst>
      <p:ext uri="{BB962C8B-B14F-4D97-AF65-F5344CB8AC3E}">
        <p14:creationId xmlns:p14="http://schemas.microsoft.com/office/powerpoint/2010/main" val="40630384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CAC1D-EE4F-425E-8B73-D7B31BC8C5CE}"/>
              </a:ext>
            </a:extLst>
          </p:cNvPr>
          <p:cNvSpPr>
            <a:spLocks noGrp="1"/>
          </p:cNvSpPr>
          <p:nvPr>
            <p:ph type="title"/>
          </p:nvPr>
        </p:nvSpPr>
        <p:spPr/>
        <p:txBody>
          <a:bodyPr/>
          <a:lstStyle/>
          <a:p>
            <a:r>
              <a:rPr lang="fr-CH" dirty="0"/>
              <a:t>Système FAT – file allocation table</a:t>
            </a:r>
          </a:p>
        </p:txBody>
      </p:sp>
      <p:sp>
        <p:nvSpPr>
          <p:cNvPr id="3" name="Espace réservé du contenu 2">
            <a:extLst>
              <a:ext uri="{FF2B5EF4-FFF2-40B4-BE49-F238E27FC236}">
                <a16:creationId xmlns:a16="http://schemas.microsoft.com/office/drawing/2014/main" id="{5DE236B3-A6FD-4A93-994F-F29B1672E818}"/>
              </a:ext>
            </a:extLst>
          </p:cNvPr>
          <p:cNvSpPr>
            <a:spLocks noGrp="1"/>
          </p:cNvSpPr>
          <p:nvPr>
            <p:ph idx="1"/>
          </p:nvPr>
        </p:nvSpPr>
        <p:spPr/>
        <p:txBody>
          <a:bodyPr/>
          <a:lstStyle/>
          <a:p>
            <a:r>
              <a:rPr lang="fr-CH" dirty="0"/>
              <a:t>Description des clusters</a:t>
            </a:r>
          </a:p>
          <a:p>
            <a:endParaRPr lang="fr-CH" dirty="0"/>
          </a:p>
        </p:txBody>
      </p:sp>
      <p:pic>
        <p:nvPicPr>
          <p:cNvPr id="7" name="Espace réservé du contenu 5">
            <a:extLst>
              <a:ext uri="{FF2B5EF4-FFF2-40B4-BE49-F238E27FC236}">
                <a16:creationId xmlns:a16="http://schemas.microsoft.com/office/drawing/2014/main" id="{C348A46A-02E9-45BA-9AAD-0D4377E0B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65" y="2726931"/>
            <a:ext cx="9690902" cy="2834858"/>
          </a:xfrm>
          <a:prstGeom prst="rect">
            <a:avLst/>
          </a:prstGeom>
        </p:spPr>
      </p:pic>
    </p:spTree>
    <p:extLst>
      <p:ext uri="{BB962C8B-B14F-4D97-AF65-F5344CB8AC3E}">
        <p14:creationId xmlns:p14="http://schemas.microsoft.com/office/powerpoint/2010/main" val="36580030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CAC1D-EE4F-425E-8B73-D7B31BC8C5CE}"/>
              </a:ext>
            </a:extLst>
          </p:cNvPr>
          <p:cNvSpPr>
            <a:spLocks noGrp="1"/>
          </p:cNvSpPr>
          <p:nvPr>
            <p:ph type="title"/>
          </p:nvPr>
        </p:nvSpPr>
        <p:spPr>
          <a:xfrm>
            <a:off x="1451579" y="874568"/>
            <a:ext cx="9603275" cy="909138"/>
          </a:xfrm>
        </p:spPr>
        <p:txBody>
          <a:bodyPr/>
          <a:lstStyle/>
          <a:p>
            <a:r>
              <a:rPr lang="fr-CH" dirty="0"/>
              <a:t>Système FAT – file allocation table</a:t>
            </a:r>
          </a:p>
        </p:txBody>
      </p:sp>
      <p:sp>
        <p:nvSpPr>
          <p:cNvPr id="3" name="Espace réservé du contenu 2">
            <a:extLst>
              <a:ext uri="{FF2B5EF4-FFF2-40B4-BE49-F238E27FC236}">
                <a16:creationId xmlns:a16="http://schemas.microsoft.com/office/drawing/2014/main" id="{5DE236B3-A6FD-4A93-994F-F29B1672E818}"/>
              </a:ext>
            </a:extLst>
          </p:cNvPr>
          <p:cNvSpPr>
            <a:spLocks noGrp="1"/>
          </p:cNvSpPr>
          <p:nvPr>
            <p:ph idx="1"/>
          </p:nvPr>
        </p:nvSpPr>
        <p:spPr/>
        <p:txBody>
          <a:bodyPr/>
          <a:lstStyle/>
          <a:p>
            <a:r>
              <a:rPr lang="fr-CH" dirty="0"/>
              <a:t>Exemple chaînage des fichiers</a:t>
            </a:r>
          </a:p>
        </p:txBody>
      </p:sp>
      <p:pic>
        <p:nvPicPr>
          <p:cNvPr id="6" name="Image 5">
            <a:extLst>
              <a:ext uri="{FF2B5EF4-FFF2-40B4-BE49-F238E27FC236}">
                <a16:creationId xmlns:a16="http://schemas.microsoft.com/office/drawing/2014/main" id="{D52571F3-9F36-44F7-A351-E79EE4EE5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512889"/>
            <a:ext cx="9430786" cy="3947771"/>
          </a:xfrm>
          <a:prstGeom prst="rect">
            <a:avLst/>
          </a:prstGeom>
        </p:spPr>
      </p:pic>
    </p:spTree>
    <p:extLst>
      <p:ext uri="{BB962C8B-B14F-4D97-AF65-F5344CB8AC3E}">
        <p14:creationId xmlns:p14="http://schemas.microsoft.com/office/powerpoint/2010/main" val="13612832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CAC1D-EE4F-425E-8B73-D7B31BC8C5CE}"/>
              </a:ext>
            </a:extLst>
          </p:cNvPr>
          <p:cNvSpPr>
            <a:spLocks noGrp="1"/>
          </p:cNvSpPr>
          <p:nvPr>
            <p:ph type="title"/>
          </p:nvPr>
        </p:nvSpPr>
        <p:spPr/>
        <p:txBody>
          <a:bodyPr/>
          <a:lstStyle/>
          <a:p>
            <a:r>
              <a:rPr lang="fr-CH" dirty="0"/>
              <a:t>Système FAT – Root directory</a:t>
            </a:r>
          </a:p>
        </p:txBody>
      </p:sp>
      <p:sp>
        <p:nvSpPr>
          <p:cNvPr id="3" name="Espace réservé du contenu 2">
            <a:extLst>
              <a:ext uri="{FF2B5EF4-FFF2-40B4-BE49-F238E27FC236}">
                <a16:creationId xmlns:a16="http://schemas.microsoft.com/office/drawing/2014/main" id="{5DE236B3-A6FD-4A93-994F-F29B1672E818}"/>
              </a:ext>
            </a:extLst>
          </p:cNvPr>
          <p:cNvSpPr>
            <a:spLocks noGrp="1"/>
          </p:cNvSpPr>
          <p:nvPr>
            <p:ph idx="1"/>
          </p:nvPr>
        </p:nvSpPr>
        <p:spPr/>
        <p:txBody>
          <a:bodyPr/>
          <a:lstStyle/>
          <a:p>
            <a:r>
              <a:rPr lang="fr-CH" dirty="0"/>
              <a:t>Liste d’informations sur les fichiers/dossiers</a:t>
            </a:r>
          </a:p>
          <a:p>
            <a:r>
              <a:rPr lang="fr-CH" dirty="0"/>
              <a:t>Une entrée d’un fichier contient (nom court) :</a:t>
            </a:r>
          </a:p>
          <a:p>
            <a:pPr lvl="1"/>
            <a:r>
              <a:rPr lang="fr-CH" dirty="0"/>
              <a:t>Nom + extension</a:t>
            </a:r>
          </a:p>
          <a:p>
            <a:pPr lvl="1"/>
            <a:r>
              <a:rPr lang="fr-CH" dirty="0"/>
              <a:t>Différentes heure et date</a:t>
            </a:r>
          </a:p>
          <a:p>
            <a:pPr lvl="1"/>
            <a:r>
              <a:rPr lang="fr-CH" dirty="0"/>
              <a:t>Premier/dernier cluster de données</a:t>
            </a:r>
          </a:p>
          <a:p>
            <a:pPr lvl="1"/>
            <a:r>
              <a:rPr lang="fr-CH" dirty="0"/>
              <a:t>…</a:t>
            </a:r>
          </a:p>
          <a:p>
            <a:endParaRPr lang="fr-CH" dirty="0"/>
          </a:p>
          <a:p>
            <a:endParaRPr lang="fr-CH" dirty="0"/>
          </a:p>
        </p:txBody>
      </p:sp>
      <p:pic>
        <p:nvPicPr>
          <p:cNvPr id="5" name="Image 4">
            <a:extLst>
              <a:ext uri="{FF2B5EF4-FFF2-40B4-BE49-F238E27FC236}">
                <a16:creationId xmlns:a16="http://schemas.microsoft.com/office/drawing/2014/main" id="{0188D22E-1E6A-46DB-B78E-088836293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740" y="4551781"/>
            <a:ext cx="10753725" cy="1504950"/>
          </a:xfrm>
          <a:prstGeom prst="rect">
            <a:avLst/>
          </a:prstGeom>
        </p:spPr>
      </p:pic>
    </p:spTree>
    <p:extLst>
      <p:ext uri="{BB962C8B-B14F-4D97-AF65-F5344CB8AC3E}">
        <p14:creationId xmlns:p14="http://schemas.microsoft.com/office/powerpoint/2010/main" val="16221112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610</TotalTime>
  <Words>674</Words>
  <Application>Microsoft Office PowerPoint</Application>
  <PresentationFormat>Grand écran</PresentationFormat>
  <Paragraphs>165</Paragraphs>
  <Slides>22</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Gill Sans MT</vt:lpstr>
      <vt:lpstr>Wingdings</vt:lpstr>
      <vt:lpstr>Galerie</vt:lpstr>
      <vt:lpstr>Système de fichiers</vt:lpstr>
      <vt:lpstr>Sommaire</vt:lpstr>
      <vt:lpstr>Introduction</vt:lpstr>
      <vt:lpstr>Introduction</vt:lpstr>
      <vt:lpstr>Rôles principaux</vt:lpstr>
      <vt:lpstr>Système FAT – file allocation table</vt:lpstr>
      <vt:lpstr>Système FAT – file allocation table</vt:lpstr>
      <vt:lpstr>Système FAT – file allocation table</vt:lpstr>
      <vt:lpstr>Système FAT – Root directory</vt:lpstr>
      <vt:lpstr>Système NTFS</vt:lpstr>
      <vt:lpstr>Système NTFS</vt:lpstr>
      <vt:lpstr>Système NTFS</vt:lpstr>
      <vt:lpstr>Système NTFS</vt:lpstr>
      <vt:lpstr>Système NTFs</vt:lpstr>
      <vt:lpstr>FUSE</vt:lpstr>
      <vt:lpstr>Architecture FUSE</vt:lpstr>
      <vt:lpstr>Opérations fuse</vt:lpstr>
      <vt:lpstr>Implémentations</vt:lpstr>
      <vt:lpstr>Implémentation suite</vt:lpstr>
      <vt:lpstr>Démonstration</vt:lpstr>
      <vt:lpstr>Conclusion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fichiers</dc:title>
  <dc:creator>Kevin V.</dc:creator>
  <cp:lastModifiedBy>Kevin V.</cp:lastModifiedBy>
  <cp:revision>73</cp:revision>
  <dcterms:created xsi:type="dcterms:W3CDTF">2018-05-03T10:32:01Z</dcterms:created>
  <dcterms:modified xsi:type="dcterms:W3CDTF">2018-05-06T10:08:57Z</dcterms:modified>
</cp:coreProperties>
</file>