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Pompiere" charset="1" panose="02000000000000000000"/>
      <p:regular r:id="rId17"/>
    </p:embeddedFont>
    <p:embeddedFont>
      <p:font typeface="Handy Casual" charset="1" panose="00000500000000000000"/>
      <p:regular r:id="rId18"/>
    </p:embeddedFont>
    <p:embeddedFont>
      <p:font typeface="Krabuler" charset="1" panose="000005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52.png" Type="http://schemas.openxmlformats.org/officeDocument/2006/relationships/image"/><Relationship Id="rId13" Target="../media/image53.svg" Type="http://schemas.openxmlformats.org/officeDocument/2006/relationships/image"/><Relationship Id="rId2" Target="../media/image48.png" Type="http://schemas.openxmlformats.org/officeDocument/2006/relationships/image"/><Relationship Id="rId3" Target="../media/image49.svg" Type="http://schemas.openxmlformats.org/officeDocument/2006/relationships/image"/><Relationship Id="rId4" Target="../media/image50.png" Type="http://schemas.openxmlformats.org/officeDocument/2006/relationships/image"/><Relationship Id="rId5" Target="../media/image51.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12" Target="../media/image19.png" Type="http://schemas.openxmlformats.org/officeDocument/2006/relationships/image"/><Relationship Id="rId13" Target="../media/image20.sv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5.png" Type="http://schemas.openxmlformats.org/officeDocument/2006/relationships/image"/><Relationship Id="rId9" Target="../media/image2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27.png" Type="http://schemas.openxmlformats.org/officeDocument/2006/relationships/image"/><Relationship Id="rId5" Target="../media/image28.png" Type="http://schemas.openxmlformats.org/officeDocument/2006/relationships/image"/><Relationship Id="rId6" Target="../media/image2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 Id="rId4" Target="../media/image32.png" Type="http://schemas.openxmlformats.org/officeDocument/2006/relationships/image"/><Relationship Id="rId5" Target="../media/image3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 Id="rId4" Target="../media/image34.png" Type="http://schemas.openxmlformats.org/officeDocument/2006/relationships/image"/><Relationship Id="rId5" Target="../media/image3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 Id="rId4" Target="../media/image36.png" Type="http://schemas.openxmlformats.org/officeDocument/2006/relationships/image"/><Relationship Id="rId5" Target="../media/image3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12" Target="../media/image42.png" Type="http://schemas.openxmlformats.org/officeDocument/2006/relationships/image"/><Relationship Id="rId13" Target="../media/image43.svg" Type="http://schemas.openxmlformats.org/officeDocument/2006/relationships/image"/><Relationship Id="rId2" Target="../media/image21.png" Type="http://schemas.openxmlformats.org/officeDocument/2006/relationships/image"/><Relationship Id="rId3" Target="../media/image22.svg" Type="http://schemas.openxmlformats.org/officeDocument/2006/relationships/image"/><Relationship Id="rId4" Target="../media/image38.png" Type="http://schemas.openxmlformats.org/officeDocument/2006/relationships/image"/><Relationship Id="rId5" Target="../media/image39.svg" Type="http://schemas.openxmlformats.org/officeDocument/2006/relationships/image"/><Relationship Id="rId6" Target="../media/image40.png" Type="http://schemas.openxmlformats.org/officeDocument/2006/relationships/image"/><Relationship Id="rId7" Target="../media/image41.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4.png" Type="http://schemas.openxmlformats.org/officeDocument/2006/relationships/image"/><Relationship Id="rId3" Target="../media/image45.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46.png" Type="http://schemas.openxmlformats.org/officeDocument/2006/relationships/image"/><Relationship Id="rId7" Target="../media/image4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sp>
        <p:nvSpPr>
          <p:cNvPr name="Freeform 2" id="2"/>
          <p:cNvSpPr/>
          <p:nvPr/>
        </p:nvSpPr>
        <p:spPr>
          <a:xfrm flipH="true" flipV="false" rot="-10800000">
            <a:off x="9223231" y="8895219"/>
            <a:ext cx="11552272" cy="1596314"/>
          </a:xfrm>
          <a:custGeom>
            <a:avLst/>
            <a:gdLst/>
            <a:ahLst/>
            <a:cxnLst/>
            <a:rect r="r" b="b" t="t" l="l"/>
            <a:pathLst>
              <a:path h="1596314" w="11552272">
                <a:moveTo>
                  <a:pt x="11552272" y="0"/>
                </a:moveTo>
                <a:lnTo>
                  <a:pt x="0" y="0"/>
                </a:lnTo>
                <a:lnTo>
                  <a:pt x="0" y="1596314"/>
                </a:lnTo>
                <a:lnTo>
                  <a:pt x="11552272" y="1596314"/>
                </a:lnTo>
                <a:lnTo>
                  <a:pt x="1155227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2649686" y="-149539"/>
            <a:ext cx="11546413" cy="1595504"/>
          </a:xfrm>
          <a:custGeom>
            <a:avLst/>
            <a:gdLst/>
            <a:ahLst/>
            <a:cxnLst/>
            <a:rect r="r" b="b" t="t" l="l"/>
            <a:pathLst>
              <a:path h="1595504" w="11546413">
                <a:moveTo>
                  <a:pt x="11546413" y="0"/>
                </a:moveTo>
                <a:lnTo>
                  <a:pt x="0" y="0"/>
                </a:lnTo>
                <a:lnTo>
                  <a:pt x="0" y="1595505"/>
                </a:lnTo>
                <a:lnTo>
                  <a:pt x="11546413" y="1595505"/>
                </a:lnTo>
                <a:lnTo>
                  <a:pt x="1154641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860641">
            <a:off x="790819" y="2659173"/>
            <a:ext cx="1737858" cy="1583030"/>
          </a:xfrm>
          <a:custGeom>
            <a:avLst/>
            <a:gdLst/>
            <a:ahLst/>
            <a:cxnLst/>
            <a:rect r="r" b="b" t="t" l="l"/>
            <a:pathLst>
              <a:path h="1583030" w="1737858">
                <a:moveTo>
                  <a:pt x="0" y="0"/>
                </a:moveTo>
                <a:lnTo>
                  <a:pt x="1737858" y="0"/>
                </a:lnTo>
                <a:lnTo>
                  <a:pt x="1737858" y="1583031"/>
                </a:lnTo>
                <a:lnTo>
                  <a:pt x="0" y="15830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0" y="5460250"/>
            <a:ext cx="3319495" cy="3798050"/>
          </a:xfrm>
          <a:custGeom>
            <a:avLst/>
            <a:gdLst/>
            <a:ahLst/>
            <a:cxnLst/>
            <a:rect r="r" b="b" t="t" l="l"/>
            <a:pathLst>
              <a:path h="3798050" w="3319495">
                <a:moveTo>
                  <a:pt x="0" y="0"/>
                </a:moveTo>
                <a:lnTo>
                  <a:pt x="3319495" y="0"/>
                </a:lnTo>
                <a:lnTo>
                  <a:pt x="3319495" y="3798050"/>
                </a:lnTo>
                <a:lnTo>
                  <a:pt x="0" y="37980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369112" y="3878018"/>
            <a:ext cx="19433753" cy="1300064"/>
          </a:xfrm>
          <a:prstGeom prst="rect">
            <a:avLst/>
          </a:prstGeom>
        </p:spPr>
        <p:txBody>
          <a:bodyPr anchor="t" rtlCol="false" tIns="0" lIns="0" bIns="0" rIns="0">
            <a:spAutoFit/>
          </a:bodyPr>
          <a:lstStyle/>
          <a:p>
            <a:pPr algn="just">
              <a:lnSpc>
                <a:spcPts val="9719"/>
              </a:lnSpc>
            </a:pPr>
            <a:r>
              <a:rPr lang="en-US" sz="9817" spc="215">
                <a:solidFill>
                  <a:srgbClr val="000000"/>
                </a:solidFill>
                <a:latin typeface="Pompiere"/>
                <a:ea typeface="Pompiere"/>
                <a:cs typeface="Pompiere"/>
                <a:sym typeface="Pompiere"/>
              </a:rPr>
              <a:t>Designing Effective Prompts </a:t>
            </a:r>
          </a:p>
        </p:txBody>
      </p:sp>
      <p:sp>
        <p:nvSpPr>
          <p:cNvPr name="TextBox 7" id="7"/>
          <p:cNvSpPr txBox="true"/>
          <p:nvPr/>
        </p:nvSpPr>
        <p:spPr>
          <a:xfrm rot="0">
            <a:off x="3319495" y="5660275"/>
            <a:ext cx="14688303" cy="1301888"/>
          </a:xfrm>
          <a:prstGeom prst="rect">
            <a:avLst/>
          </a:prstGeom>
        </p:spPr>
        <p:txBody>
          <a:bodyPr anchor="t" rtlCol="false" tIns="0" lIns="0" bIns="0" rIns="0">
            <a:spAutoFit/>
          </a:bodyPr>
          <a:lstStyle/>
          <a:p>
            <a:pPr algn="l">
              <a:lnSpc>
                <a:spcPts val="9787"/>
              </a:lnSpc>
            </a:pPr>
            <a:r>
              <a:rPr lang="en-US" sz="9886" spc="108">
                <a:solidFill>
                  <a:srgbClr val="000000"/>
                </a:solidFill>
                <a:latin typeface="Pompiere"/>
                <a:ea typeface="Pompiere"/>
                <a:cs typeface="Pompiere"/>
                <a:sym typeface="Pompiere"/>
              </a:rPr>
              <a:t>FOR REAL-WORLD APPLICATIONS</a:t>
            </a:r>
          </a:p>
        </p:txBody>
      </p:sp>
      <p:sp>
        <p:nvSpPr>
          <p:cNvPr name="Freeform 8" id="8"/>
          <p:cNvSpPr/>
          <p:nvPr/>
        </p:nvSpPr>
        <p:spPr>
          <a:xfrm flipH="false" flipV="true" rot="-9379677">
            <a:off x="10632150" y="110617"/>
            <a:ext cx="3617028" cy="3833073"/>
          </a:xfrm>
          <a:custGeom>
            <a:avLst/>
            <a:gdLst/>
            <a:ahLst/>
            <a:cxnLst/>
            <a:rect r="r" b="b" t="t" l="l"/>
            <a:pathLst>
              <a:path h="3833073" w="3617028">
                <a:moveTo>
                  <a:pt x="0" y="3833074"/>
                </a:moveTo>
                <a:lnTo>
                  <a:pt x="3617027" y="3833074"/>
                </a:lnTo>
                <a:lnTo>
                  <a:pt x="3617027" y="0"/>
                </a:lnTo>
                <a:lnTo>
                  <a:pt x="0" y="0"/>
                </a:lnTo>
                <a:lnTo>
                  <a:pt x="0" y="3833074"/>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1399026">
            <a:off x="13593276" y="3364991"/>
            <a:ext cx="1595265" cy="2287118"/>
          </a:xfrm>
          <a:custGeom>
            <a:avLst/>
            <a:gdLst/>
            <a:ahLst/>
            <a:cxnLst/>
            <a:rect r="r" b="b" t="t" l="l"/>
            <a:pathLst>
              <a:path h="2287118" w="1595265">
                <a:moveTo>
                  <a:pt x="0" y="0"/>
                </a:moveTo>
                <a:lnTo>
                  <a:pt x="1595265" y="0"/>
                </a:lnTo>
                <a:lnTo>
                  <a:pt x="1595265" y="2287119"/>
                </a:lnTo>
                <a:lnTo>
                  <a:pt x="0" y="228711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0" id="10"/>
          <p:cNvSpPr txBox="true"/>
          <p:nvPr/>
        </p:nvSpPr>
        <p:spPr>
          <a:xfrm rot="0">
            <a:off x="12085988" y="1600507"/>
            <a:ext cx="5225042" cy="504825"/>
          </a:xfrm>
          <a:prstGeom prst="rect">
            <a:avLst/>
          </a:prstGeom>
        </p:spPr>
        <p:txBody>
          <a:bodyPr anchor="t" rtlCol="false" tIns="0" lIns="0" bIns="0" rIns="0">
            <a:spAutoFit/>
          </a:bodyPr>
          <a:lstStyle/>
          <a:p>
            <a:pPr algn="r">
              <a:lnSpc>
                <a:spcPts val="3960"/>
              </a:lnSpc>
              <a:spcBef>
                <a:spcPct val="0"/>
              </a:spcBef>
            </a:pPr>
            <a:r>
              <a:rPr lang="en-US" sz="3300">
                <a:solidFill>
                  <a:srgbClr val="000000"/>
                </a:solidFill>
                <a:latin typeface="Handy Casual"/>
                <a:ea typeface="Handy Casual"/>
                <a:cs typeface="Handy Casual"/>
                <a:sym typeface="Handy Casual"/>
              </a:rPr>
              <a:t>By Sana Kamran Butt</a:t>
            </a:r>
          </a:p>
        </p:txBody>
      </p:sp>
      <p:sp>
        <p:nvSpPr>
          <p:cNvPr name="TextBox 11" id="11"/>
          <p:cNvSpPr txBox="true"/>
          <p:nvPr/>
        </p:nvSpPr>
        <p:spPr>
          <a:xfrm rot="0">
            <a:off x="3838776" y="7666761"/>
            <a:ext cx="19433753" cy="1037187"/>
          </a:xfrm>
          <a:prstGeom prst="rect">
            <a:avLst/>
          </a:prstGeom>
        </p:spPr>
        <p:txBody>
          <a:bodyPr anchor="t" rtlCol="false" tIns="0" lIns="0" bIns="0" rIns="0">
            <a:spAutoFit/>
          </a:bodyPr>
          <a:lstStyle/>
          <a:p>
            <a:pPr algn="just">
              <a:lnSpc>
                <a:spcPts val="7740"/>
              </a:lnSpc>
            </a:pPr>
            <a:r>
              <a:rPr lang="en-US" sz="7818" spc="172">
                <a:solidFill>
                  <a:srgbClr val="000000"/>
                </a:solidFill>
                <a:latin typeface="Pompiere"/>
                <a:ea typeface="Pompiere"/>
                <a:cs typeface="Pompiere"/>
                <a:sym typeface="Pompiere"/>
              </a:rPr>
              <a:t>Ethical AI considerations(bias mitigation)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sp>
        <p:nvSpPr>
          <p:cNvPr name="Freeform 2" id="2"/>
          <p:cNvSpPr/>
          <p:nvPr/>
        </p:nvSpPr>
        <p:spPr>
          <a:xfrm flipH="false" flipV="false" rot="0">
            <a:off x="4742707" y="1589776"/>
            <a:ext cx="9699658" cy="3103890"/>
          </a:xfrm>
          <a:custGeom>
            <a:avLst/>
            <a:gdLst/>
            <a:ahLst/>
            <a:cxnLst/>
            <a:rect r="r" b="b" t="t" l="l"/>
            <a:pathLst>
              <a:path h="3103890" w="9699658">
                <a:moveTo>
                  <a:pt x="0" y="0"/>
                </a:moveTo>
                <a:lnTo>
                  <a:pt x="9699657" y="0"/>
                </a:lnTo>
                <a:lnTo>
                  <a:pt x="9699657" y="3103891"/>
                </a:lnTo>
                <a:lnTo>
                  <a:pt x="0" y="31038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166726">
            <a:off x="5722023" y="2259763"/>
            <a:ext cx="8149196" cy="1668779"/>
          </a:xfrm>
          <a:prstGeom prst="rect">
            <a:avLst/>
          </a:prstGeom>
        </p:spPr>
        <p:txBody>
          <a:bodyPr anchor="t" rtlCol="false" tIns="0" lIns="0" bIns="0" rIns="0">
            <a:spAutoFit/>
          </a:bodyPr>
          <a:lstStyle/>
          <a:p>
            <a:pPr algn="ctr">
              <a:lnSpc>
                <a:spcPts val="6720"/>
              </a:lnSpc>
              <a:spcBef>
                <a:spcPct val="0"/>
              </a:spcBef>
            </a:pPr>
            <a:r>
              <a:rPr lang="en-US" sz="4800" spc="187">
                <a:solidFill>
                  <a:srgbClr val="000000"/>
                </a:solidFill>
                <a:latin typeface="Krabuler"/>
                <a:ea typeface="Krabuler"/>
                <a:cs typeface="Krabuler"/>
                <a:sym typeface="Krabuler"/>
              </a:rPr>
              <a:t>SUGGESTED IMPROVEMENTS OR NEXT STEPS: </a:t>
            </a:r>
          </a:p>
        </p:txBody>
      </p:sp>
      <p:sp>
        <p:nvSpPr>
          <p:cNvPr name="Freeform 4" id="4"/>
          <p:cNvSpPr/>
          <p:nvPr/>
        </p:nvSpPr>
        <p:spPr>
          <a:xfrm flipH="false" flipV="false" rot="0">
            <a:off x="10538197" y="3444543"/>
            <a:ext cx="2704795" cy="1249123"/>
          </a:xfrm>
          <a:custGeom>
            <a:avLst/>
            <a:gdLst/>
            <a:ahLst/>
            <a:cxnLst/>
            <a:rect r="r" b="b" t="t" l="l"/>
            <a:pathLst>
              <a:path h="1249123" w="2704795">
                <a:moveTo>
                  <a:pt x="0" y="0"/>
                </a:moveTo>
                <a:lnTo>
                  <a:pt x="2704795" y="0"/>
                </a:lnTo>
                <a:lnTo>
                  <a:pt x="2704795" y="1249124"/>
                </a:lnTo>
                <a:lnTo>
                  <a:pt x="0" y="12491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491967">
            <a:off x="4392492" y="950145"/>
            <a:ext cx="2241878" cy="2042147"/>
          </a:xfrm>
          <a:custGeom>
            <a:avLst/>
            <a:gdLst/>
            <a:ahLst/>
            <a:cxnLst/>
            <a:rect r="r" b="b" t="t" l="l"/>
            <a:pathLst>
              <a:path h="2042147" w="2241878">
                <a:moveTo>
                  <a:pt x="0" y="0"/>
                </a:moveTo>
                <a:lnTo>
                  <a:pt x="2241878" y="0"/>
                </a:lnTo>
                <a:lnTo>
                  <a:pt x="2241878" y="2042147"/>
                </a:lnTo>
                <a:lnTo>
                  <a:pt x="0" y="20421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true" rot="4706294">
            <a:off x="-104297" y="1286525"/>
            <a:ext cx="3895386" cy="4128059"/>
          </a:xfrm>
          <a:custGeom>
            <a:avLst/>
            <a:gdLst/>
            <a:ahLst/>
            <a:cxnLst/>
            <a:rect r="r" b="b" t="t" l="l"/>
            <a:pathLst>
              <a:path h="4128059" w="3895386">
                <a:moveTo>
                  <a:pt x="0" y="4128058"/>
                </a:moveTo>
                <a:lnTo>
                  <a:pt x="3895387" y="4128058"/>
                </a:lnTo>
                <a:lnTo>
                  <a:pt x="3895387" y="0"/>
                </a:lnTo>
                <a:lnTo>
                  <a:pt x="0" y="0"/>
                </a:lnTo>
                <a:lnTo>
                  <a:pt x="0" y="4128058"/>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1568932">
            <a:off x="15725241" y="2538573"/>
            <a:ext cx="1447775" cy="2075662"/>
          </a:xfrm>
          <a:custGeom>
            <a:avLst/>
            <a:gdLst/>
            <a:ahLst/>
            <a:cxnLst/>
            <a:rect r="r" b="b" t="t" l="l"/>
            <a:pathLst>
              <a:path h="2075662" w="1447775">
                <a:moveTo>
                  <a:pt x="0" y="0"/>
                </a:moveTo>
                <a:lnTo>
                  <a:pt x="1447774" y="0"/>
                </a:lnTo>
                <a:lnTo>
                  <a:pt x="1447774" y="2075662"/>
                </a:lnTo>
                <a:lnTo>
                  <a:pt x="0" y="207566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0538197" y="0"/>
            <a:ext cx="10083238" cy="1393320"/>
          </a:xfrm>
          <a:custGeom>
            <a:avLst/>
            <a:gdLst/>
            <a:ahLst/>
            <a:cxnLst/>
            <a:rect r="r" b="b" t="t" l="l"/>
            <a:pathLst>
              <a:path h="1393320" w="10083238">
                <a:moveTo>
                  <a:pt x="0" y="0"/>
                </a:moveTo>
                <a:lnTo>
                  <a:pt x="10083238" y="0"/>
                </a:lnTo>
                <a:lnTo>
                  <a:pt x="10083238" y="1393320"/>
                </a:lnTo>
                <a:lnTo>
                  <a:pt x="0" y="13933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10800000">
            <a:off x="-4098675" y="8905418"/>
            <a:ext cx="9279203" cy="2078243"/>
          </a:xfrm>
          <a:custGeom>
            <a:avLst/>
            <a:gdLst/>
            <a:ahLst/>
            <a:cxnLst/>
            <a:rect r="r" b="b" t="t" l="l"/>
            <a:pathLst>
              <a:path h="2078243" w="9279203">
                <a:moveTo>
                  <a:pt x="0" y="0"/>
                </a:moveTo>
                <a:lnTo>
                  <a:pt x="9279203" y="0"/>
                </a:lnTo>
                <a:lnTo>
                  <a:pt x="9279203" y="2078242"/>
                </a:lnTo>
                <a:lnTo>
                  <a:pt x="0" y="2078242"/>
                </a:lnTo>
                <a:lnTo>
                  <a:pt x="0" y="0"/>
                </a:lnTo>
                <a:close/>
              </a:path>
            </a:pathLst>
          </a:custGeom>
          <a:blipFill>
            <a:blip r:embed="rId12">
              <a:extLst>
                <a:ext uri="{96DAC541-7B7A-43D3-8B79-37D633B846F1}">
                  <asvg:svgBlip xmlns:asvg="http://schemas.microsoft.com/office/drawing/2016/SVG/main" r:embed="rId13"/>
                </a:ext>
              </a:extLst>
            </a:blip>
            <a:stretch>
              <a:fillRect l="-62081" t="0" r="0" b="0"/>
            </a:stretch>
          </a:blipFill>
        </p:spPr>
      </p:sp>
      <p:sp>
        <p:nvSpPr>
          <p:cNvPr name="TextBox 10" id="10"/>
          <p:cNvSpPr txBox="true"/>
          <p:nvPr/>
        </p:nvSpPr>
        <p:spPr>
          <a:xfrm rot="0">
            <a:off x="1028700" y="5067300"/>
            <a:ext cx="16767748" cy="4091940"/>
          </a:xfrm>
          <a:prstGeom prst="rect">
            <a:avLst/>
          </a:prstGeom>
        </p:spPr>
        <p:txBody>
          <a:bodyPr anchor="t" rtlCol="false" tIns="0" lIns="0" bIns="0" rIns="0">
            <a:spAutoFit/>
          </a:bodyPr>
          <a:lstStyle/>
          <a:p>
            <a:pPr algn="just">
              <a:lnSpc>
                <a:spcPts val="5459"/>
              </a:lnSpc>
            </a:pPr>
            <a:r>
              <a:rPr lang="en-US" sz="3899">
                <a:solidFill>
                  <a:srgbClr val="000000"/>
                </a:solidFill>
                <a:latin typeface="Pompiere"/>
                <a:ea typeface="Pompiere"/>
                <a:cs typeface="Pompiere"/>
                <a:sym typeface="Pompiere"/>
              </a:rPr>
              <a:t> o Improvement: In future prompt designs, it could be helpful to include more explicit examples or scenarios to guide the LLM in generating responses that are not only fair but also practical and relatable. </a:t>
            </a:r>
          </a:p>
          <a:p>
            <a:pPr algn="just">
              <a:lnSpc>
                <a:spcPts val="5459"/>
              </a:lnSpc>
            </a:pPr>
          </a:p>
          <a:p>
            <a:pPr algn="just">
              <a:lnSpc>
                <a:spcPts val="5459"/>
              </a:lnSpc>
            </a:pPr>
            <a:r>
              <a:rPr lang="en-US" sz="3899">
                <a:solidFill>
                  <a:srgbClr val="000000"/>
                </a:solidFill>
                <a:latin typeface="Pompiere"/>
                <a:ea typeface="Pompiere"/>
                <a:cs typeface="Pompiere"/>
                <a:sym typeface="Pompiere"/>
              </a:rPr>
              <a:t>o Next Steps: Experiment with additional tools or fine-tuning models to ensure even greater diversity in responses. This could involve testing different phrasing or asking for more specific examples that highlight inclusivity in leadership and teamwork.</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sp>
        <p:nvSpPr>
          <p:cNvPr name="Freeform 2" id="2"/>
          <p:cNvSpPr/>
          <p:nvPr/>
        </p:nvSpPr>
        <p:spPr>
          <a:xfrm flipH="true" flipV="false" rot="-10800000">
            <a:off x="9223231" y="8895219"/>
            <a:ext cx="11552272" cy="1596314"/>
          </a:xfrm>
          <a:custGeom>
            <a:avLst/>
            <a:gdLst/>
            <a:ahLst/>
            <a:cxnLst/>
            <a:rect r="r" b="b" t="t" l="l"/>
            <a:pathLst>
              <a:path h="1596314" w="11552272">
                <a:moveTo>
                  <a:pt x="11552272" y="0"/>
                </a:moveTo>
                <a:lnTo>
                  <a:pt x="0" y="0"/>
                </a:lnTo>
                <a:lnTo>
                  <a:pt x="0" y="1596314"/>
                </a:lnTo>
                <a:lnTo>
                  <a:pt x="11552272" y="1596314"/>
                </a:lnTo>
                <a:lnTo>
                  <a:pt x="1155227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2649686" y="-149539"/>
            <a:ext cx="11546413" cy="1595504"/>
          </a:xfrm>
          <a:custGeom>
            <a:avLst/>
            <a:gdLst/>
            <a:ahLst/>
            <a:cxnLst/>
            <a:rect r="r" b="b" t="t" l="l"/>
            <a:pathLst>
              <a:path h="1595504" w="11546413">
                <a:moveTo>
                  <a:pt x="11546413" y="0"/>
                </a:moveTo>
                <a:lnTo>
                  <a:pt x="0" y="0"/>
                </a:lnTo>
                <a:lnTo>
                  <a:pt x="0" y="1595505"/>
                </a:lnTo>
                <a:lnTo>
                  <a:pt x="11546413" y="1595505"/>
                </a:lnTo>
                <a:lnTo>
                  <a:pt x="1154641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491967">
            <a:off x="4366081" y="1559751"/>
            <a:ext cx="1707111" cy="1555022"/>
          </a:xfrm>
          <a:custGeom>
            <a:avLst/>
            <a:gdLst/>
            <a:ahLst/>
            <a:cxnLst/>
            <a:rect r="r" b="b" t="t" l="l"/>
            <a:pathLst>
              <a:path h="1555022" w="1707111">
                <a:moveTo>
                  <a:pt x="0" y="0"/>
                </a:moveTo>
                <a:lnTo>
                  <a:pt x="1707110" y="0"/>
                </a:lnTo>
                <a:lnTo>
                  <a:pt x="1707110" y="1555023"/>
                </a:lnTo>
                <a:lnTo>
                  <a:pt x="0" y="15550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2512426" y="1028700"/>
            <a:ext cx="3634128" cy="4158041"/>
          </a:xfrm>
          <a:custGeom>
            <a:avLst/>
            <a:gdLst/>
            <a:ahLst/>
            <a:cxnLst/>
            <a:rect r="r" b="b" t="t" l="l"/>
            <a:pathLst>
              <a:path h="4158041" w="3634128">
                <a:moveTo>
                  <a:pt x="0" y="0"/>
                </a:moveTo>
                <a:lnTo>
                  <a:pt x="3634128" y="0"/>
                </a:lnTo>
                <a:lnTo>
                  <a:pt x="3634128" y="4158041"/>
                </a:lnTo>
                <a:lnTo>
                  <a:pt x="0" y="41580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true" rot="1129629">
            <a:off x="1530356" y="4116826"/>
            <a:ext cx="3895386" cy="4128059"/>
          </a:xfrm>
          <a:custGeom>
            <a:avLst/>
            <a:gdLst/>
            <a:ahLst/>
            <a:cxnLst/>
            <a:rect r="r" b="b" t="t" l="l"/>
            <a:pathLst>
              <a:path h="4128059" w="3895386">
                <a:moveTo>
                  <a:pt x="0" y="4128058"/>
                </a:moveTo>
                <a:lnTo>
                  <a:pt x="3895386" y="4128058"/>
                </a:lnTo>
                <a:lnTo>
                  <a:pt x="3895386" y="0"/>
                </a:lnTo>
                <a:lnTo>
                  <a:pt x="0" y="0"/>
                </a:lnTo>
                <a:lnTo>
                  <a:pt x="0" y="4128058"/>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1568932">
            <a:off x="15591427" y="5685088"/>
            <a:ext cx="1480813" cy="2123030"/>
          </a:xfrm>
          <a:custGeom>
            <a:avLst/>
            <a:gdLst/>
            <a:ahLst/>
            <a:cxnLst/>
            <a:rect r="r" b="b" t="t" l="l"/>
            <a:pathLst>
              <a:path h="2123030" w="1480813">
                <a:moveTo>
                  <a:pt x="0" y="0"/>
                </a:moveTo>
                <a:lnTo>
                  <a:pt x="1480813" y="0"/>
                </a:lnTo>
                <a:lnTo>
                  <a:pt x="1480813" y="2123030"/>
                </a:lnTo>
                <a:lnTo>
                  <a:pt x="0" y="212303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8" id="8"/>
          <p:cNvSpPr txBox="true"/>
          <p:nvPr/>
        </p:nvSpPr>
        <p:spPr>
          <a:xfrm rot="0">
            <a:off x="4955707" y="2879051"/>
            <a:ext cx="8376587" cy="5499753"/>
          </a:xfrm>
          <a:prstGeom prst="rect">
            <a:avLst/>
          </a:prstGeom>
        </p:spPr>
        <p:txBody>
          <a:bodyPr anchor="t" rtlCol="false" tIns="0" lIns="0" bIns="0" rIns="0">
            <a:spAutoFit/>
          </a:bodyPr>
          <a:lstStyle/>
          <a:p>
            <a:pPr algn="ctr">
              <a:lnSpc>
                <a:spcPts val="21650"/>
              </a:lnSpc>
            </a:pPr>
            <a:r>
              <a:rPr lang="en-US" sz="18504" spc="407">
                <a:solidFill>
                  <a:srgbClr val="000000"/>
                </a:solidFill>
                <a:latin typeface="Pompiere"/>
                <a:ea typeface="Pompiere"/>
                <a:cs typeface="Pompiere"/>
                <a:sym typeface="Pompiere"/>
              </a:rPr>
              <a:t>THANK</a:t>
            </a:r>
          </a:p>
          <a:p>
            <a:pPr algn="ctr">
              <a:lnSpc>
                <a:spcPts val="21650"/>
              </a:lnSpc>
            </a:pPr>
            <a:r>
              <a:rPr lang="en-US" sz="18504" spc="407">
                <a:solidFill>
                  <a:srgbClr val="000000"/>
                </a:solidFill>
                <a:latin typeface="Pompiere"/>
                <a:ea typeface="Pompiere"/>
                <a:cs typeface="Pompiere"/>
                <a:sym typeface="Pompiere"/>
              </a:rPr>
              <a:t>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6288608" y="849567"/>
            <a:ext cx="6927975" cy="8739418"/>
          </a:xfrm>
          <a:custGeom>
            <a:avLst/>
            <a:gdLst/>
            <a:ahLst/>
            <a:cxnLst/>
            <a:rect r="r" b="b" t="t" l="l"/>
            <a:pathLst>
              <a:path h="8739418" w="6927975">
                <a:moveTo>
                  <a:pt x="0" y="0"/>
                </a:moveTo>
                <a:lnTo>
                  <a:pt x="6927974" y="0"/>
                </a:lnTo>
                <a:lnTo>
                  <a:pt x="6927974" y="8739418"/>
                </a:lnTo>
                <a:lnTo>
                  <a:pt x="0" y="87394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120756" y="1028700"/>
            <a:ext cx="4584113" cy="3975676"/>
          </a:xfrm>
          <a:custGeom>
            <a:avLst/>
            <a:gdLst/>
            <a:ahLst/>
            <a:cxnLst/>
            <a:rect r="r" b="b" t="t" l="l"/>
            <a:pathLst>
              <a:path h="3975676" w="4584113">
                <a:moveTo>
                  <a:pt x="0" y="0"/>
                </a:moveTo>
                <a:lnTo>
                  <a:pt x="4584113" y="0"/>
                </a:lnTo>
                <a:lnTo>
                  <a:pt x="4584113" y="3975676"/>
                </a:lnTo>
                <a:lnTo>
                  <a:pt x="0" y="39756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810814">
            <a:off x="2770828" y="2657404"/>
            <a:ext cx="3535128" cy="1085910"/>
          </a:xfrm>
          <a:prstGeom prst="rect">
            <a:avLst/>
          </a:prstGeom>
        </p:spPr>
        <p:txBody>
          <a:bodyPr anchor="t" rtlCol="false" tIns="0" lIns="0" bIns="0" rIns="0">
            <a:spAutoFit/>
          </a:bodyPr>
          <a:lstStyle/>
          <a:p>
            <a:pPr algn="l">
              <a:lnSpc>
                <a:spcPts val="8134"/>
              </a:lnSpc>
            </a:pPr>
            <a:r>
              <a:rPr lang="en-US" sz="8216" spc="180">
                <a:solidFill>
                  <a:srgbClr val="000000"/>
                </a:solidFill>
                <a:latin typeface="Krabuler"/>
                <a:ea typeface="Krabuler"/>
                <a:cs typeface="Krabuler"/>
                <a:sym typeface="Krabuler"/>
              </a:rPr>
              <a:t>Goal</a:t>
            </a:r>
          </a:p>
        </p:txBody>
      </p:sp>
      <p:sp>
        <p:nvSpPr>
          <p:cNvPr name="TextBox 5" id="5"/>
          <p:cNvSpPr txBox="true"/>
          <p:nvPr/>
        </p:nvSpPr>
        <p:spPr>
          <a:xfrm rot="0">
            <a:off x="6483345" y="2728016"/>
            <a:ext cx="7135263" cy="6539543"/>
          </a:xfrm>
          <a:prstGeom prst="rect">
            <a:avLst/>
          </a:prstGeom>
        </p:spPr>
        <p:txBody>
          <a:bodyPr anchor="t" rtlCol="false" tIns="0" lIns="0" bIns="0" rIns="0">
            <a:spAutoFit/>
          </a:bodyPr>
          <a:lstStyle/>
          <a:p>
            <a:pPr algn="l">
              <a:lnSpc>
                <a:spcPts val="6471"/>
              </a:lnSpc>
            </a:pPr>
            <a:r>
              <a:rPr lang="en-US" sz="4865" spc="107">
                <a:solidFill>
                  <a:srgbClr val="FFFFFF"/>
                </a:solidFill>
                <a:latin typeface="Krabuler"/>
                <a:ea typeface="Krabuler"/>
                <a:cs typeface="Krabuler"/>
                <a:sym typeface="Krabuler"/>
              </a:rPr>
              <a:t>The goal of the prompts is to understand fairness and inclusivity, and how biases and assumptions can shape people's experiences and views in areas like work, leadership, and teamwork.</a:t>
            </a:r>
          </a:p>
          <a:p>
            <a:pPr algn="l">
              <a:lnSpc>
                <a:spcPts val="6471"/>
              </a:lnSpc>
            </a:pPr>
          </a:p>
        </p:txBody>
      </p:sp>
      <p:sp>
        <p:nvSpPr>
          <p:cNvPr name="Freeform 6" id="6"/>
          <p:cNvSpPr/>
          <p:nvPr/>
        </p:nvSpPr>
        <p:spPr>
          <a:xfrm flipH="false" flipV="true" rot="787682">
            <a:off x="1397312" y="5080667"/>
            <a:ext cx="3435988" cy="3641221"/>
          </a:xfrm>
          <a:custGeom>
            <a:avLst/>
            <a:gdLst/>
            <a:ahLst/>
            <a:cxnLst/>
            <a:rect r="r" b="b" t="t" l="l"/>
            <a:pathLst>
              <a:path h="3641221" w="3435988">
                <a:moveTo>
                  <a:pt x="0" y="3641220"/>
                </a:moveTo>
                <a:lnTo>
                  <a:pt x="3435988" y="3641220"/>
                </a:lnTo>
                <a:lnTo>
                  <a:pt x="3435988" y="0"/>
                </a:lnTo>
                <a:lnTo>
                  <a:pt x="0" y="0"/>
                </a:lnTo>
                <a:lnTo>
                  <a:pt x="0" y="364122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568932">
            <a:off x="15282144" y="5728523"/>
            <a:ext cx="1443297" cy="2069242"/>
          </a:xfrm>
          <a:custGeom>
            <a:avLst/>
            <a:gdLst/>
            <a:ahLst/>
            <a:cxnLst/>
            <a:rect r="r" b="b" t="t" l="l"/>
            <a:pathLst>
              <a:path h="2069242" w="1443297">
                <a:moveTo>
                  <a:pt x="0" y="0"/>
                </a:moveTo>
                <a:lnTo>
                  <a:pt x="1443297" y="0"/>
                </a:lnTo>
                <a:lnTo>
                  <a:pt x="1443297" y="2069242"/>
                </a:lnTo>
                <a:lnTo>
                  <a:pt x="0" y="206924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6190582">
            <a:off x="14034320" y="781506"/>
            <a:ext cx="1514128" cy="1379233"/>
          </a:xfrm>
          <a:custGeom>
            <a:avLst/>
            <a:gdLst/>
            <a:ahLst/>
            <a:cxnLst/>
            <a:rect r="r" b="b" t="t" l="l"/>
            <a:pathLst>
              <a:path h="1379233" w="1514128">
                <a:moveTo>
                  <a:pt x="0" y="0"/>
                </a:moveTo>
                <a:lnTo>
                  <a:pt x="1514129" y="0"/>
                </a:lnTo>
                <a:lnTo>
                  <a:pt x="1514129" y="1379234"/>
                </a:lnTo>
                <a:lnTo>
                  <a:pt x="0" y="137923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9752595" y="-301411"/>
            <a:ext cx="12710840" cy="1756407"/>
          </a:xfrm>
          <a:custGeom>
            <a:avLst/>
            <a:gdLst/>
            <a:ahLst/>
            <a:cxnLst/>
            <a:rect r="r" b="b" t="t" l="l"/>
            <a:pathLst>
              <a:path h="1756407" w="12710840">
                <a:moveTo>
                  <a:pt x="0" y="0"/>
                </a:moveTo>
                <a:lnTo>
                  <a:pt x="12710840" y="0"/>
                </a:lnTo>
                <a:lnTo>
                  <a:pt x="12710840" y="1756407"/>
                </a:lnTo>
                <a:lnTo>
                  <a:pt x="0" y="175640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10800000">
            <a:off x="-5599813" y="8633321"/>
            <a:ext cx="13959219" cy="1928910"/>
          </a:xfrm>
          <a:custGeom>
            <a:avLst/>
            <a:gdLst/>
            <a:ahLst/>
            <a:cxnLst/>
            <a:rect r="r" b="b" t="t" l="l"/>
            <a:pathLst>
              <a:path h="1928910" w="13959219">
                <a:moveTo>
                  <a:pt x="0" y="0"/>
                </a:moveTo>
                <a:lnTo>
                  <a:pt x="13959219" y="0"/>
                </a:lnTo>
                <a:lnTo>
                  <a:pt x="13959219" y="1928910"/>
                </a:lnTo>
                <a:lnTo>
                  <a:pt x="0" y="192891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sp>
        <p:nvSpPr>
          <p:cNvPr name="Freeform 2" id="2"/>
          <p:cNvSpPr/>
          <p:nvPr/>
        </p:nvSpPr>
        <p:spPr>
          <a:xfrm flipH="true" flipV="false" rot="-10800000">
            <a:off x="7670131" y="8661831"/>
            <a:ext cx="12159733" cy="1680254"/>
          </a:xfrm>
          <a:custGeom>
            <a:avLst/>
            <a:gdLst/>
            <a:ahLst/>
            <a:cxnLst/>
            <a:rect r="r" b="b" t="t" l="l"/>
            <a:pathLst>
              <a:path h="1680254" w="12159733">
                <a:moveTo>
                  <a:pt x="12159733" y="0"/>
                </a:moveTo>
                <a:lnTo>
                  <a:pt x="0" y="0"/>
                </a:lnTo>
                <a:lnTo>
                  <a:pt x="0" y="1680254"/>
                </a:lnTo>
                <a:lnTo>
                  <a:pt x="12159733" y="1680254"/>
                </a:lnTo>
                <a:lnTo>
                  <a:pt x="1215973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972581" y="-143918"/>
            <a:ext cx="13032502" cy="1800855"/>
          </a:xfrm>
          <a:custGeom>
            <a:avLst/>
            <a:gdLst/>
            <a:ahLst/>
            <a:cxnLst/>
            <a:rect r="r" b="b" t="t" l="l"/>
            <a:pathLst>
              <a:path h="1800855" w="13032502">
                <a:moveTo>
                  <a:pt x="13032501" y="0"/>
                </a:moveTo>
                <a:lnTo>
                  <a:pt x="0" y="0"/>
                </a:lnTo>
                <a:lnTo>
                  <a:pt x="0" y="1800855"/>
                </a:lnTo>
                <a:lnTo>
                  <a:pt x="13032501" y="1800855"/>
                </a:lnTo>
                <a:lnTo>
                  <a:pt x="13032501"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0"/>
            <a:ext cx="6372034" cy="6372034"/>
          </a:xfrm>
          <a:custGeom>
            <a:avLst/>
            <a:gdLst/>
            <a:ahLst/>
            <a:cxnLst/>
            <a:rect r="r" b="b" t="t" l="l"/>
            <a:pathLst>
              <a:path h="6372034" w="6372034">
                <a:moveTo>
                  <a:pt x="0" y="0"/>
                </a:moveTo>
                <a:lnTo>
                  <a:pt x="6372034" y="0"/>
                </a:lnTo>
                <a:lnTo>
                  <a:pt x="6372034" y="6372034"/>
                </a:lnTo>
                <a:lnTo>
                  <a:pt x="0" y="63720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52025" y="264638"/>
            <a:ext cx="6473384" cy="5089394"/>
          </a:xfrm>
          <a:prstGeom prst="rect">
            <a:avLst/>
          </a:prstGeom>
        </p:spPr>
        <p:txBody>
          <a:bodyPr anchor="t" rtlCol="false" tIns="0" lIns="0" bIns="0" rIns="0">
            <a:spAutoFit/>
          </a:bodyPr>
          <a:lstStyle/>
          <a:p>
            <a:pPr algn="l">
              <a:lnSpc>
                <a:spcPts val="5082"/>
              </a:lnSpc>
              <a:spcBef>
                <a:spcPct val="0"/>
              </a:spcBef>
            </a:pPr>
            <a:r>
              <a:rPr lang="en-US" sz="3630" spc="79">
                <a:solidFill>
                  <a:srgbClr val="000000"/>
                </a:solidFill>
                <a:latin typeface="Pompiere"/>
                <a:ea typeface="Pompiere"/>
                <a:cs typeface="Pompiere"/>
                <a:sym typeface="Pompiere"/>
              </a:rPr>
              <a:t>Variation 1:</a:t>
            </a:r>
          </a:p>
          <a:p>
            <a:pPr algn="l">
              <a:lnSpc>
                <a:spcPts val="5082"/>
              </a:lnSpc>
              <a:spcBef>
                <a:spcPct val="0"/>
              </a:spcBef>
            </a:pPr>
            <a:r>
              <a:rPr lang="en-US" sz="3630" spc="79">
                <a:solidFill>
                  <a:srgbClr val="000000"/>
                </a:solidFill>
                <a:latin typeface="Pompiere"/>
                <a:ea typeface="Pompiere"/>
                <a:cs typeface="Pompiere"/>
                <a:sym typeface="Pompiere"/>
              </a:rPr>
              <a:t> "Please answer this question with a focus on fairness and equality, ensuring that all individuals, regardless of gender, race, or background, are considered equally: Can someone who works smarter, rather than harder, succeed just as much as someone who works long hours?"</a:t>
            </a:r>
          </a:p>
        </p:txBody>
      </p:sp>
      <p:sp>
        <p:nvSpPr>
          <p:cNvPr name="Freeform 6" id="6"/>
          <p:cNvSpPr/>
          <p:nvPr/>
        </p:nvSpPr>
        <p:spPr>
          <a:xfrm flipH="false" flipV="false" rot="0">
            <a:off x="12048017" y="0"/>
            <a:ext cx="6372034" cy="6372034"/>
          </a:xfrm>
          <a:custGeom>
            <a:avLst/>
            <a:gdLst/>
            <a:ahLst/>
            <a:cxnLst/>
            <a:rect r="r" b="b" t="t" l="l"/>
            <a:pathLst>
              <a:path h="6372034" w="6372034">
                <a:moveTo>
                  <a:pt x="0" y="0"/>
                </a:moveTo>
                <a:lnTo>
                  <a:pt x="6372034" y="0"/>
                </a:lnTo>
                <a:lnTo>
                  <a:pt x="6372034" y="6372034"/>
                </a:lnTo>
                <a:lnTo>
                  <a:pt x="0" y="63720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12174704" y="335772"/>
            <a:ext cx="6118659" cy="5633816"/>
          </a:xfrm>
          <a:prstGeom prst="rect">
            <a:avLst/>
          </a:prstGeom>
        </p:spPr>
        <p:txBody>
          <a:bodyPr anchor="t" rtlCol="false" tIns="0" lIns="0" bIns="0" rIns="0">
            <a:spAutoFit/>
          </a:bodyPr>
          <a:lstStyle/>
          <a:p>
            <a:pPr algn="l">
              <a:lnSpc>
                <a:spcPts val="4999"/>
              </a:lnSpc>
            </a:pPr>
            <a:r>
              <a:rPr lang="en-US" sz="3571" spc="78">
                <a:solidFill>
                  <a:srgbClr val="000000"/>
                </a:solidFill>
                <a:latin typeface="Pompiere"/>
                <a:ea typeface="Pompiere"/>
                <a:cs typeface="Pompiere"/>
                <a:sym typeface="Pompiere"/>
              </a:rPr>
              <a:t>Variation 2:</a:t>
            </a:r>
          </a:p>
          <a:p>
            <a:pPr algn="l">
              <a:lnSpc>
                <a:spcPts val="4999"/>
              </a:lnSpc>
              <a:spcBef>
                <a:spcPct val="0"/>
              </a:spcBef>
            </a:pPr>
            <a:r>
              <a:rPr lang="en-US" sz="3571" spc="78">
                <a:solidFill>
                  <a:srgbClr val="000000"/>
                </a:solidFill>
                <a:latin typeface="Pompiere"/>
                <a:ea typeface="Pompiere"/>
                <a:cs typeface="Pompiere"/>
                <a:sym typeface="Pompiere"/>
              </a:rPr>
              <a:t>"Please answer this question while considering how bias and assumptions can affect people's experiences and perceptions. Make sure your response is fair and inclusive: Can people from different cultural backgrounds bring equal value to a team, or are certain backgrounds perceived as more valuable?"</a:t>
            </a:r>
          </a:p>
        </p:txBody>
      </p:sp>
      <p:sp>
        <p:nvSpPr>
          <p:cNvPr name="Freeform 8" id="8"/>
          <p:cNvSpPr/>
          <p:nvPr/>
        </p:nvSpPr>
        <p:spPr>
          <a:xfrm flipH="false" flipV="false" rot="0">
            <a:off x="6149256" y="4640121"/>
            <a:ext cx="5989488" cy="5989488"/>
          </a:xfrm>
          <a:custGeom>
            <a:avLst/>
            <a:gdLst/>
            <a:ahLst/>
            <a:cxnLst/>
            <a:rect r="r" b="b" t="t" l="l"/>
            <a:pathLst>
              <a:path h="5989488" w="5989488">
                <a:moveTo>
                  <a:pt x="0" y="0"/>
                </a:moveTo>
                <a:lnTo>
                  <a:pt x="5989488" y="0"/>
                </a:lnTo>
                <a:lnTo>
                  <a:pt x="5989488" y="5989488"/>
                </a:lnTo>
                <a:lnTo>
                  <a:pt x="0" y="598948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6372034" y="5131910"/>
            <a:ext cx="5565338" cy="5210175"/>
          </a:xfrm>
          <a:prstGeom prst="rect">
            <a:avLst/>
          </a:prstGeom>
        </p:spPr>
        <p:txBody>
          <a:bodyPr anchor="t" rtlCol="false" tIns="0" lIns="0" bIns="0" rIns="0">
            <a:spAutoFit/>
          </a:bodyPr>
          <a:lstStyle/>
          <a:p>
            <a:pPr algn="l">
              <a:lnSpc>
                <a:spcPts val="4590"/>
              </a:lnSpc>
              <a:spcBef>
                <a:spcPct val="0"/>
              </a:spcBef>
            </a:pPr>
            <a:r>
              <a:rPr lang="en-US" sz="3279" spc="72">
                <a:solidFill>
                  <a:srgbClr val="000000"/>
                </a:solidFill>
                <a:latin typeface="Pompiere"/>
                <a:ea typeface="Pompiere"/>
                <a:cs typeface="Pompiere"/>
                <a:sym typeface="Pompiere"/>
              </a:rPr>
              <a:t>Variation 3:</a:t>
            </a:r>
          </a:p>
          <a:p>
            <a:pPr algn="l">
              <a:lnSpc>
                <a:spcPts val="4590"/>
              </a:lnSpc>
              <a:spcBef>
                <a:spcPct val="0"/>
              </a:spcBef>
            </a:pPr>
            <a:r>
              <a:rPr lang="en-US" sz="3279" spc="72">
                <a:solidFill>
                  <a:srgbClr val="000000"/>
                </a:solidFill>
                <a:latin typeface="Pompiere"/>
                <a:ea typeface="Pompiere"/>
                <a:cs typeface="Pompiere"/>
                <a:sym typeface="Pompiere"/>
              </a:rPr>
              <a:t> "Please answer this question while being aware of how personal biases and societal expectations can influence people’s experiences. Ensure your response is balanced, fair, and inclusive: Can introverted individuals excel in leadership roles, or are extroverted qualities still preferred in such positions?"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sp>
        <p:nvSpPr>
          <p:cNvPr name="Freeform 2" id="2"/>
          <p:cNvSpPr/>
          <p:nvPr/>
        </p:nvSpPr>
        <p:spPr>
          <a:xfrm flipH="false" flipV="true" rot="435657">
            <a:off x="12909774" y="7270970"/>
            <a:ext cx="3750634" cy="3974660"/>
          </a:xfrm>
          <a:custGeom>
            <a:avLst/>
            <a:gdLst/>
            <a:ahLst/>
            <a:cxnLst/>
            <a:rect r="r" b="b" t="t" l="l"/>
            <a:pathLst>
              <a:path h="3974660" w="3750634">
                <a:moveTo>
                  <a:pt x="0" y="3974660"/>
                </a:moveTo>
                <a:lnTo>
                  <a:pt x="3750634" y="3974660"/>
                </a:lnTo>
                <a:lnTo>
                  <a:pt x="3750634" y="0"/>
                </a:lnTo>
                <a:lnTo>
                  <a:pt x="0" y="0"/>
                </a:lnTo>
                <a:lnTo>
                  <a:pt x="0" y="397466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96089" y="2320098"/>
            <a:ext cx="5563024" cy="5131478"/>
            <a:chOff x="0" y="0"/>
            <a:chExt cx="871804" cy="804175"/>
          </a:xfrm>
        </p:grpSpPr>
        <p:sp>
          <p:nvSpPr>
            <p:cNvPr name="Freeform 4" id="4"/>
            <p:cNvSpPr/>
            <p:nvPr/>
          </p:nvSpPr>
          <p:spPr>
            <a:xfrm flipH="false" flipV="false" rot="0">
              <a:off x="0" y="0"/>
              <a:ext cx="871804" cy="804175"/>
            </a:xfrm>
            <a:custGeom>
              <a:avLst/>
              <a:gdLst/>
              <a:ahLst/>
              <a:cxnLst/>
              <a:rect r="r" b="b" t="t" l="l"/>
              <a:pathLst>
                <a:path h="804175" w="871804">
                  <a:moveTo>
                    <a:pt x="0" y="0"/>
                  </a:moveTo>
                  <a:lnTo>
                    <a:pt x="871804" y="0"/>
                  </a:lnTo>
                  <a:lnTo>
                    <a:pt x="871804" y="804175"/>
                  </a:lnTo>
                  <a:lnTo>
                    <a:pt x="0" y="804175"/>
                  </a:lnTo>
                  <a:close/>
                </a:path>
              </a:pathLst>
            </a:custGeom>
            <a:blipFill>
              <a:blip r:embed="rId4">
                <a:alphaModFix amt="76000"/>
              </a:blip>
              <a:stretch>
                <a:fillRect l="-12956" t="0" r="-12956" b="-2244"/>
              </a:stretch>
            </a:blipFill>
          </p:spPr>
        </p:sp>
      </p:grpSp>
      <p:sp>
        <p:nvSpPr>
          <p:cNvPr name="TextBox 5" id="5"/>
          <p:cNvSpPr txBox="true"/>
          <p:nvPr/>
        </p:nvSpPr>
        <p:spPr>
          <a:xfrm rot="0">
            <a:off x="9752451" y="1616829"/>
            <a:ext cx="7307783" cy="2676525"/>
          </a:xfrm>
          <a:prstGeom prst="rect">
            <a:avLst/>
          </a:prstGeom>
        </p:spPr>
        <p:txBody>
          <a:bodyPr anchor="t" rtlCol="false" tIns="0" lIns="0" bIns="0" rIns="0">
            <a:spAutoFit/>
          </a:bodyPr>
          <a:lstStyle/>
          <a:p>
            <a:pPr algn="l">
              <a:lnSpc>
                <a:spcPts val="10559"/>
              </a:lnSpc>
              <a:spcBef>
                <a:spcPct val="0"/>
              </a:spcBef>
            </a:pPr>
            <a:r>
              <a:rPr lang="en-US" sz="8799">
                <a:solidFill>
                  <a:srgbClr val="000000"/>
                </a:solidFill>
                <a:latin typeface="Krabuler"/>
                <a:ea typeface="Krabuler"/>
                <a:cs typeface="Krabuler"/>
                <a:sym typeface="Krabuler"/>
              </a:rPr>
              <a:t>LLM Tool used and Why?</a:t>
            </a:r>
          </a:p>
        </p:txBody>
      </p:sp>
      <p:sp>
        <p:nvSpPr>
          <p:cNvPr name="Freeform 6" id="6"/>
          <p:cNvSpPr/>
          <p:nvPr/>
        </p:nvSpPr>
        <p:spPr>
          <a:xfrm flipH="false" flipV="false" rot="0">
            <a:off x="1917960" y="2066723"/>
            <a:ext cx="7048677" cy="6894888"/>
          </a:xfrm>
          <a:custGeom>
            <a:avLst/>
            <a:gdLst/>
            <a:ahLst/>
            <a:cxnLst/>
            <a:rect r="r" b="b" t="t" l="l"/>
            <a:pathLst>
              <a:path h="6894888" w="7048677">
                <a:moveTo>
                  <a:pt x="0" y="0"/>
                </a:moveTo>
                <a:lnTo>
                  <a:pt x="7048677" y="0"/>
                </a:lnTo>
                <a:lnTo>
                  <a:pt x="7048677" y="6894888"/>
                </a:lnTo>
                <a:lnTo>
                  <a:pt x="0" y="689488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9408387" y="4198104"/>
            <a:ext cx="8502652" cy="4165223"/>
          </a:xfrm>
          <a:prstGeom prst="rect">
            <a:avLst/>
          </a:prstGeom>
        </p:spPr>
        <p:txBody>
          <a:bodyPr anchor="t" rtlCol="false" tIns="0" lIns="0" bIns="0" rIns="0">
            <a:spAutoFit/>
          </a:bodyPr>
          <a:lstStyle/>
          <a:p>
            <a:pPr algn="l">
              <a:lnSpc>
                <a:spcPts val="6670"/>
              </a:lnSpc>
              <a:spcBef>
                <a:spcPct val="0"/>
              </a:spcBef>
            </a:pPr>
            <a:r>
              <a:rPr lang="en-US" sz="4764" spc="104">
                <a:solidFill>
                  <a:srgbClr val="000000"/>
                </a:solidFill>
                <a:latin typeface="Pompiere"/>
                <a:ea typeface="Pompiere"/>
                <a:cs typeface="Pompiere"/>
                <a:sym typeface="Pompiere"/>
              </a:rPr>
              <a:t>Cohere is used because it effectively understands context and generates unbiased, coherent responses, making it suitable for topics related to fairness and inclusion.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sp>
        <p:nvSpPr>
          <p:cNvPr name="Freeform 2" id="2"/>
          <p:cNvSpPr/>
          <p:nvPr/>
        </p:nvSpPr>
        <p:spPr>
          <a:xfrm flipH="false" flipV="false" rot="0">
            <a:off x="177363" y="1028700"/>
            <a:ext cx="5841545" cy="7368921"/>
          </a:xfrm>
          <a:custGeom>
            <a:avLst/>
            <a:gdLst/>
            <a:ahLst/>
            <a:cxnLst/>
            <a:rect r="r" b="b" t="t" l="l"/>
            <a:pathLst>
              <a:path h="7368921" w="5841545">
                <a:moveTo>
                  <a:pt x="0" y="0"/>
                </a:moveTo>
                <a:lnTo>
                  <a:pt x="5841545" y="0"/>
                </a:lnTo>
                <a:lnTo>
                  <a:pt x="5841545" y="7368921"/>
                </a:lnTo>
                <a:lnTo>
                  <a:pt x="0" y="73689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180941" y="1028700"/>
            <a:ext cx="12107059" cy="7368921"/>
            <a:chOff x="0" y="0"/>
            <a:chExt cx="16492920" cy="10038362"/>
          </a:xfrm>
        </p:grpSpPr>
        <p:sp>
          <p:nvSpPr>
            <p:cNvPr name="Freeform 4" id="4"/>
            <p:cNvSpPr/>
            <p:nvPr/>
          </p:nvSpPr>
          <p:spPr>
            <a:xfrm flipH="false" flipV="false" rot="0">
              <a:off x="31750" y="31750"/>
              <a:ext cx="16429420" cy="9974862"/>
            </a:xfrm>
            <a:custGeom>
              <a:avLst/>
              <a:gdLst/>
              <a:ahLst/>
              <a:cxnLst/>
              <a:rect r="r" b="b" t="t" l="l"/>
              <a:pathLst>
                <a:path h="9974862" w="16429420">
                  <a:moveTo>
                    <a:pt x="16336710" y="9974862"/>
                  </a:moveTo>
                  <a:lnTo>
                    <a:pt x="92710" y="9974862"/>
                  </a:lnTo>
                  <a:cubicBezTo>
                    <a:pt x="41910" y="9974862"/>
                    <a:pt x="0" y="9932952"/>
                    <a:pt x="0" y="9882152"/>
                  </a:cubicBezTo>
                  <a:lnTo>
                    <a:pt x="0" y="92710"/>
                  </a:lnTo>
                  <a:cubicBezTo>
                    <a:pt x="0" y="41910"/>
                    <a:pt x="41910" y="0"/>
                    <a:pt x="92710" y="0"/>
                  </a:cubicBezTo>
                  <a:lnTo>
                    <a:pt x="16335440" y="0"/>
                  </a:lnTo>
                  <a:cubicBezTo>
                    <a:pt x="16386240" y="0"/>
                    <a:pt x="16428151" y="41910"/>
                    <a:pt x="16428151" y="92710"/>
                  </a:cubicBezTo>
                  <a:lnTo>
                    <a:pt x="16428151" y="9880881"/>
                  </a:lnTo>
                  <a:cubicBezTo>
                    <a:pt x="16429420" y="9932952"/>
                    <a:pt x="16387510" y="9974862"/>
                    <a:pt x="16336710" y="9974862"/>
                  </a:cubicBezTo>
                  <a:close/>
                </a:path>
              </a:pathLst>
            </a:custGeom>
            <a:solidFill>
              <a:srgbClr val="FFFEF7"/>
            </a:solidFill>
          </p:spPr>
        </p:sp>
        <p:sp>
          <p:nvSpPr>
            <p:cNvPr name="Freeform 5" id="5"/>
            <p:cNvSpPr/>
            <p:nvPr/>
          </p:nvSpPr>
          <p:spPr>
            <a:xfrm flipH="false" flipV="false" rot="0">
              <a:off x="0" y="0"/>
              <a:ext cx="16492920" cy="10038362"/>
            </a:xfrm>
            <a:custGeom>
              <a:avLst/>
              <a:gdLst/>
              <a:ahLst/>
              <a:cxnLst/>
              <a:rect r="r" b="b" t="t" l="l"/>
              <a:pathLst>
                <a:path h="10038362" w="16492920">
                  <a:moveTo>
                    <a:pt x="16368460" y="59690"/>
                  </a:moveTo>
                  <a:cubicBezTo>
                    <a:pt x="16404020" y="59690"/>
                    <a:pt x="16433229" y="88900"/>
                    <a:pt x="16433229" y="124460"/>
                  </a:cubicBezTo>
                  <a:lnTo>
                    <a:pt x="16433229" y="9913902"/>
                  </a:lnTo>
                  <a:cubicBezTo>
                    <a:pt x="16433229" y="9949462"/>
                    <a:pt x="16404020" y="9978672"/>
                    <a:pt x="16368460" y="9978672"/>
                  </a:cubicBezTo>
                  <a:lnTo>
                    <a:pt x="124460" y="9978672"/>
                  </a:lnTo>
                  <a:cubicBezTo>
                    <a:pt x="88900" y="9978672"/>
                    <a:pt x="59690" y="9949462"/>
                    <a:pt x="59690" y="9913902"/>
                  </a:cubicBezTo>
                  <a:lnTo>
                    <a:pt x="59690" y="124460"/>
                  </a:lnTo>
                  <a:cubicBezTo>
                    <a:pt x="59690" y="88900"/>
                    <a:pt x="88900" y="59690"/>
                    <a:pt x="124460" y="59690"/>
                  </a:cubicBezTo>
                  <a:lnTo>
                    <a:pt x="16368460" y="59690"/>
                  </a:lnTo>
                  <a:moveTo>
                    <a:pt x="16368460" y="0"/>
                  </a:moveTo>
                  <a:lnTo>
                    <a:pt x="124460" y="0"/>
                  </a:lnTo>
                  <a:cubicBezTo>
                    <a:pt x="55880" y="0"/>
                    <a:pt x="0" y="55880"/>
                    <a:pt x="0" y="124460"/>
                  </a:cubicBezTo>
                  <a:lnTo>
                    <a:pt x="0" y="9913902"/>
                  </a:lnTo>
                  <a:cubicBezTo>
                    <a:pt x="0" y="9982481"/>
                    <a:pt x="55880" y="10038362"/>
                    <a:pt x="124460" y="10038362"/>
                  </a:cubicBezTo>
                  <a:lnTo>
                    <a:pt x="16368460" y="10038362"/>
                  </a:lnTo>
                  <a:cubicBezTo>
                    <a:pt x="16437040" y="10038362"/>
                    <a:pt x="16492920" y="9982481"/>
                    <a:pt x="16492920" y="9913902"/>
                  </a:cubicBezTo>
                  <a:lnTo>
                    <a:pt x="16492920" y="124460"/>
                  </a:lnTo>
                  <a:cubicBezTo>
                    <a:pt x="16492920" y="55880"/>
                    <a:pt x="16437040" y="0"/>
                    <a:pt x="16368460" y="0"/>
                  </a:cubicBezTo>
                  <a:close/>
                </a:path>
              </a:pathLst>
            </a:custGeom>
            <a:solidFill>
              <a:srgbClr val="191919"/>
            </a:solidFill>
          </p:spPr>
        </p:sp>
      </p:grpSp>
      <p:sp>
        <p:nvSpPr>
          <p:cNvPr name="Freeform 6" id="6"/>
          <p:cNvSpPr/>
          <p:nvPr/>
        </p:nvSpPr>
        <p:spPr>
          <a:xfrm flipH="false" flipV="false" rot="0">
            <a:off x="6377983" y="1114852"/>
            <a:ext cx="11738588" cy="4603717"/>
          </a:xfrm>
          <a:custGeom>
            <a:avLst/>
            <a:gdLst/>
            <a:ahLst/>
            <a:cxnLst/>
            <a:rect r="r" b="b" t="t" l="l"/>
            <a:pathLst>
              <a:path h="4603717" w="11738588">
                <a:moveTo>
                  <a:pt x="0" y="0"/>
                </a:moveTo>
                <a:lnTo>
                  <a:pt x="11738589" y="0"/>
                </a:lnTo>
                <a:lnTo>
                  <a:pt x="11738589" y="4603716"/>
                </a:lnTo>
                <a:lnTo>
                  <a:pt x="0" y="4603716"/>
                </a:lnTo>
                <a:lnTo>
                  <a:pt x="0" y="0"/>
                </a:lnTo>
                <a:close/>
              </a:path>
            </a:pathLst>
          </a:custGeom>
          <a:blipFill>
            <a:blip r:embed="rId4"/>
            <a:stretch>
              <a:fillRect l="-53" t="0" r="-11062" b="-7912"/>
            </a:stretch>
          </a:blipFill>
        </p:spPr>
      </p:sp>
      <p:sp>
        <p:nvSpPr>
          <p:cNvPr name="Freeform 7" id="7"/>
          <p:cNvSpPr/>
          <p:nvPr/>
        </p:nvSpPr>
        <p:spPr>
          <a:xfrm flipH="false" flipV="false" rot="0">
            <a:off x="6377983" y="5718568"/>
            <a:ext cx="11738588" cy="2548462"/>
          </a:xfrm>
          <a:custGeom>
            <a:avLst/>
            <a:gdLst/>
            <a:ahLst/>
            <a:cxnLst/>
            <a:rect r="r" b="b" t="t" l="l"/>
            <a:pathLst>
              <a:path h="2548462" w="11738588">
                <a:moveTo>
                  <a:pt x="0" y="0"/>
                </a:moveTo>
                <a:lnTo>
                  <a:pt x="11738589" y="0"/>
                </a:lnTo>
                <a:lnTo>
                  <a:pt x="11738589" y="2548462"/>
                </a:lnTo>
                <a:lnTo>
                  <a:pt x="0" y="2548462"/>
                </a:lnTo>
                <a:lnTo>
                  <a:pt x="0" y="0"/>
                </a:lnTo>
                <a:close/>
              </a:path>
            </a:pathLst>
          </a:custGeom>
          <a:blipFill>
            <a:blip r:embed="rId5"/>
            <a:stretch>
              <a:fillRect l="-3329" t="0" r="-13940" b="0"/>
            </a:stretch>
          </a:blipFill>
        </p:spPr>
      </p:sp>
      <p:sp>
        <p:nvSpPr>
          <p:cNvPr name="TextBox 8" id="8"/>
          <p:cNvSpPr txBox="true"/>
          <p:nvPr/>
        </p:nvSpPr>
        <p:spPr>
          <a:xfrm rot="0">
            <a:off x="177363" y="3552378"/>
            <a:ext cx="6003579" cy="1160782"/>
          </a:xfrm>
          <a:prstGeom prst="rect">
            <a:avLst/>
          </a:prstGeom>
        </p:spPr>
        <p:txBody>
          <a:bodyPr anchor="t" rtlCol="false" tIns="0" lIns="0" bIns="0" rIns="0">
            <a:spAutoFit/>
          </a:bodyPr>
          <a:lstStyle/>
          <a:p>
            <a:pPr algn="ctr">
              <a:lnSpc>
                <a:spcPts val="9519"/>
              </a:lnSpc>
            </a:pPr>
            <a:r>
              <a:rPr lang="en-US" sz="6799">
                <a:solidFill>
                  <a:srgbClr val="000000"/>
                </a:solidFill>
                <a:latin typeface="Pompiere"/>
                <a:ea typeface="Pompiere"/>
                <a:cs typeface="Pompiere"/>
                <a:sym typeface="Pompiere"/>
              </a:rPr>
              <a:t>Variation 1:</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sp>
        <p:nvSpPr>
          <p:cNvPr name="Freeform 2" id="2"/>
          <p:cNvSpPr/>
          <p:nvPr/>
        </p:nvSpPr>
        <p:spPr>
          <a:xfrm flipH="false" flipV="false" rot="0">
            <a:off x="0" y="1180725"/>
            <a:ext cx="5883064" cy="7421297"/>
          </a:xfrm>
          <a:custGeom>
            <a:avLst/>
            <a:gdLst/>
            <a:ahLst/>
            <a:cxnLst/>
            <a:rect r="r" b="b" t="t" l="l"/>
            <a:pathLst>
              <a:path h="7421297" w="5883064">
                <a:moveTo>
                  <a:pt x="0" y="0"/>
                </a:moveTo>
                <a:lnTo>
                  <a:pt x="5883064" y="0"/>
                </a:lnTo>
                <a:lnTo>
                  <a:pt x="5883064" y="7421297"/>
                </a:lnTo>
                <a:lnTo>
                  <a:pt x="0" y="74212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180941" y="1180725"/>
            <a:ext cx="12107059" cy="7421297"/>
            <a:chOff x="0" y="0"/>
            <a:chExt cx="16492920" cy="10109710"/>
          </a:xfrm>
        </p:grpSpPr>
        <p:sp>
          <p:nvSpPr>
            <p:cNvPr name="Freeform 4" id="4"/>
            <p:cNvSpPr/>
            <p:nvPr/>
          </p:nvSpPr>
          <p:spPr>
            <a:xfrm flipH="false" flipV="false" rot="0">
              <a:off x="31750" y="31750"/>
              <a:ext cx="16429420" cy="10046210"/>
            </a:xfrm>
            <a:custGeom>
              <a:avLst/>
              <a:gdLst/>
              <a:ahLst/>
              <a:cxnLst/>
              <a:rect r="r" b="b" t="t" l="l"/>
              <a:pathLst>
                <a:path h="10046210" w="16429420">
                  <a:moveTo>
                    <a:pt x="16336710" y="10046210"/>
                  </a:moveTo>
                  <a:lnTo>
                    <a:pt x="92710" y="10046210"/>
                  </a:lnTo>
                  <a:cubicBezTo>
                    <a:pt x="41910" y="10046210"/>
                    <a:pt x="0" y="10004300"/>
                    <a:pt x="0" y="9953500"/>
                  </a:cubicBezTo>
                  <a:lnTo>
                    <a:pt x="0" y="92710"/>
                  </a:lnTo>
                  <a:cubicBezTo>
                    <a:pt x="0" y="41910"/>
                    <a:pt x="41910" y="0"/>
                    <a:pt x="92710" y="0"/>
                  </a:cubicBezTo>
                  <a:lnTo>
                    <a:pt x="16335440" y="0"/>
                  </a:lnTo>
                  <a:cubicBezTo>
                    <a:pt x="16386240" y="0"/>
                    <a:pt x="16428151" y="41910"/>
                    <a:pt x="16428151" y="92710"/>
                  </a:cubicBezTo>
                  <a:lnTo>
                    <a:pt x="16428151" y="9952230"/>
                  </a:lnTo>
                  <a:cubicBezTo>
                    <a:pt x="16429420" y="10004300"/>
                    <a:pt x="16387510" y="10046210"/>
                    <a:pt x="16336710" y="10046210"/>
                  </a:cubicBezTo>
                  <a:close/>
                </a:path>
              </a:pathLst>
            </a:custGeom>
            <a:solidFill>
              <a:srgbClr val="FFFEF7"/>
            </a:solidFill>
          </p:spPr>
        </p:sp>
        <p:sp>
          <p:nvSpPr>
            <p:cNvPr name="Freeform 5" id="5"/>
            <p:cNvSpPr/>
            <p:nvPr/>
          </p:nvSpPr>
          <p:spPr>
            <a:xfrm flipH="false" flipV="false" rot="0">
              <a:off x="0" y="0"/>
              <a:ext cx="16492920" cy="10109710"/>
            </a:xfrm>
            <a:custGeom>
              <a:avLst/>
              <a:gdLst/>
              <a:ahLst/>
              <a:cxnLst/>
              <a:rect r="r" b="b" t="t" l="l"/>
              <a:pathLst>
                <a:path h="10109710" w="16492920">
                  <a:moveTo>
                    <a:pt x="16368460" y="59690"/>
                  </a:moveTo>
                  <a:cubicBezTo>
                    <a:pt x="16404020" y="59690"/>
                    <a:pt x="16433229" y="88900"/>
                    <a:pt x="16433229" y="124460"/>
                  </a:cubicBezTo>
                  <a:lnTo>
                    <a:pt x="16433229" y="9985250"/>
                  </a:lnTo>
                  <a:cubicBezTo>
                    <a:pt x="16433229" y="10020810"/>
                    <a:pt x="16404020" y="10050020"/>
                    <a:pt x="16368460" y="10050020"/>
                  </a:cubicBezTo>
                  <a:lnTo>
                    <a:pt x="124460" y="10050020"/>
                  </a:lnTo>
                  <a:cubicBezTo>
                    <a:pt x="88900" y="10050020"/>
                    <a:pt x="59690" y="10020810"/>
                    <a:pt x="59690" y="9985250"/>
                  </a:cubicBezTo>
                  <a:lnTo>
                    <a:pt x="59690" y="124460"/>
                  </a:lnTo>
                  <a:cubicBezTo>
                    <a:pt x="59690" y="88900"/>
                    <a:pt x="88900" y="59690"/>
                    <a:pt x="124460" y="59690"/>
                  </a:cubicBezTo>
                  <a:lnTo>
                    <a:pt x="16368460" y="59690"/>
                  </a:lnTo>
                  <a:moveTo>
                    <a:pt x="16368460" y="0"/>
                  </a:moveTo>
                  <a:lnTo>
                    <a:pt x="124460" y="0"/>
                  </a:lnTo>
                  <a:cubicBezTo>
                    <a:pt x="55880" y="0"/>
                    <a:pt x="0" y="55880"/>
                    <a:pt x="0" y="124460"/>
                  </a:cubicBezTo>
                  <a:lnTo>
                    <a:pt x="0" y="9985250"/>
                  </a:lnTo>
                  <a:cubicBezTo>
                    <a:pt x="0" y="10053830"/>
                    <a:pt x="55880" y="10109710"/>
                    <a:pt x="124460" y="10109710"/>
                  </a:cubicBezTo>
                  <a:lnTo>
                    <a:pt x="16368460" y="10109710"/>
                  </a:lnTo>
                  <a:cubicBezTo>
                    <a:pt x="16437040" y="10109710"/>
                    <a:pt x="16492920" y="10053830"/>
                    <a:pt x="16492920" y="9985250"/>
                  </a:cubicBezTo>
                  <a:lnTo>
                    <a:pt x="16492920" y="124460"/>
                  </a:lnTo>
                  <a:cubicBezTo>
                    <a:pt x="16492920" y="55880"/>
                    <a:pt x="16437040" y="0"/>
                    <a:pt x="16368460" y="0"/>
                  </a:cubicBezTo>
                  <a:close/>
                </a:path>
              </a:pathLst>
            </a:custGeom>
            <a:solidFill>
              <a:srgbClr val="191919"/>
            </a:solidFill>
          </p:spPr>
        </p:sp>
      </p:grpSp>
      <p:sp>
        <p:nvSpPr>
          <p:cNvPr name="Freeform 6" id="6"/>
          <p:cNvSpPr/>
          <p:nvPr/>
        </p:nvSpPr>
        <p:spPr>
          <a:xfrm flipH="false" flipV="false" rot="0">
            <a:off x="6286904" y="1339243"/>
            <a:ext cx="11706877" cy="4755676"/>
          </a:xfrm>
          <a:custGeom>
            <a:avLst/>
            <a:gdLst/>
            <a:ahLst/>
            <a:cxnLst/>
            <a:rect r="r" b="b" t="t" l="l"/>
            <a:pathLst>
              <a:path h="4755676" w="11706877">
                <a:moveTo>
                  <a:pt x="0" y="0"/>
                </a:moveTo>
                <a:lnTo>
                  <a:pt x="11706877" y="0"/>
                </a:lnTo>
                <a:lnTo>
                  <a:pt x="11706877" y="4755676"/>
                </a:lnTo>
                <a:lnTo>
                  <a:pt x="0" y="4755676"/>
                </a:lnTo>
                <a:lnTo>
                  <a:pt x="0" y="0"/>
                </a:lnTo>
                <a:close/>
              </a:path>
            </a:pathLst>
          </a:custGeom>
          <a:blipFill>
            <a:blip r:embed="rId4"/>
            <a:stretch>
              <a:fillRect l="-1365" t="0" r="-14720" b="-13441"/>
            </a:stretch>
          </a:blipFill>
        </p:spPr>
      </p:sp>
      <p:sp>
        <p:nvSpPr>
          <p:cNvPr name="Freeform 7" id="7"/>
          <p:cNvSpPr/>
          <p:nvPr/>
        </p:nvSpPr>
        <p:spPr>
          <a:xfrm flipH="false" flipV="false" rot="0">
            <a:off x="6286904" y="6171394"/>
            <a:ext cx="11706877" cy="2392159"/>
          </a:xfrm>
          <a:custGeom>
            <a:avLst/>
            <a:gdLst/>
            <a:ahLst/>
            <a:cxnLst/>
            <a:rect r="r" b="b" t="t" l="l"/>
            <a:pathLst>
              <a:path h="2392159" w="11706877">
                <a:moveTo>
                  <a:pt x="0" y="0"/>
                </a:moveTo>
                <a:lnTo>
                  <a:pt x="11706877" y="0"/>
                </a:lnTo>
                <a:lnTo>
                  <a:pt x="11706877" y="2392160"/>
                </a:lnTo>
                <a:lnTo>
                  <a:pt x="0" y="2392160"/>
                </a:lnTo>
                <a:lnTo>
                  <a:pt x="0" y="0"/>
                </a:lnTo>
                <a:close/>
              </a:path>
            </a:pathLst>
          </a:custGeom>
          <a:blipFill>
            <a:blip r:embed="rId5"/>
            <a:stretch>
              <a:fillRect l="-6045" t="0" r="-14159" b="-32596"/>
            </a:stretch>
          </a:blipFill>
        </p:spPr>
      </p:sp>
      <p:sp>
        <p:nvSpPr>
          <p:cNvPr name="TextBox 8" id="8"/>
          <p:cNvSpPr txBox="true"/>
          <p:nvPr/>
        </p:nvSpPr>
        <p:spPr>
          <a:xfrm rot="0">
            <a:off x="177363" y="4496434"/>
            <a:ext cx="6003579" cy="1160782"/>
          </a:xfrm>
          <a:prstGeom prst="rect">
            <a:avLst/>
          </a:prstGeom>
        </p:spPr>
        <p:txBody>
          <a:bodyPr anchor="t" rtlCol="false" tIns="0" lIns="0" bIns="0" rIns="0">
            <a:spAutoFit/>
          </a:bodyPr>
          <a:lstStyle/>
          <a:p>
            <a:pPr algn="ctr">
              <a:lnSpc>
                <a:spcPts val="9519"/>
              </a:lnSpc>
            </a:pPr>
            <a:r>
              <a:rPr lang="en-US" sz="6799">
                <a:solidFill>
                  <a:srgbClr val="000000"/>
                </a:solidFill>
                <a:latin typeface="Pompiere"/>
                <a:ea typeface="Pompiere"/>
                <a:cs typeface="Pompiere"/>
                <a:sym typeface="Pompiere"/>
              </a:rPr>
              <a:t>Variation 2:</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sp>
        <p:nvSpPr>
          <p:cNvPr name="Freeform 2" id="2"/>
          <p:cNvSpPr/>
          <p:nvPr/>
        </p:nvSpPr>
        <p:spPr>
          <a:xfrm flipH="false" flipV="false" rot="0">
            <a:off x="177363" y="1028700"/>
            <a:ext cx="5736410" cy="7236297"/>
          </a:xfrm>
          <a:custGeom>
            <a:avLst/>
            <a:gdLst/>
            <a:ahLst/>
            <a:cxnLst/>
            <a:rect r="r" b="b" t="t" l="l"/>
            <a:pathLst>
              <a:path h="7236297" w="5736410">
                <a:moveTo>
                  <a:pt x="0" y="0"/>
                </a:moveTo>
                <a:lnTo>
                  <a:pt x="5736410" y="0"/>
                </a:lnTo>
                <a:lnTo>
                  <a:pt x="5736410" y="7236297"/>
                </a:lnTo>
                <a:lnTo>
                  <a:pt x="0" y="72362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180941" y="1028700"/>
            <a:ext cx="12107059" cy="7236297"/>
            <a:chOff x="0" y="0"/>
            <a:chExt cx="16492920" cy="9857693"/>
          </a:xfrm>
        </p:grpSpPr>
        <p:sp>
          <p:nvSpPr>
            <p:cNvPr name="Freeform 4" id="4"/>
            <p:cNvSpPr/>
            <p:nvPr/>
          </p:nvSpPr>
          <p:spPr>
            <a:xfrm flipH="false" flipV="false" rot="0">
              <a:off x="31750" y="31750"/>
              <a:ext cx="16429420" cy="9794193"/>
            </a:xfrm>
            <a:custGeom>
              <a:avLst/>
              <a:gdLst/>
              <a:ahLst/>
              <a:cxnLst/>
              <a:rect r="r" b="b" t="t" l="l"/>
              <a:pathLst>
                <a:path h="9794193" w="16429420">
                  <a:moveTo>
                    <a:pt x="16336710" y="9794193"/>
                  </a:moveTo>
                  <a:lnTo>
                    <a:pt x="92710" y="9794193"/>
                  </a:lnTo>
                  <a:cubicBezTo>
                    <a:pt x="41910" y="9794193"/>
                    <a:pt x="0" y="9752283"/>
                    <a:pt x="0" y="9701483"/>
                  </a:cubicBezTo>
                  <a:lnTo>
                    <a:pt x="0" y="92710"/>
                  </a:lnTo>
                  <a:cubicBezTo>
                    <a:pt x="0" y="41910"/>
                    <a:pt x="41910" y="0"/>
                    <a:pt x="92710" y="0"/>
                  </a:cubicBezTo>
                  <a:lnTo>
                    <a:pt x="16335440" y="0"/>
                  </a:lnTo>
                  <a:cubicBezTo>
                    <a:pt x="16386240" y="0"/>
                    <a:pt x="16428151" y="41910"/>
                    <a:pt x="16428151" y="92710"/>
                  </a:cubicBezTo>
                  <a:lnTo>
                    <a:pt x="16428151" y="9700213"/>
                  </a:lnTo>
                  <a:cubicBezTo>
                    <a:pt x="16429420" y="9752283"/>
                    <a:pt x="16387510" y="9794193"/>
                    <a:pt x="16336710" y="9794193"/>
                  </a:cubicBezTo>
                  <a:close/>
                </a:path>
              </a:pathLst>
            </a:custGeom>
            <a:solidFill>
              <a:srgbClr val="FFFEF7"/>
            </a:solidFill>
          </p:spPr>
        </p:sp>
        <p:sp>
          <p:nvSpPr>
            <p:cNvPr name="Freeform 5" id="5"/>
            <p:cNvSpPr/>
            <p:nvPr/>
          </p:nvSpPr>
          <p:spPr>
            <a:xfrm flipH="false" flipV="false" rot="0">
              <a:off x="0" y="0"/>
              <a:ext cx="16492920" cy="9857693"/>
            </a:xfrm>
            <a:custGeom>
              <a:avLst/>
              <a:gdLst/>
              <a:ahLst/>
              <a:cxnLst/>
              <a:rect r="r" b="b" t="t" l="l"/>
              <a:pathLst>
                <a:path h="9857693" w="16492920">
                  <a:moveTo>
                    <a:pt x="16368460" y="59690"/>
                  </a:moveTo>
                  <a:cubicBezTo>
                    <a:pt x="16404020" y="59690"/>
                    <a:pt x="16433229" y="88900"/>
                    <a:pt x="16433229" y="124460"/>
                  </a:cubicBezTo>
                  <a:lnTo>
                    <a:pt x="16433229" y="9733233"/>
                  </a:lnTo>
                  <a:cubicBezTo>
                    <a:pt x="16433229" y="9768793"/>
                    <a:pt x="16404020" y="9798003"/>
                    <a:pt x="16368460" y="9798003"/>
                  </a:cubicBezTo>
                  <a:lnTo>
                    <a:pt x="124460" y="9798003"/>
                  </a:lnTo>
                  <a:cubicBezTo>
                    <a:pt x="88900" y="9798003"/>
                    <a:pt x="59690" y="9768793"/>
                    <a:pt x="59690" y="9733233"/>
                  </a:cubicBezTo>
                  <a:lnTo>
                    <a:pt x="59690" y="124460"/>
                  </a:lnTo>
                  <a:cubicBezTo>
                    <a:pt x="59690" y="88900"/>
                    <a:pt x="88900" y="59690"/>
                    <a:pt x="124460" y="59690"/>
                  </a:cubicBezTo>
                  <a:lnTo>
                    <a:pt x="16368460" y="59690"/>
                  </a:lnTo>
                  <a:moveTo>
                    <a:pt x="16368460" y="0"/>
                  </a:moveTo>
                  <a:lnTo>
                    <a:pt x="124460" y="0"/>
                  </a:lnTo>
                  <a:cubicBezTo>
                    <a:pt x="55880" y="0"/>
                    <a:pt x="0" y="55880"/>
                    <a:pt x="0" y="124460"/>
                  </a:cubicBezTo>
                  <a:lnTo>
                    <a:pt x="0" y="9733233"/>
                  </a:lnTo>
                  <a:cubicBezTo>
                    <a:pt x="0" y="9801813"/>
                    <a:pt x="55880" y="9857693"/>
                    <a:pt x="124460" y="9857693"/>
                  </a:cubicBezTo>
                  <a:lnTo>
                    <a:pt x="16368460" y="9857693"/>
                  </a:lnTo>
                  <a:cubicBezTo>
                    <a:pt x="16437040" y="9857693"/>
                    <a:pt x="16492920" y="9801813"/>
                    <a:pt x="16492920" y="9733233"/>
                  </a:cubicBezTo>
                  <a:lnTo>
                    <a:pt x="16492920" y="124460"/>
                  </a:lnTo>
                  <a:cubicBezTo>
                    <a:pt x="16492920" y="55880"/>
                    <a:pt x="16437040" y="0"/>
                    <a:pt x="16368460" y="0"/>
                  </a:cubicBezTo>
                  <a:close/>
                </a:path>
              </a:pathLst>
            </a:custGeom>
            <a:solidFill>
              <a:srgbClr val="191919"/>
            </a:solidFill>
          </p:spPr>
        </p:sp>
      </p:grpSp>
      <p:sp>
        <p:nvSpPr>
          <p:cNvPr name="Freeform 6" id="6"/>
          <p:cNvSpPr/>
          <p:nvPr/>
        </p:nvSpPr>
        <p:spPr>
          <a:xfrm flipH="false" flipV="false" rot="0">
            <a:off x="6410396" y="1203466"/>
            <a:ext cx="11377102" cy="4642777"/>
          </a:xfrm>
          <a:custGeom>
            <a:avLst/>
            <a:gdLst/>
            <a:ahLst/>
            <a:cxnLst/>
            <a:rect r="r" b="b" t="t" l="l"/>
            <a:pathLst>
              <a:path h="4642777" w="11377102">
                <a:moveTo>
                  <a:pt x="0" y="0"/>
                </a:moveTo>
                <a:lnTo>
                  <a:pt x="11377102" y="0"/>
                </a:lnTo>
                <a:lnTo>
                  <a:pt x="11377102" y="4642777"/>
                </a:lnTo>
                <a:lnTo>
                  <a:pt x="0" y="4642777"/>
                </a:lnTo>
                <a:lnTo>
                  <a:pt x="0" y="0"/>
                </a:lnTo>
                <a:close/>
              </a:path>
            </a:pathLst>
          </a:custGeom>
          <a:blipFill>
            <a:blip r:embed="rId4"/>
            <a:stretch>
              <a:fillRect l="0" t="0" r="-5577" b="-11676"/>
            </a:stretch>
          </a:blipFill>
        </p:spPr>
      </p:sp>
      <p:sp>
        <p:nvSpPr>
          <p:cNvPr name="Freeform 7" id="7"/>
          <p:cNvSpPr/>
          <p:nvPr/>
        </p:nvSpPr>
        <p:spPr>
          <a:xfrm flipH="false" flipV="false" rot="0">
            <a:off x="6545920" y="5498567"/>
            <a:ext cx="11377102" cy="2349087"/>
          </a:xfrm>
          <a:custGeom>
            <a:avLst/>
            <a:gdLst/>
            <a:ahLst/>
            <a:cxnLst/>
            <a:rect r="r" b="b" t="t" l="l"/>
            <a:pathLst>
              <a:path h="2349087" w="11377102">
                <a:moveTo>
                  <a:pt x="0" y="0"/>
                </a:moveTo>
                <a:lnTo>
                  <a:pt x="11377102" y="0"/>
                </a:lnTo>
                <a:lnTo>
                  <a:pt x="11377102" y="2349087"/>
                </a:lnTo>
                <a:lnTo>
                  <a:pt x="0" y="2349087"/>
                </a:lnTo>
                <a:lnTo>
                  <a:pt x="0" y="0"/>
                </a:lnTo>
                <a:close/>
              </a:path>
            </a:pathLst>
          </a:custGeom>
          <a:blipFill>
            <a:blip r:embed="rId5"/>
            <a:stretch>
              <a:fillRect l="-4251" t="-78027" r="-7505" b="-28321"/>
            </a:stretch>
          </a:blipFill>
        </p:spPr>
      </p:sp>
      <p:sp>
        <p:nvSpPr>
          <p:cNvPr name="TextBox 8" id="8"/>
          <p:cNvSpPr txBox="true"/>
          <p:nvPr/>
        </p:nvSpPr>
        <p:spPr>
          <a:xfrm rot="0">
            <a:off x="177363" y="4496434"/>
            <a:ext cx="6003579" cy="1160782"/>
          </a:xfrm>
          <a:prstGeom prst="rect">
            <a:avLst/>
          </a:prstGeom>
        </p:spPr>
        <p:txBody>
          <a:bodyPr anchor="t" rtlCol="false" tIns="0" lIns="0" bIns="0" rIns="0">
            <a:spAutoFit/>
          </a:bodyPr>
          <a:lstStyle/>
          <a:p>
            <a:pPr algn="ctr">
              <a:lnSpc>
                <a:spcPts val="9519"/>
              </a:lnSpc>
            </a:pPr>
            <a:r>
              <a:rPr lang="en-US" sz="6799">
                <a:solidFill>
                  <a:srgbClr val="000000"/>
                </a:solidFill>
                <a:latin typeface="Pompiere"/>
                <a:ea typeface="Pompiere"/>
                <a:cs typeface="Pompiere"/>
                <a:sym typeface="Pompiere"/>
              </a:rPr>
              <a:t>Variation 3:</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grpSp>
        <p:nvGrpSpPr>
          <p:cNvPr name="Group 2" id="2"/>
          <p:cNvGrpSpPr/>
          <p:nvPr/>
        </p:nvGrpSpPr>
        <p:grpSpPr>
          <a:xfrm rot="0">
            <a:off x="1293632" y="1535607"/>
            <a:ext cx="15344701" cy="7549304"/>
            <a:chOff x="0" y="0"/>
            <a:chExt cx="20903419" cy="10284089"/>
          </a:xfrm>
        </p:grpSpPr>
        <p:sp>
          <p:nvSpPr>
            <p:cNvPr name="Freeform 3" id="3"/>
            <p:cNvSpPr/>
            <p:nvPr/>
          </p:nvSpPr>
          <p:spPr>
            <a:xfrm flipH="false" flipV="false" rot="0">
              <a:off x="31750" y="31750"/>
              <a:ext cx="20839919" cy="10220589"/>
            </a:xfrm>
            <a:custGeom>
              <a:avLst/>
              <a:gdLst/>
              <a:ahLst/>
              <a:cxnLst/>
              <a:rect r="r" b="b" t="t" l="l"/>
              <a:pathLst>
                <a:path h="10220589" w="20839919">
                  <a:moveTo>
                    <a:pt x="20747210" y="10220589"/>
                  </a:moveTo>
                  <a:lnTo>
                    <a:pt x="92710" y="10220589"/>
                  </a:lnTo>
                  <a:cubicBezTo>
                    <a:pt x="41910" y="10220589"/>
                    <a:pt x="0" y="10178679"/>
                    <a:pt x="0" y="10127879"/>
                  </a:cubicBezTo>
                  <a:lnTo>
                    <a:pt x="0" y="92710"/>
                  </a:lnTo>
                  <a:cubicBezTo>
                    <a:pt x="0" y="41910"/>
                    <a:pt x="41910" y="0"/>
                    <a:pt x="92710" y="0"/>
                  </a:cubicBezTo>
                  <a:lnTo>
                    <a:pt x="20745940" y="0"/>
                  </a:lnTo>
                  <a:cubicBezTo>
                    <a:pt x="20796740" y="0"/>
                    <a:pt x="20838649" y="41910"/>
                    <a:pt x="20838649" y="92710"/>
                  </a:cubicBezTo>
                  <a:lnTo>
                    <a:pt x="20838649" y="10126609"/>
                  </a:lnTo>
                  <a:cubicBezTo>
                    <a:pt x="20839919" y="10178679"/>
                    <a:pt x="20798010" y="10220589"/>
                    <a:pt x="20747210" y="10220589"/>
                  </a:cubicBezTo>
                  <a:close/>
                </a:path>
              </a:pathLst>
            </a:custGeom>
            <a:solidFill>
              <a:srgbClr val="FFFEF7"/>
            </a:solidFill>
          </p:spPr>
        </p:sp>
        <p:sp>
          <p:nvSpPr>
            <p:cNvPr name="Freeform 4" id="4"/>
            <p:cNvSpPr/>
            <p:nvPr/>
          </p:nvSpPr>
          <p:spPr>
            <a:xfrm flipH="false" flipV="false" rot="0">
              <a:off x="0" y="0"/>
              <a:ext cx="20903420" cy="10284089"/>
            </a:xfrm>
            <a:custGeom>
              <a:avLst/>
              <a:gdLst/>
              <a:ahLst/>
              <a:cxnLst/>
              <a:rect r="r" b="b" t="t" l="l"/>
              <a:pathLst>
                <a:path h="10284089" w="20903420">
                  <a:moveTo>
                    <a:pt x="20778960" y="59690"/>
                  </a:moveTo>
                  <a:cubicBezTo>
                    <a:pt x="20814519" y="59690"/>
                    <a:pt x="20843729" y="88900"/>
                    <a:pt x="20843729" y="124460"/>
                  </a:cubicBezTo>
                  <a:lnTo>
                    <a:pt x="20843729" y="10159629"/>
                  </a:lnTo>
                  <a:cubicBezTo>
                    <a:pt x="20843729" y="10195189"/>
                    <a:pt x="20814519" y="10224399"/>
                    <a:pt x="20778960" y="10224399"/>
                  </a:cubicBezTo>
                  <a:lnTo>
                    <a:pt x="124460" y="10224399"/>
                  </a:lnTo>
                  <a:cubicBezTo>
                    <a:pt x="88900" y="10224399"/>
                    <a:pt x="59690" y="10195189"/>
                    <a:pt x="59690" y="10159629"/>
                  </a:cubicBezTo>
                  <a:lnTo>
                    <a:pt x="59690" y="124460"/>
                  </a:lnTo>
                  <a:cubicBezTo>
                    <a:pt x="59690" y="88900"/>
                    <a:pt x="88900" y="59690"/>
                    <a:pt x="124460" y="59690"/>
                  </a:cubicBezTo>
                  <a:lnTo>
                    <a:pt x="20778960" y="59690"/>
                  </a:lnTo>
                  <a:moveTo>
                    <a:pt x="20778960" y="0"/>
                  </a:moveTo>
                  <a:lnTo>
                    <a:pt x="124460" y="0"/>
                  </a:lnTo>
                  <a:cubicBezTo>
                    <a:pt x="55880" y="0"/>
                    <a:pt x="0" y="55880"/>
                    <a:pt x="0" y="124460"/>
                  </a:cubicBezTo>
                  <a:lnTo>
                    <a:pt x="0" y="10159629"/>
                  </a:lnTo>
                  <a:cubicBezTo>
                    <a:pt x="0" y="10228209"/>
                    <a:pt x="55880" y="10284089"/>
                    <a:pt x="124460" y="10284089"/>
                  </a:cubicBezTo>
                  <a:lnTo>
                    <a:pt x="20778960" y="10284089"/>
                  </a:lnTo>
                  <a:cubicBezTo>
                    <a:pt x="20847540" y="10284089"/>
                    <a:pt x="20903420" y="10228209"/>
                    <a:pt x="20903420" y="10159629"/>
                  </a:cubicBezTo>
                  <a:lnTo>
                    <a:pt x="20903420" y="124460"/>
                  </a:lnTo>
                  <a:cubicBezTo>
                    <a:pt x="20903420" y="55880"/>
                    <a:pt x="20847540" y="0"/>
                    <a:pt x="20778960" y="0"/>
                  </a:cubicBezTo>
                  <a:close/>
                </a:path>
              </a:pathLst>
            </a:custGeom>
            <a:solidFill>
              <a:srgbClr val="191919"/>
            </a:solidFill>
          </p:spPr>
        </p:sp>
      </p:grpSp>
      <p:sp>
        <p:nvSpPr>
          <p:cNvPr name="Freeform 5" id="5"/>
          <p:cNvSpPr/>
          <p:nvPr/>
        </p:nvSpPr>
        <p:spPr>
          <a:xfrm flipH="false" flipV="false" rot="0">
            <a:off x="1657604" y="1729990"/>
            <a:ext cx="4149130" cy="4149130"/>
          </a:xfrm>
          <a:custGeom>
            <a:avLst/>
            <a:gdLst/>
            <a:ahLst/>
            <a:cxnLst/>
            <a:rect r="r" b="b" t="t" l="l"/>
            <a:pathLst>
              <a:path h="4149130" w="4149130">
                <a:moveTo>
                  <a:pt x="0" y="0"/>
                </a:moveTo>
                <a:lnTo>
                  <a:pt x="4149130" y="0"/>
                </a:lnTo>
                <a:lnTo>
                  <a:pt x="4149130" y="4149130"/>
                </a:lnTo>
                <a:lnTo>
                  <a:pt x="0" y="41491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553660" y="1766304"/>
            <a:ext cx="4149130" cy="4149130"/>
          </a:xfrm>
          <a:custGeom>
            <a:avLst/>
            <a:gdLst/>
            <a:ahLst/>
            <a:cxnLst/>
            <a:rect r="r" b="b" t="t" l="l"/>
            <a:pathLst>
              <a:path h="4149130" w="4149130">
                <a:moveTo>
                  <a:pt x="0" y="0"/>
                </a:moveTo>
                <a:lnTo>
                  <a:pt x="4149130" y="0"/>
                </a:lnTo>
                <a:lnTo>
                  <a:pt x="4149130" y="4149130"/>
                </a:lnTo>
                <a:lnTo>
                  <a:pt x="0" y="41491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1445740" y="1766304"/>
            <a:ext cx="4163605" cy="4163605"/>
          </a:xfrm>
          <a:custGeom>
            <a:avLst/>
            <a:gdLst/>
            <a:ahLst/>
            <a:cxnLst/>
            <a:rect r="r" b="b" t="t" l="l"/>
            <a:pathLst>
              <a:path h="4163605" w="4163605">
                <a:moveTo>
                  <a:pt x="0" y="0"/>
                </a:moveTo>
                <a:lnTo>
                  <a:pt x="4163604" y="0"/>
                </a:lnTo>
                <a:lnTo>
                  <a:pt x="4163604" y="4163605"/>
                </a:lnTo>
                <a:lnTo>
                  <a:pt x="0" y="41636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568932">
            <a:off x="-30836" y="8050291"/>
            <a:ext cx="1443297" cy="2069242"/>
          </a:xfrm>
          <a:custGeom>
            <a:avLst/>
            <a:gdLst/>
            <a:ahLst/>
            <a:cxnLst/>
            <a:rect r="r" b="b" t="t" l="l"/>
            <a:pathLst>
              <a:path h="2069242" w="1443297">
                <a:moveTo>
                  <a:pt x="0" y="0"/>
                </a:moveTo>
                <a:lnTo>
                  <a:pt x="1443297" y="0"/>
                </a:lnTo>
                <a:lnTo>
                  <a:pt x="1443297" y="2069242"/>
                </a:lnTo>
                <a:lnTo>
                  <a:pt x="0" y="206924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5027046">
            <a:off x="16502236" y="496365"/>
            <a:ext cx="1514128" cy="1379233"/>
          </a:xfrm>
          <a:custGeom>
            <a:avLst/>
            <a:gdLst/>
            <a:ahLst/>
            <a:cxnLst/>
            <a:rect r="r" b="b" t="t" l="l"/>
            <a:pathLst>
              <a:path h="1379233" w="1514128">
                <a:moveTo>
                  <a:pt x="0" y="0"/>
                </a:moveTo>
                <a:lnTo>
                  <a:pt x="1514128" y="0"/>
                </a:lnTo>
                <a:lnTo>
                  <a:pt x="1514128" y="1379233"/>
                </a:lnTo>
                <a:lnTo>
                  <a:pt x="0" y="137923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true" rot="-8878474">
            <a:off x="14462783" y="8607260"/>
            <a:ext cx="4427299" cy="1110849"/>
          </a:xfrm>
          <a:custGeom>
            <a:avLst/>
            <a:gdLst/>
            <a:ahLst/>
            <a:cxnLst/>
            <a:rect r="r" b="b" t="t" l="l"/>
            <a:pathLst>
              <a:path h="1110849" w="4427299">
                <a:moveTo>
                  <a:pt x="0" y="1110850"/>
                </a:moveTo>
                <a:lnTo>
                  <a:pt x="4427299" y="1110850"/>
                </a:lnTo>
                <a:lnTo>
                  <a:pt x="4427299" y="0"/>
                </a:lnTo>
                <a:lnTo>
                  <a:pt x="0" y="0"/>
                </a:lnTo>
                <a:lnTo>
                  <a:pt x="0" y="111085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1" id="11"/>
          <p:cNvSpPr txBox="true"/>
          <p:nvPr/>
        </p:nvSpPr>
        <p:spPr>
          <a:xfrm rot="0">
            <a:off x="1787736" y="4529600"/>
            <a:ext cx="14704031" cy="4327274"/>
          </a:xfrm>
          <a:prstGeom prst="rect">
            <a:avLst/>
          </a:prstGeom>
        </p:spPr>
        <p:txBody>
          <a:bodyPr anchor="t" rtlCol="false" tIns="0" lIns="0" bIns="0" rIns="0">
            <a:spAutoFit/>
          </a:bodyPr>
          <a:lstStyle/>
          <a:p>
            <a:pPr algn="ctr">
              <a:lnSpc>
                <a:spcPts val="5745"/>
              </a:lnSpc>
              <a:spcBef>
                <a:spcPct val="0"/>
              </a:spcBef>
            </a:pPr>
          </a:p>
          <a:p>
            <a:pPr algn="ctr">
              <a:lnSpc>
                <a:spcPts val="5745"/>
              </a:lnSpc>
              <a:spcBef>
                <a:spcPct val="0"/>
              </a:spcBef>
            </a:pPr>
          </a:p>
          <a:p>
            <a:pPr algn="ctr">
              <a:lnSpc>
                <a:spcPts val="5745"/>
              </a:lnSpc>
              <a:spcBef>
                <a:spcPct val="0"/>
              </a:spcBef>
            </a:pPr>
            <a:r>
              <a:rPr lang="en-US" sz="4103">
                <a:solidFill>
                  <a:srgbClr val="231F20"/>
                </a:solidFill>
                <a:latin typeface="Pompiere"/>
                <a:ea typeface="Pompiere"/>
                <a:cs typeface="Pompiere"/>
                <a:sym typeface="Pompiere"/>
              </a:rPr>
              <a:t>Comparison:</a:t>
            </a:r>
          </a:p>
          <a:p>
            <a:pPr algn="ctr">
              <a:lnSpc>
                <a:spcPts val="5745"/>
              </a:lnSpc>
              <a:spcBef>
                <a:spcPct val="0"/>
              </a:spcBef>
            </a:pPr>
            <a:r>
              <a:rPr lang="en-US" sz="4103">
                <a:solidFill>
                  <a:srgbClr val="231F20"/>
                </a:solidFill>
                <a:latin typeface="Pompiere"/>
                <a:ea typeface="Pompiere"/>
                <a:cs typeface="Pompiere"/>
                <a:sym typeface="Pompiere"/>
              </a:rPr>
              <a:t>Effectiveness: All prompts are good, but Variation 3 stands out for challenging leadership bias.</a:t>
            </a:r>
          </a:p>
          <a:p>
            <a:pPr algn="ctr">
              <a:lnSpc>
                <a:spcPts val="5745"/>
              </a:lnSpc>
              <a:spcBef>
                <a:spcPct val="0"/>
              </a:spcBef>
            </a:pPr>
            <a:r>
              <a:rPr lang="en-US" sz="4103">
                <a:solidFill>
                  <a:srgbClr val="231F20"/>
                </a:solidFill>
                <a:latin typeface="Pompiere"/>
                <a:ea typeface="Pompiere"/>
                <a:cs typeface="Pompiere"/>
                <a:sym typeface="Pompiere"/>
              </a:rPr>
              <a:t>Clarity &amp; Balance: Variation 3 is the most balanced and clear in promoting inclusivity.</a:t>
            </a:r>
          </a:p>
          <a:p>
            <a:pPr algn="ctr">
              <a:lnSpc>
                <a:spcPts val="5745"/>
              </a:lnSpc>
              <a:spcBef>
                <a:spcPct val="0"/>
              </a:spcBef>
            </a:pPr>
          </a:p>
        </p:txBody>
      </p:sp>
      <p:sp>
        <p:nvSpPr>
          <p:cNvPr name="TextBox 12" id="12"/>
          <p:cNvSpPr txBox="true"/>
          <p:nvPr/>
        </p:nvSpPr>
        <p:spPr>
          <a:xfrm rot="0">
            <a:off x="1794564" y="2285754"/>
            <a:ext cx="4149130" cy="3024506"/>
          </a:xfrm>
          <a:prstGeom prst="rect">
            <a:avLst/>
          </a:prstGeom>
        </p:spPr>
        <p:txBody>
          <a:bodyPr anchor="t" rtlCol="false" tIns="0" lIns="0" bIns="0" rIns="0">
            <a:spAutoFit/>
          </a:bodyPr>
          <a:lstStyle/>
          <a:p>
            <a:pPr algn="ctr">
              <a:lnSpc>
                <a:spcPts val="6019"/>
              </a:lnSpc>
              <a:spcBef>
                <a:spcPct val="0"/>
              </a:spcBef>
            </a:pPr>
            <a:r>
              <a:rPr lang="en-US" sz="4299">
                <a:solidFill>
                  <a:srgbClr val="231F20"/>
                </a:solidFill>
                <a:latin typeface="Pompiere"/>
                <a:ea typeface="Pompiere"/>
                <a:cs typeface="Pompiere"/>
                <a:sym typeface="Pompiere"/>
              </a:rPr>
              <a:t>Variation 1: </a:t>
            </a:r>
          </a:p>
          <a:p>
            <a:pPr algn="l">
              <a:lnSpc>
                <a:spcPts val="6019"/>
              </a:lnSpc>
              <a:spcBef>
                <a:spcPct val="0"/>
              </a:spcBef>
            </a:pPr>
            <a:r>
              <a:rPr lang="en-US" sz="4299">
                <a:solidFill>
                  <a:srgbClr val="231F20"/>
                </a:solidFill>
                <a:latin typeface="Pompiere"/>
                <a:ea typeface="Pompiere"/>
                <a:cs typeface="Pompiere"/>
                <a:sym typeface="Pompiere"/>
              </a:rPr>
              <a:t>Promotes fairness by focusing on efficiency over long hours.</a:t>
            </a:r>
          </a:p>
        </p:txBody>
      </p:sp>
      <p:sp>
        <p:nvSpPr>
          <p:cNvPr name="TextBox 13" id="13"/>
          <p:cNvSpPr txBox="true"/>
          <p:nvPr/>
        </p:nvSpPr>
        <p:spPr>
          <a:xfrm rot="0">
            <a:off x="6887600" y="1960634"/>
            <a:ext cx="3614235" cy="3711576"/>
          </a:xfrm>
          <a:prstGeom prst="rect">
            <a:avLst/>
          </a:prstGeom>
        </p:spPr>
        <p:txBody>
          <a:bodyPr anchor="t" rtlCol="false" tIns="0" lIns="0" bIns="0" rIns="0">
            <a:spAutoFit/>
          </a:bodyPr>
          <a:lstStyle/>
          <a:p>
            <a:pPr algn="ctr">
              <a:lnSpc>
                <a:spcPts val="6019"/>
              </a:lnSpc>
              <a:spcBef>
                <a:spcPct val="0"/>
              </a:spcBef>
            </a:pPr>
            <a:r>
              <a:rPr lang="en-US" sz="4299">
                <a:solidFill>
                  <a:srgbClr val="231F20"/>
                </a:solidFill>
                <a:latin typeface="Pompiere"/>
                <a:ea typeface="Pompiere"/>
                <a:cs typeface="Pompiere"/>
                <a:sym typeface="Pompiere"/>
              </a:rPr>
              <a:t>Variation 2:</a:t>
            </a:r>
          </a:p>
          <a:p>
            <a:pPr algn="l">
              <a:lnSpc>
                <a:spcPts val="5879"/>
              </a:lnSpc>
              <a:spcBef>
                <a:spcPct val="0"/>
              </a:spcBef>
            </a:pPr>
            <a:r>
              <a:rPr lang="en-US" sz="4199">
                <a:solidFill>
                  <a:srgbClr val="231F20"/>
                </a:solidFill>
                <a:latin typeface="Pompiere"/>
                <a:ea typeface="Pompiere"/>
                <a:cs typeface="Pompiere"/>
                <a:sym typeface="Pompiere"/>
              </a:rPr>
              <a:t> Highlights the importance of diversity and addresses bias.</a:t>
            </a:r>
          </a:p>
        </p:txBody>
      </p:sp>
      <p:sp>
        <p:nvSpPr>
          <p:cNvPr name="TextBox 14" id="14"/>
          <p:cNvSpPr txBox="true"/>
          <p:nvPr/>
        </p:nvSpPr>
        <p:spPr>
          <a:xfrm rot="0">
            <a:off x="11445740" y="2249440"/>
            <a:ext cx="4163605" cy="3024506"/>
          </a:xfrm>
          <a:prstGeom prst="rect">
            <a:avLst/>
          </a:prstGeom>
        </p:spPr>
        <p:txBody>
          <a:bodyPr anchor="t" rtlCol="false" tIns="0" lIns="0" bIns="0" rIns="0">
            <a:spAutoFit/>
          </a:bodyPr>
          <a:lstStyle/>
          <a:p>
            <a:pPr algn="ctr">
              <a:lnSpc>
                <a:spcPts val="6019"/>
              </a:lnSpc>
              <a:spcBef>
                <a:spcPct val="0"/>
              </a:spcBef>
            </a:pPr>
            <a:r>
              <a:rPr lang="en-US" sz="4299">
                <a:solidFill>
                  <a:srgbClr val="231F20"/>
                </a:solidFill>
                <a:latin typeface="Pompiere"/>
                <a:ea typeface="Pompiere"/>
                <a:cs typeface="Pompiere"/>
                <a:sym typeface="Pompiere"/>
              </a:rPr>
              <a:t>Variation 3: </a:t>
            </a:r>
          </a:p>
          <a:p>
            <a:pPr algn="ctr">
              <a:lnSpc>
                <a:spcPts val="6019"/>
              </a:lnSpc>
              <a:spcBef>
                <a:spcPct val="0"/>
              </a:spcBef>
            </a:pPr>
            <a:r>
              <a:rPr lang="en-US" sz="4299">
                <a:solidFill>
                  <a:srgbClr val="231F20"/>
                </a:solidFill>
                <a:latin typeface="Pompiere"/>
                <a:ea typeface="Pompiere"/>
                <a:cs typeface="Pompiere"/>
                <a:sym typeface="Pompiere"/>
              </a:rPr>
              <a:t>Challenges biases about leadership, showing that introverts can lead well.</a:t>
            </a:r>
          </a:p>
        </p:txBody>
      </p:sp>
      <p:sp>
        <p:nvSpPr>
          <p:cNvPr name="TextBox 15" id="15"/>
          <p:cNvSpPr txBox="true"/>
          <p:nvPr/>
        </p:nvSpPr>
        <p:spPr>
          <a:xfrm rot="0">
            <a:off x="7246048" y="447476"/>
            <a:ext cx="4199692" cy="738506"/>
          </a:xfrm>
          <a:prstGeom prst="rect">
            <a:avLst/>
          </a:prstGeom>
        </p:spPr>
        <p:txBody>
          <a:bodyPr anchor="t" rtlCol="false" tIns="0" lIns="0" bIns="0" rIns="0">
            <a:spAutoFit/>
          </a:bodyPr>
          <a:lstStyle/>
          <a:p>
            <a:pPr algn="ctr">
              <a:lnSpc>
                <a:spcPts val="6019"/>
              </a:lnSpc>
              <a:spcBef>
                <a:spcPct val="0"/>
              </a:spcBef>
            </a:pPr>
            <a:r>
              <a:rPr lang="en-US" sz="4299">
                <a:solidFill>
                  <a:srgbClr val="231F20"/>
                </a:solidFill>
                <a:latin typeface="Pompiere"/>
                <a:ea typeface="Pompiere"/>
                <a:cs typeface="Pompiere"/>
                <a:sym typeface="Pompiere"/>
              </a:rPr>
              <a:t>Analysis and Comparison: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BF7F1"/>
        </a:solidFill>
      </p:bgPr>
    </p:bg>
    <p:spTree>
      <p:nvGrpSpPr>
        <p:cNvPr id="1" name=""/>
        <p:cNvGrpSpPr/>
        <p:nvPr/>
      </p:nvGrpSpPr>
      <p:grpSpPr>
        <a:xfrm>
          <a:off x="0" y="0"/>
          <a:ext cx="0" cy="0"/>
          <a:chOff x="0" y="0"/>
          <a:chExt cx="0" cy="0"/>
        </a:xfrm>
      </p:grpSpPr>
      <p:grpSp>
        <p:nvGrpSpPr>
          <p:cNvPr name="Group 2" id="2"/>
          <p:cNvGrpSpPr/>
          <p:nvPr/>
        </p:nvGrpSpPr>
        <p:grpSpPr>
          <a:xfrm rot="0">
            <a:off x="1404627" y="1028700"/>
            <a:ext cx="15607023" cy="7510732"/>
            <a:chOff x="0" y="0"/>
            <a:chExt cx="21260769" cy="10231544"/>
          </a:xfrm>
        </p:grpSpPr>
        <p:sp>
          <p:nvSpPr>
            <p:cNvPr name="Freeform 3" id="3"/>
            <p:cNvSpPr/>
            <p:nvPr/>
          </p:nvSpPr>
          <p:spPr>
            <a:xfrm flipH="false" flipV="false" rot="0">
              <a:off x="31750" y="31750"/>
              <a:ext cx="21197269" cy="10168044"/>
            </a:xfrm>
            <a:custGeom>
              <a:avLst/>
              <a:gdLst/>
              <a:ahLst/>
              <a:cxnLst/>
              <a:rect r="r" b="b" t="t" l="l"/>
              <a:pathLst>
                <a:path h="10168044" w="21197269">
                  <a:moveTo>
                    <a:pt x="21104560" y="10168044"/>
                  </a:moveTo>
                  <a:lnTo>
                    <a:pt x="92710" y="10168044"/>
                  </a:lnTo>
                  <a:cubicBezTo>
                    <a:pt x="41910" y="10168044"/>
                    <a:pt x="0" y="10126134"/>
                    <a:pt x="0" y="10075334"/>
                  </a:cubicBezTo>
                  <a:lnTo>
                    <a:pt x="0" y="92710"/>
                  </a:lnTo>
                  <a:cubicBezTo>
                    <a:pt x="0" y="41910"/>
                    <a:pt x="41910" y="0"/>
                    <a:pt x="92710" y="0"/>
                  </a:cubicBezTo>
                  <a:lnTo>
                    <a:pt x="21103290" y="0"/>
                  </a:lnTo>
                  <a:cubicBezTo>
                    <a:pt x="21154090" y="0"/>
                    <a:pt x="21195999" y="41910"/>
                    <a:pt x="21195999" y="92710"/>
                  </a:cubicBezTo>
                  <a:lnTo>
                    <a:pt x="21195999" y="10074064"/>
                  </a:lnTo>
                  <a:cubicBezTo>
                    <a:pt x="21197269" y="10126134"/>
                    <a:pt x="21155360" y="10168044"/>
                    <a:pt x="21104560" y="10168044"/>
                  </a:cubicBezTo>
                  <a:close/>
                </a:path>
              </a:pathLst>
            </a:custGeom>
            <a:solidFill>
              <a:srgbClr val="FFFEF7"/>
            </a:solidFill>
          </p:spPr>
        </p:sp>
        <p:sp>
          <p:nvSpPr>
            <p:cNvPr name="Freeform 4" id="4"/>
            <p:cNvSpPr/>
            <p:nvPr/>
          </p:nvSpPr>
          <p:spPr>
            <a:xfrm flipH="false" flipV="false" rot="0">
              <a:off x="0" y="0"/>
              <a:ext cx="21260769" cy="10231544"/>
            </a:xfrm>
            <a:custGeom>
              <a:avLst/>
              <a:gdLst/>
              <a:ahLst/>
              <a:cxnLst/>
              <a:rect r="r" b="b" t="t" l="l"/>
              <a:pathLst>
                <a:path h="10231544" w="21260769">
                  <a:moveTo>
                    <a:pt x="21136310" y="59690"/>
                  </a:moveTo>
                  <a:cubicBezTo>
                    <a:pt x="21171869" y="59690"/>
                    <a:pt x="21201080" y="88900"/>
                    <a:pt x="21201080" y="124460"/>
                  </a:cubicBezTo>
                  <a:lnTo>
                    <a:pt x="21201080" y="10107084"/>
                  </a:lnTo>
                  <a:cubicBezTo>
                    <a:pt x="21201080" y="10142644"/>
                    <a:pt x="21171869" y="10171854"/>
                    <a:pt x="21136310" y="10171854"/>
                  </a:cubicBezTo>
                  <a:lnTo>
                    <a:pt x="124460" y="10171854"/>
                  </a:lnTo>
                  <a:cubicBezTo>
                    <a:pt x="88900" y="10171854"/>
                    <a:pt x="59690" y="10142644"/>
                    <a:pt x="59690" y="10107084"/>
                  </a:cubicBezTo>
                  <a:lnTo>
                    <a:pt x="59690" y="124460"/>
                  </a:lnTo>
                  <a:cubicBezTo>
                    <a:pt x="59690" y="88900"/>
                    <a:pt x="88900" y="59690"/>
                    <a:pt x="124460" y="59690"/>
                  </a:cubicBezTo>
                  <a:lnTo>
                    <a:pt x="21136310" y="59690"/>
                  </a:lnTo>
                  <a:moveTo>
                    <a:pt x="21136310" y="0"/>
                  </a:moveTo>
                  <a:lnTo>
                    <a:pt x="124460" y="0"/>
                  </a:lnTo>
                  <a:cubicBezTo>
                    <a:pt x="55880" y="0"/>
                    <a:pt x="0" y="55880"/>
                    <a:pt x="0" y="124460"/>
                  </a:cubicBezTo>
                  <a:lnTo>
                    <a:pt x="0" y="10107084"/>
                  </a:lnTo>
                  <a:cubicBezTo>
                    <a:pt x="0" y="10175664"/>
                    <a:pt x="55880" y="10231544"/>
                    <a:pt x="124460" y="10231544"/>
                  </a:cubicBezTo>
                  <a:lnTo>
                    <a:pt x="21136310" y="10231544"/>
                  </a:lnTo>
                  <a:cubicBezTo>
                    <a:pt x="21204890" y="10231544"/>
                    <a:pt x="21260769" y="10175664"/>
                    <a:pt x="21260769" y="10107084"/>
                  </a:cubicBezTo>
                  <a:lnTo>
                    <a:pt x="21260769" y="124460"/>
                  </a:lnTo>
                  <a:cubicBezTo>
                    <a:pt x="21260769" y="55880"/>
                    <a:pt x="21204890" y="0"/>
                    <a:pt x="21136310" y="0"/>
                  </a:cubicBezTo>
                  <a:close/>
                </a:path>
              </a:pathLst>
            </a:custGeom>
            <a:solidFill>
              <a:srgbClr val="191919"/>
            </a:solidFill>
          </p:spPr>
        </p:sp>
      </p:grpSp>
      <p:sp>
        <p:nvSpPr>
          <p:cNvPr name="Freeform 5" id="5"/>
          <p:cNvSpPr/>
          <p:nvPr/>
        </p:nvSpPr>
        <p:spPr>
          <a:xfrm flipH="false" flipV="false" rot="231717">
            <a:off x="-1154824" y="239524"/>
            <a:ext cx="10406808" cy="5430462"/>
          </a:xfrm>
          <a:custGeom>
            <a:avLst/>
            <a:gdLst/>
            <a:ahLst/>
            <a:cxnLst/>
            <a:rect r="r" b="b" t="t" l="l"/>
            <a:pathLst>
              <a:path h="5430462" w="10406808">
                <a:moveTo>
                  <a:pt x="0" y="0"/>
                </a:moveTo>
                <a:lnTo>
                  <a:pt x="10406808" y="0"/>
                </a:lnTo>
                <a:lnTo>
                  <a:pt x="10406808" y="5430461"/>
                </a:lnTo>
                <a:lnTo>
                  <a:pt x="0" y="543046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282144">
            <a:off x="1432586" y="1711714"/>
            <a:ext cx="7063220" cy="972118"/>
          </a:xfrm>
          <a:prstGeom prst="rect">
            <a:avLst/>
          </a:prstGeom>
        </p:spPr>
        <p:txBody>
          <a:bodyPr anchor="t" rtlCol="false" tIns="0" lIns="0" bIns="0" rIns="0">
            <a:spAutoFit/>
          </a:bodyPr>
          <a:lstStyle/>
          <a:p>
            <a:pPr algn="l">
              <a:lnSpc>
                <a:spcPts val="7474"/>
              </a:lnSpc>
            </a:pPr>
            <a:r>
              <a:rPr lang="en-US" sz="6794">
                <a:solidFill>
                  <a:srgbClr val="000000"/>
                </a:solidFill>
                <a:latin typeface="Krabuler"/>
                <a:ea typeface="Krabuler"/>
                <a:cs typeface="Krabuler"/>
                <a:sym typeface="Krabuler"/>
              </a:rPr>
              <a:t>Challenges Faced </a:t>
            </a:r>
          </a:p>
        </p:txBody>
      </p:sp>
      <p:sp>
        <p:nvSpPr>
          <p:cNvPr name="TextBox 7" id="7"/>
          <p:cNvSpPr txBox="true"/>
          <p:nvPr/>
        </p:nvSpPr>
        <p:spPr>
          <a:xfrm rot="282144">
            <a:off x="1275969" y="2581740"/>
            <a:ext cx="5220331" cy="1585529"/>
          </a:xfrm>
          <a:prstGeom prst="rect">
            <a:avLst/>
          </a:prstGeom>
        </p:spPr>
        <p:txBody>
          <a:bodyPr anchor="t" rtlCol="false" tIns="0" lIns="0" bIns="0" rIns="0">
            <a:spAutoFit/>
          </a:bodyPr>
          <a:lstStyle/>
          <a:p>
            <a:pPr algn="r">
              <a:lnSpc>
                <a:spcPts val="6154"/>
              </a:lnSpc>
            </a:pPr>
            <a:r>
              <a:rPr lang="en-US" sz="5594">
                <a:solidFill>
                  <a:srgbClr val="000000"/>
                </a:solidFill>
                <a:latin typeface="Krabuler"/>
                <a:ea typeface="Krabuler"/>
                <a:cs typeface="Krabuler"/>
                <a:sym typeface="Krabuler"/>
              </a:rPr>
              <a:t>in Designing the Prompts:</a:t>
            </a:r>
          </a:p>
        </p:txBody>
      </p:sp>
      <p:sp>
        <p:nvSpPr>
          <p:cNvPr name="Freeform 8" id="8"/>
          <p:cNvSpPr/>
          <p:nvPr/>
        </p:nvSpPr>
        <p:spPr>
          <a:xfrm flipH="false" flipV="false" rot="-10800000">
            <a:off x="-3798639" y="8684891"/>
            <a:ext cx="11594212" cy="1602109"/>
          </a:xfrm>
          <a:custGeom>
            <a:avLst/>
            <a:gdLst/>
            <a:ahLst/>
            <a:cxnLst/>
            <a:rect r="r" b="b" t="t" l="l"/>
            <a:pathLst>
              <a:path h="1602109" w="11594212">
                <a:moveTo>
                  <a:pt x="0" y="0"/>
                </a:moveTo>
                <a:lnTo>
                  <a:pt x="11594211" y="0"/>
                </a:lnTo>
                <a:lnTo>
                  <a:pt x="11594211" y="1602109"/>
                </a:lnTo>
                <a:lnTo>
                  <a:pt x="0" y="16021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0023135" y="0"/>
            <a:ext cx="10847286" cy="1498898"/>
          </a:xfrm>
          <a:custGeom>
            <a:avLst/>
            <a:gdLst/>
            <a:ahLst/>
            <a:cxnLst/>
            <a:rect r="r" b="b" t="t" l="l"/>
            <a:pathLst>
              <a:path h="1498898" w="10847286">
                <a:moveTo>
                  <a:pt x="0" y="0"/>
                </a:moveTo>
                <a:lnTo>
                  <a:pt x="10847286" y="0"/>
                </a:lnTo>
                <a:lnTo>
                  <a:pt x="10847286" y="1498898"/>
                </a:lnTo>
                <a:lnTo>
                  <a:pt x="0" y="14988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false" rot="-3617189">
            <a:off x="15767695" y="8040444"/>
            <a:ext cx="2983210" cy="2891002"/>
          </a:xfrm>
          <a:custGeom>
            <a:avLst/>
            <a:gdLst/>
            <a:ahLst/>
            <a:cxnLst/>
            <a:rect r="r" b="b" t="t" l="l"/>
            <a:pathLst>
              <a:path h="2891002" w="2983210">
                <a:moveTo>
                  <a:pt x="2983210" y="0"/>
                </a:moveTo>
                <a:lnTo>
                  <a:pt x="0" y="0"/>
                </a:lnTo>
                <a:lnTo>
                  <a:pt x="0" y="2891002"/>
                </a:lnTo>
                <a:lnTo>
                  <a:pt x="2983210" y="2891002"/>
                </a:lnTo>
                <a:lnTo>
                  <a:pt x="298321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1404627" y="5057775"/>
            <a:ext cx="15065073" cy="3024506"/>
          </a:xfrm>
          <a:prstGeom prst="rect">
            <a:avLst/>
          </a:prstGeom>
        </p:spPr>
        <p:txBody>
          <a:bodyPr anchor="t" rtlCol="false" tIns="0" lIns="0" bIns="0" rIns="0">
            <a:spAutoFit/>
          </a:bodyPr>
          <a:lstStyle/>
          <a:p>
            <a:pPr algn="ctr">
              <a:lnSpc>
                <a:spcPts val="6019"/>
              </a:lnSpc>
              <a:spcBef>
                <a:spcPct val="0"/>
              </a:spcBef>
            </a:pPr>
            <a:r>
              <a:rPr lang="en-US" sz="4299">
                <a:solidFill>
                  <a:srgbClr val="000000"/>
                </a:solidFill>
                <a:latin typeface="Pompiere"/>
                <a:ea typeface="Pompiere"/>
                <a:cs typeface="Pompiere"/>
                <a:sym typeface="Pompiere"/>
              </a:rPr>
              <a:t>It was challenging to avoid reinforcing stereotypes or biases, especially on sensitive topics like culture and leadership.</a:t>
            </a:r>
          </a:p>
          <a:p>
            <a:pPr algn="ctr">
              <a:lnSpc>
                <a:spcPts val="6019"/>
              </a:lnSpc>
              <a:spcBef>
                <a:spcPct val="0"/>
              </a:spcBef>
            </a:pPr>
            <a:r>
              <a:rPr lang="en-US" sz="4299">
                <a:solidFill>
                  <a:srgbClr val="000000"/>
                </a:solidFill>
                <a:latin typeface="Pompiere"/>
                <a:ea typeface="Pompiere"/>
                <a:cs typeface="Pompiere"/>
                <a:sym typeface="Pompiere"/>
              </a:rPr>
              <a:t>Finding clear and fair language that would encourage meaningful responses was also difficult.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DAGYoKPpohU</dc:identifier>
  <dcterms:modified xsi:type="dcterms:W3CDTF">2011-08-01T06:04:30Z</dcterms:modified>
  <cp:revision>1</cp:revision>
  <dc:title>Final Project</dc:title>
</cp:coreProperties>
</file>