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5fd57e2c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5fd57e2c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5fd57e2c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5fd57e2c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5fd57e2c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5fd57e2c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5fd57e2c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5fd57e2c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5fd57e2c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5fd57e2c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5fd57e2c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5fd57e2c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5fd57e2c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5fd57e2c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5fd57e2c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5fd57e2c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fd57e2c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fd57e2c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3dcc2ec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3dcc2ec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fb2f912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fb2f912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71d419dc2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f71d419d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5fd57e2c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5fd57e2c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a4ea33889151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21a4ea3388915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5fd57e2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5fd57e2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5fd57e2c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5fd57e2c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5fd57e2c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5fd57e2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python-web-guide.readthedocs.io/zh/latest/design/design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2154000"/>
            <a:ext cx="30546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2/20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7283750" y="4315000"/>
            <a:ext cx="1703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>
                <a:latin typeface="Open Sans"/>
                <a:ea typeface="Open Sans"/>
                <a:cs typeface="Open Sans"/>
                <a:sym typeface="Open Sans"/>
              </a:rPr>
              <a:t>PETER</a:t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Decorator Pattern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13" y="1318350"/>
            <a:ext cx="8033375" cy="3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Decorator Pattern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13" y="1318350"/>
            <a:ext cx="8033375" cy="3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Decorator Pattern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02352" lvl="0" marL="457200" rtl="0" algn="l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303233"/>
              </a:buClr>
              <a:buSzPct val="100000"/>
              <a:buFont typeface="Arial"/>
              <a:buChar char="●"/>
            </a:pPr>
            <a:r>
              <a:rPr lang="zh-TW" sz="2958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繼承是靜態的，我們不能在執行中動態地改變物件的行為，只能更換成另一種物件。</a:t>
            </a:r>
            <a:endParaRPr sz="2958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2352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ct val="100000"/>
              <a:buFont typeface="Arial"/>
              <a:buChar char="●"/>
            </a:pPr>
            <a:r>
              <a:rPr lang="zh-TW" sz="2958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在多數的物件導向語言中的繼承，一個類別只能有一種父類別</a:t>
            </a:r>
            <a:r>
              <a:rPr lang="zh-TW" sz="2958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。</a:t>
            </a:r>
            <a:endParaRPr sz="2958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Decorator Pattern 優缺點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5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優點</a:t>
            </a:r>
            <a:endParaRPr b="1" sz="255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Clr>
                <a:srgbClr val="303233"/>
              </a:buClr>
              <a:buSzPts val="2250"/>
              <a:buFont typeface="Arial"/>
              <a:buChar char="●"/>
            </a:pPr>
            <a:r>
              <a:rPr lang="zh-TW" sz="22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不必新增子類別就可以延伸物件的職責</a:t>
            </a:r>
            <a:endParaRPr sz="225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250"/>
              <a:buFont typeface="Arial"/>
              <a:buChar char="●"/>
            </a:pPr>
            <a:r>
              <a:rPr lang="zh-TW" sz="22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可以動態地方式擴增或移除物件的職責</a:t>
            </a:r>
            <a:endParaRPr sz="225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250"/>
              <a:buFont typeface="Arial"/>
              <a:buChar char="●"/>
            </a:pPr>
            <a:r>
              <a:rPr lang="zh-TW" sz="22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使用組合的方式讓物件擁有不同的行為</a:t>
            </a:r>
            <a:endParaRPr sz="225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250"/>
              <a:buFont typeface="Arial"/>
              <a:buChar char="●"/>
            </a:pPr>
            <a:r>
              <a:rPr lang="zh-TW" sz="22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符合</a:t>
            </a:r>
            <a:r>
              <a:rPr b="1" lang="zh-TW" sz="22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單一職責原則（SRP</a:t>
            </a:r>
            <a:r>
              <a:rPr b="1" lang="zh-TW" sz="22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）</a:t>
            </a:r>
            <a:endParaRPr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Decorator Pattern 優缺點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4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缺點</a:t>
            </a:r>
            <a:endParaRPr b="1" sz="245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Clr>
                <a:srgbClr val="303233"/>
              </a:buClr>
              <a:buSzPts val="2150"/>
              <a:buFont typeface="Arial"/>
              <a:buChar char="●"/>
            </a:pPr>
            <a:r>
              <a:rPr lang="zh-TW" sz="21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因為使用時通常會變成 Stacked decorators，因此當需要刪除其中一個 Decorator 時會比較麻煩</a:t>
            </a:r>
            <a:endParaRPr sz="215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150"/>
              <a:buFont typeface="Arial"/>
              <a:buChar char="●"/>
            </a:pPr>
            <a:r>
              <a:rPr lang="zh-TW" sz="21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被包裝後的物件行為必須高度依賴於包裝的順序</a:t>
            </a:r>
            <a:endParaRPr sz="215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150"/>
              <a:buFont typeface="Arial"/>
              <a:buChar char="●"/>
            </a:pPr>
            <a:r>
              <a:rPr lang="zh-TW" sz="21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實例物件的程式碼不是那麼的美觀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Decorator Pattern V.S. CoR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8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Chain of Responsibility (CoR)</a:t>
            </a:r>
            <a:endParaRPr b="1" sz="185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rgbClr val="60687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讓多個物件都有機會處理某一訊息，以降低訊息發送者與接收者之間的耦合關係。它將接收者物件串連起來，讓訊息流經其中，直到被處理了為止。</a:t>
            </a:r>
            <a:endParaRPr sz="155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因為 Decorator Pattern 也是透過遞迴的方式來完成最後的結果，因此常常被拿來跟 Chain of Responsibility 相提並論。可以注意的是，後者可以中斷整個遞迴的進行而前者不能，另一個不同點是後者的實作類別通常會有不相關且獨立的行為，而前者只是擴增既有的行為。</a:t>
            </a:r>
            <a:endParaRPr sz="155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Decorator Pattern V.S. Strategy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ct val="39005"/>
              <a:buFont typeface="Arial"/>
              <a:buNone/>
            </a:pPr>
            <a:r>
              <a:rPr b="1" lang="zh-TW" sz="282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Strategy</a:t>
            </a:r>
            <a:endParaRPr b="1" sz="282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44532"/>
              <a:buFont typeface="Arial"/>
              <a:buNone/>
            </a:pPr>
            <a:r>
              <a:rPr lang="zh-TW" sz="2470">
                <a:solidFill>
                  <a:srgbClr val="60687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定義一整族演算法，將每一個演算法封裝起來，可互換使用，更可在不影響外界的情況下個別抽換所引用的演算法。</a:t>
            </a:r>
            <a:endParaRPr sz="252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43649"/>
              <a:buFont typeface="Arial"/>
              <a:buNone/>
            </a:pPr>
            <a:r>
              <a:rPr lang="zh-TW" sz="252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與 Strategy 相較，Decorator Pattern 是調整了物件的外觀，而 Strategy 則是改變了物件的內在。</a:t>
            </a:r>
            <a:endParaRPr sz="252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Decorator Pattern V.S. Composite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zh-TW" sz="446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Composite</a:t>
            </a:r>
            <a:endParaRPr b="1" sz="446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26763"/>
              <a:buFont typeface="Arial"/>
              <a:buNone/>
            </a:pPr>
            <a:r>
              <a:rPr lang="zh-TW" sz="4110">
                <a:solidFill>
                  <a:srgbClr val="60687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將物件組織成樹狀結構、「部分－全體」層級關係，讓外界以一致性的方式對待個別物件和整體物件</a:t>
            </a:r>
            <a:endParaRPr sz="416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26441"/>
              <a:buFont typeface="Arial"/>
              <a:buNone/>
            </a:pPr>
            <a:r>
              <a:rPr lang="zh-TW" sz="416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Composite 跟 Decorator Pattern 擁有很類似的類別圖，因為他們都是遞迴的把擁有同一種介面的類別組織起來，然而有幾個不同的地方可以區別他們。</a:t>
            </a:r>
            <a:endParaRPr sz="416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454" lvl="0" marL="457200" rtl="0" algn="l">
              <a:lnSpc>
                <a:spcPct val="170000"/>
              </a:lnSpc>
              <a:spcBef>
                <a:spcPts val="2000"/>
              </a:spcBef>
              <a:spcAft>
                <a:spcPts val="0"/>
              </a:spcAft>
              <a:buClr>
                <a:srgbClr val="303233"/>
              </a:buClr>
              <a:buSzPct val="100000"/>
              <a:buFont typeface="Arial"/>
              <a:buAutoNum type="arabicPeriod"/>
            </a:pPr>
            <a:r>
              <a:rPr lang="zh-TW" sz="416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Decorator Pattern 只有一層繼承</a:t>
            </a:r>
            <a:endParaRPr sz="416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454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ct val="100000"/>
              <a:buFont typeface="Arial"/>
              <a:buAutoNum type="arabicPeriod"/>
            </a:pPr>
            <a:r>
              <a:rPr lang="zh-TW" sz="416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Decorator Pattern 是擴增被包裝物件的行為，而 Compositie 僅僅是把所有物件的結果加總起來。</a:t>
            </a:r>
            <a:endParaRPr sz="416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Decorator Pattern 使用時機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1475" lvl="0" marL="457200" rtl="0" algn="l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303233"/>
              </a:buClr>
              <a:buSzPts val="2250"/>
              <a:buFont typeface="Arial"/>
              <a:buAutoNum type="arabicPeriod"/>
            </a:pPr>
            <a:r>
              <a:rPr lang="zh-TW" sz="22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我們需要在程式執行時，動態地增加物件的行為</a:t>
            </a:r>
            <a:endParaRPr sz="225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250"/>
              <a:buFont typeface="Arial"/>
              <a:buAutoNum type="arabicPeriod"/>
            </a:pPr>
            <a:r>
              <a:rPr lang="zh-TW" sz="22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新增新的行為時，不能破壞使用該物件的程式碼。</a:t>
            </a:r>
            <a:endParaRPr sz="2250">
              <a:solidFill>
                <a:srgbClr val="3032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03233"/>
              </a:buClr>
              <a:buSzPts val="2250"/>
              <a:buFont typeface="Arial"/>
              <a:buAutoNum type="arabicPeriod"/>
            </a:pPr>
            <a:r>
              <a:rPr lang="zh-TW" sz="2250">
                <a:solidFill>
                  <a:srgbClr val="3032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當我們沒有辦法透過也不適合透過繼承去改變類別行為時候。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3400">
                <a:latin typeface="Open Sans"/>
                <a:ea typeface="Open Sans"/>
                <a:cs typeface="Open Sans"/>
                <a:sym typeface="Open Sans"/>
              </a:rPr>
              <a:t>分享內容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❏"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For Begineer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❏"/>
            </a:pPr>
            <a:r>
              <a:rPr lang="zh-TW" sz="2600">
                <a:latin typeface="Arial"/>
                <a:ea typeface="Arial"/>
                <a:cs typeface="Arial"/>
                <a:sym typeface="Arial"/>
              </a:rPr>
              <a:t>if __name__ == ‘__main__’ ?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❏"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For Advanced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❏"/>
            </a:pPr>
            <a:r>
              <a:rPr lang="zh-TW" sz="2600">
                <a:latin typeface="Arial"/>
                <a:ea typeface="Arial"/>
                <a:cs typeface="Arial"/>
                <a:sym typeface="Arial"/>
              </a:rPr>
              <a:t>Design Pattern：Recommended reading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❏"/>
            </a:pPr>
            <a:r>
              <a:rPr lang="zh-TW" sz="2600">
                <a:latin typeface="Arial"/>
                <a:ea typeface="Arial"/>
                <a:cs typeface="Arial"/>
                <a:sym typeface="Arial"/>
              </a:rPr>
              <a:t>Python Design Introduce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❏"/>
            </a:pPr>
            <a:r>
              <a:rPr lang="zh-TW" sz="2600">
                <a:latin typeface="Arial"/>
                <a:ea typeface="Arial"/>
                <a:cs typeface="Arial"/>
                <a:sym typeface="Arial"/>
              </a:rPr>
              <a:t>Decorator design pattern example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200" y="193863"/>
            <a:ext cx="42862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536" y="1951675"/>
            <a:ext cx="7028925" cy="29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If __name__ == ‘__main__’: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926" y="1260000"/>
            <a:ext cx="4402151" cy="32925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-1270" r="1269" t="0"/>
          <a:stretch/>
        </p:blipFill>
        <p:spPr>
          <a:xfrm>
            <a:off x="4678200" y="0"/>
            <a:ext cx="3793774" cy="253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408" y="2308500"/>
            <a:ext cx="5988192" cy="25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Recommend Reading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263" y="1147225"/>
            <a:ext cx="2997478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6196650" y="4024525"/>
            <a:ext cx="2877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中文版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Design Pattern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68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3152"/>
              <a:t>Factory Pattern</a:t>
            </a:r>
            <a:endParaRPr sz="3152"/>
          </a:p>
          <a:p>
            <a:pPr indent="-368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3152"/>
              <a:t>Builder Pattern</a:t>
            </a:r>
            <a:endParaRPr sz="3152"/>
          </a:p>
          <a:p>
            <a:pPr indent="-368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3152"/>
              <a:t>Prototype Pattern</a:t>
            </a:r>
            <a:endParaRPr sz="3152"/>
          </a:p>
          <a:p>
            <a:pPr indent="-368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3152"/>
              <a:t>Adapter Pattern</a:t>
            </a:r>
            <a:endParaRPr sz="3152"/>
          </a:p>
          <a:p>
            <a:pPr indent="-368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3152"/>
              <a:t>Decorator Pattern</a:t>
            </a:r>
            <a:endParaRPr sz="3152"/>
          </a:p>
          <a:p>
            <a:pPr indent="-368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3152"/>
              <a:t>Facade Pattern</a:t>
            </a:r>
            <a:endParaRPr sz="3152"/>
          </a:p>
          <a:p>
            <a:pPr indent="-368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3152"/>
              <a:t>Flyweight Pattern</a:t>
            </a:r>
            <a:endParaRPr sz="3152"/>
          </a:p>
          <a:p>
            <a:pPr indent="-368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3152"/>
              <a:t>MVC Pattern</a:t>
            </a:r>
            <a:endParaRPr sz="3152"/>
          </a:p>
          <a:p>
            <a:pPr indent="-368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3152"/>
              <a:t>Proxy Pattern</a:t>
            </a:r>
            <a:endParaRPr sz="315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 title="10"/>
          <p:cNvSpPr txBox="1"/>
          <p:nvPr>
            <p:ph idx="1" type="body"/>
          </p:nvPr>
        </p:nvSpPr>
        <p:spPr>
          <a:xfrm>
            <a:off x="4733125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Chain of Responsibility Pattern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Command Pattern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Interpreter Pattern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Observe Pattern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State Pattern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Strategy Pattern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The Template Pattern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Decorator Pattern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GoF </a:t>
            </a:r>
            <a:r>
              <a:rPr lang="zh-TW" sz="2500"/>
              <a:t>四人幫定義：</a:t>
            </a:r>
            <a:br>
              <a:rPr lang="zh-TW" sz="2500"/>
            </a:br>
            <a:r>
              <a:rPr lang="zh-TW" sz="2500"/>
              <a:t>	</a:t>
            </a:r>
            <a:r>
              <a:rPr lang="zh-TW" sz="2000">
                <a:solidFill>
                  <a:srgbClr val="60687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將</a:t>
            </a:r>
            <a:r>
              <a:rPr lang="zh-TW" sz="2000">
                <a:solidFill>
                  <a:srgbClr val="60687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額外</a:t>
            </a:r>
            <a:r>
              <a:rPr lang="zh-TW" sz="2000">
                <a:solidFill>
                  <a:srgbClr val="60687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權責</a:t>
            </a:r>
            <a:r>
              <a:rPr lang="zh-TW" sz="2000">
                <a:solidFill>
                  <a:srgbClr val="60687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動態</a:t>
            </a:r>
            <a:r>
              <a:rPr lang="zh-TW" sz="2000">
                <a:solidFill>
                  <a:srgbClr val="60687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附加於</a:t>
            </a:r>
            <a:r>
              <a:rPr lang="zh-TW" sz="2000">
                <a:solidFill>
                  <a:srgbClr val="60687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物件</a:t>
            </a:r>
            <a:r>
              <a:rPr lang="zh-TW" sz="2000">
                <a:solidFill>
                  <a:srgbClr val="60687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身上，</a:t>
            </a:r>
            <a:r>
              <a:rPr lang="zh-TW" sz="2000">
                <a:solidFill>
                  <a:srgbClr val="60687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不必衍生子類別</a:t>
            </a:r>
            <a:r>
              <a:rPr lang="zh-TW" sz="2000">
                <a:solidFill>
                  <a:srgbClr val="60687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及可</a:t>
            </a:r>
            <a:r>
              <a:rPr lang="zh-TW" sz="2000">
                <a:solidFill>
                  <a:srgbClr val="60687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彈性擴增</a:t>
            </a:r>
            <a:r>
              <a:rPr lang="zh-TW" sz="2000">
                <a:solidFill>
                  <a:srgbClr val="60687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功能。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Decorator Pattern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57" y="1902550"/>
            <a:ext cx="8734699" cy="20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