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1" r:id="rId3"/>
    <p:sldId id="260" r:id="rId4"/>
    <p:sldId id="263" r:id="rId5"/>
    <p:sldId id="262" r:id="rId6"/>
    <p:sldId id="273" r:id="rId7"/>
    <p:sldId id="259" r:id="rId8"/>
    <p:sldId id="264" r:id="rId9"/>
    <p:sldId id="271" r:id="rId10"/>
    <p:sldId id="270" r:id="rId11"/>
    <p:sldId id="269" r:id="rId12"/>
    <p:sldId id="272" r:id="rId13"/>
    <p:sldId id="274" r:id="rId14"/>
    <p:sldId id="266" r:id="rId15"/>
    <p:sldId id="268" r:id="rId16"/>
    <p:sldId id="276" r:id="rId17"/>
    <p:sldId id="277"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32"/>
    <p:restoredTop sz="56599"/>
  </p:normalViewPr>
  <p:slideViewPr>
    <p:cSldViewPr snapToGrid="0" snapToObjects="1">
      <p:cViewPr varScale="1">
        <p:scale>
          <a:sx n="69" d="100"/>
          <a:sy n="69" d="100"/>
        </p:scale>
        <p:origin x="208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BC163-A71C-4010-8E46-AC9E12F86CE4}"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5E499AA-04C7-4BFC-AE26-ED1E86E84B79}">
      <dgm:prSet/>
      <dgm:spPr/>
      <dgm:t>
        <a:bodyPr/>
        <a:lstStyle/>
        <a:p>
          <a:r>
            <a:rPr lang="en-GB"/>
            <a:t>Enrichment of signal around transcription start sites (TSS enrichment) </a:t>
          </a:r>
          <a:endParaRPr lang="en-US"/>
        </a:p>
      </dgm:t>
    </dgm:pt>
    <dgm:pt modelId="{B50B1C86-EBE2-4AA8-B114-450CEA775858}" type="parTrans" cxnId="{4A77B21F-6335-4257-8494-290586FC3AF7}">
      <dgm:prSet/>
      <dgm:spPr/>
      <dgm:t>
        <a:bodyPr/>
        <a:lstStyle/>
        <a:p>
          <a:endParaRPr lang="en-US"/>
        </a:p>
      </dgm:t>
    </dgm:pt>
    <dgm:pt modelId="{8D74332E-F82C-4B01-9E4F-0901AD9078EA}" type="sibTrans" cxnId="{4A77B21F-6335-4257-8494-290586FC3AF7}">
      <dgm:prSet/>
      <dgm:spPr/>
      <dgm:t>
        <a:bodyPr/>
        <a:lstStyle/>
        <a:p>
          <a:endParaRPr lang="en-US"/>
        </a:p>
      </dgm:t>
    </dgm:pt>
    <dgm:pt modelId="{C2F0549F-CCC9-4A81-A30E-2C4A0F05834B}">
      <dgm:prSet/>
      <dgm:spPr/>
      <dgm:t>
        <a:bodyPr/>
        <a:lstStyle/>
        <a:p>
          <a:r>
            <a:rPr lang="en-GB"/>
            <a:t>High enrichment of reads in ATAC-seq peaks </a:t>
          </a:r>
          <a:endParaRPr lang="en-US"/>
        </a:p>
      </dgm:t>
    </dgm:pt>
    <dgm:pt modelId="{3840C9BA-95C1-4F0B-A865-A1D220A1D8AB}" type="parTrans" cxnId="{7E9330EB-5A23-4FB7-92D8-EB62B38350AB}">
      <dgm:prSet/>
      <dgm:spPr/>
      <dgm:t>
        <a:bodyPr/>
        <a:lstStyle/>
        <a:p>
          <a:endParaRPr lang="en-US"/>
        </a:p>
      </dgm:t>
    </dgm:pt>
    <dgm:pt modelId="{46D29DE7-0C32-4772-9E81-FA7D12C40119}" type="sibTrans" cxnId="{7E9330EB-5A23-4FB7-92D8-EB62B38350AB}">
      <dgm:prSet/>
      <dgm:spPr/>
      <dgm:t>
        <a:bodyPr/>
        <a:lstStyle/>
        <a:p>
          <a:endParaRPr lang="en-US"/>
        </a:p>
      </dgm:t>
    </dgm:pt>
    <dgm:pt modelId="{5A59DC9C-5120-4145-8F24-36AB0C94A54D}">
      <dgm:prSet/>
      <dgm:spPr/>
      <dgm:t>
        <a:bodyPr/>
        <a:lstStyle/>
        <a:p>
          <a:r>
            <a:rPr lang="en-GB" dirty="0"/>
            <a:t>’Sensible’ fragment length distribution (may depend on use case) </a:t>
          </a:r>
          <a:endParaRPr lang="en-US" dirty="0"/>
        </a:p>
      </dgm:t>
    </dgm:pt>
    <dgm:pt modelId="{836112D3-29EA-4E12-A328-6EFE503E1AC6}" type="parTrans" cxnId="{28C491DB-8535-462C-A077-034C647C5ECD}">
      <dgm:prSet/>
      <dgm:spPr/>
      <dgm:t>
        <a:bodyPr/>
        <a:lstStyle/>
        <a:p>
          <a:endParaRPr lang="en-US"/>
        </a:p>
      </dgm:t>
    </dgm:pt>
    <dgm:pt modelId="{D0810C25-B421-44D9-98DC-433760D42D5F}" type="sibTrans" cxnId="{28C491DB-8535-462C-A077-034C647C5ECD}">
      <dgm:prSet/>
      <dgm:spPr/>
      <dgm:t>
        <a:bodyPr/>
        <a:lstStyle/>
        <a:p>
          <a:endParaRPr lang="en-US"/>
        </a:p>
      </dgm:t>
    </dgm:pt>
    <dgm:pt modelId="{5F053DE0-84A3-4F7C-838D-C34FB3637434}">
      <dgm:prSet/>
      <dgm:spPr/>
      <dgm:t>
        <a:bodyPr/>
        <a:lstStyle/>
        <a:p>
          <a:r>
            <a:rPr lang="en-GB"/>
            <a:t>Low mitochondrial contamination (common problem in ATAC-seq) </a:t>
          </a:r>
          <a:endParaRPr lang="en-US"/>
        </a:p>
      </dgm:t>
    </dgm:pt>
    <dgm:pt modelId="{52B160A0-F589-4537-8430-AE82F4C69239}" type="parTrans" cxnId="{A915F7CD-C3EA-4F68-BC27-657DDE6B7BA9}">
      <dgm:prSet/>
      <dgm:spPr/>
      <dgm:t>
        <a:bodyPr/>
        <a:lstStyle/>
        <a:p>
          <a:endParaRPr lang="en-US"/>
        </a:p>
      </dgm:t>
    </dgm:pt>
    <dgm:pt modelId="{7BFEEEE9-39D0-4086-B9E3-AA7E737F1E06}" type="sibTrans" cxnId="{A915F7CD-C3EA-4F68-BC27-657DDE6B7BA9}">
      <dgm:prSet/>
      <dgm:spPr/>
      <dgm:t>
        <a:bodyPr/>
        <a:lstStyle/>
        <a:p>
          <a:endParaRPr lang="en-US"/>
        </a:p>
      </dgm:t>
    </dgm:pt>
    <dgm:pt modelId="{DDACA373-D483-42C7-A3FF-5D587CBEF18B}">
      <dgm:prSet/>
      <dgm:spPr/>
      <dgm:t>
        <a:bodyPr/>
        <a:lstStyle/>
        <a:p>
          <a:r>
            <a:rPr lang="en-GB"/>
            <a:t>All of the other stuff you would look for in many other NGS data types (good alignment rate, duplication rate/library complexity, etc) </a:t>
          </a:r>
          <a:endParaRPr lang="en-US"/>
        </a:p>
      </dgm:t>
    </dgm:pt>
    <dgm:pt modelId="{EC2DFACE-BF18-451F-8A2E-E4B9CD994E3B}" type="parTrans" cxnId="{320FB017-CB3A-461C-9D64-FB007BBBC72B}">
      <dgm:prSet/>
      <dgm:spPr/>
      <dgm:t>
        <a:bodyPr/>
        <a:lstStyle/>
        <a:p>
          <a:endParaRPr lang="en-US"/>
        </a:p>
      </dgm:t>
    </dgm:pt>
    <dgm:pt modelId="{173A280D-AFFE-44EB-9223-B25AB93690EB}" type="sibTrans" cxnId="{320FB017-CB3A-461C-9D64-FB007BBBC72B}">
      <dgm:prSet/>
      <dgm:spPr/>
      <dgm:t>
        <a:bodyPr/>
        <a:lstStyle/>
        <a:p>
          <a:endParaRPr lang="en-US"/>
        </a:p>
      </dgm:t>
    </dgm:pt>
    <dgm:pt modelId="{7CCC4E35-E553-A84B-8E90-77F59CB12BB9}" type="pres">
      <dgm:prSet presAssocID="{963BC163-A71C-4010-8E46-AC9E12F86CE4}" presName="diagram" presStyleCnt="0">
        <dgm:presLayoutVars>
          <dgm:dir/>
          <dgm:resizeHandles val="exact"/>
        </dgm:presLayoutVars>
      </dgm:prSet>
      <dgm:spPr/>
    </dgm:pt>
    <dgm:pt modelId="{E77EF352-733A-5341-B529-78F6F189E452}" type="pres">
      <dgm:prSet presAssocID="{25E499AA-04C7-4BFC-AE26-ED1E86E84B79}" presName="node" presStyleLbl="node1" presStyleIdx="0" presStyleCnt="5">
        <dgm:presLayoutVars>
          <dgm:bulletEnabled val="1"/>
        </dgm:presLayoutVars>
      </dgm:prSet>
      <dgm:spPr/>
    </dgm:pt>
    <dgm:pt modelId="{3EFA2EE1-5176-AB48-AB0C-F2B65DF7112F}" type="pres">
      <dgm:prSet presAssocID="{8D74332E-F82C-4B01-9E4F-0901AD9078EA}" presName="sibTrans" presStyleCnt="0"/>
      <dgm:spPr/>
    </dgm:pt>
    <dgm:pt modelId="{502EAFD4-EB3F-9447-BFD7-BCF5321B54E2}" type="pres">
      <dgm:prSet presAssocID="{C2F0549F-CCC9-4A81-A30E-2C4A0F05834B}" presName="node" presStyleLbl="node1" presStyleIdx="1" presStyleCnt="5">
        <dgm:presLayoutVars>
          <dgm:bulletEnabled val="1"/>
        </dgm:presLayoutVars>
      </dgm:prSet>
      <dgm:spPr/>
    </dgm:pt>
    <dgm:pt modelId="{E8FEAB09-3BB0-BA4E-AEB4-F2D2F83B1C35}" type="pres">
      <dgm:prSet presAssocID="{46D29DE7-0C32-4772-9E81-FA7D12C40119}" presName="sibTrans" presStyleCnt="0"/>
      <dgm:spPr/>
    </dgm:pt>
    <dgm:pt modelId="{173E597B-FA7F-D04E-B2D5-E3F92D61DD4C}" type="pres">
      <dgm:prSet presAssocID="{5A59DC9C-5120-4145-8F24-36AB0C94A54D}" presName="node" presStyleLbl="node1" presStyleIdx="2" presStyleCnt="5">
        <dgm:presLayoutVars>
          <dgm:bulletEnabled val="1"/>
        </dgm:presLayoutVars>
      </dgm:prSet>
      <dgm:spPr/>
    </dgm:pt>
    <dgm:pt modelId="{7FDEAE8B-16CA-4C44-9679-FE807A3CB1DF}" type="pres">
      <dgm:prSet presAssocID="{D0810C25-B421-44D9-98DC-433760D42D5F}" presName="sibTrans" presStyleCnt="0"/>
      <dgm:spPr/>
    </dgm:pt>
    <dgm:pt modelId="{13987CBC-2E7A-0F49-924F-CF9C0DF8C561}" type="pres">
      <dgm:prSet presAssocID="{5F053DE0-84A3-4F7C-838D-C34FB3637434}" presName="node" presStyleLbl="node1" presStyleIdx="3" presStyleCnt="5">
        <dgm:presLayoutVars>
          <dgm:bulletEnabled val="1"/>
        </dgm:presLayoutVars>
      </dgm:prSet>
      <dgm:spPr/>
    </dgm:pt>
    <dgm:pt modelId="{36A7C3DA-B144-D944-9C50-46C65E11036F}" type="pres">
      <dgm:prSet presAssocID="{7BFEEEE9-39D0-4086-B9E3-AA7E737F1E06}" presName="sibTrans" presStyleCnt="0"/>
      <dgm:spPr/>
    </dgm:pt>
    <dgm:pt modelId="{5FE2DAB5-2FEB-1E47-96ED-ECEFAC33E043}" type="pres">
      <dgm:prSet presAssocID="{DDACA373-D483-42C7-A3FF-5D587CBEF18B}" presName="node" presStyleLbl="node1" presStyleIdx="4" presStyleCnt="5">
        <dgm:presLayoutVars>
          <dgm:bulletEnabled val="1"/>
        </dgm:presLayoutVars>
      </dgm:prSet>
      <dgm:spPr/>
    </dgm:pt>
  </dgm:ptLst>
  <dgm:cxnLst>
    <dgm:cxn modelId="{D93B0708-4B97-6D42-9652-821251A22892}" type="presOf" srcId="{DDACA373-D483-42C7-A3FF-5D587CBEF18B}" destId="{5FE2DAB5-2FEB-1E47-96ED-ECEFAC33E043}" srcOrd="0" destOrd="0" presId="urn:microsoft.com/office/officeart/2005/8/layout/default"/>
    <dgm:cxn modelId="{9BC61F15-2238-7942-A045-7696F65533EF}" type="presOf" srcId="{C2F0549F-CCC9-4A81-A30E-2C4A0F05834B}" destId="{502EAFD4-EB3F-9447-BFD7-BCF5321B54E2}" srcOrd="0" destOrd="0" presId="urn:microsoft.com/office/officeart/2005/8/layout/default"/>
    <dgm:cxn modelId="{320FB017-CB3A-461C-9D64-FB007BBBC72B}" srcId="{963BC163-A71C-4010-8E46-AC9E12F86CE4}" destId="{DDACA373-D483-42C7-A3FF-5D587CBEF18B}" srcOrd="4" destOrd="0" parTransId="{EC2DFACE-BF18-451F-8A2E-E4B9CD994E3B}" sibTransId="{173A280D-AFFE-44EB-9223-B25AB93690EB}"/>
    <dgm:cxn modelId="{4A77B21F-6335-4257-8494-290586FC3AF7}" srcId="{963BC163-A71C-4010-8E46-AC9E12F86CE4}" destId="{25E499AA-04C7-4BFC-AE26-ED1E86E84B79}" srcOrd="0" destOrd="0" parTransId="{B50B1C86-EBE2-4AA8-B114-450CEA775858}" sibTransId="{8D74332E-F82C-4B01-9E4F-0901AD9078EA}"/>
    <dgm:cxn modelId="{AD00F41F-221E-BB4C-97B7-E2EC85A9A631}" type="presOf" srcId="{25E499AA-04C7-4BFC-AE26-ED1E86E84B79}" destId="{E77EF352-733A-5341-B529-78F6F189E452}" srcOrd="0" destOrd="0" presId="urn:microsoft.com/office/officeart/2005/8/layout/default"/>
    <dgm:cxn modelId="{E15A763E-DF5E-304E-AE31-722CCF53F671}" type="presOf" srcId="{5F053DE0-84A3-4F7C-838D-C34FB3637434}" destId="{13987CBC-2E7A-0F49-924F-CF9C0DF8C561}" srcOrd="0" destOrd="0" presId="urn:microsoft.com/office/officeart/2005/8/layout/default"/>
    <dgm:cxn modelId="{6B30519D-C610-A247-B6F6-1E7F647180EC}" type="presOf" srcId="{5A59DC9C-5120-4145-8F24-36AB0C94A54D}" destId="{173E597B-FA7F-D04E-B2D5-E3F92D61DD4C}" srcOrd="0" destOrd="0" presId="urn:microsoft.com/office/officeart/2005/8/layout/default"/>
    <dgm:cxn modelId="{A915F7CD-C3EA-4F68-BC27-657DDE6B7BA9}" srcId="{963BC163-A71C-4010-8E46-AC9E12F86CE4}" destId="{5F053DE0-84A3-4F7C-838D-C34FB3637434}" srcOrd="3" destOrd="0" parTransId="{52B160A0-F589-4537-8430-AE82F4C69239}" sibTransId="{7BFEEEE9-39D0-4086-B9E3-AA7E737F1E06}"/>
    <dgm:cxn modelId="{43B741D8-67B1-C14A-AFF8-824C63AA614F}" type="presOf" srcId="{963BC163-A71C-4010-8E46-AC9E12F86CE4}" destId="{7CCC4E35-E553-A84B-8E90-77F59CB12BB9}" srcOrd="0" destOrd="0" presId="urn:microsoft.com/office/officeart/2005/8/layout/default"/>
    <dgm:cxn modelId="{28C491DB-8535-462C-A077-034C647C5ECD}" srcId="{963BC163-A71C-4010-8E46-AC9E12F86CE4}" destId="{5A59DC9C-5120-4145-8F24-36AB0C94A54D}" srcOrd="2" destOrd="0" parTransId="{836112D3-29EA-4E12-A328-6EFE503E1AC6}" sibTransId="{D0810C25-B421-44D9-98DC-433760D42D5F}"/>
    <dgm:cxn modelId="{7E9330EB-5A23-4FB7-92D8-EB62B38350AB}" srcId="{963BC163-A71C-4010-8E46-AC9E12F86CE4}" destId="{C2F0549F-CCC9-4A81-A30E-2C4A0F05834B}" srcOrd="1" destOrd="0" parTransId="{3840C9BA-95C1-4F0B-A865-A1D220A1D8AB}" sibTransId="{46D29DE7-0C32-4772-9E81-FA7D12C40119}"/>
    <dgm:cxn modelId="{EB7EFAF8-E10E-4443-A4E4-2386AC024AC8}" type="presParOf" srcId="{7CCC4E35-E553-A84B-8E90-77F59CB12BB9}" destId="{E77EF352-733A-5341-B529-78F6F189E452}" srcOrd="0" destOrd="0" presId="urn:microsoft.com/office/officeart/2005/8/layout/default"/>
    <dgm:cxn modelId="{9FA0C6DB-FF80-3446-BF18-11BC8ACFE305}" type="presParOf" srcId="{7CCC4E35-E553-A84B-8E90-77F59CB12BB9}" destId="{3EFA2EE1-5176-AB48-AB0C-F2B65DF7112F}" srcOrd="1" destOrd="0" presId="urn:microsoft.com/office/officeart/2005/8/layout/default"/>
    <dgm:cxn modelId="{22E1438F-BA6E-A24E-BE73-0371A9F727F3}" type="presParOf" srcId="{7CCC4E35-E553-A84B-8E90-77F59CB12BB9}" destId="{502EAFD4-EB3F-9447-BFD7-BCF5321B54E2}" srcOrd="2" destOrd="0" presId="urn:microsoft.com/office/officeart/2005/8/layout/default"/>
    <dgm:cxn modelId="{8F92FCE7-0A37-C340-A523-3728CA24E3BD}" type="presParOf" srcId="{7CCC4E35-E553-A84B-8E90-77F59CB12BB9}" destId="{E8FEAB09-3BB0-BA4E-AEB4-F2D2F83B1C35}" srcOrd="3" destOrd="0" presId="urn:microsoft.com/office/officeart/2005/8/layout/default"/>
    <dgm:cxn modelId="{D0AFB4F1-3163-484A-8314-0DBCB593C815}" type="presParOf" srcId="{7CCC4E35-E553-A84B-8E90-77F59CB12BB9}" destId="{173E597B-FA7F-D04E-B2D5-E3F92D61DD4C}" srcOrd="4" destOrd="0" presId="urn:microsoft.com/office/officeart/2005/8/layout/default"/>
    <dgm:cxn modelId="{CC92429C-5C23-BF4C-864D-6D2B96003FAC}" type="presParOf" srcId="{7CCC4E35-E553-A84B-8E90-77F59CB12BB9}" destId="{7FDEAE8B-16CA-4C44-9679-FE807A3CB1DF}" srcOrd="5" destOrd="0" presId="urn:microsoft.com/office/officeart/2005/8/layout/default"/>
    <dgm:cxn modelId="{53E7CFD3-E372-7942-A8CE-66433A2B7619}" type="presParOf" srcId="{7CCC4E35-E553-A84B-8E90-77F59CB12BB9}" destId="{13987CBC-2E7A-0F49-924F-CF9C0DF8C561}" srcOrd="6" destOrd="0" presId="urn:microsoft.com/office/officeart/2005/8/layout/default"/>
    <dgm:cxn modelId="{5ED41B73-7C53-254D-AAB8-38EA39BF78D6}" type="presParOf" srcId="{7CCC4E35-E553-A84B-8E90-77F59CB12BB9}" destId="{36A7C3DA-B144-D944-9C50-46C65E11036F}" srcOrd="7" destOrd="0" presId="urn:microsoft.com/office/officeart/2005/8/layout/default"/>
    <dgm:cxn modelId="{09FE436C-A5F0-3E4B-BC60-DFBFBD73B4EC}" type="presParOf" srcId="{7CCC4E35-E553-A84B-8E90-77F59CB12BB9}" destId="{5FE2DAB5-2FEB-1E47-96ED-ECEFAC33E04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F352-733A-5341-B529-78F6F189E452}">
      <dsp:nvSpPr>
        <dsp:cNvPr id="0" name=""/>
        <dsp:cNvSpPr/>
      </dsp:nvSpPr>
      <dsp:spPr>
        <a:xfrm>
          <a:off x="0"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Enrichment of signal around transcription start sites (TSS enrichment) </a:t>
          </a:r>
          <a:endParaRPr lang="en-US" sz="2100" kern="1200"/>
        </a:p>
      </dsp:txBody>
      <dsp:txXfrm>
        <a:off x="0" y="440635"/>
        <a:ext cx="3286125" cy="1971675"/>
      </dsp:txXfrm>
    </dsp:sp>
    <dsp:sp modelId="{502EAFD4-EB3F-9447-BFD7-BCF5321B54E2}">
      <dsp:nvSpPr>
        <dsp:cNvPr id="0" name=""/>
        <dsp:cNvSpPr/>
      </dsp:nvSpPr>
      <dsp:spPr>
        <a:xfrm>
          <a:off x="3614737"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High enrichment of reads in ATAC-seq peaks </a:t>
          </a:r>
          <a:endParaRPr lang="en-US" sz="2100" kern="1200"/>
        </a:p>
      </dsp:txBody>
      <dsp:txXfrm>
        <a:off x="3614737" y="440635"/>
        <a:ext cx="3286125" cy="1971675"/>
      </dsp:txXfrm>
    </dsp:sp>
    <dsp:sp modelId="{173E597B-FA7F-D04E-B2D5-E3F92D61DD4C}">
      <dsp:nvSpPr>
        <dsp:cNvPr id="0" name=""/>
        <dsp:cNvSpPr/>
      </dsp:nvSpPr>
      <dsp:spPr>
        <a:xfrm>
          <a:off x="7229475" y="44063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’Sensible’ fragment length distribution (may depend on use case) </a:t>
          </a:r>
          <a:endParaRPr lang="en-US" sz="2100" kern="1200" dirty="0"/>
        </a:p>
      </dsp:txBody>
      <dsp:txXfrm>
        <a:off x="7229475" y="440635"/>
        <a:ext cx="3286125" cy="1971675"/>
      </dsp:txXfrm>
    </dsp:sp>
    <dsp:sp modelId="{13987CBC-2E7A-0F49-924F-CF9C0DF8C561}">
      <dsp:nvSpPr>
        <dsp:cNvPr id="0" name=""/>
        <dsp:cNvSpPr/>
      </dsp:nvSpPr>
      <dsp:spPr>
        <a:xfrm>
          <a:off x="1807368"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Low mitochondrial contamination (common problem in ATAC-seq) </a:t>
          </a:r>
          <a:endParaRPr lang="en-US" sz="2100" kern="1200"/>
        </a:p>
      </dsp:txBody>
      <dsp:txXfrm>
        <a:off x="1807368" y="2740922"/>
        <a:ext cx="3286125" cy="1971675"/>
      </dsp:txXfrm>
    </dsp:sp>
    <dsp:sp modelId="{5FE2DAB5-2FEB-1E47-96ED-ECEFAC33E043}">
      <dsp:nvSpPr>
        <dsp:cNvPr id="0" name=""/>
        <dsp:cNvSpPr/>
      </dsp:nvSpPr>
      <dsp:spPr>
        <a:xfrm>
          <a:off x="5422106" y="2740922"/>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All of the other stuff you would look for in many other NGS data types (good alignment rate, duplication rate/library complexity, etc) </a:t>
          </a:r>
          <a:endParaRPr lang="en-US" sz="2100" kern="1200"/>
        </a:p>
      </dsp:txBody>
      <dsp:txXfrm>
        <a:off x="5422106" y="2740922"/>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B707C-77ED-1B4C-9286-18A51BB6D1BD}"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6205B-FD71-B343-B4F8-3DDFB497DC17}" type="slidenum">
              <a:rPr lang="en-US" smtClean="0"/>
              <a:t>‹#›</a:t>
            </a:fld>
            <a:endParaRPr lang="en-US"/>
          </a:p>
        </p:txBody>
      </p:sp>
    </p:spTree>
    <p:extLst>
      <p:ext uri="{BB962C8B-B14F-4D97-AF65-F5344CB8AC3E}">
        <p14:creationId xmlns:p14="http://schemas.microsoft.com/office/powerpoint/2010/main" val="22215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the ATAC-seq section of the course. We start with a quick recap on epigenetic regulation, then move on to the importance of open chromatin, followed by an explanation of ATAC-seq. Use cases and qualities come after, and we finish with two ways to do quality control of our data sets.</a:t>
            </a:r>
          </a:p>
          <a:p>
            <a:r>
              <a:rPr lang="en-US" dirty="0"/>
              <a:t>In the exercise section after we will put what we learned to use.</a:t>
            </a:r>
          </a:p>
        </p:txBody>
      </p:sp>
      <p:sp>
        <p:nvSpPr>
          <p:cNvPr id="4" name="Slide Number Placeholder 3"/>
          <p:cNvSpPr>
            <a:spLocks noGrp="1"/>
          </p:cNvSpPr>
          <p:nvPr>
            <p:ph type="sldNum" sz="quarter" idx="5"/>
          </p:nvPr>
        </p:nvSpPr>
        <p:spPr/>
        <p:txBody>
          <a:bodyPr/>
          <a:lstStyle/>
          <a:p>
            <a:fld id="{AB06205B-FD71-B343-B4F8-3DDFB497DC17}" type="slidenum">
              <a:rPr lang="en-US" smtClean="0"/>
              <a:t>1</a:t>
            </a:fld>
            <a:endParaRPr lang="en-US"/>
          </a:p>
        </p:txBody>
      </p:sp>
    </p:spTree>
    <p:extLst>
      <p:ext uri="{BB962C8B-B14F-4D97-AF65-F5344CB8AC3E}">
        <p14:creationId xmlns:p14="http://schemas.microsoft.com/office/powerpoint/2010/main" val="395994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else that is worth mentioning: the fragment length coming out of  ATAC-seq experiments.</a:t>
            </a:r>
          </a:p>
          <a:p>
            <a:r>
              <a:rPr lang="en-US" dirty="0"/>
              <a:t>An abundance of short fragments that represents cases where you have two transposases cut between nucleosomes, which is represented by the two arrows on the left. </a:t>
            </a:r>
          </a:p>
          <a:p>
            <a:r>
              <a:rPr lang="en-US" dirty="0"/>
              <a:t>Quite often you see a mono nucleosome peak, that represents cases where you get one cut on either side of a nucleosome.</a:t>
            </a:r>
          </a:p>
          <a:p>
            <a:r>
              <a:rPr lang="en-US" dirty="0"/>
              <a:t>This is indicated by the single arrow.</a:t>
            </a:r>
          </a:p>
          <a:p>
            <a:r>
              <a:rPr lang="en-US" dirty="0"/>
              <a:t>You get enough DNA to wrap around a nucleosome and a little bit of flanking sequence.</a:t>
            </a:r>
          </a:p>
          <a:p>
            <a:r>
              <a:rPr lang="en-US" dirty="0"/>
              <a:t>The same goes for the third and forth bump, 400 and 600bp fragment length.</a:t>
            </a:r>
          </a:p>
          <a:p>
            <a:r>
              <a:rPr lang="en-US" dirty="0"/>
              <a:t>This pattern is expected for most ATAC-seq experiments. </a:t>
            </a:r>
          </a:p>
          <a:p>
            <a:r>
              <a:rPr lang="en-US" dirty="0"/>
              <a:t>A large difference in this pattern usually indicates a problem with the experiment.</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10</a:t>
            </a:fld>
            <a:endParaRPr lang="en-US"/>
          </a:p>
        </p:txBody>
      </p:sp>
    </p:spTree>
    <p:extLst>
      <p:ext uri="{BB962C8B-B14F-4D97-AF65-F5344CB8AC3E}">
        <p14:creationId xmlns:p14="http://schemas.microsoft.com/office/powerpoint/2010/main" val="385974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ATAC-seq is primarily used for mapping of regions of open chromatin across the genome.</a:t>
            </a:r>
          </a:p>
          <a:p>
            <a:r>
              <a:rPr lang="en-US" dirty="0"/>
              <a:t>Less common use cases are mapping nucleosome positions and transcription factor </a:t>
            </a:r>
            <a:r>
              <a:rPr lang="en-US" dirty="0" err="1"/>
              <a:t>footprinting</a:t>
            </a:r>
            <a:r>
              <a:rPr lang="en-US" dirty="0"/>
              <a:t>. </a:t>
            </a:r>
          </a:p>
          <a:p>
            <a:endParaRPr lang="en-US" dirty="0"/>
          </a:p>
          <a:p>
            <a:r>
              <a:rPr lang="en-US" dirty="0"/>
              <a:t>An example of the later is shown here.</a:t>
            </a:r>
          </a:p>
          <a:p>
            <a:r>
              <a:rPr lang="en-US" dirty="0"/>
              <a:t>We can see how a bound transcription factor influences the pile-up of the sequenced reads.</a:t>
            </a:r>
          </a:p>
          <a:p>
            <a:r>
              <a:rPr lang="en-GB" sz="1200" b="0" i="0" kern="1200" dirty="0">
                <a:solidFill>
                  <a:schemeClr val="tx1"/>
                </a:solidFill>
                <a:effectLst/>
                <a:latin typeface="+mn-lt"/>
                <a:ea typeface="+mn-ea"/>
                <a:cs typeface="+mn-cs"/>
              </a:rPr>
              <a:t>Tn5 transposase cleaves DNA and inserts sequencing adapters, but is unable to cut chromatin occupied by proteins such as nucleosomes (</a:t>
            </a:r>
            <a:r>
              <a:rPr lang="en-GB" sz="1200" b="0" i="0" kern="1200" dirty="0" err="1">
                <a:solidFill>
                  <a:schemeClr val="tx1"/>
                </a:solidFill>
                <a:effectLst/>
                <a:latin typeface="+mn-lt"/>
                <a:ea typeface="+mn-ea"/>
                <a:cs typeface="+mn-cs"/>
              </a:rPr>
              <a:t>gray</a:t>
            </a:r>
            <a:r>
              <a:rPr lang="en-GB" sz="1200" b="0" i="0" kern="1200" dirty="0">
                <a:solidFill>
                  <a:schemeClr val="tx1"/>
                </a:solidFill>
                <a:effectLst/>
                <a:latin typeface="+mn-lt"/>
                <a:ea typeface="+mn-ea"/>
                <a:cs typeface="+mn-cs"/>
              </a:rPr>
              <a:t>) and other DNA binding proteins e.g., transcription factors (blue). </a:t>
            </a:r>
          </a:p>
          <a:p>
            <a:r>
              <a:rPr lang="en-GB" sz="1200" b="0" i="0" kern="1200" dirty="0">
                <a:solidFill>
                  <a:schemeClr val="tx1"/>
                </a:solidFill>
                <a:effectLst/>
                <a:latin typeface="+mn-lt"/>
                <a:ea typeface="+mn-ea"/>
                <a:cs typeface="+mn-cs"/>
              </a:rPr>
              <a:t>Sequencing libraries of DNA fragments are sequenced to yield reads (green). </a:t>
            </a:r>
          </a:p>
          <a:p>
            <a:r>
              <a:rPr lang="en-GB" sz="1200" b="0" i="0" kern="1200" dirty="0">
                <a:solidFill>
                  <a:schemeClr val="tx1"/>
                </a:solidFill>
                <a:effectLst/>
                <a:latin typeface="+mn-lt"/>
                <a:ea typeface="+mn-ea"/>
                <a:cs typeface="+mn-cs"/>
              </a:rPr>
              <a:t>During analysis, each read is mapped to the genome and used to create a signal of single Tn5 insertion events (black bars), in which binding of protein is visible as depletion of the signal, defined as the footprint</a:t>
            </a:r>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11</a:t>
            </a:fld>
            <a:endParaRPr lang="en-US"/>
          </a:p>
        </p:txBody>
      </p:sp>
    </p:spTree>
    <p:extLst>
      <p:ext uri="{BB962C8B-B14F-4D97-AF65-F5344CB8AC3E}">
        <p14:creationId xmlns:p14="http://schemas.microsoft.com/office/powerpoint/2010/main" val="1484981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defines good quality ATAC-seq data?</a:t>
            </a:r>
          </a:p>
          <a:p>
            <a:endParaRPr lang="en-US" dirty="0"/>
          </a:p>
          <a:p>
            <a:r>
              <a:rPr lang="en-US" dirty="0"/>
              <a:t>- Enrichment of ATAC-seq signal around transcription start sites.  </a:t>
            </a:r>
          </a:p>
          <a:p>
            <a:r>
              <a:rPr lang="en-US" dirty="0"/>
              <a:t>We saw in the slide earlier that promoters will be accessible and therefore we expect much of the  signal to around gene promoters.</a:t>
            </a:r>
          </a:p>
          <a:p>
            <a:r>
              <a:rPr lang="en-US" dirty="0"/>
              <a:t>That is  usually quantified as “transcription start site enrichment” </a:t>
            </a:r>
          </a:p>
          <a:p>
            <a:endParaRPr lang="en-US" dirty="0"/>
          </a:p>
          <a:p>
            <a:r>
              <a:rPr lang="en-US" dirty="0"/>
              <a:t>- We do the same peak calling as in </a:t>
            </a:r>
            <a:r>
              <a:rPr lang="en-US" dirty="0" err="1"/>
              <a:t>ChIP</a:t>
            </a:r>
            <a:r>
              <a:rPr lang="en-US" dirty="0"/>
              <a:t>-seq, and we expect a high fraction of our reads to be in ATAC=seq peaks.</a:t>
            </a:r>
          </a:p>
          <a:p>
            <a:endParaRPr lang="en-US" dirty="0"/>
          </a:p>
          <a:p>
            <a:r>
              <a:rPr lang="en-US" dirty="0"/>
              <a:t>- Fragment length distributions. We expect it to look very different than just like randomly fragmented DNA, the pattern should be similar to the one shown previously. </a:t>
            </a:r>
          </a:p>
          <a:p>
            <a:r>
              <a:rPr lang="en-US" dirty="0"/>
              <a:t>Often though you only see the short fragment length distribution, and that is ok as well.</a:t>
            </a:r>
          </a:p>
          <a:p>
            <a:endParaRPr lang="en-US" dirty="0"/>
          </a:p>
          <a:p>
            <a:r>
              <a:rPr lang="en-US" dirty="0"/>
              <a:t>- Mitochondrial contamination is a common problem in ATAC-seq, some datasets out there have as much as  50 to 80 percent of sequencing reads being mitochondrial. </a:t>
            </a:r>
          </a:p>
          <a:p>
            <a:r>
              <a:rPr lang="en-US" dirty="0"/>
              <a:t>Those reads are generally  filtered out bioinformatically, therefore we expect low mitochondrial contamination.</a:t>
            </a:r>
          </a:p>
          <a:p>
            <a:endParaRPr lang="en-US" dirty="0"/>
          </a:p>
          <a:p>
            <a:r>
              <a:rPr lang="en-US" dirty="0"/>
              <a:t>- Lastly,  we want to check for all of the same stuff that is important for and any other NGS assay, alignment </a:t>
            </a:r>
            <a:r>
              <a:rPr lang="en-US" dirty="0" err="1"/>
              <a:t>rarte</a:t>
            </a:r>
            <a:r>
              <a:rPr lang="en-US" dirty="0"/>
              <a:t>, duplication rate, library complexity…</a:t>
            </a:r>
          </a:p>
        </p:txBody>
      </p:sp>
      <p:sp>
        <p:nvSpPr>
          <p:cNvPr id="4" name="Slide Number Placeholder 3"/>
          <p:cNvSpPr>
            <a:spLocks noGrp="1"/>
          </p:cNvSpPr>
          <p:nvPr>
            <p:ph type="sldNum" sz="quarter" idx="5"/>
          </p:nvPr>
        </p:nvSpPr>
        <p:spPr/>
        <p:txBody>
          <a:bodyPr/>
          <a:lstStyle/>
          <a:p>
            <a:fld id="{AB06205B-FD71-B343-B4F8-3DDFB497DC17}" type="slidenum">
              <a:rPr lang="en-US" smtClean="0"/>
              <a:t>12</a:t>
            </a:fld>
            <a:endParaRPr lang="en-US"/>
          </a:p>
        </p:txBody>
      </p:sp>
    </p:spTree>
    <p:extLst>
      <p:ext uri="{BB962C8B-B14F-4D97-AF65-F5344CB8AC3E}">
        <p14:creationId xmlns:p14="http://schemas.microsoft.com/office/powerpoint/2010/main" val="191568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13</a:t>
            </a:fld>
            <a:endParaRPr lang="en-US"/>
          </a:p>
        </p:txBody>
      </p:sp>
    </p:spTree>
    <p:extLst>
      <p:ext uri="{BB962C8B-B14F-4D97-AF65-F5344CB8AC3E}">
        <p14:creationId xmlns:p14="http://schemas.microsoft.com/office/powerpoint/2010/main" val="4206766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first and common step is to visualize the results of peak calling in a Genome Browser, for example IGV. </a:t>
            </a:r>
          </a:p>
          <a:p>
            <a:r>
              <a:rPr lang="en-US" dirty="0"/>
              <a:t>IGV is small, easy to use locally installed genome browser.</a:t>
            </a:r>
          </a:p>
          <a:p>
            <a:r>
              <a:rPr lang="en-US" dirty="0"/>
              <a:t>When loading the results of our peak calling experiments, we expect to see a pile-up and peaks identified by ATAC-seq experiments upstream of genes. </a:t>
            </a:r>
          </a:p>
          <a:p>
            <a:r>
              <a:rPr lang="en-US" dirty="0"/>
              <a:t>In this example we have 2 genes, NOC2L and KLH17, and we see 2 peaks upstream.</a:t>
            </a:r>
          </a:p>
        </p:txBody>
      </p:sp>
      <p:sp>
        <p:nvSpPr>
          <p:cNvPr id="4" name="Slide Number Placeholder 3"/>
          <p:cNvSpPr>
            <a:spLocks noGrp="1"/>
          </p:cNvSpPr>
          <p:nvPr>
            <p:ph type="sldNum" sz="quarter" idx="5"/>
          </p:nvPr>
        </p:nvSpPr>
        <p:spPr/>
        <p:txBody>
          <a:bodyPr/>
          <a:lstStyle/>
          <a:p>
            <a:fld id="{AB06205B-FD71-B343-B4F8-3DDFB497DC17}" type="slidenum">
              <a:rPr lang="en-US" smtClean="0"/>
              <a:t>14</a:t>
            </a:fld>
            <a:endParaRPr lang="en-US"/>
          </a:p>
        </p:txBody>
      </p:sp>
    </p:spTree>
    <p:extLst>
      <p:ext uri="{BB962C8B-B14F-4D97-AF65-F5344CB8AC3E}">
        <p14:creationId xmlns:p14="http://schemas.microsoft.com/office/powerpoint/2010/main" val="306691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idea is that</a:t>
            </a:r>
          </a:p>
          <a:p>
            <a:r>
              <a:rPr lang="en-US" b="0" dirty="0"/>
              <a:t>Ataqv is it's it's kind of as modular as possible again so you can fit it into an existing pipeline, so you have you </a:t>
            </a:r>
          </a:p>
          <a:p>
            <a:r>
              <a:rPr lang="en-US" b="0" dirty="0"/>
              <a:t>We have created our  samples as BAM file which is just kind of a file of a line reads as a standard file you see in genomic analyses </a:t>
            </a:r>
          </a:p>
          <a:p>
            <a:r>
              <a:rPr lang="en-US" b="0" dirty="0"/>
              <a:t>You additionally need to know the organism because there is some organism specific metadata encoded in the software.</a:t>
            </a:r>
          </a:p>
          <a:p>
            <a:r>
              <a:rPr lang="en-US" b="0" dirty="0"/>
              <a:t>Further there are some optional inputs, for example the result of your peak calling I bed format, and file containing the TSS for the organism, also in bed format. </a:t>
            </a:r>
          </a:p>
          <a:p>
            <a:r>
              <a:rPr lang="en-US" b="0" dirty="0"/>
              <a:t>The later is used for calculation TSS enrichment. </a:t>
            </a:r>
          </a:p>
          <a:p>
            <a:r>
              <a:rPr lang="en-US" b="0" dirty="0"/>
              <a:t>You run ataqv for each of your replicate experiments, and the output is a human readable text file and additionally a machine readable json file.</a:t>
            </a:r>
          </a:p>
          <a:p>
            <a:r>
              <a:rPr lang="en-US" b="0" dirty="0"/>
              <a:t>The result of all the ataqv runs is passed to another command line tool, mkarv.</a:t>
            </a:r>
          </a:p>
          <a:p>
            <a:r>
              <a:rPr lang="en-US" b="0" dirty="0"/>
              <a:t>Mkarv combines the results into a HTML report.</a:t>
            </a:r>
          </a:p>
          <a:p>
            <a:endParaRPr lang="en-US" b="0" dirty="0"/>
          </a:p>
        </p:txBody>
      </p:sp>
      <p:sp>
        <p:nvSpPr>
          <p:cNvPr id="4" name="Slide Number Placeholder 3"/>
          <p:cNvSpPr>
            <a:spLocks noGrp="1"/>
          </p:cNvSpPr>
          <p:nvPr>
            <p:ph type="sldNum" sz="quarter" idx="5"/>
          </p:nvPr>
        </p:nvSpPr>
        <p:spPr/>
        <p:txBody>
          <a:bodyPr/>
          <a:lstStyle/>
          <a:p>
            <a:fld id="{AB06205B-FD71-B343-B4F8-3DDFB497DC17}" type="slidenum">
              <a:rPr lang="en-US" smtClean="0"/>
              <a:t>15</a:t>
            </a:fld>
            <a:endParaRPr lang="en-US"/>
          </a:p>
        </p:txBody>
      </p:sp>
    </p:spTree>
    <p:extLst>
      <p:ext uri="{BB962C8B-B14F-4D97-AF65-F5344CB8AC3E}">
        <p14:creationId xmlns:p14="http://schemas.microsoft.com/office/powerpoint/2010/main" val="1497286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an example of the report created by ataqv. </a:t>
            </a:r>
          </a:p>
          <a:p>
            <a:r>
              <a:rPr lang="en-US" dirty="0"/>
              <a:t>The samples used to create the report are on the top, and hovering over them will highlight the specific sample in the report in bright yellow.</a:t>
            </a:r>
          </a:p>
          <a:p>
            <a:r>
              <a:rPr lang="en-US" dirty="0"/>
              <a:t>Clicking on sample will remove it, and clicking again will add it.</a:t>
            </a:r>
          </a:p>
          <a:p>
            <a:r>
              <a:rPr lang="en-US" dirty="0"/>
              <a:t>Each of the plots has 4 little icons on the right side, which allow you to reset, save the plot as SVG image, save it as PNG and lastly explain the plot (help)</a:t>
            </a:r>
          </a:p>
          <a:p>
            <a:r>
              <a:rPr lang="en-US" dirty="0"/>
              <a:t>The two plots that we are going use are HQAA fragment length distribution and TSS enrichment. </a:t>
            </a:r>
          </a:p>
          <a:p>
            <a:r>
              <a:rPr lang="en-US" dirty="0"/>
              <a:t>A successful ATAC-seq experiment should show HQAA-FLD in the same pattern as our example earlier in the slide.</a:t>
            </a:r>
          </a:p>
          <a:p>
            <a:r>
              <a:rPr lang="en-US" dirty="0"/>
              <a:t>Further it should also show a high enrichment of TSS in the </a:t>
            </a:r>
            <a:r>
              <a:rPr lang="en-US" dirty="0" err="1"/>
              <a:t>centre</a:t>
            </a:r>
            <a:r>
              <a:rPr lang="en-US" dirty="0"/>
              <a:t> of the peaks. </a:t>
            </a:r>
          </a:p>
          <a:p>
            <a:endParaRPr lang="en-US" dirty="0"/>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16</a:t>
            </a:fld>
            <a:endParaRPr lang="en-US"/>
          </a:p>
        </p:txBody>
      </p:sp>
    </p:spTree>
    <p:extLst>
      <p:ext uri="{BB962C8B-B14F-4D97-AF65-F5344CB8AC3E}">
        <p14:creationId xmlns:p14="http://schemas.microsoft.com/office/powerpoint/2010/main" val="154905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Ataqv also provides you with a table view of the experiments, showing various metrics and which are sortable in many ways. </a:t>
            </a:r>
          </a:p>
          <a:p>
            <a:r>
              <a:rPr lang="en-US" dirty="0"/>
              <a:t>The use oof these tables is beyond this course.</a:t>
            </a:r>
          </a:p>
        </p:txBody>
      </p:sp>
      <p:sp>
        <p:nvSpPr>
          <p:cNvPr id="4" name="Slide Number Placeholder 3"/>
          <p:cNvSpPr>
            <a:spLocks noGrp="1"/>
          </p:cNvSpPr>
          <p:nvPr>
            <p:ph type="sldNum" sz="quarter" idx="5"/>
          </p:nvPr>
        </p:nvSpPr>
        <p:spPr/>
        <p:txBody>
          <a:bodyPr/>
          <a:lstStyle/>
          <a:p>
            <a:fld id="{AB06205B-FD71-B343-B4F8-3DDFB497DC17}" type="slidenum">
              <a:rPr lang="en-US" smtClean="0"/>
              <a:t>17</a:t>
            </a:fld>
            <a:endParaRPr lang="en-US"/>
          </a:p>
        </p:txBody>
      </p:sp>
    </p:spTree>
    <p:extLst>
      <p:ext uri="{BB962C8B-B14F-4D97-AF65-F5344CB8AC3E}">
        <p14:creationId xmlns:p14="http://schemas.microsoft.com/office/powerpoint/2010/main" val="198915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genome is like the hardware of a computer. Every cell comes with the same motherboard, the same CPU, RAM, hard drive etc. This is of course the DNA. The program running on top of this hardware is encoded in the protein and DNA interaction. The way DNA is folded and compacted in the nucleus defines which parts of the program are run.</a:t>
            </a:r>
          </a:p>
        </p:txBody>
      </p:sp>
      <p:sp>
        <p:nvSpPr>
          <p:cNvPr id="4" name="Slide Number Placeholder 3"/>
          <p:cNvSpPr>
            <a:spLocks noGrp="1"/>
          </p:cNvSpPr>
          <p:nvPr>
            <p:ph type="sldNum" sz="quarter" idx="5"/>
          </p:nvPr>
        </p:nvSpPr>
        <p:spPr/>
        <p:txBody>
          <a:bodyPr/>
          <a:lstStyle/>
          <a:p>
            <a:fld id="{AB06205B-FD71-B343-B4F8-3DDFB497DC17}" type="slidenum">
              <a:rPr lang="en-US" smtClean="0"/>
              <a:t>2</a:t>
            </a:fld>
            <a:endParaRPr lang="en-US"/>
          </a:p>
        </p:txBody>
      </p:sp>
    </p:spTree>
    <p:extLst>
      <p:ext uri="{BB962C8B-B14F-4D97-AF65-F5344CB8AC3E}">
        <p14:creationId xmlns:p14="http://schemas.microsoft.com/office/powerpoint/2010/main" val="206961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Eukaryotic genomes are hierarchically packaged into chromatin, and the nature of this packaging plays a central role in gene regulation. </a:t>
            </a:r>
          </a:p>
          <a:p>
            <a:r>
              <a:rPr lang="en-US" dirty="0"/>
              <a:t>Folding is a memory. Different aspects in the genome, like for example regulatory elements of the DNA, are more, less, or not at all accessible to the transcriptional machinery or to the  binding of transcription factors. </a:t>
            </a:r>
          </a:p>
          <a:p>
            <a:r>
              <a:rPr lang="en-US" dirty="0"/>
              <a:t>This all depends on the type and/or the state of cell. </a:t>
            </a:r>
          </a:p>
          <a:p>
            <a:r>
              <a:rPr lang="en-US" dirty="0"/>
              <a:t>Regulatory elements “talk” to the transcription starts sites and drive gene expression of specific genes. </a:t>
            </a:r>
          </a:p>
        </p:txBody>
      </p:sp>
      <p:sp>
        <p:nvSpPr>
          <p:cNvPr id="4" name="Slide Number Placeholder 3"/>
          <p:cNvSpPr>
            <a:spLocks noGrp="1"/>
          </p:cNvSpPr>
          <p:nvPr>
            <p:ph type="sldNum" sz="quarter" idx="5"/>
          </p:nvPr>
        </p:nvSpPr>
        <p:spPr/>
        <p:txBody>
          <a:bodyPr/>
          <a:lstStyle/>
          <a:p>
            <a:fld id="{AB06205B-FD71-B343-B4F8-3DDFB497DC17}" type="slidenum">
              <a:rPr lang="en-US" smtClean="0"/>
              <a:t>3</a:t>
            </a:fld>
            <a:endParaRPr lang="en-US"/>
          </a:p>
        </p:txBody>
      </p:sp>
    </p:spTree>
    <p:extLst>
      <p:ext uri="{BB962C8B-B14F-4D97-AF65-F5344CB8AC3E}">
        <p14:creationId xmlns:p14="http://schemas.microsoft.com/office/powerpoint/2010/main" val="251108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genome is the same in all cells, but different regulatory elements like enhancers or promoters are active. </a:t>
            </a:r>
          </a:p>
          <a:p>
            <a:r>
              <a:rPr lang="en-US" dirty="0"/>
              <a:t>They can be combinatorial on and off in different cells, and drive different gene expression programs. </a:t>
            </a:r>
          </a:p>
          <a:p>
            <a:r>
              <a:rPr lang="en-US" dirty="0"/>
              <a:t>These regulatory elements are in turn driven by things like transcription factors which bind to specific motifs in the enhancer and maintain accessibility and drive expression.</a:t>
            </a:r>
          </a:p>
        </p:txBody>
      </p:sp>
      <p:sp>
        <p:nvSpPr>
          <p:cNvPr id="4" name="Slide Number Placeholder 3"/>
          <p:cNvSpPr>
            <a:spLocks noGrp="1"/>
          </p:cNvSpPr>
          <p:nvPr>
            <p:ph type="sldNum" sz="quarter" idx="5"/>
          </p:nvPr>
        </p:nvSpPr>
        <p:spPr/>
        <p:txBody>
          <a:bodyPr/>
          <a:lstStyle/>
          <a:p>
            <a:fld id="{AB06205B-FD71-B343-B4F8-3DDFB497DC17}" type="slidenum">
              <a:rPr lang="en-US" smtClean="0"/>
              <a:t>4</a:t>
            </a:fld>
            <a:endParaRPr lang="en-US"/>
          </a:p>
        </p:txBody>
      </p:sp>
    </p:spTree>
    <p:extLst>
      <p:ext uri="{BB962C8B-B14F-4D97-AF65-F5344CB8AC3E}">
        <p14:creationId xmlns:p14="http://schemas.microsoft.com/office/powerpoint/2010/main" val="217958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way to look at this is through the lens of accessibility.  </a:t>
            </a:r>
          </a:p>
          <a:p>
            <a:r>
              <a:rPr lang="en-US" dirty="0"/>
              <a:t>Which elements in the genome are accessible to the binding of transcription factors? </a:t>
            </a:r>
          </a:p>
          <a:p>
            <a:r>
              <a:rPr lang="en-US" dirty="0"/>
              <a:t>These accessible elements have the potential to be regulatory, where inaccessible elements which are not bindable by transcription factors are likely off. </a:t>
            </a:r>
          </a:p>
          <a:p>
            <a:r>
              <a:rPr lang="en-US" dirty="0"/>
              <a:t>A very familiar concept to any computer scientist – is the light off or on,  0 or 1?</a:t>
            </a:r>
          </a:p>
        </p:txBody>
      </p:sp>
      <p:sp>
        <p:nvSpPr>
          <p:cNvPr id="4" name="Slide Number Placeholder 3"/>
          <p:cNvSpPr>
            <a:spLocks noGrp="1"/>
          </p:cNvSpPr>
          <p:nvPr>
            <p:ph type="sldNum" sz="quarter" idx="5"/>
          </p:nvPr>
        </p:nvSpPr>
        <p:spPr/>
        <p:txBody>
          <a:bodyPr/>
          <a:lstStyle/>
          <a:p>
            <a:fld id="{AB06205B-FD71-B343-B4F8-3DDFB497DC17}" type="slidenum">
              <a:rPr lang="en-US" smtClean="0"/>
              <a:t>5</a:t>
            </a:fld>
            <a:endParaRPr lang="en-US"/>
          </a:p>
        </p:txBody>
      </p:sp>
    </p:spTree>
    <p:extLst>
      <p:ext uri="{BB962C8B-B14F-4D97-AF65-F5344CB8AC3E}">
        <p14:creationId xmlns:p14="http://schemas.microsoft.com/office/powerpoint/2010/main" val="92348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world's most naive model of gene regulation.</a:t>
            </a:r>
          </a:p>
          <a:p>
            <a:r>
              <a:rPr lang="en-US" dirty="0"/>
              <a:t>In each one of your cells, you have  two meters of DNA, and it is  not free floating in the nucleus, it is really tightly packed around these proteins which are called histones.</a:t>
            </a:r>
          </a:p>
          <a:p>
            <a:r>
              <a:rPr lang="en-US" dirty="0"/>
              <a:t>If your DNA is represented by this string (the dotted line), it is wrapped up around blue histone proteins and the complex of the two is called chromatin.</a:t>
            </a:r>
          </a:p>
          <a:p>
            <a:r>
              <a:rPr lang="en-US" dirty="0"/>
              <a:t>There is no space for any proteins to bind to the DNA.</a:t>
            </a:r>
          </a:p>
          <a:p>
            <a:r>
              <a:rPr lang="en-US" dirty="0"/>
              <a:t>In order to turn on and regulate gene expression,  the DNA needs to be unpacked so it is accessible for other non-histone proteins.</a:t>
            </a:r>
          </a:p>
          <a:p>
            <a:r>
              <a:rPr lang="en-US" dirty="0"/>
              <a:t>These other proteins are mostly transcription factors, and the areas where they bind is mostly right in front of genes.</a:t>
            </a:r>
          </a:p>
          <a:p>
            <a:r>
              <a:rPr lang="en-US" dirty="0"/>
              <a:t>Therefore: Knowing where the DNA is accessible for transcription factor binding is important.</a:t>
            </a:r>
          </a:p>
          <a:p>
            <a:r>
              <a:rPr lang="en-US" dirty="0"/>
              <a:t>There are a few high-throughput assays which are able to identify areas of open chromatin.</a:t>
            </a:r>
          </a:p>
          <a:p>
            <a:r>
              <a:rPr lang="en-US" dirty="0"/>
              <a:t>The most modern and preferred one these days is…</a:t>
            </a:r>
          </a:p>
        </p:txBody>
      </p:sp>
      <p:sp>
        <p:nvSpPr>
          <p:cNvPr id="4" name="Slide Number Placeholder 3"/>
          <p:cNvSpPr>
            <a:spLocks noGrp="1"/>
          </p:cNvSpPr>
          <p:nvPr>
            <p:ph type="sldNum" sz="quarter" idx="5"/>
          </p:nvPr>
        </p:nvSpPr>
        <p:spPr/>
        <p:txBody>
          <a:bodyPr/>
          <a:lstStyle/>
          <a:p>
            <a:fld id="{AB06205B-FD71-B343-B4F8-3DDFB497DC17}" type="slidenum">
              <a:rPr lang="en-US" smtClean="0"/>
              <a:t>6</a:t>
            </a:fld>
            <a:endParaRPr lang="en-US"/>
          </a:p>
        </p:txBody>
      </p:sp>
    </p:spTree>
    <p:extLst>
      <p:ext uri="{BB962C8B-B14F-4D97-AF65-F5344CB8AC3E}">
        <p14:creationId xmlns:p14="http://schemas.microsoft.com/office/powerpoint/2010/main" val="369238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06205B-FD71-B343-B4F8-3DDFB497DC17}" type="slidenum">
              <a:rPr lang="en-US" smtClean="0"/>
              <a:t>7</a:t>
            </a:fld>
            <a:endParaRPr lang="en-US"/>
          </a:p>
        </p:txBody>
      </p:sp>
    </p:spTree>
    <p:extLst>
      <p:ext uri="{BB962C8B-B14F-4D97-AF65-F5344CB8AC3E}">
        <p14:creationId xmlns:p14="http://schemas.microsoft.com/office/powerpoint/2010/main" val="1397358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How does it work?</a:t>
            </a:r>
          </a:p>
          <a:p>
            <a:r>
              <a:rPr lang="en-US" dirty="0"/>
              <a:t>First you isolate nuclei and obtain intact chromatin. </a:t>
            </a:r>
          </a:p>
          <a:p>
            <a:r>
              <a:rPr lang="en-US" dirty="0"/>
              <a:t>You then expose this intact chromatin to Tn5 Transposase which is </a:t>
            </a:r>
            <a:r>
              <a:rPr lang="en-GB" dirty="0"/>
              <a:t>loaded in vitro with adaptors for high-throughput DNA sequencing. </a:t>
            </a:r>
          </a:p>
          <a:p>
            <a:r>
              <a:rPr lang="en-GB" dirty="0"/>
              <a:t>The process of loading Tn5 with sequence adaptors is called </a:t>
            </a:r>
            <a:r>
              <a:rPr lang="en-GB" dirty="0" err="1"/>
              <a:t>tagmentation</a:t>
            </a:r>
            <a:r>
              <a:rPr lang="en-GB" dirty="0"/>
              <a:t>.</a:t>
            </a:r>
          </a:p>
          <a:p>
            <a:r>
              <a:rPr lang="en-GB" dirty="0"/>
              <a:t>Tn5 can then simultaneously fragment and tag a genome with sequencing adaptors.</a:t>
            </a:r>
          </a:p>
          <a:p>
            <a:r>
              <a:rPr lang="en-US" dirty="0"/>
              <a:t>Wherever there was accessibility and wherever this transposase was able to bind, it generates amplifiable fragments which can be immediately </a:t>
            </a:r>
            <a:r>
              <a:rPr lang="en-US" dirty="0" err="1"/>
              <a:t>PCRed</a:t>
            </a:r>
            <a:r>
              <a:rPr lang="en-US" dirty="0"/>
              <a:t>, sequenced and aligned back to the genome.</a:t>
            </a:r>
          </a:p>
          <a:p>
            <a:r>
              <a:rPr lang="en-US" dirty="0"/>
              <a:t>The library prep and the assay are the same step. </a:t>
            </a:r>
          </a:p>
          <a:p>
            <a:r>
              <a:rPr lang="en-US" dirty="0"/>
              <a:t>It is really simple. </a:t>
            </a:r>
          </a:p>
          <a:p>
            <a:r>
              <a:rPr lang="en-US" dirty="0"/>
              <a:t>The joke goes that it is so simple, even a PI can do it.  </a:t>
            </a:r>
          </a:p>
          <a:p>
            <a:r>
              <a:rPr lang="en-US" dirty="0"/>
              <a:t>DNase-seq, which utilizes DNase I, has an additional library preparation step, and also requires a much larger number of cells to begin with (500 to 50k vs millions)</a:t>
            </a:r>
          </a:p>
          <a:p>
            <a:r>
              <a:rPr lang="en-US" dirty="0"/>
              <a:t>Aside from a larger number of cells, the additional library preparation  step of DNase-seq is costly as it requires a technician.</a:t>
            </a:r>
          </a:p>
          <a:p>
            <a:endParaRPr lang="en-US" dirty="0"/>
          </a:p>
        </p:txBody>
      </p:sp>
      <p:sp>
        <p:nvSpPr>
          <p:cNvPr id="4" name="Slide Number Placeholder 3"/>
          <p:cNvSpPr>
            <a:spLocks noGrp="1"/>
          </p:cNvSpPr>
          <p:nvPr>
            <p:ph type="sldNum" sz="quarter" idx="5"/>
          </p:nvPr>
        </p:nvSpPr>
        <p:spPr/>
        <p:txBody>
          <a:bodyPr/>
          <a:lstStyle/>
          <a:p>
            <a:fld id="{AB06205B-FD71-B343-B4F8-3DDFB497DC17}" type="slidenum">
              <a:rPr lang="en-US" smtClean="0"/>
              <a:t>8</a:t>
            </a:fld>
            <a:endParaRPr lang="en-US"/>
          </a:p>
        </p:txBody>
      </p:sp>
    </p:spTree>
    <p:extLst>
      <p:ext uri="{BB962C8B-B14F-4D97-AF65-F5344CB8AC3E}">
        <p14:creationId xmlns:p14="http://schemas.microsoft.com/office/powerpoint/2010/main" val="232271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alignment look like? </a:t>
            </a:r>
          </a:p>
          <a:p>
            <a:r>
              <a:rPr lang="en-US" dirty="0"/>
              <a:t>Shown here is an area of the genome around the Mylod1 gene which is important for muscle development. </a:t>
            </a:r>
          </a:p>
          <a:p>
            <a:r>
              <a:rPr lang="en-US" dirty="0"/>
              <a:t>Using ATAC-seq, we see a concentration, or pile-up, of reads right in front of the gene start.</a:t>
            </a:r>
          </a:p>
          <a:p>
            <a:r>
              <a:rPr lang="en-US" dirty="0"/>
              <a:t>This indicates that the promoter of this gene is accessible and the gene is expressed.</a:t>
            </a:r>
          </a:p>
        </p:txBody>
      </p:sp>
      <p:sp>
        <p:nvSpPr>
          <p:cNvPr id="4" name="Slide Number Placeholder 3"/>
          <p:cNvSpPr>
            <a:spLocks noGrp="1"/>
          </p:cNvSpPr>
          <p:nvPr>
            <p:ph type="sldNum" sz="quarter" idx="5"/>
          </p:nvPr>
        </p:nvSpPr>
        <p:spPr/>
        <p:txBody>
          <a:bodyPr/>
          <a:lstStyle/>
          <a:p>
            <a:fld id="{AB06205B-FD71-B343-B4F8-3DDFB497DC17}" type="slidenum">
              <a:rPr lang="en-US" smtClean="0"/>
              <a:t>9</a:t>
            </a:fld>
            <a:endParaRPr lang="en-US"/>
          </a:p>
        </p:txBody>
      </p:sp>
    </p:spTree>
    <p:extLst>
      <p:ext uri="{BB962C8B-B14F-4D97-AF65-F5344CB8AC3E}">
        <p14:creationId xmlns:p14="http://schemas.microsoft.com/office/powerpoint/2010/main" val="289364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B6AB-FE18-BD44-A8B7-8F59B11D3A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0E6C804-691F-A248-999A-FDCBFBAEF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263BC15-44AD-C74E-9EC6-C72476B619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E6DAB71F-3E38-E84F-B49D-DBD92DF7F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07776-A252-944C-B0A2-F95A69D57005}"/>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1576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9FF-F884-A34E-B135-A09E8663A3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FA22A9-DF3F-D143-84F2-669F07984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81E4E90-4417-CF48-9577-EFB1F2D4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9AF719-9A96-4A4A-A0ED-1CBF55C26BA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244F72CD-D9A6-9443-9A5A-9538BB88E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D4A66-D23C-5E4F-815C-0CCDEF75FE32}"/>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0864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2D8-B6E0-0645-8616-47B98BCB45B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97C1AC-2D91-3245-A5DA-B5283C359D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C250E6-659D-794E-864E-6CDECFDD66E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3EF0332F-603B-F04D-B805-5DEDC2ACD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7BFDA-0C0B-C941-93A4-7A6880D957A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58424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541F5-C2A5-8F47-8D7C-52FCB6B7A0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9C309F-441F-094C-9F7B-3EC5470753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60D7BB-B502-CD4E-877C-29C8BDEACE7C}"/>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96614CBA-88D1-5147-BA4D-0A0485FD8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4012-7D80-A34D-8DF8-C27B2F0F186E}"/>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21997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722-2E44-BA45-AC69-261B8B573DD1}"/>
              </a:ext>
            </a:extLst>
          </p:cNvPr>
          <p:cNvSpPr>
            <a:spLocks noGrp="1"/>
          </p:cNvSpPr>
          <p:nvPr>
            <p:ph type="title"/>
          </p:nvPr>
        </p:nvSpPr>
        <p:spPr>
          <a:xfrm>
            <a:off x="838200" y="365126"/>
            <a:ext cx="10515600" cy="579092"/>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C2D3CAC0-15E7-314D-B278-F4CB956C1F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83D78A-EADE-6743-A71E-BB0D4280E509}"/>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9DC57763-59C2-6C46-8985-8E290B9A0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6A5B2-238D-B24B-BE8C-B97E1E0E0A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411879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243D-47B3-A948-A9DF-97FFB263E5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4B02EA-3CA2-E746-B82F-20C6EF360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33B671-2715-BA48-8D49-66CC3CCA685D}"/>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5" name="Footer Placeholder 4">
            <a:extLst>
              <a:ext uri="{FF2B5EF4-FFF2-40B4-BE49-F238E27FC236}">
                <a16:creationId xmlns:a16="http://schemas.microsoft.com/office/drawing/2014/main" id="{6CD51FD4-5F71-D043-8B06-052D672A9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9E096-129A-2746-8359-5EFD41469798}"/>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25000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315F-E1B2-C249-BFD8-31CC55370D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C8A714-9100-2942-8DD8-1DCDB9665C5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96D5F1-372F-4646-AD16-286AAACF57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C120908-A995-E741-B29B-67EA6BEAB221}"/>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9D79C510-7338-0E43-9EF3-10C0C9AF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47F5D-4F4D-904C-9B06-52A0B66942A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72264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E8B-BC24-974D-8DAE-6526D667475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FE4F9E-6933-B343-BC35-37DBA75AF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81D058-89E0-544D-AD78-DECDC8E360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B3A12C-1922-3F4E-9DF2-3267D328F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0E1D4A2-DDE9-1B43-B233-99C0039BFC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07232A5-8230-5B42-944E-358DD56A3F6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8" name="Footer Placeholder 7">
            <a:extLst>
              <a:ext uri="{FF2B5EF4-FFF2-40B4-BE49-F238E27FC236}">
                <a16:creationId xmlns:a16="http://schemas.microsoft.com/office/drawing/2014/main" id="{45089F4B-63DA-6040-B59A-967271E2D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32915-FE8E-5746-8B66-512F5747BA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72812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EF7-8309-E742-852D-13160DDAF0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DF5E73-C34D-164F-A6DC-0D8402134B20}"/>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4" name="Footer Placeholder 3">
            <a:extLst>
              <a:ext uri="{FF2B5EF4-FFF2-40B4-BE49-F238E27FC236}">
                <a16:creationId xmlns:a16="http://schemas.microsoft.com/office/drawing/2014/main" id="{1EE76866-F7F9-4843-A0B4-D13A8A84E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112D17-3295-864E-B2AB-852D3D5315E7}"/>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2900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B95CE-30EF-054D-A2D7-B25FD152F3C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3" name="Footer Placeholder 2">
            <a:extLst>
              <a:ext uri="{FF2B5EF4-FFF2-40B4-BE49-F238E27FC236}">
                <a16:creationId xmlns:a16="http://schemas.microsoft.com/office/drawing/2014/main" id="{9A0F355D-CEFB-6248-9AFF-6389BBCE0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2748BF-6990-6E42-9738-4AC3539D3440}"/>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206666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69AD-5DDC-1549-AC45-3EB321DF1C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369FE05-3DB5-BE46-B60F-14B80545F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E0B7BE-1278-BE4B-912D-9E8715D83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53FB42-8FB4-CF4D-991E-F01CC0632094}"/>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6" name="Footer Placeholder 5">
            <a:extLst>
              <a:ext uri="{FF2B5EF4-FFF2-40B4-BE49-F238E27FC236}">
                <a16:creationId xmlns:a16="http://schemas.microsoft.com/office/drawing/2014/main" id="{1625FC19-49DD-DC45-9A3C-B90942DD2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AB938-51AD-464A-A4AF-F579FE04DE91}"/>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16401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AB2A-5B93-9248-AD76-62B40969D67C}"/>
              </a:ext>
            </a:extLst>
          </p:cNvPr>
          <p:cNvSpPr>
            <a:spLocks noGrp="1"/>
          </p:cNvSpPr>
          <p:nvPr>
            <p:ph type="title"/>
          </p:nvPr>
        </p:nvSpPr>
        <p:spPr>
          <a:xfrm>
            <a:off x="1197665" y="3179210"/>
            <a:ext cx="9796670" cy="499579"/>
          </a:xfrm>
        </p:spPr>
        <p:txBody>
          <a:bodyPr anchor="ctr" anchorCtr="1"/>
          <a:lstStyle/>
          <a:p>
            <a:r>
              <a:rPr lang="en-GB"/>
              <a:t>Click to edit Master title style</a:t>
            </a:r>
            <a:endParaRPr lang="en-US" dirty="0"/>
          </a:p>
        </p:txBody>
      </p:sp>
      <p:sp>
        <p:nvSpPr>
          <p:cNvPr id="3" name="Date Placeholder 2">
            <a:extLst>
              <a:ext uri="{FF2B5EF4-FFF2-40B4-BE49-F238E27FC236}">
                <a16:creationId xmlns:a16="http://schemas.microsoft.com/office/drawing/2014/main" id="{D3F6CB0D-C9F5-484B-B933-D560109EE05A}"/>
              </a:ext>
            </a:extLst>
          </p:cNvPr>
          <p:cNvSpPr>
            <a:spLocks noGrp="1"/>
          </p:cNvSpPr>
          <p:nvPr>
            <p:ph type="dt" sz="half" idx="10"/>
          </p:nvPr>
        </p:nvSpPr>
        <p:spPr>
          <a:xfrm>
            <a:off x="838200" y="6356350"/>
            <a:ext cx="2743200" cy="365125"/>
          </a:xfrm>
          <a:prstGeom prst="rect">
            <a:avLst/>
          </a:prstGeom>
        </p:spPr>
        <p:txBody>
          <a:bodyPr/>
          <a:lstStyle/>
          <a:p>
            <a:fld id="{7168FA93-4619-C648-B849-51A18D362EC0}" type="datetimeFigureOut">
              <a:rPr lang="en-US" smtClean="0"/>
              <a:t>5/3/21</a:t>
            </a:fld>
            <a:endParaRPr lang="en-US"/>
          </a:p>
        </p:txBody>
      </p:sp>
      <p:sp>
        <p:nvSpPr>
          <p:cNvPr id="4" name="Footer Placeholder 3">
            <a:extLst>
              <a:ext uri="{FF2B5EF4-FFF2-40B4-BE49-F238E27FC236}">
                <a16:creationId xmlns:a16="http://schemas.microsoft.com/office/drawing/2014/main" id="{FFB09C89-448C-324A-B4A5-665C36375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991238-599A-8D40-9E6D-8C42EB1F1D0F}"/>
              </a:ext>
            </a:extLst>
          </p:cNvPr>
          <p:cNvSpPr>
            <a:spLocks noGrp="1"/>
          </p:cNvSpPr>
          <p:nvPr>
            <p:ph type="sldNum" sz="quarter" idx="12"/>
          </p:nvPr>
        </p:nvSpPr>
        <p:spPr/>
        <p:txBody>
          <a:bodyPr/>
          <a:lstStyle/>
          <a:p>
            <a:fld id="{CD939101-26DD-DF4A-935D-B1613CD19531}" type="slidenum">
              <a:rPr lang="en-US" smtClean="0"/>
              <a:t>‹#›</a:t>
            </a:fld>
            <a:endParaRPr lang="en-US"/>
          </a:p>
        </p:txBody>
      </p:sp>
    </p:spTree>
    <p:extLst>
      <p:ext uri="{BB962C8B-B14F-4D97-AF65-F5344CB8AC3E}">
        <p14:creationId xmlns:p14="http://schemas.microsoft.com/office/powerpoint/2010/main" val="303801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E3FF8-98AD-A74B-8A4B-4887C9AA2980}"/>
              </a:ext>
            </a:extLst>
          </p:cNvPr>
          <p:cNvSpPr>
            <a:spLocks noGrp="1"/>
          </p:cNvSpPr>
          <p:nvPr>
            <p:ph type="title"/>
          </p:nvPr>
        </p:nvSpPr>
        <p:spPr>
          <a:xfrm>
            <a:off x="838200" y="265735"/>
            <a:ext cx="10515600" cy="49957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7BC28A4-2220-8A46-9AB6-09ECBA5D9397}"/>
              </a:ext>
            </a:extLst>
          </p:cNvPr>
          <p:cNvSpPr>
            <a:spLocks noGrp="1"/>
          </p:cNvSpPr>
          <p:nvPr>
            <p:ph type="body" idx="1"/>
          </p:nvPr>
        </p:nvSpPr>
        <p:spPr>
          <a:xfrm>
            <a:off x="838200" y="1023730"/>
            <a:ext cx="10515600" cy="515323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a:extLst>
              <a:ext uri="{FF2B5EF4-FFF2-40B4-BE49-F238E27FC236}">
                <a16:creationId xmlns:a16="http://schemas.microsoft.com/office/drawing/2014/main" id="{17BFAFEC-775A-7940-B46A-770388362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E348CB-B4F3-0E4A-BC04-8AF6BEE40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39101-26DD-DF4A-935D-B1613CD19531}" type="slidenum">
              <a:rPr lang="en-US" smtClean="0"/>
              <a:t>‹#›</a:t>
            </a:fld>
            <a:endParaRPr lang="en-US"/>
          </a:p>
        </p:txBody>
      </p:sp>
      <p:pic>
        <p:nvPicPr>
          <p:cNvPr id="1026" name="Picture 2">
            <a:extLst>
              <a:ext uri="{FF2B5EF4-FFF2-40B4-BE49-F238E27FC236}">
                <a16:creationId xmlns:a16="http://schemas.microsoft.com/office/drawing/2014/main" id="{61FEF7B5-3BD4-BF42-A9A6-C82DEC670C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818" y="5928968"/>
            <a:ext cx="932524" cy="85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079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baseline="0">
          <a:solidFill>
            <a:srgbClr val="20315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20315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20315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20315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2031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sh58/Genric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parkerlab.github.io/ataqv/demo/"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enome.ucsc.edu/goldenPath/help/bigWig.html" TargetMode="External"/><Relationship Id="rId2" Type="http://schemas.openxmlformats.org/officeDocument/2006/relationships/hyperlink" Target="https://genome.ucsc.edu/goldenPath/help/bedgrap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CEB4-0809-C441-B2FC-E9CCC2ACBE3C}"/>
              </a:ext>
            </a:extLst>
          </p:cNvPr>
          <p:cNvSpPr>
            <a:spLocks noGrp="1"/>
          </p:cNvSpPr>
          <p:nvPr>
            <p:ph type="ctrTitle"/>
          </p:nvPr>
        </p:nvSpPr>
        <p:spPr/>
        <p:txBody>
          <a:bodyPr/>
          <a:lstStyle/>
          <a:p>
            <a:r>
              <a:rPr lang="en-US" dirty="0"/>
              <a:t>ATAC-seq</a:t>
            </a:r>
          </a:p>
        </p:txBody>
      </p:sp>
      <p:sp>
        <p:nvSpPr>
          <p:cNvPr id="3" name="Subtitle 2">
            <a:extLst>
              <a:ext uri="{FF2B5EF4-FFF2-40B4-BE49-F238E27FC236}">
                <a16:creationId xmlns:a16="http://schemas.microsoft.com/office/drawing/2014/main" id="{3876687D-E2B2-B24B-B821-8864A5C0FB60}"/>
              </a:ext>
            </a:extLst>
          </p:cNvPr>
          <p:cNvSpPr>
            <a:spLocks noGrp="1"/>
          </p:cNvSpPr>
          <p:nvPr>
            <p:ph type="subTitle" idx="1"/>
          </p:nvPr>
        </p:nvSpPr>
        <p:spPr/>
        <p:txBody>
          <a:bodyPr/>
          <a:lstStyle/>
          <a:p>
            <a:r>
              <a:rPr lang="en-US" dirty="0"/>
              <a:t>Thomas Juettemann, EMBL-EBI</a:t>
            </a:r>
          </a:p>
          <a:p>
            <a:r>
              <a:rPr lang="en-GB" dirty="0"/>
              <a:t>Lars </a:t>
            </a:r>
            <a:r>
              <a:rPr lang="en-GB" dirty="0" err="1"/>
              <a:t>Grønvold</a:t>
            </a:r>
            <a:r>
              <a:rPr lang="en-GB" dirty="0"/>
              <a:t>, NMBU </a:t>
            </a:r>
          </a:p>
          <a:p>
            <a:endParaRPr lang="en-US" dirty="0"/>
          </a:p>
        </p:txBody>
      </p:sp>
    </p:spTree>
    <p:extLst>
      <p:ext uri="{BB962C8B-B14F-4D97-AF65-F5344CB8AC3E}">
        <p14:creationId xmlns:p14="http://schemas.microsoft.com/office/powerpoint/2010/main" val="421916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5image50923552">
            <a:extLst>
              <a:ext uri="{FF2B5EF4-FFF2-40B4-BE49-F238E27FC236}">
                <a16:creationId xmlns:a16="http://schemas.microsoft.com/office/drawing/2014/main" id="{436190F4-BBC6-B04B-AC3A-26A63217B0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1835" y="742813"/>
            <a:ext cx="3696966" cy="16922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9C1B62-5B6E-A94C-B607-91AF83E5E3D8}"/>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
        <p:nvSpPr>
          <p:cNvPr id="3" name="TextBox 2">
            <a:extLst>
              <a:ext uri="{FF2B5EF4-FFF2-40B4-BE49-F238E27FC236}">
                <a16:creationId xmlns:a16="http://schemas.microsoft.com/office/drawing/2014/main" id="{E892F42B-112E-2044-9CDB-BAA97303C7F1}"/>
              </a:ext>
            </a:extLst>
          </p:cNvPr>
          <p:cNvSpPr txBox="1"/>
          <p:nvPr/>
        </p:nvSpPr>
        <p:spPr>
          <a:xfrm>
            <a:off x="7801296" y="768532"/>
            <a:ext cx="2127505" cy="215444"/>
          </a:xfrm>
          <a:prstGeom prst="rect">
            <a:avLst/>
          </a:prstGeom>
          <a:noFill/>
        </p:spPr>
        <p:txBody>
          <a:bodyPr wrap="none" rtlCol="0">
            <a:spAutoFit/>
          </a:bodyPr>
          <a:lstStyle/>
          <a:p>
            <a:r>
              <a:rPr lang="en-US" sz="800" dirty="0"/>
              <a:t>https://</a:t>
            </a:r>
            <a:r>
              <a:rPr lang="en-US" sz="800" dirty="0" err="1"/>
              <a:t>www.nature.com</a:t>
            </a:r>
            <a:r>
              <a:rPr lang="en-US" sz="800" dirty="0"/>
              <a:t>/articles/nmeth.2688</a:t>
            </a:r>
          </a:p>
        </p:txBody>
      </p:sp>
    </p:spTree>
    <p:extLst>
      <p:ext uri="{BB962C8B-B14F-4D97-AF65-F5344CB8AC3E}">
        <p14:creationId xmlns:p14="http://schemas.microsoft.com/office/powerpoint/2010/main" val="361617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F6C2-68D4-A14D-99AE-F11FA8F50CFA}"/>
              </a:ext>
            </a:extLst>
          </p:cNvPr>
          <p:cNvSpPr>
            <a:spLocks noGrp="1"/>
          </p:cNvSpPr>
          <p:nvPr>
            <p:ph type="title"/>
          </p:nvPr>
        </p:nvSpPr>
        <p:spPr>
          <a:xfrm>
            <a:off x="838200" y="265735"/>
            <a:ext cx="10515600" cy="499579"/>
          </a:xfrm>
        </p:spPr>
        <p:txBody>
          <a:bodyPr anchor="ctr">
            <a:noAutofit/>
          </a:bodyPr>
          <a:lstStyle/>
          <a:p>
            <a:r>
              <a:rPr lang="en-US" sz="4000" dirty="0"/>
              <a:t>Common use cases</a:t>
            </a:r>
          </a:p>
        </p:txBody>
      </p:sp>
      <p:sp>
        <p:nvSpPr>
          <p:cNvPr id="3" name="Content Placeholder 2">
            <a:extLst>
              <a:ext uri="{FF2B5EF4-FFF2-40B4-BE49-F238E27FC236}">
                <a16:creationId xmlns:a16="http://schemas.microsoft.com/office/drawing/2014/main" id="{5D45902C-A6EC-0F4C-8347-A5E16E3C23B4}"/>
              </a:ext>
            </a:extLst>
          </p:cNvPr>
          <p:cNvSpPr>
            <a:spLocks noGrp="1"/>
          </p:cNvSpPr>
          <p:nvPr>
            <p:ph sz="half" idx="1"/>
          </p:nvPr>
        </p:nvSpPr>
        <p:spPr>
          <a:xfrm>
            <a:off x="838200" y="1825625"/>
            <a:ext cx="5181600" cy="4351338"/>
          </a:xfrm>
        </p:spPr>
        <p:txBody>
          <a:bodyPr>
            <a:normAutofit/>
          </a:bodyPr>
          <a:lstStyle/>
          <a:p>
            <a:r>
              <a:rPr lang="en-US" dirty="0"/>
              <a:t>Mapping regions of open chromatin</a:t>
            </a:r>
          </a:p>
          <a:p>
            <a:r>
              <a:rPr lang="en-US" dirty="0"/>
              <a:t>Mapping nucleosome positions</a:t>
            </a:r>
          </a:p>
          <a:p>
            <a:r>
              <a:rPr lang="en-US" dirty="0"/>
              <a:t>Transcription factor </a:t>
            </a:r>
            <a:r>
              <a:rPr lang="en-US" dirty="0" err="1"/>
              <a:t>footprinting</a:t>
            </a:r>
            <a:endParaRPr lang="en-US" dirty="0"/>
          </a:p>
        </p:txBody>
      </p:sp>
      <p:pic>
        <p:nvPicPr>
          <p:cNvPr id="13" name="Picture 12" descr="Diagram&#10;&#10;Description automatically generated">
            <a:extLst>
              <a:ext uri="{FF2B5EF4-FFF2-40B4-BE49-F238E27FC236}">
                <a16:creationId xmlns:a16="http://schemas.microsoft.com/office/drawing/2014/main" id="{F5FB1A7D-2B24-B94B-835F-6985601652B2}"/>
              </a:ext>
            </a:extLst>
          </p:cNvPr>
          <p:cNvPicPr>
            <a:picLocks noChangeAspect="1"/>
          </p:cNvPicPr>
          <p:nvPr/>
        </p:nvPicPr>
        <p:blipFill rotWithShape="1">
          <a:blip r:embed="rId3"/>
          <a:srcRect l="7322"/>
          <a:stretch/>
        </p:blipFill>
        <p:spPr>
          <a:xfrm>
            <a:off x="1045341" y="4001294"/>
            <a:ext cx="9745717" cy="1764018"/>
          </a:xfrm>
          <a:prstGeom prst="rect">
            <a:avLst/>
          </a:prstGeom>
        </p:spPr>
      </p:pic>
    </p:spTree>
    <p:extLst>
      <p:ext uri="{BB962C8B-B14F-4D97-AF65-F5344CB8AC3E}">
        <p14:creationId xmlns:p14="http://schemas.microsoft.com/office/powerpoint/2010/main" val="70696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B4A-295D-B14F-A590-78FC0E4BE87E}"/>
              </a:ext>
            </a:extLst>
          </p:cNvPr>
          <p:cNvSpPr>
            <a:spLocks noGrp="1"/>
          </p:cNvSpPr>
          <p:nvPr>
            <p:ph type="title"/>
          </p:nvPr>
        </p:nvSpPr>
        <p:spPr>
          <a:xfrm>
            <a:off x="838200" y="365126"/>
            <a:ext cx="10515600" cy="579092"/>
          </a:xfrm>
        </p:spPr>
        <p:txBody>
          <a:bodyPr anchor="ctr">
            <a:normAutofit/>
          </a:bodyPr>
          <a:lstStyle/>
          <a:p>
            <a:r>
              <a:rPr lang="en-GB" sz="3400" dirty="0"/>
              <a:t>Qualities of good ATAC-</a:t>
            </a:r>
            <a:r>
              <a:rPr lang="en-GB" sz="3400" dirty="0" err="1"/>
              <a:t>seq</a:t>
            </a:r>
            <a:r>
              <a:rPr lang="en-GB" sz="3400" dirty="0"/>
              <a:t> data</a:t>
            </a:r>
            <a:endParaRPr lang="en-US" sz="3400" dirty="0"/>
          </a:p>
        </p:txBody>
      </p:sp>
      <p:graphicFrame>
        <p:nvGraphicFramePr>
          <p:cNvPr id="5" name="Content Placeholder 2">
            <a:extLst>
              <a:ext uri="{FF2B5EF4-FFF2-40B4-BE49-F238E27FC236}">
                <a16:creationId xmlns:a16="http://schemas.microsoft.com/office/drawing/2014/main" id="{4B006668-8654-4253-A86F-232C6B40F28C}"/>
              </a:ext>
            </a:extLst>
          </p:cNvPr>
          <p:cNvGraphicFramePr>
            <a:graphicFrameLocks noGrp="1"/>
          </p:cNvGraphicFramePr>
          <p:nvPr>
            <p:ph idx="1"/>
            <p:extLst>
              <p:ext uri="{D42A27DB-BD31-4B8C-83A1-F6EECF244321}">
                <p14:modId xmlns:p14="http://schemas.microsoft.com/office/powerpoint/2010/main" val="3931783554"/>
              </p:ext>
            </p:extLst>
          </p:nvPr>
        </p:nvGraphicFramePr>
        <p:xfrm>
          <a:off x="838200" y="1023730"/>
          <a:ext cx="10515600" cy="5153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765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64B4-150E-E345-B9CC-F39C06DA5446}"/>
              </a:ext>
            </a:extLst>
          </p:cNvPr>
          <p:cNvSpPr>
            <a:spLocks noGrp="1"/>
          </p:cNvSpPr>
          <p:nvPr>
            <p:ph type="title"/>
          </p:nvPr>
        </p:nvSpPr>
        <p:spPr/>
        <p:txBody>
          <a:bodyPr>
            <a:normAutofit fontScale="90000"/>
          </a:bodyPr>
          <a:lstStyle/>
          <a:p>
            <a:r>
              <a:rPr lang="en-US" dirty="0"/>
              <a:t>Quality control</a:t>
            </a:r>
          </a:p>
        </p:txBody>
      </p:sp>
    </p:spTree>
    <p:extLst>
      <p:ext uri="{BB962C8B-B14F-4D97-AF65-F5344CB8AC3E}">
        <p14:creationId xmlns:p14="http://schemas.microsoft.com/office/powerpoint/2010/main" val="41637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B140-052C-504F-B66B-0572D1762A3B}"/>
              </a:ext>
            </a:extLst>
          </p:cNvPr>
          <p:cNvSpPr>
            <a:spLocks noGrp="1"/>
          </p:cNvSpPr>
          <p:nvPr>
            <p:ph type="title"/>
          </p:nvPr>
        </p:nvSpPr>
        <p:spPr/>
        <p:txBody>
          <a:bodyPr>
            <a:normAutofit fontScale="90000"/>
          </a:bodyPr>
          <a:lstStyle/>
          <a:p>
            <a:r>
              <a:rPr lang="en-US" dirty="0" err="1"/>
              <a:t>Genrich</a:t>
            </a:r>
            <a:endParaRPr lang="en-US" dirty="0"/>
          </a:p>
        </p:txBody>
      </p:sp>
      <p:sp>
        <p:nvSpPr>
          <p:cNvPr id="3" name="Content Placeholder 2">
            <a:extLst>
              <a:ext uri="{FF2B5EF4-FFF2-40B4-BE49-F238E27FC236}">
                <a16:creationId xmlns:a16="http://schemas.microsoft.com/office/drawing/2014/main" id="{961B9466-95B0-7944-85F1-E11BF1E40403}"/>
              </a:ext>
            </a:extLst>
          </p:cNvPr>
          <p:cNvSpPr>
            <a:spLocks noGrp="1"/>
          </p:cNvSpPr>
          <p:nvPr>
            <p:ph idx="1"/>
          </p:nvPr>
        </p:nvSpPr>
        <p:spPr>
          <a:xfrm>
            <a:off x="5274641" y="6338818"/>
            <a:ext cx="1642718" cy="308112"/>
          </a:xfrm>
        </p:spPr>
        <p:txBody>
          <a:bodyPr>
            <a:normAutofit/>
          </a:bodyPr>
          <a:lstStyle/>
          <a:p>
            <a:pPr marL="0" indent="0">
              <a:buNone/>
            </a:pPr>
            <a:r>
              <a:rPr lang="en-US" sz="800" dirty="0">
                <a:hlinkClick r:id="rId3"/>
              </a:rPr>
              <a:t>https://github.com/jsh58/Genrich</a:t>
            </a:r>
            <a:endParaRPr lang="en-US" sz="800" dirty="0"/>
          </a:p>
        </p:txBody>
      </p:sp>
      <p:pic>
        <p:nvPicPr>
          <p:cNvPr id="2050" name="Picture 2">
            <a:extLst>
              <a:ext uri="{FF2B5EF4-FFF2-40B4-BE49-F238E27FC236}">
                <a16:creationId xmlns:a16="http://schemas.microsoft.com/office/drawing/2014/main" id="{D95BE843-009B-014A-A3E9-82792C9A9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655" y="944218"/>
            <a:ext cx="8368690" cy="523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4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6254-8B2C-2A4E-966B-A60C8D41D924}"/>
              </a:ext>
            </a:extLst>
          </p:cNvPr>
          <p:cNvSpPr>
            <a:spLocks noGrp="1"/>
          </p:cNvSpPr>
          <p:nvPr>
            <p:ph type="title"/>
          </p:nvPr>
        </p:nvSpPr>
        <p:spPr/>
        <p:txBody>
          <a:bodyPr>
            <a:normAutofit fontScale="90000"/>
          </a:bodyPr>
          <a:lstStyle/>
          <a:p>
            <a:endParaRPr lang="en-US"/>
          </a:p>
        </p:txBody>
      </p:sp>
      <p:grpSp>
        <p:nvGrpSpPr>
          <p:cNvPr id="6" name="Group 5">
            <a:extLst>
              <a:ext uri="{FF2B5EF4-FFF2-40B4-BE49-F238E27FC236}">
                <a16:creationId xmlns:a16="http://schemas.microsoft.com/office/drawing/2014/main" id="{31177145-7DE4-5040-9D59-C7BA6E683D39}"/>
              </a:ext>
            </a:extLst>
          </p:cNvPr>
          <p:cNvGrpSpPr/>
          <p:nvPr/>
        </p:nvGrpSpPr>
        <p:grpSpPr>
          <a:xfrm>
            <a:off x="2037284" y="1181100"/>
            <a:ext cx="7126796" cy="5016500"/>
            <a:chOff x="2037284" y="1181100"/>
            <a:chExt cx="7126796" cy="5016500"/>
          </a:xfrm>
        </p:grpSpPr>
        <p:pic>
          <p:nvPicPr>
            <p:cNvPr id="4" name="Picture 3" descr="Diagram&#10;&#10;Description automatically generated">
              <a:extLst>
                <a:ext uri="{FF2B5EF4-FFF2-40B4-BE49-F238E27FC236}">
                  <a16:creationId xmlns:a16="http://schemas.microsoft.com/office/drawing/2014/main" id="{09DC9BCA-7421-764F-BD80-51942E1E60D6}"/>
                </a:ext>
              </a:extLst>
            </p:cNvPr>
            <p:cNvPicPr>
              <a:picLocks noChangeAspect="1"/>
            </p:cNvPicPr>
            <p:nvPr/>
          </p:nvPicPr>
          <p:blipFill>
            <a:blip r:embed="rId3"/>
            <a:stretch>
              <a:fillRect/>
            </a:stretch>
          </p:blipFill>
          <p:spPr>
            <a:xfrm>
              <a:off x="2037284" y="1181100"/>
              <a:ext cx="7126796" cy="5016500"/>
            </a:xfrm>
            <a:prstGeom prst="rect">
              <a:avLst/>
            </a:prstGeom>
          </p:spPr>
        </p:pic>
        <p:sp>
          <p:nvSpPr>
            <p:cNvPr id="5" name="Rectangle 4">
              <a:extLst>
                <a:ext uri="{FF2B5EF4-FFF2-40B4-BE49-F238E27FC236}">
                  <a16:creationId xmlns:a16="http://schemas.microsoft.com/office/drawing/2014/main" id="{A9B557AC-FE73-A945-986A-1643450A9D46}"/>
                </a:ext>
              </a:extLst>
            </p:cNvPr>
            <p:cNvSpPr/>
            <p:nvPr/>
          </p:nvSpPr>
          <p:spPr>
            <a:xfrm>
              <a:off x="6832600" y="5575300"/>
              <a:ext cx="2331480" cy="62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3426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3D2F-D8E7-BD4E-9F34-04927B6B6CA3}"/>
              </a:ext>
            </a:extLst>
          </p:cNvPr>
          <p:cNvSpPr>
            <a:spLocks noGrp="1"/>
          </p:cNvSpPr>
          <p:nvPr>
            <p:ph type="title"/>
          </p:nvPr>
        </p:nvSpPr>
        <p:spPr/>
        <p:txBody>
          <a:bodyPr>
            <a:normAutofit fontScale="90000"/>
          </a:bodyPr>
          <a:lstStyle/>
          <a:p>
            <a:r>
              <a:rPr lang="en-US" dirty="0"/>
              <a:t>Ataqv HTML report</a:t>
            </a:r>
          </a:p>
        </p:txBody>
      </p:sp>
      <p:pic>
        <p:nvPicPr>
          <p:cNvPr id="4" name="Picture 3" descr="Graphical user interface&#10;&#10;Description automatically generated">
            <a:extLst>
              <a:ext uri="{FF2B5EF4-FFF2-40B4-BE49-F238E27FC236}">
                <a16:creationId xmlns:a16="http://schemas.microsoft.com/office/drawing/2014/main" id="{85100CDC-10B9-9F45-B7F2-6D0203F9079B}"/>
              </a:ext>
            </a:extLst>
          </p:cNvPr>
          <p:cNvPicPr>
            <a:picLocks noChangeAspect="1"/>
          </p:cNvPicPr>
          <p:nvPr/>
        </p:nvPicPr>
        <p:blipFill rotWithShape="1">
          <a:blip r:embed="rId3"/>
          <a:srcRect t="11159" b="1"/>
          <a:stretch/>
        </p:blipFill>
        <p:spPr>
          <a:xfrm>
            <a:off x="1028700" y="1050556"/>
            <a:ext cx="10325100" cy="5159743"/>
          </a:xfrm>
          <a:prstGeom prst="rect">
            <a:avLst/>
          </a:prstGeom>
        </p:spPr>
      </p:pic>
      <p:sp>
        <p:nvSpPr>
          <p:cNvPr id="5" name="TextBox 4">
            <a:extLst>
              <a:ext uri="{FF2B5EF4-FFF2-40B4-BE49-F238E27FC236}">
                <a16:creationId xmlns:a16="http://schemas.microsoft.com/office/drawing/2014/main" id="{24304FCF-3E42-CA43-A7BF-945D949437CE}"/>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61113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183C-C7CA-5944-BA11-1A6A47FD593E}"/>
              </a:ext>
            </a:extLst>
          </p:cNvPr>
          <p:cNvSpPr>
            <a:spLocks noGrp="1"/>
          </p:cNvSpPr>
          <p:nvPr>
            <p:ph type="title"/>
          </p:nvPr>
        </p:nvSpPr>
        <p:spPr/>
        <p:txBody>
          <a:bodyPr>
            <a:normAutofit fontScale="90000"/>
          </a:bodyPr>
          <a:lstStyle/>
          <a:p>
            <a:r>
              <a:rPr lang="en-US" dirty="0"/>
              <a:t>Ataqv HTML report</a:t>
            </a:r>
          </a:p>
        </p:txBody>
      </p:sp>
      <p:pic>
        <p:nvPicPr>
          <p:cNvPr id="4" name="Picture 3" descr="A picture containing text, screenshot, electronics, computer&#10;&#10;Description automatically generated">
            <a:extLst>
              <a:ext uri="{FF2B5EF4-FFF2-40B4-BE49-F238E27FC236}">
                <a16:creationId xmlns:a16="http://schemas.microsoft.com/office/drawing/2014/main" id="{6040579F-A70E-9144-9480-0DEFEEFA1FEF}"/>
              </a:ext>
            </a:extLst>
          </p:cNvPr>
          <p:cNvPicPr>
            <a:picLocks noChangeAspect="1"/>
          </p:cNvPicPr>
          <p:nvPr/>
        </p:nvPicPr>
        <p:blipFill rotWithShape="1">
          <a:blip r:embed="rId3"/>
          <a:srcRect t="9814"/>
          <a:stretch/>
        </p:blipFill>
        <p:spPr>
          <a:xfrm>
            <a:off x="1041400" y="1052677"/>
            <a:ext cx="10058400" cy="5102543"/>
          </a:xfrm>
          <a:prstGeom prst="rect">
            <a:avLst/>
          </a:prstGeom>
        </p:spPr>
      </p:pic>
      <p:sp>
        <p:nvSpPr>
          <p:cNvPr id="5" name="TextBox 4">
            <a:extLst>
              <a:ext uri="{FF2B5EF4-FFF2-40B4-BE49-F238E27FC236}">
                <a16:creationId xmlns:a16="http://schemas.microsoft.com/office/drawing/2014/main" id="{DC7918A5-C4F0-884E-8F00-04B25432DC9B}"/>
              </a:ext>
            </a:extLst>
          </p:cNvPr>
          <p:cNvSpPr txBox="1"/>
          <p:nvPr/>
        </p:nvSpPr>
        <p:spPr>
          <a:xfrm>
            <a:off x="4058294" y="6310875"/>
            <a:ext cx="4075411" cy="369332"/>
          </a:xfrm>
          <a:prstGeom prst="rect">
            <a:avLst/>
          </a:prstGeom>
          <a:noFill/>
        </p:spPr>
        <p:txBody>
          <a:bodyPr wrap="none" rtlCol="0">
            <a:spAutoFit/>
          </a:bodyPr>
          <a:lstStyle/>
          <a:p>
            <a:r>
              <a:rPr lang="en-US" dirty="0">
                <a:hlinkClick r:id="rId4"/>
              </a:rPr>
              <a:t>https://parkerlab.github.io/ataqv/demo/</a:t>
            </a:r>
            <a:r>
              <a:rPr lang="en-US" dirty="0"/>
              <a:t> </a:t>
            </a:r>
          </a:p>
        </p:txBody>
      </p:sp>
    </p:spTree>
    <p:extLst>
      <p:ext uri="{BB962C8B-B14F-4D97-AF65-F5344CB8AC3E}">
        <p14:creationId xmlns:p14="http://schemas.microsoft.com/office/powerpoint/2010/main" val="93699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36EA-5B54-124B-930D-7ABA6FE5AD56}"/>
              </a:ext>
            </a:extLst>
          </p:cNvPr>
          <p:cNvSpPr>
            <a:spLocks noGrp="1"/>
          </p:cNvSpPr>
          <p:nvPr>
            <p:ph type="title"/>
          </p:nvPr>
        </p:nvSpPr>
        <p:spPr/>
        <p:txBody>
          <a:bodyPr>
            <a:normAutofit fontScale="90000"/>
          </a:bodyPr>
          <a:lstStyle/>
          <a:p>
            <a:r>
              <a:rPr lang="en-US" dirty="0"/>
              <a:t>File formats</a:t>
            </a:r>
          </a:p>
        </p:txBody>
      </p:sp>
      <p:sp>
        <p:nvSpPr>
          <p:cNvPr id="3" name="Content Placeholder 2">
            <a:extLst>
              <a:ext uri="{FF2B5EF4-FFF2-40B4-BE49-F238E27FC236}">
                <a16:creationId xmlns:a16="http://schemas.microsoft.com/office/drawing/2014/main" id="{A71DECCD-3061-374E-8292-1E3303796B8D}"/>
              </a:ext>
            </a:extLst>
          </p:cNvPr>
          <p:cNvSpPr>
            <a:spLocks noGrp="1"/>
          </p:cNvSpPr>
          <p:nvPr>
            <p:ph idx="1"/>
          </p:nvPr>
        </p:nvSpPr>
        <p:spPr/>
        <p:txBody>
          <a:bodyPr/>
          <a:lstStyle/>
          <a:p>
            <a:r>
              <a:rPr lang="en-US" dirty="0">
                <a:hlinkClick r:id="rId2"/>
              </a:rPr>
              <a:t>https://genome.ucsc.edu/goldenPath/help/bedgraph.html</a:t>
            </a:r>
            <a:endParaRPr lang="en-US" dirty="0"/>
          </a:p>
          <a:p>
            <a:r>
              <a:rPr lang="en-US" dirty="0">
                <a:hlinkClick r:id="rId3"/>
              </a:rPr>
              <a:t>https://genome.ucsc.edu/goldenPath/help/bigWig.html</a:t>
            </a:r>
            <a:endParaRPr lang="en-US" dirty="0"/>
          </a:p>
          <a:p>
            <a:r>
              <a:rPr lang="en-US"/>
              <a:t>     </a:t>
            </a:r>
          </a:p>
          <a:p>
            <a:endParaRPr lang="en-US"/>
          </a:p>
        </p:txBody>
      </p:sp>
    </p:spTree>
    <p:extLst>
      <p:ext uri="{BB962C8B-B14F-4D97-AF65-F5344CB8AC3E}">
        <p14:creationId xmlns:p14="http://schemas.microsoft.com/office/powerpoint/2010/main" val="43161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6D89-467B-8A44-BBC1-81BD1328D653}"/>
              </a:ext>
            </a:extLst>
          </p:cNvPr>
          <p:cNvSpPr>
            <a:spLocks noGrp="1"/>
          </p:cNvSpPr>
          <p:nvPr>
            <p:ph type="title"/>
          </p:nvPr>
        </p:nvSpPr>
        <p:spPr/>
        <p:txBody>
          <a:bodyPr>
            <a:normAutofit fontScale="90000"/>
          </a:bodyPr>
          <a:lstStyle/>
          <a:p>
            <a:r>
              <a:rPr lang="en-US" dirty="0"/>
              <a:t>Genome &amp; Epigenome = Hardware &amp; Software</a:t>
            </a:r>
          </a:p>
        </p:txBody>
      </p:sp>
      <p:pic>
        <p:nvPicPr>
          <p:cNvPr id="2050" name="Picture 2" descr="SOLIDWORKS 2021 Hardware FAQs and Recommendations">
            <a:extLst>
              <a:ext uri="{FF2B5EF4-FFF2-40B4-BE49-F238E27FC236}">
                <a16:creationId xmlns:a16="http://schemas.microsoft.com/office/drawing/2014/main" id="{8B134324-CBD1-C442-9F05-F8E10759B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18" y="1254512"/>
            <a:ext cx="3532033" cy="21744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BEAC6A0-DA2A-F647-B378-E07F80B45C4E}"/>
              </a:ext>
            </a:extLst>
          </p:cNvPr>
          <p:cNvSpPr/>
          <p:nvPr/>
        </p:nvSpPr>
        <p:spPr>
          <a:xfrm>
            <a:off x="1158238" y="3429000"/>
            <a:ext cx="3048000" cy="184666"/>
          </a:xfrm>
          <a:prstGeom prst="rect">
            <a:avLst/>
          </a:prstGeom>
        </p:spPr>
        <p:txBody>
          <a:bodyPr wrap="square">
            <a:spAutoFit/>
          </a:bodyPr>
          <a:lstStyle/>
          <a:p>
            <a:r>
              <a:rPr lang="en-US" sz="600" dirty="0"/>
              <a:t>https://</a:t>
            </a:r>
            <a:r>
              <a:rPr lang="en-US" sz="600" dirty="0" err="1"/>
              <a:t>www.javelin-tech.com</a:t>
            </a:r>
            <a:r>
              <a:rPr lang="en-US" sz="600" dirty="0"/>
              <a:t>/blog/2020/10/solidworks-2021-hardware-recommendations/</a:t>
            </a:r>
          </a:p>
        </p:txBody>
      </p:sp>
      <p:pic>
        <p:nvPicPr>
          <p:cNvPr id="2052" name="Picture 4" descr="blue DNA strand HD wallpaper">
            <a:extLst>
              <a:ext uri="{FF2B5EF4-FFF2-40B4-BE49-F238E27FC236}">
                <a16:creationId xmlns:a16="http://schemas.microsoft.com/office/drawing/2014/main" id="{4DC10698-6467-7443-BF20-103BBBC48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638" y="1254512"/>
            <a:ext cx="4531361" cy="2174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22D7E1A-F973-4E4F-986D-BB8455DCD71F}"/>
              </a:ext>
            </a:extLst>
          </p:cNvPr>
          <p:cNvSpPr/>
          <p:nvPr/>
        </p:nvSpPr>
        <p:spPr>
          <a:xfrm>
            <a:off x="6644638" y="3434576"/>
            <a:ext cx="3048000" cy="184666"/>
          </a:xfrm>
          <a:prstGeom prst="rect">
            <a:avLst/>
          </a:prstGeom>
        </p:spPr>
        <p:txBody>
          <a:bodyPr wrap="square">
            <a:spAutoFit/>
          </a:bodyPr>
          <a:lstStyle/>
          <a:p>
            <a:r>
              <a:rPr lang="en-US" sz="600" dirty="0"/>
              <a:t>https://</a:t>
            </a:r>
            <a:r>
              <a:rPr lang="en-US" sz="600" dirty="0" err="1"/>
              <a:t>www.wallpaperflare.com</a:t>
            </a:r>
            <a:r>
              <a:rPr lang="en-US" sz="600" dirty="0"/>
              <a:t>/blue-dna-strand-wallpaper-32045</a:t>
            </a:r>
          </a:p>
        </p:txBody>
      </p:sp>
      <p:pic>
        <p:nvPicPr>
          <p:cNvPr id="2054" name="Picture 6" descr="BSc Software and Information Engineering — TU Wien Informatics">
            <a:extLst>
              <a:ext uri="{FF2B5EF4-FFF2-40B4-BE49-F238E27FC236}">
                <a16:creationId xmlns:a16="http://schemas.microsoft.com/office/drawing/2014/main" id="{CDAC05F5-35B1-2143-941A-951C3698D1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238" y="4100209"/>
            <a:ext cx="3532032" cy="21771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earchers Engineer Epigenome Editors to Study How Gene Expression Affects Disease">
            <a:extLst>
              <a:ext uri="{FF2B5EF4-FFF2-40B4-BE49-F238E27FC236}">
                <a16:creationId xmlns:a16="http://schemas.microsoft.com/office/drawing/2014/main" id="{008CBC43-BB6A-F048-9A7F-9AAC698E4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640" y="4060686"/>
            <a:ext cx="4531360" cy="22166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F4FEFE8-ED85-3549-BFCD-C9D49192F639}"/>
              </a:ext>
            </a:extLst>
          </p:cNvPr>
          <p:cNvCxnSpPr/>
          <p:nvPr/>
        </p:nvCxnSpPr>
        <p:spPr>
          <a:xfrm>
            <a:off x="5161101" y="2325189"/>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123A46-DF23-BE4F-A022-1D30DF2D92E6}"/>
              </a:ext>
            </a:extLst>
          </p:cNvPr>
          <p:cNvCxnSpPr/>
          <p:nvPr/>
        </p:nvCxnSpPr>
        <p:spPr>
          <a:xfrm>
            <a:off x="5161101" y="5176184"/>
            <a:ext cx="10798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43FF4E-0CF8-744F-AEBE-42B4C6F70C47}"/>
              </a:ext>
            </a:extLst>
          </p:cNvPr>
          <p:cNvSpPr txBox="1"/>
          <p:nvPr/>
        </p:nvSpPr>
        <p:spPr>
          <a:xfrm>
            <a:off x="6644638" y="6277352"/>
            <a:ext cx="4461478" cy="184666"/>
          </a:xfrm>
          <a:prstGeom prst="rect">
            <a:avLst/>
          </a:prstGeom>
          <a:noFill/>
        </p:spPr>
        <p:txBody>
          <a:bodyPr wrap="none" rtlCol="0">
            <a:spAutoFit/>
          </a:bodyPr>
          <a:lstStyle/>
          <a:p>
            <a:r>
              <a:rPr lang="en-US" sz="600" dirty="0"/>
              <a:t>https://</a:t>
            </a:r>
            <a:r>
              <a:rPr lang="en-US" sz="600" dirty="0" err="1"/>
              <a:t>www.the-scientist.com</a:t>
            </a:r>
            <a:r>
              <a:rPr lang="en-US" sz="600" dirty="0"/>
              <a:t>/lab-tools/researchers-engineer-epigenome-editors-to-study-how-gene-expression-affects-disease-65250</a:t>
            </a:r>
          </a:p>
        </p:txBody>
      </p:sp>
      <p:sp>
        <p:nvSpPr>
          <p:cNvPr id="8" name="Rectangle 7">
            <a:extLst>
              <a:ext uri="{FF2B5EF4-FFF2-40B4-BE49-F238E27FC236}">
                <a16:creationId xmlns:a16="http://schemas.microsoft.com/office/drawing/2014/main" id="{D5FB33F5-C517-C641-B662-84F6993B7525}"/>
              </a:ext>
            </a:extLst>
          </p:cNvPr>
          <p:cNvSpPr/>
          <p:nvPr/>
        </p:nvSpPr>
        <p:spPr>
          <a:xfrm>
            <a:off x="1158238" y="6277352"/>
            <a:ext cx="3048000" cy="184666"/>
          </a:xfrm>
          <a:prstGeom prst="rect">
            <a:avLst/>
          </a:prstGeom>
        </p:spPr>
        <p:txBody>
          <a:bodyPr wrap="square">
            <a:spAutoFit/>
          </a:bodyPr>
          <a:lstStyle/>
          <a:p>
            <a:r>
              <a:rPr lang="en-US" sz="600" dirty="0"/>
              <a:t>https://</a:t>
            </a:r>
            <a:r>
              <a:rPr lang="en-US" sz="600" dirty="0" err="1"/>
              <a:t>informatics.tuwien.ac.at</a:t>
            </a:r>
            <a:r>
              <a:rPr lang="en-US" sz="600" dirty="0"/>
              <a:t>/bachelor/software-and-information-engineering/</a:t>
            </a:r>
          </a:p>
        </p:txBody>
      </p:sp>
    </p:spTree>
    <p:extLst>
      <p:ext uri="{BB962C8B-B14F-4D97-AF65-F5344CB8AC3E}">
        <p14:creationId xmlns:p14="http://schemas.microsoft.com/office/powerpoint/2010/main" val="67088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8994-9C41-084A-B666-10105CCF3E2C}"/>
              </a:ext>
            </a:extLst>
          </p:cNvPr>
          <p:cNvSpPr>
            <a:spLocks noGrp="1"/>
          </p:cNvSpPr>
          <p:nvPr>
            <p:ph type="title"/>
          </p:nvPr>
        </p:nvSpPr>
        <p:spPr/>
        <p:txBody>
          <a:bodyPr>
            <a:normAutofit fontScale="90000"/>
          </a:bodyPr>
          <a:lstStyle/>
          <a:p>
            <a:r>
              <a:rPr lang="en-US" dirty="0"/>
              <a:t>Hierarchical folding of chromatin defines the physical memory of the cell</a:t>
            </a:r>
          </a:p>
        </p:txBody>
      </p:sp>
      <p:pic>
        <p:nvPicPr>
          <p:cNvPr id="1028" name="Picture 4" descr="Source: NIH">
            <a:extLst>
              <a:ext uri="{FF2B5EF4-FFF2-40B4-BE49-F238E27FC236}">
                <a16:creationId xmlns:a16="http://schemas.microsoft.com/office/drawing/2014/main" id="{9B0D7D4E-C7DA-7D4C-9F8B-8CA972D80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831" y="1322561"/>
            <a:ext cx="8078337" cy="4758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C91719-5C7E-7041-8394-B09B4995CD55}"/>
              </a:ext>
            </a:extLst>
          </p:cNvPr>
          <p:cNvSpPr/>
          <p:nvPr/>
        </p:nvSpPr>
        <p:spPr>
          <a:xfrm>
            <a:off x="2056831" y="6081352"/>
            <a:ext cx="1409360" cy="184666"/>
          </a:xfrm>
          <a:prstGeom prst="rect">
            <a:avLst/>
          </a:prstGeom>
        </p:spPr>
        <p:txBody>
          <a:bodyPr wrap="none">
            <a:spAutoFit/>
          </a:bodyPr>
          <a:lstStyle/>
          <a:p>
            <a:r>
              <a:rPr lang="en-US" sz="600" dirty="0"/>
              <a:t>http://</a:t>
            </a:r>
            <a:r>
              <a:rPr lang="en-US" sz="600" dirty="0" err="1"/>
              <a:t>www.roadmapepigenomics.org</a:t>
            </a:r>
            <a:r>
              <a:rPr lang="en-US" sz="600" dirty="0"/>
              <a:t>/</a:t>
            </a:r>
          </a:p>
        </p:txBody>
      </p:sp>
    </p:spTree>
    <p:extLst>
      <p:ext uri="{BB962C8B-B14F-4D97-AF65-F5344CB8AC3E}">
        <p14:creationId xmlns:p14="http://schemas.microsoft.com/office/powerpoint/2010/main" val="190455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cxnSp>
        <p:nvCxnSpPr>
          <p:cNvPr id="5" name="Straight Arrow Connector 4">
            <a:extLst>
              <a:ext uri="{FF2B5EF4-FFF2-40B4-BE49-F238E27FC236}">
                <a16:creationId xmlns:a16="http://schemas.microsoft.com/office/drawing/2014/main" id="{F6B8D278-445A-1846-A094-1206DFE5ABDE}"/>
              </a:ext>
            </a:extLst>
          </p:cNvPr>
          <p:cNvCxnSpPr/>
          <p:nvPr/>
        </p:nvCxnSpPr>
        <p:spPr>
          <a:xfrm flipH="1">
            <a:off x="3456878" y="3679902"/>
            <a:ext cx="1070517"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0C8AB2B-7F18-DE47-BB07-8C3CE551D998}"/>
              </a:ext>
            </a:extLst>
          </p:cNvPr>
          <p:cNvCxnSpPr>
            <a:cxnSpLocks/>
          </p:cNvCxnSpPr>
          <p:nvPr/>
        </p:nvCxnSpPr>
        <p:spPr>
          <a:xfrm>
            <a:off x="5185317" y="3679902"/>
            <a:ext cx="713678" cy="4795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7F583F-E35D-2D40-96F4-B24F5F305966}"/>
              </a:ext>
            </a:extLst>
          </p:cNvPr>
          <p:cNvSpPr txBox="1"/>
          <p:nvPr/>
        </p:nvSpPr>
        <p:spPr>
          <a:xfrm>
            <a:off x="4655019" y="3438811"/>
            <a:ext cx="402674" cy="369332"/>
          </a:xfrm>
          <a:prstGeom prst="rect">
            <a:avLst/>
          </a:prstGeom>
          <a:noFill/>
        </p:spPr>
        <p:txBody>
          <a:bodyPr wrap="none" rtlCol="0">
            <a:spAutoFit/>
          </a:bodyPr>
          <a:lstStyle/>
          <a:p>
            <a:r>
              <a:rPr lang="en-US" dirty="0"/>
              <a:t>TF</a:t>
            </a:r>
          </a:p>
        </p:txBody>
      </p:sp>
    </p:spTree>
    <p:extLst>
      <p:ext uri="{BB962C8B-B14F-4D97-AF65-F5344CB8AC3E}">
        <p14:creationId xmlns:p14="http://schemas.microsoft.com/office/powerpoint/2010/main" val="193137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8B36-C3F6-5241-8CC7-0148698BD558}"/>
              </a:ext>
            </a:extLst>
          </p:cNvPr>
          <p:cNvSpPr>
            <a:spLocks noGrp="1"/>
          </p:cNvSpPr>
          <p:nvPr>
            <p:ph type="title"/>
          </p:nvPr>
        </p:nvSpPr>
        <p:spPr/>
        <p:txBody>
          <a:bodyPr>
            <a:normAutofit fontScale="90000"/>
          </a:bodyPr>
          <a:lstStyle/>
          <a:p>
            <a:r>
              <a:rPr lang="en-US" dirty="0"/>
              <a:t>Gene expression control</a:t>
            </a:r>
          </a:p>
        </p:txBody>
      </p:sp>
      <p:pic>
        <p:nvPicPr>
          <p:cNvPr id="4" name="Picture 3" descr="Timeline&#10;&#10;Description automatically generated">
            <a:extLst>
              <a:ext uri="{FF2B5EF4-FFF2-40B4-BE49-F238E27FC236}">
                <a16:creationId xmlns:a16="http://schemas.microsoft.com/office/drawing/2014/main" id="{1011D50D-7043-2A48-8C94-6F8620C324B7}"/>
              </a:ext>
            </a:extLst>
          </p:cNvPr>
          <p:cNvPicPr>
            <a:picLocks noChangeAspect="1"/>
          </p:cNvPicPr>
          <p:nvPr/>
        </p:nvPicPr>
        <p:blipFill>
          <a:blip r:embed="rId3"/>
          <a:stretch>
            <a:fillRect/>
          </a:stretch>
        </p:blipFill>
        <p:spPr>
          <a:xfrm>
            <a:off x="1014761" y="972011"/>
            <a:ext cx="9939454" cy="5062003"/>
          </a:xfrm>
          <a:prstGeom prst="rect">
            <a:avLst/>
          </a:prstGeom>
        </p:spPr>
      </p:pic>
      <p:sp>
        <p:nvSpPr>
          <p:cNvPr id="5" name="Rectangle 4">
            <a:extLst>
              <a:ext uri="{FF2B5EF4-FFF2-40B4-BE49-F238E27FC236}">
                <a16:creationId xmlns:a16="http://schemas.microsoft.com/office/drawing/2014/main" id="{37E84795-DBAE-4944-B1D5-53F9FD47D650}"/>
              </a:ext>
            </a:extLst>
          </p:cNvPr>
          <p:cNvSpPr/>
          <p:nvPr/>
        </p:nvSpPr>
        <p:spPr>
          <a:xfrm>
            <a:off x="2955073" y="2057400"/>
            <a:ext cx="6682913" cy="3187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a:t>On </a:t>
            </a:r>
            <a:r>
              <a:rPr lang="en-GB" sz="5000" dirty="0"/>
              <a:t>≈ accessible</a:t>
            </a:r>
          </a:p>
          <a:p>
            <a:pPr algn="ctr"/>
            <a:r>
              <a:rPr lang="en-GB" sz="5000" dirty="0"/>
              <a:t>Off ≈ inaccessible</a:t>
            </a:r>
            <a:r>
              <a:rPr lang="en-US" sz="5000" dirty="0"/>
              <a:t> </a:t>
            </a:r>
          </a:p>
        </p:txBody>
      </p:sp>
    </p:spTree>
    <p:extLst>
      <p:ext uri="{BB962C8B-B14F-4D97-AF65-F5344CB8AC3E}">
        <p14:creationId xmlns:p14="http://schemas.microsoft.com/office/powerpoint/2010/main" val="234379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22A8-F544-2645-956D-17C22D959A3E}"/>
              </a:ext>
            </a:extLst>
          </p:cNvPr>
          <p:cNvSpPr>
            <a:spLocks noGrp="1"/>
          </p:cNvSpPr>
          <p:nvPr>
            <p:ph type="title"/>
          </p:nvPr>
        </p:nvSpPr>
        <p:spPr/>
        <p:txBody>
          <a:bodyPr>
            <a:normAutofit fontScale="90000"/>
          </a:bodyPr>
          <a:lstStyle/>
          <a:p>
            <a:endParaRPr lang="en-US"/>
          </a:p>
        </p:txBody>
      </p:sp>
      <p:pic>
        <p:nvPicPr>
          <p:cNvPr id="7" name="Picture 6" descr="Chart, bubble chart&#10;&#10;Description automatically generated">
            <a:extLst>
              <a:ext uri="{FF2B5EF4-FFF2-40B4-BE49-F238E27FC236}">
                <a16:creationId xmlns:a16="http://schemas.microsoft.com/office/drawing/2014/main" id="{C51AF678-A4EE-C34D-9917-949EFBDA6CA9}"/>
              </a:ext>
            </a:extLst>
          </p:cNvPr>
          <p:cNvPicPr>
            <a:picLocks noChangeAspect="1"/>
          </p:cNvPicPr>
          <p:nvPr/>
        </p:nvPicPr>
        <p:blipFill rotWithShape="1">
          <a:blip r:embed="rId3"/>
          <a:srcRect l="2112" t="8480" b="3751"/>
          <a:stretch/>
        </p:blipFill>
        <p:spPr>
          <a:xfrm>
            <a:off x="838200" y="1260389"/>
            <a:ext cx="10402065" cy="4337221"/>
          </a:xfrm>
          <a:prstGeom prst="rect">
            <a:avLst/>
          </a:prstGeom>
        </p:spPr>
      </p:pic>
    </p:spTree>
    <p:extLst>
      <p:ext uri="{BB962C8B-B14F-4D97-AF65-F5344CB8AC3E}">
        <p14:creationId xmlns:p14="http://schemas.microsoft.com/office/powerpoint/2010/main" val="132731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3AFD47-DFD9-9B4B-BAB5-A3E2BB91297B}"/>
              </a:ext>
            </a:extLst>
          </p:cNvPr>
          <p:cNvSpPr>
            <a:spLocks noGrp="1"/>
          </p:cNvSpPr>
          <p:nvPr>
            <p:ph type="ctrTitle"/>
          </p:nvPr>
        </p:nvSpPr>
        <p:spPr>
          <a:xfrm>
            <a:off x="1524000" y="2630214"/>
            <a:ext cx="9144000" cy="1597572"/>
          </a:xfrm>
        </p:spPr>
        <p:txBody>
          <a:bodyPr>
            <a:normAutofit fontScale="90000"/>
          </a:bodyPr>
          <a:lstStyle/>
          <a:p>
            <a:r>
              <a:rPr lang="en-GB" dirty="0"/>
              <a:t>Assay of Transposase Accessible Chromatin sequencing</a:t>
            </a:r>
            <a:endParaRPr lang="en-US" dirty="0"/>
          </a:p>
        </p:txBody>
      </p:sp>
      <p:sp>
        <p:nvSpPr>
          <p:cNvPr id="3" name="Content Placeholder 2">
            <a:extLst>
              <a:ext uri="{FF2B5EF4-FFF2-40B4-BE49-F238E27FC236}">
                <a16:creationId xmlns:a16="http://schemas.microsoft.com/office/drawing/2014/main" id="{2F9439FC-0AFA-5942-A48E-4AC0F4AD8242}"/>
              </a:ext>
            </a:extLst>
          </p:cNvPr>
          <p:cNvSpPr>
            <a:spLocks noGrp="1"/>
          </p:cNvSpPr>
          <p:nvPr>
            <p:ph type="subTitle" idx="1"/>
          </p:nvPr>
        </p:nvSpPr>
        <p:spPr>
          <a:xfrm>
            <a:off x="1524000" y="4445875"/>
            <a:ext cx="9144000" cy="599090"/>
          </a:xfrm>
        </p:spPr>
        <p:txBody>
          <a:bodyPr anchor="ctr">
            <a:normAutofit/>
          </a:bodyPr>
          <a:lstStyle/>
          <a:p>
            <a:r>
              <a:rPr lang="en-US" sz="3500" dirty="0"/>
              <a:t>(ATAC-seq)</a:t>
            </a:r>
          </a:p>
        </p:txBody>
      </p:sp>
    </p:spTree>
    <p:extLst>
      <p:ext uri="{BB962C8B-B14F-4D97-AF65-F5344CB8AC3E}">
        <p14:creationId xmlns:p14="http://schemas.microsoft.com/office/powerpoint/2010/main" val="10386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E45FE4-1EF3-244B-BF27-6C816F0B8CC1}"/>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168526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3E-7C22-1E4B-8128-DED353471BC5}"/>
              </a:ext>
            </a:extLst>
          </p:cNvPr>
          <p:cNvSpPr>
            <a:spLocks noGrp="1"/>
          </p:cNvSpPr>
          <p:nvPr>
            <p:ph type="title"/>
          </p:nvPr>
        </p:nvSpPr>
        <p:spPr/>
        <p:txBody>
          <a:bodyPr>
            <a:normAutofit fontScale="90000"/>
          </a:bodyPr>
          <a:lstStyle/>
          <a:p>
            <a:r>
              <a:rPr lang="en-US" dirty="0"/>
              <a:t>ATAC-seq</a:t>
            </a:r>
          </a:p>
        </p:txBody>
      </p:sp>
      <p:pic>
        <p:nvPicPr>
          <p:cNvPr id="1026" name="Picture 2" descr="page3image59526816">
            <a:extLst>
              <a:ext uri="{FF2B5EF4-FFF2-40B4-BE49-F238E27FC236}">
                <a16:creationId xmlns:a16="http://schemas.microsoft.com/office/drawing/2014/main" id="{B0A3380A-5E22-274C-976F-4AA62B70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2653748"/>
            <a:ext cx="7692271" cy="27034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4image50975200">
            <a:extLst>
              <a:ext uri="{FF2B5EF4-FFF2-40B4-BE49-F238E27FC236}">
                <a16:creationId xmlns:a16="http://schemas.microsoft.com/office/drawing/2014/main" id="{DAFBF7CD-4F0A-0C49-B7F1-EE6D16F5F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263" y="5449265"/>
            <a:ext cx="5087471"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FFA148-34E5-E04D-BCDE-D604743BC02F}"/>
              </a:ext>
            </a:extLst>
          </p:cNvPr>
          <p:cNvSpPr txBox="1"/>
          <p:nvPr/>
        </p:nvSpPr>
        <p:spPr>
          <a:xfrm>
            <a:off x="7914175" y="6592265"/>
            <a:ext cx="4055919" cy="215444"/>
          </a:xfrm>
          <a:prstGeom prst="rect">
            <a:avLst/>
          </a:prstGeom>
          <a:noFill/>
        </p:spPr>
        <p:txBody>
          <a:bodyPr wrap="none" rtlCol="0">
            <a:spAutoFit/>
          </a:bodyPr>
          <a:lstStyle/>
          <a:p>
            <a:r>
              <a:rPr lang="en-US" sz="800" dirty="0"/>
              <a:t>https://</a:t>
            </a:r>
            <a:r>
              <a:rPr lang="en-US" sz="800" dirty="0" err="1"/>
              <a:t>www.nature.com</a:t>
            </a:r>
            <a:r>
              <a:rPr lang="en-US" sz="800" dirty="0"/>
              <a:t>/articles/nmeth.2770?WT.feed_name=</a:t>
            </a:r>
            <a:r>
              <a:rPr lang="en-US" sz="800" dirty="0" err="1"/>
              <a:t>subjects_chromatin</a:t>
            </a:r>
            <a:r>
              <a:rPr lang="en-US" sz="800" dirty="0"/>
              <a:t>-analysis</a:t>
            </a:r>
          </a:p>
        </p:txBody>
      </p:sp>
    </p:spTree>
    <p:extLst>
      <p:ext uri="{BB962C8B-B14F-4D97-AF65-F5344CB8AC3E}">
        <p14:creationId xmlns:p14="http://schemas.microsoft.com/office/powerpoint/2010/main" val="347289526"/>
      </p:ext>
    </p:extLst>
  </p:cSld>
  <p:clrMapOvr>
    <a:masterClrMapping/>
  </p:clrMapOvr>
</p:sld>
</file>

<file path=ppt/theme/theme1.xml><?xml version="1.0" encoding="utf-8"?>
<a:theme xmlns:a="http://schemas.openxmlformats.org/drawingml/2006/main" name="Aqua Faang">
  <a:themeElements>
    <a:clrScheme name="Custom 1">
      <a:dk1>
        <a:srgbClr val="000000"/>
      </a:dk1>
      <a:lt1>
        <a:srgbClr val="FFFFFF"/>
      </a:lt1>
      <a:dk2>
        <a:srgbClr val="44546A"/>
      </a:dk2>
      <a:lt2>
        <a:srgbClr val="E7E6E6"/>
      </a:lt2>
      <a:accent1>
        <a:srgbClr val="1F315F"/>
      </a:accent1>
      <a:accent2>
        <a:srgbClr val="ED7D31"/>
      </a:accent2>
      <a:accent3>
        <a:srgbClr val="A5A5A5"/>
      </a:accent3>
      <a:accent4>
        <a:srgbClr val="FFC000"/>
      </a:accent4>
      <a:accent5>
        <a:srgbClr val="5B9BD5"/>
      </a:accent5>
      <a:accent6>
        <a:srgbClr val="70AD47"/>
      </a:accent6>
      <a:hlink>
        <a:srgbClr val="6B7492"/>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qua Faang" id="{1023F2DC-C5BB-2B4C-A476-4EA3790317B7}" vid="{DE28AF50-8957-AA48-B8F0-3867F22A4B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Aqua Faang</Template>
  <TotalTime>12778</TotalTime>
  <Words>2081</Words>
  <Application>Microsoft Macintosh PowerPoint</Application>
  <PresentationFormat>Widescreen</PresentationFormat>
  <Paragraphs>155</Paragraphs>
  <Slides>18</Slides>
  <Notes>17</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Aqua Faang</vt:lpstr>
      <vt:lpstr>ATAC-seq</vt:lpstr>
      <vt:lpstr>Genome &amp; Epigenome = Hardware &amp; Software</vt:lpstr>
      <vt:lpstr>Hierarchical folding of chromatin defines the physical memory of the cell</vt:lpstr>
      <vt:lpstr>Gene expression control</vt:lpstr>
      <vt:lpstr>Gene expression control</vt:lpstr>
      <vt:lpstr>PowerPoint Presentation</vt:lpstr>
      <vt:lpstr>Assay of Transposase Accessible Chromatin sequencing</vt:lpstr>
      <vt:lpstr>ATAC-seq</vt:lpstr>
      <vt:lpstr>ATAC-seq</vt:lpstr>
      <vt:lpstr>ATAC-seq</vt:lpstr>
      <vt:lpstr>Common use cases</vt:lpstr>
      <vt:lpstr>Qualities of good ATAC-seq data</vt:lpstr>
      <vt:lpstr>Quality control</vt:lpstr>
      <vt:lpstr>Genrich</vt:lpstr>
      <vt:lpstr>PowerPoint Presentation</vt:lpstr>
      <vt:lpstr>Ataqv HTML report</vt:lpstr>
      <vt:lpstr>Ataqv HTML report</vt:lpstr>
      <vt:lpstr>File formats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ATAC-seq</dc:title>
  <dc:creator>Thomas Juettemann</dc:creator>
  <cp:lastModifiedBy>Thomas Juettemann</cp:lastModifiedBy>
  <cp:revision>55</cp:revision>
  <dcterms:created xsi:type="dcterms:W3CDTF">2021-04-16T11:37:47Z</dcterms:created>
  <dcterms:modified xsi:type="dcterms:W3CDTF">2021-05-03T15:58:50Z</dcterms:modified>
</cp:coreProperties>
</file>