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73" r:id="rId7"/>
    <p:sldId id="259" r:id="rId8"/>
    <p:sldId id="264" r:id="rId9"/>
    <p:sldId id="271" r:id="rId10"/>
    <p:sldId id="270" r:id="rId11"/>
    <p:sldId id="269" r:id="rId12"/>
    <p:sldId id="272" r:id="rId13"/>
    <p:sldId id="274" r:id="rId14"/>
    <p:sldId id="266" r:id="rId15"/>
    <p:sldId id="268"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p:restoredTop sz="56599"/>
  </p:normalViewPr>
  <p:slideViewPr>
    <p:cSldViewPr snapToGrid="0" snapToObjects="1">
      <p:cViewPr varScale="1">
        <p:scale>
          <a:sx n="69" d="100"/>
          <a:sy n="69" d="100"/>
        </p:scale>
        <p:origin x="20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We start with a quick recap on epigenetic regulation, then move on to the importance of open chromatin, followed by an explanation of ATAC-seq. Use cases and qualities come after, and we finish with two ways to do quality control of our data sets.</a:t>
            </a:r>
          </a:p>
          <a:p>
            <a:r>
              <a:rPr lang="en-US" dirty="0"/>
              <a:t>In the exercise section after we will put what we learned to use.</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ATAC-seq experiments.</a:t>
            </a:r>
          </a:p>
          <a:p>
            <a:r>
              <a:rPr lang="en-US" dirty="0"/>
              <a:t>An abundance of short fragments that represents cases where you have two transposases cut between nucleosomes, which is represented by the two arrows on the left. </a:t>
            </a:r>
          </a:p>
          <a:p>
            <a:r>
              <a:rPr lang="en-US" dirty="0"/>
              <a:t>Quite often you see a mono nucleosome peak, that represents cases where you get one cut on either side of a nucleosome.</a:t>
            </a:r>
          </a:p>
          <a:p>
            <a:r>
              <a:rPr lang="en-US" dirty="0"/>
              <a:t>This is indicated by the single arrow.</a:t>
            </a:r>
          </a:p>
          <a:p>
            <a:r>
              <a:rPr lang="en-US" dirty="0"/>
              <a:t>You get enough DNA to wrap around a nucleosome and a little bit of flanking sequence.</a:t>
            </a:r>
          </a:p>
          <a:p>
            <a:r>
              <a:rPr lang="en-US" dirty="0"/>
              <a:t>The same goes for the third and forth bump, 400 and 600bp fragment length.</a:t>
            </a:r>
          </a:p>
          <a:p>
            <a:r>
              <a:rPr lang="en-US" dirty="0"/>
              <a:t>This pattern is expected for most ATAC-seq experiments. </a:t>
            </a:r>
          </a:p>
          <a:p>
            <a:r>
              <a:rPr lang="en-US" dirty="0"/>
              <a:t>A large difference in this pattern usually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385974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ATAC-seq is primarily used for mapping of regions of open chromatin across the genome.</a:t>
            </a:r>
          </a:p>
          <a:p>
            <a:r>
              <a:rPr lang="en-US" dirty="0"/>
              <a:t>Less common use cases are mapping nucleosome positions and transcription factor </a:t>
            </a:r>
            <a:r>
              <a:rPr lang="en-US" dirty="0" err="1"/>
              <a:t>footprinting</a:t>
            </a:r>
            <a:r>
              <a:rPr lang="en-US" dirty="0"/>
              <a:t>. </a:t>
            </a:r>
          </a:p>
          <a:p>
            <a:endParaRPr lang="en-US" dirty="0"/>
          </a:p>
          <a:p>
            <a:r>
              <a:rPr lang="en-US" dirty="0"/>
              <a:t>An example of the later is shown here.</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a:t>
            </a:r>
          </a:p>
          <a:p>
            <a:r>
              <a:rPr lang="en-GB" sz="1200" b="0" i="0" kern="1200" dirty="0">
                <a:solidFill>
                  <a:schemeClr val="tx1"/>
                </a:solidFill>
                <a:effectLst/>
                <a:latin typeface="+mn-lt"/>
                <a:ea typeface="+mn-ea"/>
                <a:cs typeface="+mn-cs"/>
              </a:rPr>
              <a:t>During analysis, each read is mapped to the genome and used to create a signal of single Tn5 insertion events (black bars), in which binding of protein is visible as depletion of the signal,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defines good quality ATAC-seq data?</a:t>
            </a:r>
          </a:p>
          <a:p>
            <a:endParaRPr lang="en-US" dirty="0"/>
          </a:p>
          <a:p>
            <a:r>
              <a:rPr lang="en-US" dirty="0"/>
              <a:t>- Enrichment of ATAC-seq signal around transcription start sites.  </a:t>
            </a:r>
          </a:p>
          <a:p>
            <a:r>
              <a:rPr lang="en-US" dirty="0"/>
              <a:t>We saw in the slide earlier that promoters will be accessible and therefore we expect much of the  signal to around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13</a:t>
            </a:fld>
            <a:endParaRPr lang="en-US"/>
          </a:p>
        </p:txBody>
      </p:sp>
    </p:spTree>
    <p:extLst>
      <p:ext uri="{BB962C8B-B14F-4D97-AF65-F5344CB8AC3E}">
        <p14:creationId xmlns:p14="http://schemas.microsoft.com/office/powerpoint/2010/main" val="420676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idea is that</a:t>
            </a:r>
          </a:p>
          <a:p>
            <a:r>
              <a:rPr lang="en-US" b="0" dirty="0"/>
              <a:t>Ataqv is as modular as possible again so it can fit it into an existing pipeline. </a:t>
            </a:r>
          </a:p>
          <a:p>
            <a:r>
              <a:rPr lang="en-US" b="0" dirty="0"/>
              <a:t>The main input are BAM file which is a standard file  in genomic analyses </a:t>
            </a:r>
          </a:p>
          <a:p>
            <a:r>
              <a:rPr lang="en-US" b="0" dirty="0"/>
              <a:t>Additionally the organism is needed because there is some organism specific metadata encoded in the software.</a:t>
            </a:r>
          </a:p>
          <a:p>
            <a:r>
              <a:rPr lang="en-US" b="0" dirty="0"/>
              <a:t>Further there are some optional inputs, for example the result of your peak calling in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genome is like the hardware of a computer. Every cell comes with the same motherboard, the same CPU, RAM, hard drive etc. This is of course the DNA. The program running on top of this hardware is encoded in the protein and DNA interaction. The way DNA is folded and compacted in the nucleus defines which parts of the program are run.</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Eukaryotic genomes are hierarchically packaged into chromatin, and the nature of this packaging plays a central role in gene regulation. </a:t>
            </a:r>
          </a:p>
          <a:p>
            <a:r>
              <a:rPr lang="en-US" dirty="0"/>
              <a:t>Folding is a memory. Different aspects in the genome, like for example regulatory elements of the DNA, are more, less, or not at all accessible to the transcriptional machinery or to the  binding of transcription factors. </a:t>
            </a:r>
          </a:p>
          <a:p>
            <a:r>
              <a:rPr lang="en-US" dirty="0"/>
              <a:t>This all depends on the type and/or the state of cell. </a:t>
            </a:r>
          </a:p>
          <a:p>
            <a:r>
              <a:rPr lang="en-US" dirty="0"/>
              <a:t>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genome is the same in all cells, but different regulatory elements like enhancers or promoters are active. </a:t>
            </a:r>
          </a:p>
          <a:p>
            <a:r>
              <a:rPr lang="en-US" dirty="0"/>
              <a:t>They can be combinatorial on and off in different cells, and drive different gene expression programs. </a:t>
            </a:r>
          </a:p>
          <a:p>
            <a:r>
              <a:rPr lang="en-US" dirty="0"/>
              <a:t>These regulatory elements are in turn driven by things like transcription factors which bind to specific motifs in the enhancer and maintain accessibility and drive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way to look at this is through the lens of accessibility.  </a:t>
            </a:r>
          </a:p>
          <a:p>
            <a:r>
              <a:rPr lang="en-US" dirty="0"/>
              <a:t>Which elements in the genome are accessible to the binding of transcription factors? </a:t>
            </a:r>
          </a:p>
          <a:p>
            <a:r>
              <a:rPr lang="en-US" dirty="0"/>
              <a:t>These accessible elements have the potential to be regulatory, where inaccessible elements which are not bindable by transcription factors are likely off. </a:t>
            </a:r>
          </a:p>
          <a:p>
            <a:r>
              <a:rPr lang="en-US" dirty="0"/>
              <a:t>A very familiar concept to any computer scientist – is the light off or on,  0 or 1?</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world's most naive model of gene regulation.</a:t>
            </a:r>
          </a:p>
          <a:p>
            <a:r>
              <a:rPr lang="en-US" dirty="0"/>
              <a:t>In each one of your cells, you have  two meters of DNA, and it is  not free floating in the nucleus, it is really tightly packed around these proteins which are called histones.</a:t>
            </a:r>
          </a:p>
          <a:p>
            <a:r>
              <a:rPr lang="en-US" dirty="0"/>
              <a:t>If your DNA is represented by this string (the dotted line), it is wrapped up around blue histone proteins and the complex of the two is called chromatin.</a:t>
            </a:r>
          </a:p>
          <a:p>
            <a:r>
              <a:rPr lang="en-US" dirty="0"/>
              <a:t>There is no space for any proteins to bind to the DNA.</a:t>
            </a:r>
          </a:p>
          <a:p>
            <a:r>
              <a:rPr lang="en-US" dirty="0"/>
              <a:t>In order to turn on and regulate gene expression,  the DNA needs to be unpacked so it is accessible for other non-histone proteins.</a:t>
            </a:r>
          </a:p>
          <a:p>
            <a:r>
              <a:rPr lang="en-US" dirty="0"/>
              <a:t>These other proteins are mostly transcription factors, and the areas where they bind is mostly right in front of genes.</a:t>
            </a:r>
          </a:p>
          <a:p>
            <a:r>
              <a:rPr lang="en-US" dirty="0"/>
              <a:t>Therefore: Knowing where the DNA is accessible for transcription factor binding is important.</a:t>
            </a:r>
          </a:p>
          <a:p>
            <a:r>
              <a:rPr lang="en-US" dirty="0"/>
              <a:t>There are a few high-throughput assays which are able to identify areas of open chromatin.</a:t>
            </a:r>
          </a:p>
          <a:p>
            <a:r>
              <a:rPr lang="en-US" dirty="0"/>
              <a:t>The most modern and preferred one these days is…</a:t>
            </a:r>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36923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 does it work?</a:t>
            </a:r>
          </a:p>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The process of loading Tn5 with sequence adaptors is called </a:t>
            </a:r>
            <a:r>
              <a:rPr lang="en-GB" dirty="0" err="1"/>
              <a:t>tagmentation</a:t>
            </a:r>
            <a:r>
              <a:rPr lang="en-GB" dirty="0"/>
              <a:t>.</a:t>
            </a:r>
          </a:p>
          <a:p>
            <a:r>
              <a:rPr lang="en-GB" dirty="0"/>
              <a:t>Tn5 can then simultaneously fragment and tag a genome with sequencing adaptors.</a:t>
            </a:r>
          </a:p>
          <a:p>
            <a:r>
              <a:rPr lang="en-US" dirty="0"/>
              <a:t>Wherever there was accessibility and wherever this transposase was able to bind, it generates amplifiable fragments which can be immediately </a:t>
            </a:r>
            <a:r>
              <a:rPr lang="en-US" dirty="0" err="1"/>
              <a:t>PCRed</a:t>
            </a:r>
            <a:r>
              <a:rPr lang="en-US" dirty="0"/>
              <a:t>, sequenced and aligned back to the genome.</a:t>
            </a:r>
          </a:p>
          <a:p>
            <a:r>
              <a:rPr lang="en-US" dirty="0"/>
              <a:t>The library prep and the assay are the same step. </a:t>
            </a:r>
          </a:p>
          <a:p>
            <a:r>
              <a:rPr lang="en-US" dirty="0"/>
              <a:t>It is really simple. </a:t>
            </a:r>
          </a:p>
          <a:p>
            <a:r>
              <a:rPr lang="en-US" dirty="0"/>
              <a:t>The joke goes that it is so simple, even a PI can do it.  </a:t>
            </a:r>
          </a:p>
          <a:p>
            <a:r>
              <a:rPr lang="en-US" dirty="0"/>
              <a:t>DNase-seq, which utilizes DNase I, has an additional library preparation step, and also requires a much larger number of cells to begin with (500 to 50k vs millions)</a:t>
            </a:r>
          </a:p>
          <a:p>
            <a:r>
              <a:rPr lang="en-US" dirty="0"/>
              <a:t>Aside from a larger number of cells, the additional library preparation  step of DNase-seq is costly as it requires a technician.</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a:t>
            </a:r>
          </a:p>
          <a:p>
            <a:r>
              <a:rPr lang="en-US" dirty="0"/>
              <a:t>This indicates that the promoter of this gene is accessible and the gene is expressed.</a:t>
            </a:r>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28936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enome.ucsc.edu/goldenPath/help/bigWig.html" TargetMode="External"/><Relationship Id="rId2" Type="http://schemas.openxmlformats.org/officeDocument/2006/relationships/hyperlink" Target="https://genome.ucsc.edu/goldenPath/help/bedgrap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dirty="0"/>
              <a:t>Qualities of good ATAC-</a:t>
            </a:r>
            <a:r>
              <a:rPr lang="en-GB" sz="3400" dirty="0" err="1"/>
              <a:t>seq</a:t>
            </a:r>
            <a:r>
              <a:rPr lang="en-GB" sz="3400" dirty="0"/>
              <a:t> data</a:t>
            </a:r>
            <a:endParaRPr lang="en-US" sz="3400" dirty="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
        <p:nvSpPr>
          <p:cNvPr id="5" name="TextBox 4">
            <a:extLst>
              <a:ext uri="{FF2B5EF4-FFF2-40B4-BE49-F238E27FC236}">
                <a16:creationId xmlns:a16="http://schemas.microsoft.com/office/drawing/2014/main" id="{DC7918A5-C4F0-884E-8F00-04B25432DC9B}"/>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6EA-5B54-124B-930D-7ABA6FE5AD56}"/>
              </a:ext>
            </a:extLst>
          </p:cNvPr>
          <p:cNvSpPr>
            <a:spLocks noGrp="1"/>
          </p:cNvSpPr>
          <p:nvPr>
            <p:ph type="title"/>
          </p:nvPr>
        </p:nvSpPr>
        <p:spPr/>
        <p:txBody>
          <a:bodyPr>
            <a:normAutofit fontScale="90000"/>
          </a:bodyPr>
          <a:lstStyle/>
          <a:p>
            <a:r>
              <a:rPr lang="en-US" dirty="0"/>
              <a:t>File formats</a:t>
            </a:r>
          </a:p>
        </p:txBody>
      </p:sp>
      <p:sp>
        <p:nvSpPr>
          <p:cNvPr id="3" name="Content Placeholder 2">
            <a:extLst>
              <a:ext uri="{FF2B5EF4-FFF2-40B4-BE49-F238E27FC236}">
                <a16:creationId xmlns:a16="http://schemas.microsoft.com/office/drawing/2014/main" id="{A71DECCD-3061-374E-8292-1E3303796B8D}"/>
              </a:ext>
            </a:extLst>
          </p:cNvPr>
          <p:cNvSpPr>
            <a:spLocks noGrp="1"/>
          </p:cNvSpPr>
          <p:nvPr>
            <p:ph idx="1"/>
          </p:nvPr>
        </p:nvSpPr>
        <p:spPr/>
        <p:txBody>
          <a:bodyPr/>
          <a:lstStyle/>
          <a:p>
            <a:r>
              <a:rPr lang="en-US" dirty="0">
                <a:hlinkClick r:id="rId2"/>
              </a:rPr>
              <a:t>https://genome.ucsc.edu/goldenPath/help/bedgraph.html</a:t>
            </a:r>
            <a:endParaRPr lang="en-US" dirty="0"/>
          </a:p>
          <a:p>
            <a:r>
              <a:rPr lang="en-US" dirty="0">
                <a:hlinkClick r:id="rId3"/>
              </a:rPr>
              <a:t>https://genome.ucsc.edu/goldenPath/help/bigWig.html</a:t>
            </a:r>
            <a:endParaRPr lang="en-US" dirty="0"/>
          </a:p>
          <a:p>
            <a:r>
              <a:rPr lang="en-US"/>
              <a:t>     </a:t>
            </a:r>
          </a:p>
          <a:p>
            <a:endParaRPr lang="en-US"/>
          </a:p>
        </p:txBody>
      </p:sp>
    </p:spTree>
    <p:extLst>
      <p:ext uri="{BB962C8B-B14F-4D97-AF65-F5344CB8AC3E}">
        <p14:creationId xmlns:p14="http://schemas.microsoft.com/office/powerpoint/2010/main" val="43161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2A8-F544-2645-956D-17C22D959A3E}"/>
              </a:ext>
            </a:extLst>
          </p:cNvPr>
          <p:cNvSpPr>
            <a:spLocks noGrp="1"/>
          </p:cNvSpPr>
          <p:nvPr>
            <p:ph type="title"/>
          </p:nvPr>
        </p:nvSpPr>
        <p:spPr/>
        <p:txBody>
          <a:bodyPr>
            <a:normAutofit fontScale="90000"/>
          </a:bodyPr>
          <a:lstStyle/>
          <a:p>
            <a:endParaRPr lang="en-US"/>
          </a:p>
        </p:txBody>
      </p:sp>
      <p:pic>
        <p:nvPicPr>
          <p:cNvPr id="7" name="Picture 6" descr="Chart, bubble chart&#10;&#10;Description automatically generated">
            <a:extLst>
              <a:ext uri="{FF2B5EF4-FFF2-40B4-BE49-F238E27FC236}">
                <a16:creationId xmlns:a16="http://schemas.microsoft.com/office/drawing/2014/main" id="{C51AF678-A4EE-C34D-9917-949EFBDA6CA9}"/>
              </a:ext>
            </a:extLst>
          </p:cNvPr>
          <p:cNvPicPr>
            <a:picLocks noChangeAspect="1"/>
          </p:cNvPicPr>
          <p:nvPr/>
        </p:nvPicPr>
        <p:blipFill rotWithShape="1">
          <a:blip r:embed="rId3"/>
          <a:srcRect l="2112" t="8480" b="3751"/>
          <a:stretch/>
        </p:blipFill>
        <p:spPr>
          <a:xfrm>
            <a:off x="838200" y="1260389"/>
            <a:ext cx="10402065" cy="4337221"/>
          </a:xfrm>
          <a:prstGeom prst="rect">
            <a:avLst/>
          </a:prstGeom>
        </p:spPr>
      </p:pic>
    </p:spTree>
    <p:extLst>
      <p:ext uri="{BB962C8B-B14F-4D97-AF65-F5344CB8AC3E}">
        <p14:creationId xmlns:p14="http://schemas.microsoft.com/office/powerpoint/2010/main" val="13273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12784</TotalTime>
  <Words>2058</Words>
  <Application>Microsoft Macintosh PowerPoint</Application>
  <PresentationFormat>Widescreen</PresentationFormat>
  <Paragraphs>155</Paragraphs>
  <Slides>18</Slides>
  <Notes>17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Gene expression control</vt:lpstr>
      <vt:lpstr>PowerPoint Presentation</vt:lpstr>
      <vt:lpstr>Assay of Transposase Accessible Chromatin sequencing</vt:lpstr>
      <vt:lpstr>ATAC-seq</vt:lpstr>
      <vt:lpstr>ATAC-seq</vt:lpstr>
      <vt:lpstr>ATAC-seq</vt:lpstr>
      <vt:lpstr>Common use cases</vt:lpstr>
      <vt:lpstr>Qualities of good ATAC-seq data</vt:lpstr>
      <vt:lpstr>Quality control</vt:lpstr>
      <vt:lpstr>Genrich</vt:lpstr>
      <vt:lpstr>PowerPoint Presentation</vt:lpstr>
      <vt:lpstr>Ataqv HTML report</vt:lpstr>
      <vt:lpstr>Ataqv HTML report</vt:lpstr>
      <vt:lpstr>File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56</cp:revision>
  <dcterms:created xsi:type="dcterms:W3CDTF">2021-04-16T11:37:47Z</dcterms:created>
  <dcterms:modified xsi:type="dcterms:W3CDTF">2021-05-03T16:05:25Z</dcterms:modified>
</cp:coreProperties>
</file>