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8" r:id="rId5"/>
    <p:sldId id="257" r:id="rId6"/>
    <p:sldId id="262" r:id="rId7"/>
    <p:sldId id="284" r:id="rId8"/>
    <p:sldId id="267" r:id="rId9"/>
    <p:sldId id="271" r:id="rId10"/>
    <p:sldId id="286" r:id="rId11"/>
    <p:sldId id="268" r:id="rId12"/>
    <p:sldId id="270" r:id="rId13"/>
    <p:sldId id="287" r:id="rId14"/>
    <p:sldId id="289" r:id="rId15"/>
    <p:sldId id="28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5" autoAdjust="0"/>
    <p:restoredTop sz="94315" autoAdjust="0"/>
  </p:normalViewPr>
  <p:slideViewPr>
    <p:cSldViewPr snapToGrid="0" showGuides="1">
      <p:cViewPr varScale="1">
        <p:scale>
          <a:sx n="68" d="100"/>
          <a:sy n="68" d="100"/>
        </p:scale>
        <p:origin x="72" y="210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calls</c:v>
                </c:pt>
              </c:strCache>
            </c:strRef>
          </c:tx>
          <c:spPr>
            <a:solidFill>
              <a:schemeClr val="accent3">
                <a:tint val="54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Sheet1!$B$1:$G$1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 (Jan to Mar)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8318</c:v>
                </c:pt>
                <c:pt idx="4">
                  <c:v>19620</c:v>
                </c:pt>
                <c:pt idx="5">
                  <c:v>13866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BF-49AC-A79D-CDC21BE343D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Retained 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Sheet1!$B$1:$G$1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 (Jan to Mar)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481</c:v>
                </c:pt>
                <c:pt idx="4">
                  <c:v>3310</c:v>
                </c:pt>
                <c:pt idx="5">
                  <c:v>1519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BF-49AC-A79D-CDC21BE343D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Sheet1!$B$1:$G$1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 (Jan to Mar)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#,##0">
                  <c:v>1627960</c:v>
                </c:pt>
                <c:pt idx="4" formatCode="#,##0">
                  <c:v>13704401</c:v>
                </c:pt>
                <c:pt idx="5" formatCode="#,##0">
                  <c:v>7766890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7BF-49AC-A79D-CDC21BE343D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Device collected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Sheet1!$B$1:$G$1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 (Jan to Mar)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471</c:v>
                </c:pt>
                <c:pt idx="1">
                  <c:v>1193</c:v>
                </c:pt>
                <c:pt idx="2">
                  <c:v>2203</c:v>
                </c:pt>
                <c:pt idx="3">
                  <c:v>3805</c:v>
                </c:pt>
                <c:pt idx="4">
                  <c:v>5476</c:v>
                </c:pt>
                <c:pt idx="5">
                  <c:v>1643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7BF-49AC-A79D-CDC21BE343D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HD-Box Collected</c:v>
                </c:pt>
              </c:strCache>
            </c:strRef>
          </c:tx>
          <c:spPr>
            <a:solidFill>
              <a:schemeClr val="accent3">
                <a:shade val="53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Sheet1!$B$1:$G$1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 (Jan to Mar)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</c:v>
                </c:pt>
                <c:pt idx="1">
                  <c:v>9</c:v>
                </c:pt>
                <c:pt idx="2">
                  <c:v>90</c:v>
                </c:pt>
                <c:pt idx="3">
                  <c:v>84</c:v>
                </c:pt>
                <c:pt idx="4">
                  <c:v>81</c:v>
                </c:pt>
                <c:pt idx="5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7BF-49AC-A79D-CDC21BE34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4784752"/>
        <c:axId val="294787104"/>
        <c:axId val="0"/>
      </c:bar3DChart>
      <c:catAx>
        <c:axId val="29478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787104"/>
        <c:crosses val="autoZero"/>
        <c:auto val="1"/>
        <c:lblAlgn val="ctr"/>
        <c:lblOffset val="100"/>
        <c:noMultiLvlLbl val="0"/>
      </c:catAx>
      <c:valAx>
        <c:axId val="29478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78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Retained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8E-4A84-8160-BB2DBEDB7FE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8E-4A84-8160-BB2DBEDB7FE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98E-4A84-8160-BB2DBEDB7FE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98E-4A84-8160-BB2DBEDB7FE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98E-4A84-8160-BB2DBEDB7FE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98E-4A84-8160-BB2DBEDB7FE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98E-4A84-8160-BB2DBEDB7F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Sheet2!$A$2:$A$8</c:f>
              <c:strCache>
                <c:ptCount val="7"/>
                <c:pt idx="0">
                  <c:v>Abdul Wahab</c:v>
                </c:pt>
                <c:pt idx="1">
                  <c:v>Sybil</c:v>
                </c:pt>
                <c:pt idx="2">
                  <c:v>Hajra</c:v>
                </c:pt>
                <c:pt idx="3">
                  <c:v>Mateen</c:v>
                </c:pt>
                <c:pt idx="4">
                  <c:v>Ahmed</c:v>
                </c:pt>
                <c:pt idx="5">
                  <c:v>Rais</c:v>
                </c:pt>
                <c:pt idx="6">
                  <c:v>Adil Hussain</c:v>
                </c:pt>
              </c:strCache>
            </c:strRef>
          </c:cat>
          <c:val>
            <c:numRef>
              <c:f>Sheet2!$B$2:$B$8</c:f>
              <c:numCache>
                <c:formatCode>General</c:formatCode>
                <c:ptCount val="7"/>
                <c:pt idx="0">
                  <c:v>95</c:v>
                </c:pt>
                <c:pt idx="1">
                  <c:v>40</c:v>
                </c:pt>
                <c:pt idx="2">
                  <c:v>21</c:v>
                </c:pt>
                <c:pt idx="3">
                  <c:v>1</c:v>
                </c:pt>
                <c:pt idx="4">
                  <c:v>14</c:v>
                </c:pt>
                <c:pt idx="5">
                  <c:v>18</c:v>
                </c:pt>
                <c:pt idx="6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D98E-4A84-8160-BB2DBEDB7F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Device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Sheet3!$B$1:$G$1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 (Jan to Mar)</c:v>
                </c:pt>
              </c:strCache>
            </c:strRef>
          </c:cat>
          <c:val>
            <c:numRef>
              <c:f>Sheet3!$B$2:$G$2</c:f>
              <c:numCache>
                <c:formatCode>General</c:formatCode>
                <c:ptCount val="6"/>
                <c:pt idx="0">
                  <c:v>471</c:v>
                </c:pt>
                <c:pt idx="1">
                  <c:v>1193</c:v>
                </c:pt>
                <c:pt idx="2">
                  <c:v>2203</c:v>
                </c:pt>
                <c:pt idx="3">
                  <c:v>3805</c:v>
                </c:pt>
                <c:pt idx="4">
                  <c:v>5476</c:v>
                </c:pt>
                <c:pt idx="5">
                  <c:v>1643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CE-4629-B667-1A0510C1BEBA}"/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HD-Box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Sheet3!$B$1:$G$1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 (Jan to Mar)</c:v>
                </c:pt>
              </c:strCache>
            </c:strRef>
          </c:cat>
          <c:val>
            <c:numRef>
              <c:f>Sheet3!$B$3:$G$3</c:f>
              <c:numCache>
                <c:formatCode>General</c:formatCode>
                <c:ptCount val="6"/>
                <c:pt idx="0">
                  <c:v>0</c:v>
                </c:pt>
                <c:pt idx="1">
                  <c:v>9</c:v>
                </c:pt>
                <c:pt idx="2">
                  <c:v>90</c:v>
                </c:pt>
                <c:pt idx="3">
                  <c:v>84</c:v>
                </c:pt>
                <c:pt idx="4">
                  <c:v>81</c:v>
                </c:pt>
                <c:pt idx="5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CE-4629-B667-1A0510C1B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791808"/>
        <c:axId val="294789456"/>
      </c:barChart>
      <c:catAx>
        <c:axId val="29479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789456"/>
        <c:crosses val="autoZero"/>
        <c:auto val="1"/>
        <c:lblAlgn val="ctr"/>
        <c:lblOffset val="100"/>
        <c:noMultiLvlLbl val="0"/>
      </c:catAx>
      <c:valAx>
        <c:axId val="29478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79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Terminated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spc="0" baseline="0">
                    <a:ln w="0">
                      <a:solidFill>
                        <a:schemeClr val="tx2"/>
                      </a:solidFill>
                    </a:ln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Sheet1!$A$10:$A$15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 (Jan to Mar)</c:v>
                </c:pt>
              </c:strCache>
            </c:strRef>
          </c:cat>
          <c:val>
            <c:numRef>
              <c:f>Sheet1!$B$10:$B$15</c:f>
              <c:numCache>
                <c:formatCode>General</c:formatCode>
                <c:ptCount val="6"/>
                <c:pt idx="0">
                  <c:v>471</c:v>
                </c:pt>
                <c:pt idx="1">
                  <c:v>1193</c:v>
                </c:pt>
                <c:pt idx="2">
                  <c:v>2203</c:v>
                </c:pt>
                <c:pt idx="3">
                  <c:v>3805</c:v>
                </c:pt>
                <c:pt idx="4">
                  <c:v>5476</c:v>
                </c:pt>
                <c:pt idx="5">
                  <c:v>1643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94-4E9B-82B4-EB603169CC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94790240"/>
        <c:axId val="335820432"/>
        <c:axId val="335617872"/>
      </c:bar3DChart>
      <c:catAx>
        <c:axId val="29479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>
                  <a:solidFill>
                    <a:schemeClr val="tx2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820432"/>
        <c:crosses val="autoZero"/>
        <c:auto val="1"/>
        <c:lblAlgn val="ctr"/>
        <c:lblOffset val="100"/>
        <c:noMultiLvlLbl val="0"/>
      </c:catAx>
      <c:valAx>
        <c:axId val="3358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>
                  <a:solidFill>
                    <a:schemeClr val="tx2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790240"/>
        <c:crosses val="autoZero"/>
        <c:crossBetween val="between"/>
      </c:valAx>
      <c:serAx>
        <c:axId val="335617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>
                  <a:solidFill>
                    <a:schemeClr val="tx2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82043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b="0" cap="none" spc="0">
          <a:ln w="0">
            <a:solidFill>
              <a:schemeClr val="tx2"/>
            </a:solidFill>
          </a:ln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4/21/2024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xmlns="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xmlns="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xmlns="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xmlns="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xmlns="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xmlns="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xmlns="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xmlns="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xmlns="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xmlns="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xmlns="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xmlns="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xmlns="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xmlns="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xmlns="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xmlns="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xmlns="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xmlns="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xmlns="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xmlns="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xmlns="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xmlns="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xmlns="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xmlns="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xmlns="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xmlns="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xmlns="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xmlns="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xmlns="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xmlns="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xmlns="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xmlns="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xmlns="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xmlns="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xmlns="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xmlns="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xmlns="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xmlns="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xmlns="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xmlns="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xmlns="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xmlns="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xmlns="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xmlns="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xmlns="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xmlns="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xmlns="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xmlns="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xmlns="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xmlns="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xmlns="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xmlns="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xmlns="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xmlns="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xmlns="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xmlns="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xmlns="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xmlns="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Pitch Deck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xmlns="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2DFB6C9-18CF-4E02-8261-E34F295C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92" y="737505"/>
            <a:ext cx="2890415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Annual Cases Closed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xmlns="" id="{68C4529C-D82D-42AE-9577-66198A2ED27C}"/>
              </a:ext>
            </a:extLst>
          </p:cNvPr>
          <p:cNvGraphicFramePr>
            <a:graphicFrameLocks noGrp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2882584384"/>
              </p:ext>
            </p:extLst>
          </p:nvPr>
        </p:nvGraphicFramePr>
        <p:xfrm>
          <a:off x="862012" y="2865438"/>
          <a:ext cx="4814890" cy="277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625">
                  <a:extLst>
                    <a:ext uri="{9D8B030D-6E8A-4147-A177-3AD203B41FA5}">
                      <a16:colId xmlns:a16="http://schemas.microsoft.com/office/drawing/2014/main" xmlns="" val="600574646"/>
                    </a:ext>
                  </a:extLst>
                </a:gridCol>
                <a:gridCol w="2391265">
                  <a:extLst>
                    <a:ext uri="{9D8B030D-6E8A-4147-A177-3AD203B41FA5}">
                      <a16:colId xmlns:a16="http://schemas.microsoft.com/office/drawing/2014/main" xmlns="" val="2345082958"/>
                    </a:ext>
                  </a:extLst>
                </a:gridCol>
              </a:tblGrid>
              <a:tr h="3880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Years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Terminated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431448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2019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471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523311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2020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1193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9064756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2021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2203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5513764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2022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3805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142265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2023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5476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0084397"/>
                  </a:ext>
                </a:extLst>
              </a:tr>
              <a:tr h="44390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2024 (Jan to Mar)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1643</a:t>
                      </a:r>
                    </a:p>
                  </a:txBody>
                  <a:tcPr marL="12700" marR="12700" marT="127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8533692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8996F15-30FB-478C-B7C8-60DAF43BB65B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10966" y="2211931"/>
            <a:ext cx="5078469" cy="467382"/>
          </a:xfrm>
        </p:spPr>
        <p:txBody>
          <a:bodyPr/>
          <a:lstStyle/>
          <a:p>
            <a:r>
              <a:rPr lang="en-US" dirty="0"/>
              <a:t>Terminated by Year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CB2BFA-ACDC-4D35-AC61-13A23C6E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F477F24-E375-4220-A539-98367067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A975B8AE-C6AA-4B23-89C8-999F6006A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137718"/>
              </p:ext>
            </p:extLst>
          </p:nvPr>
        </p:nvGraphicFramePr>
        <p:xfrm>
          <a:off x="6515099" y="2679313"/>
          <a:ext cx="5078469" cy="312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16F81EA-16F3-4A40-871D-47BF6B84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333" y="914324"/>
            <a:ext cx="2890415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3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Open Workflow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16F81EA-16F3-4A40-871D-47BF6B8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33" y="914324"/>
            <a:ext cx="2890415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1181907-ED54-40A8-BFDF-6EA13291E8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August Bergqvist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4EE85FC-ED8D-48DF-89BD-B085F9178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Phone: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7D50CDE-8308-4F6D-BE73-E214E76CAD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+11 216 555-0011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2241E27-DB7F-42AE-9A03-F047CD2F1C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bergqvist@vanarsdelltd.com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www.vanarsdelltd.com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7693C65-0A1F-4A38-A92B-0953604C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67" y="1101906"/>
            <a:ext cx="2890415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39695"/>
            <a:ext cx="5879592" cy="211338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Revenue Assurance</a:t>
            </a:r>
            <a:br>
              <a:rPr lang="en-US" sz="3600" dirty="0">
                <a:solidFill>
                  <a:schemeClr val="bg1"/>
                </a:solidFill>
                <a:latin typeface="+mn-lt"/>
              </a:rPr>
            </a:br>
            <a:r>
              <a:rPr lang="en-US" sz="3600" dirty="0">
                <a:solidFill>
                  <a:schemeClr val="bg1"/>
                </a:solidFill>
                <a:latin typeface="+mn-lt"/>
              </a:rPr>
              <a:t>&amp;</a:t>
            </a:r>
            <a:br>
              <a:rPr lang="en-US" sz="3600" dirty="0">
                <a:solidFill>
                  <a:schemeClr val="bg1"/>
                </a:solidFill>
                <a:latin typeface="+mn-lt"/>
              </a:rPr>
            </a:br>
            <a:r>
              <a:rPr lang="en-US" sz="3600" dirty="0">
                <a:solidFill>
                  <a:schemeClr val="bg1"/>
                </a:solidFill>
                <a:latin typeface="+mn-lt"/>
              </a:rPr>
              <a:t>Recovery Department</a:t>
            </a:r>
            <a:endParaRPr lang="en-US" sz="36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0674D17-4464-45E4-948C-951DBF98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9" y="555418"/>
            <a:ext cx="2890415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FABF3864-5491-4A64-8FD3-73A0D2EC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061" y="1391821"/>
            <a:ext cx="5252202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Content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746D3BBB-6CF6-48E9-A167-0EB926B60BC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400" dirty="0"/>
              <a:t>Department Overview</a:t>
            </a:r>
          </a:p>
          <a:p>
            <a:r>
              <a:rPr lang="en-US" sz="2400" dirty="0"/>
              <a:t>Employees And Their Targets</a:t>
            </a:r>
          </a:p>
          <a:p>
            <a:r>
              <a:rPr lang="en-US" sz="2400" dirty="0"/>
              <a:t>Data Flow</a:t>
            </a:r>
          </a:p>
          <a:p>
            <a:r>
              <a:rPr lang="en-US" sz="2400" dirty="0"/>
              <a:t>Individual Report Of Employees</a:t>
            </a:r>
          </a:p>
          <a:p>
            <a:r>
              <a:rPr lang="en-US" sz="2400" dirty="0"/>
              <a:t>Annual Closed Case</a:t>
            </a:r>
          </a:p>
          <a:p>
            <a:r>
              <a:rPr lang="en-US" sz="2400" dirty="0"/>
              <a:t>Recovery Team Performance</a:t>
            </a:r>
          </a:p>
          <a:p>
            <a:r>
              <a:rPr lang="en-US" sz="2400" dirty="0"/>
              <a:t>Open Workflow Status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080583-D47F-40C1-BDC7-5C319C9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" descr="Men shaking hands over a desk, with laptop in view and another's hand holding a pen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C8E4240-34D0-4F5D-BEFC-0BF93D38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090" y="722372"/>
            <a:ext cx="2719150" cy="8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3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F184174A-FD67-4972-BAB9-4955DA64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Employees And Their Targets</a:t>
            </a:r>
            <a:endParaRPr lang="en-US" sz="40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44FEE34-740F-4F7C-82ED-7D87E043693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8869" y="3137536"/>
            <a:ext cx="5790469" cy="1070570"/>
          </a:xfrm>
        </p:spPr>
        <p:txBody>
          <a:bodyPr>
            <a:normAutofit/>
          </a:bodyPr>
          <a:lstStyle/>
          <a:p>
            <a:r>
              <a:rPr lang="en-US" sz="2000" dirty="0"/>
              <a:t>We have 6 calling agents in </a:t>
            </a:r>
            <a:r>
              <a:rPr lang="en-US" sz="2000" u="sng" dirty="0">
                <a:solidFill>
                  <a:schemeClr val="accent2"/>
                </a:solidFill>
              </a:rPr>
              <a:t>Retention Department.</a:t>
            </a:r>
          </a:p>
          <a:p>
            <a:r>
              <a:rPr lang="en-US" sz="2000" dirty="0"/>
              <a:t>We have 6 officers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in </a:t>
            </a:r>
            <a:r>
              <a:rPr lang="en-US" sz="2000" u="sng" dirty="0">
                <a:solidFill>
                  <a:schemeClr val="accent2"/>
                </a:solidFill>
              </a:rPr>
              <a:t>Recovery Department</a:t>
            </a:r>
            <a:r>
              <a:rPr lang="en-US" sz="2000" dirty="0"/>
              <a:t>.</a:t>
            </a:r>
          </a:p>
        </p:txBody>
      </p:sp>
      <p:pic>
        <p:nvPicPr>
          <p:cNvPr id="14" name="Picture Placeholder 13" descr="Coins and banknotes">
            <a:extLst>
              <a:ext uri="{FF2B5EF4-FFF2-40B4-BE49-F238E27FC236}">
                <a16:creationId xmlns:a16="http://schemas.microsoft.com/office/drawing/2014/main" xmlns="" id="{C998F6BF-B93B-4E02-958D-555A4955D96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22B422-9764-4BEF-BDE2-B1C4C81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xmlns="" id="{ADE585A9-5437-4D4F-93E6-C674C1E4DB31}"/>
              </a:ext>
            </a:extLst>
          </p:cNvPr>
          <p:cNvSpPr txBox="1">
            <a:spLocks/>
          </p:cNvSpPr>
          <p:nvPr/>
        </p:nvSpPr>
        <p:spPr>
          <a:xfrm>
            <a:off x="665103" y="3800467"/>
            <a:ext cx="1950929" cy="74055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</a:rPr>
              <a:t>Targets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01019154-F49E-4417-A14E-D06D159E9742}"/>
              </a:ext>
            </a:extLst>
          </p:cNvPr>
          <p:cNvSpPr txBox="1">
            <a:spLocks/>
          </p:cNvSpPr>
          <p:nvPr/>
        </p:nvSpPr>
        <p:spPr>
          <a:xfrm>
            <a:off x="729336" y="4697579"/>
            <a:ext cx="5926494" cy="107057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Max 50 And Min 30 calls per day (Each Agent).</a:t>
            </a:r>
          </a:p>
          <a:p>
            <a:r>
              <a:rPr lang="en-US" sz="2000" dirty="0"/>
              <a:t>At least 12 device collections per day (Each Recovery Officer)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7BADFE5-48DE-482B-80F9-643F686D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36" y="361021"/>
            <a:ext cx="2451220" cy="7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</a:rPr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B7E120F-D11D-4226-9448-CBBF8AFF3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80423" y="2084239"/>
            <a:ext cx="1057683" cy="11466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35960" y="3291267"/>
            <a:ext cx="1787944" cy="570351"/>
          </a:xfrm>
        </p:spPr>
        <p:txBody>
          <a:bodyPr>
            <a:normAutofit/>
          </a:bodyPr>
          <a:lstStyle/>
          <a:p>
            <a:r>
              <a:rPr lang="en-US" dirty="0"/>
              <a:t>Termination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49319" y="3868397"/>
            <a:ext cx="2357221" cy="987219"/>
          </a:xfrm>
        </p:spPr>
        <p:txBody>
          <a:bodyPr>
            <a:normAutofit/>
          </a:bodyPr>
          <a:lstStyle/>
          <a:p>
            <a:r>
              <a:rPr lang="en-US" dirty="0"/>
              <a:t>Our work is to retained customers and resolve their issues who are on termination/request for termination.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14E7E483-9C9B-4284-ACA8-F307177DF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8729878" y="2142206"/>
            <a:ext cx="1057683" cy="114661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F83"/>
                </a:solidFill>
              </a:rPr>
              <a:t>4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721B9AF9-1582-4880-B6FA-007F78E17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949319" y="2136931"/>
            <a:ext cx="1057683" cy="114661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6F83"/>
                </a:solidFill>
              </a:rPr>
              <a:t>1</a:t>
            </a:r>
            <a:endParaRPr lang="en-US" dirty="0">
              <a:solidFill>
                <a:srgbClr val="006F83"/>
              </a:solidFill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xmlns="" id="{31865C11-53C9-4053-B428-963E3422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055150" y="2127856"/>
            <a:ext cx="1057683" cy="114661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xmlns="" id="{42B6EFAC-B34F-467B-BC6E-64D26902FD44}"/>
              </a:ext>
            </a:extLst>
          </p:cNvPr>
          <p:cNvSpPr txBox="1">
            <a:spLocks/>
          </p:cNvSpPr>
          <p:nvPr/>
        </p:nvSpPr>
        <p:spPr>
          <a:xfrm>
            <a:off x="3462811" y="3847990"/>
            <a:ext cx="2357221" cy="9872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those customers who haven’t cleared there dues(Pending Payments).</a:t>
            </a:r>
          </a:p>
          <a:p>
            <a:endParaRPr lang="en-US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xmlns="" id="{CF5D02F6-4624-4A9E-93DC-C4F3E771A85E}"/>
              </a:ext>
            </a:extLst>
          </p:cNvPr>
          <p:cNvSpPr txBox="1">
            <a:spLocks/>
          </p:cNvSpPr>
          <p:nvPr/>
        </p:nvSpPr>
        <p:spPr>
          <a:xfrm>
            <a:off x="6031010" y="3847990"/>
            <a:ext cx="2357221" cy="9872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Feedback calls just to make sure that customer is satisfied with our services and their issues are addressed properly.</a:t>
            </a:r>
          </a:p>
          <a:p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xmlns="" id="{1B4CCEAF-9E39-44BB-83FE-4232727AFACA}"/>
              </a:ext>
            </a:extLst>
          </p:cNvPr>
          <p:cNvSpPr txBox="1">
            <a:spLocks/>
          </p:cNvSpPr>
          <p:nvPr/>
        </p:nvSpPr>
        <p:spPr>
          <a:xfrm>
            <a:off x="8729879" y="3861618"/>
            <a:ext cx="2357221" cy="9872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Coordinate with the customer for device collection and payment collection if they are not willing to continue our services.</a:t>
            </a:r>
          </a:p>
          <a:p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5DEF5895-AD76-46CA-B002-B65C08C042F5}"/>
              </a:ext>
            </a:extLst>
          </p:cNvPr>
          <p:cNvSpPr txBox="1">
            <a:spLocks/>
          </p:cNvSpPr>
          <p:nvPr/>
        </p:nvSpPr>
        <p:spPr>
          <a:xfrm>
            <a:off x="3468309" y="3298046"/>
            <a:ext cx="1187581" cy="5703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22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Pending 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708D30B7-B287-4895-9F10-9C7484BF0660}"/>
              </a:ext>
            </a:extLst>
          </p:cNvPr>
          <p:cNvSpPr txBox="1">
            <a:spLocks/>
          </p:cNvSpPr>
          <p:nvPr/>
        </p:nvSpPr>
        <p:spPr>
          <a:xfrm>
            <a:off x="6031010" y="3298046"/>
            <a:ext cx="1618314" cy="5703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22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Feedback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F9A63233-E110-444F-B2E6-46A18469D59C}"/>
              </a:ext>
            </a:extLst>
          </p:cNvPr>
          <p:cNvSpPr txBox="1">
            <a:spLocks/>
          </p:cNvSpPr>
          <p:nvPr/>
        </p:nvSpPr>
        <p:spPr>
          <a:xfrm>
            <a:off x="8729879" y="3264601"/>
            <a:ext cx="1618314" cy="5703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22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2BE8D40C-6368-4380-AB99-BCA1F7D0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11" y="743048"/>
            <a:ext cx="2326189" cy="6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69159B7-A184-4400-A836-53D3066C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+mn-lt"/>
              </a:rPr>
              <a:t>Data Flow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281980B-9589-42FD-83B9-550EFD57089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212420" y="3865912"/>
            <a:ext cx="1107254" cy="248888"/>
          </a:xfrm>
        </p:spPr>
        <p:txBody>
          <a:bodyPr/>
          <a:lstStyle/>
          <a:p>
            <a:r>
              <a:rPr lang="en-US" dirty="0"/>
              <a:t>Billing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15D6D80D-0680-4A55-87C9-8B7D94B0008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212420" y="6200385"/>
            <a:ext cx="1207922" cy="248888"/>
          </a:xfrm>
        </p:spPr>
        <p:txBody>
          <a:bodyPr/>
          <a:lstStyle/>
          <a:p>
            <a:r>
              <a:rPr lang="en-US" dirty="0"/>
              <a:t>ODN Team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DB5E4F6-5DD1-4776-B748-FC6D15FCAB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39197" y="3133160"/>
            <a:ext cx="3423793" cy="248888"/>
          </a:xfrm>
        </p:spPr>
        <p:txBody>
          <a:bodyPr/>
          <a:lstStyle/>
          <a:p>
            <a:r>
              <a:rPr lang="en-US" dirty="0"/>
              <a:t>Termination Workflow from Middleware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EEB73F4-947F-4449-A258-C29E7B226B0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414152" y="3974717"/>
            <a:ext cx="2058854" cy="248888"/>
          </a:xfrm>
        </p:spPr>
        <p:txBody>
          <a:bodyPr/>
          <a:lstStyle/>
          <a:p>
            <a:r>
              <a:rPr lang="en-US" dirty="0"/>
              <a:t>Pending Payments Sheet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2E6B0964-7A22-4ECC-9442-89C96BBD2210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/>
          <a:srcRect t="20729" b="20729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BF297560-16F3-42C9-93D9-705F7DDBB789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/>
          <a:srcRect t="10914" b="10914"/>
          <a:stretch>
            <a:fillRect/>
          </a:stretch>
        </p:blipFill>
        <p:spPr>
          <a:xfrm>
            <a:off x="6682651" y="2229085"/>
            <a:ext cx="1772153" cy="777240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xmlns="" id="{F825DBC0-8DD4-4FFD-8F9F-25A7C545B2AD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/>
          <a:srcRect t="13021" b="13021"/>
          <a:stretch>
            <a:fillRect/>
          </a:stretch>
        </p:blipFill>
        <p:spPr>
          <a:xfrm>
            <a:off x="756347" y="4882296"/>
            <a:ext cx="1771650" cy="776287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xmlns="" id="{72FEE14A-1DEC-4F4B-BEBF-7308C6FE1871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/>
          <a:stretch>
            <a:fillRect/>
          </a:stretch>
        </p:blipFill>
        <p:spPr>
          <a:xfrm>
            <a:off x="4027304" y="5175805"/>
            <a:ext cx="1589134" cy="777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4B5007-2C50-4E1A-9AEF-5114112B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A15CF9ED-BD16-4367-923B-7CDCFFDEB9F0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6"/>
          <a:srcRect t="8200" b="8200"/>
          <a:stretch>
            <a:fillRect/>
          </a:stretch>
        </p:blipFill>
        <p:spPr/>
      </p:pic>
      <p:pic>
        <p:nvPicPr>
          <p:cNvPr id="34" name="Picture Placeholder 26">
            <a:extLst>
              <a:ext uri="{FF2B5EF4-FFF2-40B4-BE49-F238E27FC236}">
                <a16:creationId xmlns:a16="http://schemas.microsoft.com/office/drawing/2014/main" xmlns="" id="{1E9913F7-5456-48F2-8B32-EB85DC23DBA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4614" b="14614"/>
          <a:stretch>
            <a:fillRect/>
          </a:stretch>
        </p:blipFill>
        <p:spPr>
          <a:xfrm>
            <a:off x="8216131" y="5293251"/>
            <a:ext cx="1772153" cy="777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51A4BCF1-C2D9-4F67-A0CA-19B0AB858C93}"/>
              </a:ext>
            </a:extLst>
          </p:cNvPr>
          <p:cNvSpPr txBox="1">
            <a:spLocks/>
          </p:cNvSpPr>
          <p:nvPr/>
        </p:nvSpPr>
        <p:spPr>
          <a:xfrm>
            <a:off x="6560206" y="3230484"/>
            <a:ext cx="2063275" cy="24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>
                <a:solidFill>
                  <a:schemeClr val="tx1"/>
                </a:solidFill>
              </a:rPr>
              <a:t>Email Escalation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FC7031AF-3303-412A-A10D-7C87BB1F26D8}"/>
              </a:ext>
            </a:extLst>
          </p:cNvPr>
          <p:cNvSpPr txBox="1">
            <a:spLocks/>
          </p:cNvSpPr>
          <p:nvPr/>
        </p:nvSpPr>
        <p:spPr>
          <a:xfrm>
            <a:off x="1038211" y="5946047"/>
            <a:ext cx="1207922" cy="24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Helpdesk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xmlns="" id="{CB31FB43-1EE6-4583-B6A1-F4A473E3A2A6}"/>
              </a:ext>
            </a:extLst>
          </p:cNvPr>
          <p:cNvSpPr txBox="1">
            <a:spLocks/>
          </p:cNvSpPr>
          <p:nvPr/>
        </p:nvSpPr>
        <p:spPr>
          <a:xfrm>
            <a:off x="8454804" y="6200385"/>
            <a:ext cx="1207922" cy="24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5B0D6D3-DE10-4E8E-AB54-26BCA638D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862" y="574079"/>
            <a:ext cx="2890415" cy="853023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4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9" b="17099"/>
          <a:stretch>
            <a:fillRect/>
          </a:stretch>
        </p:blipFill>
        <p:spPr>
          <a:xfrm>
            <a:off x="9414152" y="3043179"/>
            <a:ext cx="1915504" cy="840112"/>
          </a:xfrm>
        </p:spPr>
      </p:pic>
    </p:spTree>
    <p:extLst>
      <p:ext uri="{BB962C8B-B14F-4D97-AF65-F5344CB8AC3E}">
        <p14:creationId xmlns:p14="http://schemas.microsoft.com/office/powerpoint/2010/main" val="192689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47026CE-2FFA-46E5-BE0E-C3AB7127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657" y="1497190"/>
            <a:ext cx="4601308" cy="1389156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</a:rPr>
              <a:t>Callings Report Of Employees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8906EF9-C66E-4ED2-9498-B147091F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0706" y="3393876"/>
            <a:ext cx="4412151" cy="539496"/>
          </a:xfrm>
        </p:spPr>
        <p:txBody>
          <a:bodyPr/>
          <a:lstStyle/>
          <a:p>
            <a:r>
              <a:rPr lang="en-US" dirty="0"/>
              <a:t>Workflow M.W, Email Escalation, Pending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D2DB9C-F718-4DDB-A203-2E4D0E7E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3" name="Picture Placeholder 8">
            <a:extLst>
              <a:ext uri="{FF2B5EF4-FFF2-40B4-BE49-F238E27FC236}">
                <a16:creationId xmlns:a16="http://schemas.microsoft.com/office/drawing/2014/main" xmlns="" id="{6706CD15-7070-487E-95AE-2414D0D69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920743"/>
              </p:ext>
            </p:extLst>
          </p:nvPr>
        </p:nvGraphicFramePr>
        <p:xfrm>
          <a:off x="6615404" y="3862270"/>
          <a:ext cx="5120618" cy="177473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965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6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16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90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38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58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059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Years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2019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2020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2021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2022</a:t>
                      </a:r>
                      <a:endParaRPr lang="en-US"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2023</a:t>
                      </a:r>
                      <a:endParaRPr lang="en-US"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2024 (Jan to Mar)</a:t>
                      </a:r>
                      <a:endParaRPr lang="en-US"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13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 calls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8318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19620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13866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Retained 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481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3310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1519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Revenue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1,627,960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13,704,401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7,766,890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2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Device collected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471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1193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2203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3805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5476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1643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2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HD-Box Collected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90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84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81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xmlns="" id="{2DF8FB2D-7EF7-47EF-8CBA-1D7E74EBA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394413"/>
              </p:ext>
            </p:extLst>
          </p:nvPr>
        </p:nvGraphicFramePr>
        <p:xfrm>
          <a:off x="1356759" y="1285901"/>
          <a:ext cx="4262663" cy="2334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DFB41F9-82A3-4CF4-8185-5B7AA9F6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607" y="644167"/>
            <a:ext cx="2890415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6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95DE6EAC-21F3-4AF5-ACB7-1D6C012E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35" y="1485721"/>
            <a:ext cx="8063203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+mn-lt"/>
              </a:rPr>
              <a:t>Retained Report Of Employees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8A8689-9C92-4C1F-AC75-3E202A33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35" y="2563433"/>
            <a:ext cx="8832247" cy="525198"/>
          </a:xfrm>
        </p:spPr>
        <p:txBody>
          <a:bodyPr/>
          <a:lstStyle/>
          <a:p>
            <a:r>
              <a:rPr lang="en-US" dirty="0"/>
              <a:t>Workflow M.W, Email Escalation, Pending Sheet From 1st April to 15th Of April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8AE3B3-B373-40B6-8A43-C2A843FB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727C1837-7A95-43FE-9DA2-4214826D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15840"/>
              </p:ext>
            </p:extLst>
          </p:nvPr>
        </p:nvGraphicFramePr>
        <p:xfrm>
          <a:off x="477735" y="4046717"/>
          <a:ext cx="4822053" cy="20802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70961">
                  <a:extLst>
                    <a:ext uri="{9D8B030D-6E8A-4147-A177-3AD203B41FA5}">
                      <a16:colId xmlns:a16="http://schemas.microsoft.com/office/drawing/2014/main" xmlns="" val="1034610112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xmlns="" val="1566396380"/>
                    </a:ext>
                  </a:extLst>
                </a:gridCol>
                <a:gridCol w="1079700">
                  <a:extLst>
                    <a:ext uri="{9D8B030D-6E8A-4147-A177-3AD203B41FA5}">
                      <a16:colId xmlns:a16="http://schemas.microsoft.com/office/drawing/2014/main" xmlns="" val="1659840172"/>
                    </a:ext>
                  </a:extLst>
                </a:gridCol>
                <a:gridCol w="1091278">
                  <a:extLst>
                    <a:ext uri="{9D8B030D-6E8A-4147-A177-3AD203B41FA5}">
                      <a16:colId xmlns:a16="http://schemas.microsoft.com/office/drawing/2014/main" xmlns="" val="1952669131"/>
                    </a:ext>
                  </a:extLst>
                </a:gridCol>
              </a:tblGrid>
              <a:tr h="2139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 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Calls</a:t>
                      </a:r>
                      <a:endParaRPr lang="en-US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Retained</a:t>
                      </a:r>
                      <a:endParaRPr lang="en-US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Revenue</a:t>
                      </a:r>
                      <a:endParaRPr lang="en-US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111886037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Abdul Wahab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281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95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370785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223557090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Sybil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142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193807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77369947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Hajra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101867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10272075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Mateen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3397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4154471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Ahmed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435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52369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206188099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Rais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187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55181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74949116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Adil Hussain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411801712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1108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192</a:t>
                      </a:r>
                      <a:endParaRPr lang="en-US" sz="11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777,406</a:t>
                      </a:r>
                      <a:endParaRPr 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2076057798"/>
                  </a:ext>
                </a:extLst>
              </a:tr>
            </a:tbl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="" id="{D1DC6D39-C533-4840-9E28-C3090AC88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924239"/>
              </p:ext>
            </p:extLst>
          </p:nvPr>
        </p:nvGraphicFramePr>
        <p:xfrm>
          <a:off x="5840963" y="3632542"/>
          <a:ext cx="61395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7D60355-716B-4977-BB9D-5050C117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2" y="574079"/>
            <a:ext cx="2890415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6B5D71A-B66C-45C9-80E4-16618780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7654"/>
            <a:ext cx="5627395" cy="6194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Recovery Team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68E33D-19D5-4E04-A0EB-800660F7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2" name="Picture Placeholder 2">
            <a:extLst>
              <a:ext uri="{FF2B5EF4-FFF2-40B4-BE49-F238E27FC236}">
                <a16:creationId xmlns:a16="http://schemas.microsoft.com/office/drawing/2014/main" xmlns="" id="{192CB284-E070-4092-B547-A4F30A16D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785981"/>
              </p:ext>
            </p:extLst>
          </p:nvPr>
        </p:nvGraphicFramePr>
        <p:xfrm>
          <a:off x="847531" y="3041785"/>
          <a:ext cx="5170715" cy="3446943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938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8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34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6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1489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Years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2019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2020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2021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2022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2023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2024 (Jan to Mar)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89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Device 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471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1193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2203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3805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5476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1643</a:t>
                      </a:r>
                      <a:endParaRPr lang="en-US"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89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HD-Box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90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84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81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xmlns="" id="{BC5F2892-98E3-4205-9EAB-45A93FB15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877280"/>
              </p:ext>
            </p:extLst>
          </p:nvPr>
        </p:nvGraphicFramePr>
        <p:xfrm>
          <a:off x="6780249" y="307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9F19E45-3FEA-4E2C-AB14-BDC59357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2" y="574079"/>
            <a:ext cx="2890415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0</TotalTime>
  <Words>398</Words>
  <Application>Microsoft Office PowerPoint</Application>
  <PresentationFormat>Widescreen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Wingdings</vt:lpstr>
      <vt:lpstr>Financial_PitchDeck_MO-v6</vt:lpstr>
      <vt:lpstr>PowerPoint Presentation</vt:lpstr>
      <vt:lpstr>Revenue Assurance &amp; Recovery Department</vt:lpstr>
      <vt:lpstr>Content</vt:lpstr>
      <vt:lpstr>Employees And Their Targets</vt:lpstr>
      <vt:lpstr>Overview</vt:lpstr>
      <vt:lpstr>Data Flow</vt:lpstr>
      <vt:lpstr>Callings Report Of Employees</vt:lpstr>
      <vt:lpstr>Retained Report Of Employees</vt:lpstr>
      <vt:lpstr>Recovery Team Performance</vt:lpstr>
      <vt:lpstr>Annual Cases Closed</vt:lpstr>
      <vt:lpstr>Open Workflow Status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2024-04-20T19:33:29Z</dcterms:created>
  <dcterms:modified xsi:type="dcterms:W3CDTF">2024-04-21T11:13:07Z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